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60" r:id="rId5"/>
    <p:sldId id="259" r:id="rId6"/>
    <p:sldId id="261" r:id="rId7"/>
    <p:sldId id="265" r:id="rId8"/>
    <p:sldId id="263" r:id="rId9"/>
    <p:sldId id="264" r:id="rId10"/>
    <p:sldId id="262" r:id="rId11"/>
    <p:sldId id="267" r:id="rId12"/>
    <p:sldId id="269" r:id="rId13"/>
    <p:sldId id="268"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1E13B9-F49D-4995-AB5D-D87F4C4BCBDB}" v="62" dt="2021-10-29T13:34:03.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4650" autoAdjust="0"/>
    <p:restoredTop sz="94660"/>
  </p:normalViewPr>
  <p:slideViewPr>
    <p:cSldViewPr snapToGrid="0">
      <p:cViewPr varScale="1">
        <p:scale>
          <a:sx n="89" d="100"/>
          <a:sy n="89" d="100"/>
        </p:scale>
        <p:origin x="426" y="60"/>
      </p:cViewPr>
      <p:guideLst/>
    </p:cSldViewPr>
  </p:slideViewPr>
  <p:notesTextViewPr>
    <p:cViewPr>
      <p:scale>
        <a:sx n="1" d="1"/>
        <a:sy n="1" d="1"/>
      </p:scale>
      <p:origin x="0" y="0"/>
    </p:cViewPr>
  </p:notesTextViewPr>
  <p:notesViewPr>
    <p:cSldViewPr snapToGrid="0">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CC90B3-AC40-4F88-A9C2-6922F9DA852B}" type="datetimeFigureOut">
              <a:rPr lang="en-GB" smtClean="0"/>
              <a:t>01/11/2021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2A1F3F-7436-4A92-9097-D2402E1D111E}" type="slidenum">
              <a:rPr lang="en-GB" smtClean="0"/>
              <a:t>‹#›</a:t>
            </a:fld>
            <a:endParaRPr lang="en-GB"/>
          </a:p>
        </p:txBody>
      </p:sp>
    </p:spTree>
    <p:extLst>
      <p:ext uri="{BB962C8B-B14F-4D97-AF65-F5344CB8AC3E}">
        <p14:creationId xmlns:p14="http://schemas.microsoft.com/office/powerpoint/2010/main" val="1357703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three stages of data analysis in GT (Strauss and Corbin 1990): </a:t>
            </a:r>
          </a:p>
          <a:p>
            <a:pPr marL="228600" indent="-228600">
              <a:buAutoNum type="arabicPeriod"/>
            </a:pPr>
            <a:r>
              <a:rPr lang="en-GB" dirty="0"/>
              <a:t>Open coding – This involves line by line coding where concepts and key phrases are identified and highlighted and moved into sub-categories, then categories. This breaks the data down into conceptual components and the researcher can start to theorise or reflect on what they are reading and understanding – making sense of the data. The data from each participant will be ‘constantly compared’ for similarities.</a:t>
            </a:r>
          </a:p>
          <a:p>
            <a:pPr marL="228600" indent="-228600">
              <a:buAutoNum type="arabicPeriod"/>
            </a:pPr>
            <a:r>
              <a:rPr lang="en-GB" dirty="0"/>
              <a:t>Axial coding – at this stage relationships are identified between the categories, and connections identified </a:t>
            </a:r>
          </a:p>
          <a:p>
            <a:pPr marL="228600" indent="-228600">
              <a:buAutoNum type="arabicPeriod"/>
            </a:pPr>
            <a:r>
              <a:rPr lang="en-GB" dirty="0"/>
              <a:t>Selective coding - This involves identifying the core category and methodically relating it to other categories. The relationships must be authenticated and categories refined. Categories are then integrated together and a Grounded Theory identified. Analytical notes are encouraged. These are notes to oneself to explain thought patterns in relation to the data analysis. Final theory is usually generated from the integration of several analytical memos.</a:t>
            </a:r>
          </a:p>
        </p:txBody>
      </p:sp>
      <p:sp>
        <p:nvSpPr>
          <p:cNvPr id="4" name="Slide Number Placeholder 3"/>
          <p:cNvSpPr>
            <a:spLocks noGrp="1"/>
          </p:cNvSpPr>
          <p:nvPr>
            <p:ph type="sldNum" sz="quarter" idx="5"/>
          </p:nvPr>
        </p:nvSpPr>
        <p:spPr/>
        <p:txBody>
          <a:bodyPr/>
          <a:lstStyle/>
          <a:p>
            <a:fld id="{482A1F3F-7436-4A92-9097-D2402E1D111E}" type="slidenum">
              <a:rPr lang="en-GB" smtClean="0"/>
              <a:t>10</a:t>
            </a:fld>
            <a:endParaRPr lang="en-GB"/>
          </a:p>
        </p:txBody>
      </p:sp>
    </p:spTree>
    <p:extLst>
      <p:ext uri="{BB962C8B-B14F-4D97-AF65-F5344CB8AC3E}">
        <p14:creationId xmlns:p14="http://schemas.microsoft.com/office/powerpoint/2010/main" val="3452611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00340-7C00-4989-8EB5-FB3BD4705F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7A40B5-D43D-4070-9B31-630135A448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5CF42E-D4F3-4242-BB31-9D51CD167167}"/>
              </a:ext>
            </a:extLst>
          </p:cNvPr>
          <p:cNvSpPr>
            <a:spLocks noGrp="1"/>
          </p:cNvSpPr>
          <p:nvPr>
            <p:ph type="dt" sz="half" idx="10"/>
          </p:nvPr>
        </p:nvSpPr>
        <p:spPr/>
        <p:txBody>
          <a:bodyPr/>
          <a:lstStyle/>
          <a:p>
            <a:fld id="{AB91E4B7-765D-462C-8015-4782FD317923}" type="datetimeFigureOut">
              <a:rPr lang="en-GB" smtClean="0"/>
              <a:t>01/11/2021</a:t>
            </a:fld>
            <a:endParaRPr lang="en-GB"/>
          </a:p>
        </p:txBody>
      </p:sp>
      <p:sp>
        <p:nvSpPr>
          <p:cNvPr id="5" name="Footer Placeholder 4">
            <a:extLst>
              <a:ext uri="{FF2B5EF4-FFF2-40B4-BE49-F238E27FC236}">
                <a16:creationId xmlns:a16="http://schemas.microsoft.com/office/drawing/2014/main" id="{D43EA8DD-DBF2-40CA-AFF5-A27EA70D64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F710C4-B53F-472E-BB9B-6C19588ED93F}"/>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978892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CBC71-71C4-47E5-9856-40E54CAD1A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77D0CD-3218-47AB-BF34-43A8860B66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14FF33-D901-4071-BBE5-6F5FC119101F}"/>
              </a:ext>
            </a:extLst>
          </p:cNvPr>
          <p:cNvSpPr>
            <a:spLocks noGrp="1"/>
          </p:cNvSpPr>
          <p:nvPr>
            <p:ph type="dt" sz="half" idx="10"/>
          </p:nvPr>
        </p:nvSpPr>
        <p:spPr/>
        <p:txBody>
          <a:bodyPr/>
          <a:lstStyle/>
          <a:p>
            <a:fld id="{AB91E4B7-765D-462C-8015-4782FD317923}" type="datetimeFigureOut">
              <a:rPr lang="en-GB" smtClean="0"/>
              <a:t>01/11/2021</a:t>
            </a:fld>
            <a:endParaRPr lang="en-GB"/>
          </a:p>
        </p:txBody>
      </p:sp>
      <p:sp>
        <p:nvSpPr>
          <p:cNvPr id="5" name="Footer Placeholder 4">
            <a:extLst>
              <a:ext uri="{FF2B5EF4-FFF2-40B4-BE49-F238E27FC236}">
                <a16:creationId xmlns:a16="http://schemas.microsoft.com/office/drawing/2014/main" id="{1FB62CA7-6995-4A8A-B64E-89E33AB3B9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A14E64-7C20-4882-A6B7-A0C06123120A}"/>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1755759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A4D28-9382-4539-9505-2BA32DE338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1FF5A5-D2C4-4F54-BFC0-8D35A556CD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665E13-E2C8-4EE0-89E8-AC1322088FFE}"/>
              </a:ext>
            </a:extLst>
          </p:cNvPr>
          <p:cNvSpPr>
            <a:spLocks noGrp="1"/>
          </p:cNvSpPr>
          <p:nvPr>
            <p:ph type="dt" sz="half" idx="10"/>
          </p:nvPr>
        </p:nvSpPr>
        <p:spPr/>
        <p:txBody>
          <a:bodyPr/>
          <a:lstStyle/>
          <a:p>
            <a:fld id="{AB91E4B7-765D-462C-8015-4782FD317923}" type="datetimeFigureOut">
              <a:rPr lang="en-GB" smtClean="0"/>
              <a:t>01/11/2021</a:t>
            </a:fld>
            <a:endParaRPr lang="en-GB"/>
          </a:p>
        </p:txBody>
      </p:sp>
      <p:sp>
        <p:nvSpPr>
          <p:cNvPr id="5" name="Footer Placeholder 4">
            <a:extLst>
              <a:ext uri="{FF2B5EF4-FFF2-40B4-BE49-F238E27FC236}">
                <a16:creationId xmlns:a16="http://schemas.microsoft.com/office/drawing/2014/main" id="{B2EECBE0-D09E-41BE-8361-D2D6A5551F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800A87-B39F-4A1A-9487-59190AFBEC3E}"/>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2150832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C43C9-D5B9-43F0-8CB4-22F19ECBFC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F93C1-A9D9-4B22-AA8D-0C21F23C74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6C7A25-1D8F-4553-9151-5A20781E35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66DB0B-07E1-4C09-9553-704C4E3E6DBA}"/>
              </a:ext>
            </a:extLst>
          </p:cNvPr>
          <p:cNvSpPr>
            <a:spLocks noGrp="1"/>
          </p:cNvSpPr>
          <p:nvPr>
            <p:ph type="dt" sz="half" idx="10"/>
          </p:nvPr>
        </p:nvSpPr>
        <p:spPr/>
        <p:txBody>
          <a:bodyPr/>
          <a:lstStyle/>
          <a:p>
            <a:fld id="{AB91E4B7-765D-462C-8015-4782FD317923}" type="datetimeFigureOut">
              <a:rPr lang="en-GB" smtClean="0"/>
              <a:t>01/11/2021</a:t>
            </a:fld>
            <a:endParaRPr lang="en-GB"/>
          </a:p>
        </p:txBody>
      </p:sp>
      <p:sp>
        <p:nvSpPr>
          <p:cNvPr id="6" name="Footer Placeholder 5">
            <a:extLst>
              <a:ext uri="{FF2B5EF4-FFF2-40B4-BE49-F238E27FC236}">
                <a16:creationId xmlns:a16="http://schemas.microsoft.com/office/drawing/2014/main" id="{6543B4B6-25C2-4359-B955-4D3BBE2DC4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F35DB6-E8F8-4B95-A080-C2E6160090CA}"/>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1205338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F654C-33A5-43A7-959D-BEEBEC3A04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3A8843-B4A0-4C9F-81C3-98E7CF7010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5A3302-99E2-45AC-ABD0-545DA42AB0E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66CEE2-B983-460E-81E4-2981A7E16D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1C7E87-0EB3-4A2B-9403-5760E58EBB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D488D6-8C25-4E6B-B419-A1181AA12189}"/>
              </a:ext>
            </a:extLst>
          </p:cNvPr>
          <p:cNvSpPr>
            <a:spLocks noGrp="1"/>
          </p:cNvSpPr>
          <p:nvPr>
            <p:ph type="dt" sz="half" idx="10"/>
          </p:nvPr>
        </p:nvSpPr>
        <p:spPr/>
        <p:txBody>
          <a:bodyPr/>
          <a:lstStyle/>
          <a:p>
            <a:fld id="{AB91E4B7-765D-462C-8015-4782FD317923}" type="datetimeFigureOut">
              <a:rPr lang="en-GB" smtClean="0"/>
              <a:t>01/11/2021</a:t>
            </a:fld>
            <a:endParaRPr lang="en-GB"/>
          </a:p>
        </p:txBody>
      </p:sp>
      <p:sp>
        <p:nvSpPr>
          <p:cNvPr id="8" name="Footer Placeholder 7">
            <a:extLst>
              <a:ext uri="{FF2B5EF4-FFF2-40B4-BE49-F238E27FC236}">
                <a16:creationId xmlns:a16="http://schemas.microsoft.com/office/drawing/2014/main" id="{8BDBB288-B7E5-4BA9-859B-EB85E87F72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AC28DE-43C4-46AF-97B5-44AF235B27FF}"/>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27328172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3B06B-DC21-43B9-8BE3-3E0F8CB3EE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73059C-6087-4D6D-83DC-006BBFD9FAB8}"/>
              </a:ext>
            </a:extLst>
          </p:cNvPr>
          <p:cNvSpPr>
            <a:spLocks noGrp="1"/>
          </p:cNvSpPr>
          <p:nvPr>
            <p:ph type="dt" sz="half" idx="10"/>
          </p:nvPr>
        </p:nvSpPr>
        <p:spPr/>
        <p:txBody>
          <a:bodyPr/>
          <a:lstStyle/>
          <a:p>
            <a:fld id="{AB91E4B7-765D-462C-8015-4782FD317923}" type="datetimeFigureOut">
              <a:rPr lang="en-GB" smtClean="0"/>
              <a:t>01/11/2021</a:t>
            </a:fld>
            <a:endParaRPr lang="en-GB"/>
          </a:p>
        </p:txBody>
      </p:sp>
      <p:sp>
        <p:nvSpPr>
          <p:cNvPr id="4" name="Footer Placeholder 3">
            <a:extLst>
              <a:ext uri="{FF2B5EF4-FFF2-40B4-BE49-F238E27FC236}">
                <a16:creationId xmlns:a16="http://schemas.microsoft.com/office/drawing/2014/main" id="{C9C3B9F8-5937-4172-B4D7-1CFB18734D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7B6EFB-B9AC-4141-B40A-7EF7E29DDD9B}"/>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305498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8D59FB-79D4-47A6-A826-6458766935D2}"/>
              </a:ext>
            </a:extLst>
          </p:cNvPr>
          <p:cNvSpPr>
            <a:spLocks noGrp="1"/>
          </p:cNvSpPr>
          <p:nvPr>
            <p:ph type="dt" sz="half" idx="10"/>
          </p:nvPr>
        </p:nvSpPr>
        <p:spPr/>
        <p:txBody>
          <a:bodyPr/>
          <a:lstStyle/>
          <a:p>
            <a:fld id="{AB91E4B7-765D-462C-8015-4782FD317923}" type="datetimeFigureOut">
              <a:rPr lang="en-GB" smtClean="0"/>
              <a:t>01/11/2021</a:t>
            </a:fld>
            <a:endParaRPr lang="en-GB"/>
          </a:p>
        </p:txBody>
      </p:sp>
      <p:sp>
        <p:nvSpPr>
          <p:cNvPr id="3" name="Footer Placeholder 2">
            <a:extLst>
              <a:ext uri="{FF2B5EF4-FFF2-40B4-BE49-F238E27FC236}">
                <a16:creationId xmlns:a16="http://schemas.microsoft.com/office/drawing/2014/main" id="{9A643FC4-74DC-400D-AD6E-8CEE3921B7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8FC10F-C913-4BD1-A5F0-64600D812FC1}"/>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2103962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F7443-80EA-4E06-BBB6-FC476EB321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2EE7A5-F5D2-48D6-9D41-17F28D4EC8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2EAA92-BB96-4C21-89DB-24B45051E3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D729AC-0B67-40F8-87CC-5CA389415479}"/>
              </a:ext>
            </a:extLst>
          </p:cNvPr>
          <p:cNvSpPr>
            <a:spLocks noGrp="1"/>
          </p:cNvSpPr>
          <p:nvPr>
            <p:ph type="dt" sz="half" idx="10"/>
          </p:nvPr>
        </p:nvSpPr>
        <p:spPr/>
        <p:txBody>
          <a:bodyPr/>
          <a:lstStyle/>
          <a:p>
            <a:fld id="{AB91E4B7-765D-462C-8015-4782FD317923}" type="datetimeFigureOut">
              <a:rPr lang="en-GB" smtClean="0"/>
              <a:t>01/11/2021</a:t>
            </a:fld>
            <a:endParaRPr lang="en-GB"/>
          </a:p>
        </p:txBody>
      </p:sp>
      <p:sp>
        <p:nvSpPr>
          <p:cNvPr id="6" name="Footer Placeholder 5">
            <a:extLst>
              <a:ext uri="{FF2B5EF4-FFF2-40B4-BE49-F238E27FC236}">
                <a16:creationId xmlns:a16="http://schemas.microsoft.com/office/drawing/2014/main" id="{560084A2-22B5-4BDF-965F-D4F6B09E4C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114051-0F5C-4E3B-A5D4-A29C1E87F165}"/>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1012387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1C21D-86C8-4A5F-96A2-82F2BC12A2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84ECF7-6FB0-4A1D-8670-4E7A1D55A7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9F2A8D-EE39-49D7-AE39-BE6235986A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998DFA-E161-4863-AE9C-3170D234FF3C}"/>
              </a:ext>
            </a:extLst>
          </p:cNvPr>
          <p:cNvSpPr>
            <a:spLocks noGrp="1"/>
          </p:cNvSpPr>
          <p:nvPr>
            <p:ph type="dt" sz="half" idx="10"/>
          </p:nvPr>
        </p:nvSpPr>
        <p:spPr/>
        <p:txBody>
          <a:bodyPr/>
          <a:lstStyle/>
          <a:p>
            <a:fld id="{AB91E4B7-765D-462C-8015-4782FD317923}" type="datetimeFigureOut">
              <a:rPr lang="en-GB" smtClean="0"/>
              <a:t>01/11/2021</a:t>
            </a:fld>
            <a:endParaRPr lang="en-GB"/>
          </a:p>
        </p:txBody>
      </p:sp>
      <p:sp>
        <p:nvSpPr>
          <p:cNvPr id="6" name="Footer Placeholder 5">
            <a:extLst>
              <a:ext uri="{FF2B5EF4-FFF2-40B4-BE49-F238E27FC236}">
                <a16:creationId xmlns:a16="http://schemas.microsoft.com/office/drawing/2014/main" id="{B54F543D-5E4A-484E-A5F0-AB35A0FC45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E7185A-EED1-4A49-B5E3-D273998C2677}"/>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2900325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57113-B341-43A7-9580-31B06F98D67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B0314D-2B5C-4C22-B98E-1F9D76FCDD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50F8C4-9D19-4405-ADD9-BC5A89879623}"/>
              </a:ext>
            </a:extLst>
          </p:cNvPr>
          <p:cNvSpPr>
            <a:spLocks noGrp="1"/>
          </p:cNvSpPr>
          <p:nvPr>
            <p:ph type="dt" sz="half" idx="10"/>
          </p:nvPr>
        </p:nvSpPr>
        <p:spPr/>
        <p:txBody>
          <a:bodyPr/>
          <a:lstStyle/>
          <a:p>
            <a:fld id="{AB91E4B7-765D-462C-8015-4782FD317923}" type="datetimeFigureOut">
              <a:rPr lang="en-GB" smtClean="0"/>
              <a:t>01/11/2021</a:t>
            </a:fld>
            <a:endParaRPr lang="en-GB"/>
          </a:p>
        </p:txBody>
      </p:sp>
      <p:sp>
        <p:nvSpPr>
          <p:cNvPr id="5" name="Footer Placeholder 4">
            <a:extLst>
              <a:ext uri="{FF2B5EF4-FFF2-40B4-BE49-F238E27FC236}">
                <a16:creationId xmlns:a16="http://schemas.microsoft.com/office/drawing/2014/main" id="{060B0ECD-5F48-4634-8189-B0FFB566C0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3C2E22-2706-4EBE-BC67-E407BA87769A}"/>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4129624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E9014A-99AC-4FEF-9463-61A0C72888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440F5D-359E-4E31-8EEE-D8F9F8B710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D66915-2BCB-47E4-BC00-78BF5299C9B9}"/>
              </a:ext>
            </a:extLst>
          </p:cNvPr>
          <p:cNvSpPr>
            <a:spLocks noGrp="1"/>
          </p:cNvSpPr>
          <p:nvPr>
            <p:ph type="dt" sz="half" idx="10"/>
          </p:nvPr>
        </p:nvSpPr>
        <p:spPr/>
        <p:txBody>
          <a:bodyPr/>
          <a:lstStyle/>
          <a:p>
            <a:fld id="{AB91E4B7-765D-462C-8015-4782FD317923}" type="datetimeFigureOut">
              <a:rPr lang="en-GB" smtClean="0"/>
              <a:t>01/11/2021</a:t>
            </a:fld>
            <a:endParaRPr lang="en-GB"/>
          </a:p>
        </p:txBody>
      </p:sp>
      <p:sp>
        <p:nvSpPr>
          <p:cNvPr id="5" name="Footer Placeholder 4">
            <a:extLst>
              <a:ext uri="{FF2B5EF4-FFF2-40B4-BE49-F238E27FC236}">
                <a16:creationId xmlns:a16="http://schemas.microsoft.com/office/drawing/2014/main" id="{0F506E3D-F486-491F-8E76-EA874B7AA2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08A655-ECAC-4B56-A33E-9EC66934897C}"/>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3478521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044740-DDBE-4EB6-AC76-8DB3F47210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AACB30-054F-4C42-B925-450D076504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F34B0D-705B-4086-9335-E3DD8F720F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91E4B7-765D-462C-8015-4782FD317923}" type="datetimeFigureOut">
              <a:rPr lang="en-GB" smtClean="0"/>
              <a:t>01/11/2021</a:t>
            </a:fld>
            <a:endParaRPr lang="en-GB"/>
          </a:p>
        </p:txBody>
      </p:sp>
      <p:sp>
        <p:nvSpPr>
          <p:cNvPr id="5" name="Footer Placeholder 4">
            <a:extLst>
              <a:ext uri="{FF2B5EF4-FFF2-40B4-BE49-F238E27FC236}">
                <a16:creationId xmlns:a16="http://schemas.microsoft.com/office/drawing/2014/main" id="{68224AFE-1C3D-4F16-AC9F-55640499C8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69F498-154B-46EF-8756-2062FB782A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E22DC-CE87-4DF0-A246-424564BB07D9}" type="slidenum">
              <a:rPr lang="en-GB" smtClean="0"/>
              <a:t>‹#›</a:t>
            </a:fld>
            <a:endParaRPr lang="en-GB"/>
          </a:p>
        </p:txBody>
      </p:sp>
    </p:spTree>
    <p:extLst>
      <p:ext uri="{BB962C8B-B14F-4D97-AF65-F5344CB8AC3E}">
        <p14:creationId xmlns:p14="http://schemas.microsoft.com/office/powerpoint/2010/main" val="3450323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IZtdcz6m890?start=92&amp;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j9A3ceOBihM?start=51&amp;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cbi.nlm.nih.gov/pmc/articles/PMC3166520/" TargetMode="External"/><Relationship Id="rId2" Type="http://schemas.openxmlformats.org/officeDocument/2006/relationships/hyperlink" Target="https://scholarworks.umass.edu/cgi/viewcontent.cgi?article=1390&amp;context=pa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11272742"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AE425AA-F911-4ADB-902E-F66094D04838}"/>
              </a:ext>
            </a:extLst>
          </p:cNvPr>
          <p:cNvSpPr>
            <a:spLocks noGrp="1"/>
          </p:cNvSpPr>
          <p:nvPr>
            <p:ph type="ctrTitle"/>
          </p:nvPr>
        </p:nvSpPr>
        <p:spPr>
          <a:xfrm>
            <a:off x="1100669" y="1097339"/>
            <a:ext cx="10011831" cy="2623885"/>
          </a:xfrm>
        </p:spPr>
        <p:txBody>
          <a:bodyPr anchor="ctr">
            <a:normAutofit/>
          </a:bodyPr>
          <a:lstStyle/>
          <a:p>
            <a:r>
              <a:rPr lang="cy-GB" sz="6600" dirty="0">
                <a:solidFill>
                  <a:srgbClr val="FFFFFF"/>
                </a:solidFill>
              </a:rPr>
              <a:t>Ymchwil Addysgol</a:t>
            </a:r>
          </a:p>
        </p:txBody>
      </p:sp>
      <p:sp>
        <p:nvSpPr>
          <p:cNvPr id="37" name="Rectangle 36">
            <a:extLst>
              <a:ext uri="{FF2B5EF4-FFF2-40B4-BE49-F238E27FC236}">
                <a16:creationId xmlns:a16="http://schemas.microsoft.com/office/drawing/2014/main" id="{DAE8F46F-D590-45CD-AF41-A04DC11D1B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17136"/>
            <a:ext cx="2112264" cy="1892808"/>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9" name="Rectangle 38">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33989" y="4521269"/>
            <a:ext cx="6720830"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Subtitle 2">
            <a:extLst>
              <a:ext uri="{FF2B5EF4-FFF2-40B4-BE49-F238E27FC236}">
                <a16:creationId xmlns:a16="http://schemas.microsoft.com/office/drawing/2014/main" id="{35345777-05AE-406C-908B-AC573B48A475}"/>
              </a:ext>
            </a:extLst>
          </p:cNvPr>
          <p:cNvSpPr>
            <a:spLocks noGrp="1"/>
          </p:cNvSpPr>
          <p:nvPr>
            <p:ph type="subTitle" idx="1"/>
          </p:nvPr>
        </p:nvSpPr>
        <p:spPr>
          <a:xfrm>
            <a:off x="3226159" y="4843002"/>
            <a:ext cx="5760850" cy="1234345"/>
          </a:xfrm>
        </p:spPr>
        <p:txBody>
          <a:bodyPr anchor="ctr">
            <a:normAutofit/>
          </a:bodyPr>
          <a:lstStyle/>
          <a:p>
            <a:r>
              <a:rPr lang="en-GB" sz="2600">
                <a:solidFill>
                  <a:schemeClr val="tx1">
                    <a:lumMod val="95000"/>
                    <a:lumOff val="5000"/>
                  </a:schemeClr>
                </a:solidFill>
              </a:rPr>
              <a:t>Alison Murphy/Ross Philips</a:t>
            </a:r>
          </a:p>
        </p:txBody>
      </p:sp>
      <p:sp>
        <p:nvSpPr>
          <p:cNvPr id="41" name="Rectangle 40">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21270"/>
            <a:ext cx="2115455" cy="1890204"/>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565097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070A834-56DD-4091-A7DD-73D20E8489FB}"/>
              </a:ext>
            </a:extLst>
          </p:cNvPr>
          <p:cNvSpPr>
            <a:spLocks noGrp="1"/>
          </p:cNvSpPr>
          <p:nvPr>
            <p:ph type="title"/>
          </p:nvPr>
        </p:nvSpPr>
        <p:spPr>
          <a:xfrm>
            <a:off x="777240" y="731519"/>
            <a:ext cx="2845191" cy="3237579"/>
          </a:xfrm>
        </p:spPr>
        <p:txBody>
          <a:bodyPr>
            <a:normAutofit/>
          </a:bodyPr>
          <a:lstStyle/>
          <a:p>
            <a:r>
              <a:rPr lang="cy-GB" sz="3800" dirty="0">
                <a:solidFill>
                  <a:srgbClr val="FFFFFF"/>
                </a:solidFill>
              </a:rPr>
              <a:t>Dadansoddi data</a:t>
            </a:r>
            <a:r>
              <a:rPr lang="en-GB" sz="3800" dirty="0">
                <a:solidFill>
                  <a:srgbClr val="FFFFFF"/>
                </a:solidFill>
              </a:rPr>
              <a: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67FA58-301C-4C20-88E3-3523922CC8CA}"/>
              </a:ext>
            </a:extLst>
          </p:cNvPr>
          <p:cNvSpPr>
            <a:spLocks noGrp="1"/>
          </p:cNvSpPr>
          <p:nvPr>
            <p:ph idx="1"/>
          </p:nvPr>
        </p:nvSpPr>
        <p:spPr>
          <a:xfrm>
            <a:off x="4379709" y="686862"/>
            <a:ext cx="7037591" cy="5475129"/>
          </a:xfrm>
        </p:spPr>
        <p:txBody>
          <a:bodyPr anchor="ctr">
            <a:normAutofit/>
          </a:bodyPr>
          <a:lstStyle/>
          <a:p>
            <a:r>
              <a:rPr lang="cy-GB" sz="2600" dirty="0">
                <a:cs typeface="Aldhabi" panose="01000000000000000000" pitchFamily="2" charset="-78"/>
              </a:rPr>
              <a:t>Natur eich cwestiwn ymchwil fydd yn penderfynu’n bennaf sut y byddwch yn dadansoddi eich data.</a:t>
            </a:r>
            <a:endParaRPr lang="cy-GB" sz="2600" i="0" dirty="0">
              <a:effectLst/>
              <a:cs typeface="Aldhabi" panose="01000000000000000000" pitchFamily="2" charset="-78"/>
            </a:endParaRPr>
          </a:p>
          <a:p>
            <a:r>
              <a:rPr lang="cy-GB" sz="2600" dirty="0">
                <a:cs typeface="Aldhabi" panose="01000000000000000000" pitchFamily="2" charset="-78"/>
              </a:rPr>
              <a:t>Y dull a'r paradeim y mae eich ymchwil yn gweithredu oddi mewn iddynt, y dulliau a ddefnyddir, ac o ganlyniad y math o ddata a geisir. </a:t>
            </a:r>
            <a:endParaRPr lang="cy-GB" sz="2600" i="0" dirty="0">
              <a:effectLst/>
              <a:cs typeface="Aldhabi" panose="01000000000000000000" pitchFamily="2" charset="-78"/>
            </a:endParaRPr>
          </a:p>
          <a:p>
            <a:r>
              <a:rPr lang="cy-GB" sz="2600" dirty="0">
                <a:cs typeface="Aldhabi" panose="01000000000000000000" pitchFamily="2" charset="-78"/>
              </a:rPr>
              <a:t>Yn eu tro, dylai'r iaith a'r termau a ddefnyddiwch wrth gynnal eich dadansoddiad data ac adrodd arno, adlewyrchu'r rhain.</a:t>
            </a:r>
          </a:p>
        </p:txBody>
      </p:sp>
    </p:spTree>
    <p:extLst>
      <p:ext uri="{BB962C8B-B14F-4D97-AF65-F5344CB8AC3E}">
        <p14:creationId xmlns:p14="http://schemas.microsoft.com/office/powerpoint/2010/main" val="1740074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55814D2-615D-42F6-A150-F7FC27DE1316}"/>
              </a:ext>
            </a:extLst>
          </p:cNvPr>
          <p:cNvSpPr>
            <a:spLocks noGrp="1"/>
          </p:cNvSpPr>
          <p:nvPr>
            <p:ph type="title"/>
          </p:nvPr>
        </p:nvSpPr>
        <p:spPr>
          <a:xfrm>
            <a:off x="777240" y="731519"/>
            <a:ext cx="2845191" cy="3237579"/>
          </a:xfrm>
        </p:spPr>
        <p:txBody>
          <a:bodyPr>
            <a:normAutofit/>
          </a:bodyPr>
          <a:lstStyle/>
          <a:p>
            <a:r>
              <a:rPr lang="cy-GB" sz="3800" dirty="0">
                <a:solidFill>
                  <a:srgbClr val="FFFFFF"/>
                </a:solidFill>
              </a:rPr>
              <a:t>Pa fath o ddata?</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6714C9-8AE6-40E8-858E-3D1989F1582A}"/>
              </a:ext>
            </a:extLst>
          </p:cNvPr>
          <p:cNvSpPr>
            <a:spLocks noGrp="1"/>
          </p:cNvSpPr>
          <p:nvPr>
            <p:ph idx="1"/>
          </p:nvPr>
        </p:nvSpPr>
        <p:spPr>
          <a:xfrm>
            <a:off x="4379709" y="686862"/>
            <a:ext cx="7037591" cy="5475129"/>
          </a:xfrm>
        </p:spPr>
        <p:txBody>
          <a:bodyPr anchor="ctr">
            <a:normAutofit/>
          </a:bodyPr>
          <a:lstStyle/>
          <a:p>
            <a:r>
              <a:rPr lang="cy-GB" sz="2600" dirty="0">
                <a:latin typeface="firasans"/>
              </a:rPr>
              <a:t>Mae eich ymchwil yn annhebygol o gynnwys llawer o ddadansoddi </a:t>
            </a:r>
            <a:r>
              <a:rPr lang="cy-GB" sz="2600" b="1" dirty="0">
                <a:latin typeface="firasans"/>
              </a:rPr>
              <a:t>meintiol</a:t>
            </a:r>
            <a:r>
              <a:rPr lang="cy-GB" sz="2600" dirty="0">
                <a:latin typeface="firasans"/>
              </a:rPr>
              <a:t>
Mae'r rhan fwyaf o'r data a gesglwch yn debygol o fod yn feintiol</a:t>
            </a:r>
            <a:endParaRPr lang="cy-GB" sz="2600" b="0" i="0" dirty="0">
              <a:effectLst/>
              <a:latin typeface="firasans"/>
            </a:endParaRPr>
          </a:p>
          <a:p>
            <a:r>
              <a:rPr lang="cy-GB" sz="2600" dirty="0">
                <a:latin typeface="firasans"/>
              </a:rPr>
              <a:t>Meddyliwch – Beth yw'r gwahaniaeth rhwng data meintiol ac ansoddol?</a:t>
            </a:r>
          </a:p>
          <a:p>
            <a:endParaRPr lang="en-GB" sz="2600" b="0" i="0" dirty="0">
              <a:effectLst/>
              <a:latin typeface="firasans"/>
            </a:endParaRPr>
          </a:p>
          <a:p>
            <a:endParaRPr lang="en-GB" sz="2600" dirty="0"/>
          </a:p>
        </p:txBody>
      </p:sp>
    </p:spTree>
    <p:extLst>
      <p:ext uri="{BB962C8B-B14F-4D97-AF65-F5344CB8AC3E}">
        <p14:creationId xmlns:p14="http://schemas.microsoft.com/office/powerpoint/2010/main" val="1923776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5ED269-5C7F-4E3B-9034-0637C1D58188}"/>
              </a:ext>
            </a:extLst>
          </p:cNvPr>
          <p:cNvSpPr>
            <a:spLocks noGrp="1"/>
          </p:cNvSpPr>
          <p:nvPr>
            <p:ph type="title"/>
          </p:nvPr>
        </p:nvSpPr>
        <p:spPr>
          <a:xfrm>
            <a:off x="777240" y="731519"/>
            <a:ext cx="2845191" cy="3237579"/>
          </a:xfrm>
        </p:spPr>
        <p:txBody>
          <a:bodyPr>
            <a:normAutofit/>
          </a:bodyPr>
          <a:lstStyle/>
          <a:p>
            <a:r>
              <a:rPr lang="cy-GB" sz="3800" dirty="0">
                <a:solidFill>
                  <a:srgbClr val="FFFFFF"/>
                </a:solidFill>
              </a:rPr>
              <a:t>Mathau o ddata ansoddol</a:t>
            </a:r>
            <a:r>
              <a:rPr lang="en-GB" sz="3800" dirty="0">
                <a:solidFill>
                  <a:srgbClr val="FFFFFF"/>
                </a:solidFill>
              </a:rPr>
              <a: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40DCE8-2F34-46E6-AA47-F2DA5658B959}"/>
              </a:ext>
            </a:extLst>
          </p:cNvPr>
          <p:cNvSpPr>
            <a:spLocks noGrp="1"/>
          </p:cNvSpPr>
          <p:nvPr>
            <p:ph idx="1"/>
          </p:nvPr>
        </p:nvSpPr>
        <p:spPr>
          <a:xfrm>
            <a:off x="4379709" y="686862"/>
            <a:ext cx="7037591" cy="5475129"/>
          </a:xfrm>
        </p:spPr>
        <p:txBody>
          <a:bodyPr anchor="ctr">
            <a:normAutofit/>
          </a:bodyPr>
          <a:lstStyle/>
          <a:p>
            <a:r>
              <a:rPr lang="cy-GB" sz="2600" dirty="0">
                <a:latin typeface="montserrat"/>
              </a:rPr>
              <a:t>Nodiadau o arsylwadau ystafell ddosbarth
Adborth gan athro am gynnydd myfyriwr</a:t>
            </a:r>
            <a:endParaRPr lang="cy-GB" sz="2600" b="0" i="0" dirty="0">
              <a:effectLst/>
              <a:latin typeface="montserrat"/>
            </a:endParaRPr>
          </a:p>
          <a:p>
            <a:r>
              <a:rPr lang="cy-GB" sz="2600" dirty="0">
                <a:latin typeface="montserrat"/>
              </a:rPr>
              <a:t>Trawsgrifiad gan grŵp ffocws
Recordiadau sain/gweledol o ddosbarth</a:t>
            </a:r>
            <a:endParaRPr lang="cy-GB" sz="2600" b="0" i="0" dirty="0">
              <a:effectLst/>
              <a:latin typeface="montserrat"/>
            </a:endParaRPr>
          </a:p>
          <a:p>
            <a:r>
              <a:rPr lang="cy-GB" sz="2600" dirty="0">
                <a:latin typeface="montserrat"/>
              </a:rPr>
              <a:t>Trawsgrifiad o gyfweliad
</a:t>
            </a:r>
          </a:p>
          <a:p>
            <a:pPr marL="0" indent="0">
              <a:buNone/>
            </a:pPr>
            <a:r>
              <a:rPr lang="cy-GB" sz="2600" b="0" i="0" dirty="0">
                <a:effectLst/>
                <a:latin typeface="montserrat"/>
              </a:rPr>
              <a:t>D.S. </a:t>
            </a:r>
            <a:r>
              <a:rPr lang="cy-GB" sz="2600" dirty="0"/>
              <a:t>Trawsgrifiadau yw’r ffordd orau o ddadansoddi data ansoddol o grwpiau ffocws neu gyfweliadau</a:t>
            </a:r>
          </a:p>
          <a:p>
            <a:pPr marL="0" indent="0">
              <a:buNone/>
            </a:pPr>
            <a:endParaRPr lang="en-GB" sz="2600" b="0" i="0" dirty="0">
              <a:effectLst/>
              <a:latin typeface="montserrat"/>
            </a:endParaRPr>
          </a:p>
          <a:p>
            <a:endParaRPr lang="en-GB" sz="2600" dirty="0"/>
          </a:p>
        </p:txBody>
      </p:sp>
    </p:spTree>
    <p:extLst>
      <p:ext uri="{BB962C8B-B14F-4D97-AF65-F5344CB8AC3E}">
        <p14:creationId xmlns:p14="http://schemas.microsoft.com/office/powerpoint/2010/main" val="4242695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3A01DBC-D14D-439D-8846-853747798379}"/>
              </a:ext>
            </a:extLst>
          </p:cNvPr>
          <p:cNvSpPr>
            <a:spLocks noGrp="1"/>
          </p:cNvSpPr>
          <p:nvPr>
            <p:ph type="title"/>
          </p:nvPr>
        </p:nvSpPr>
        <p:spPr>
          <a:xfrm>
            <a:off x="777240" y="731519"/>
            <a:ext cx="2845191" cy="3237579"/>
          </a:xfrm>
        </p:spPr>
        <p:txBody>
          <a:bodyPr>
            <a:normAutofit/>
          </a:bodyPr>
          <a:lstStyle/>
          <a:p>
            <a:r>
              <a:rPr lang="cy-GB" sz="3800" dirty="0">
                <a:solidFill>
                  <a:srgbClr val="FFFFFF"/>
                </a:solidFill>
              </a:rPr>
              <a:t>Mathau o ddadansoddi data - Dadansoddi thematig</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3D68F2-A9DB-4C25-AB0D-746B2D64BB8D}"/>
              </a:ext>
            </a:extLst>
          </p:cNvPr>
          <p:cNvSpPr>
            <a:spLocks noGrp="1"/>
          </p:cNvSpPr>
          <p:nvPr>
            <p:ph idx="1"/>
          </p:nvPr>
        </p:nvSpPr>
        <p:spPr>
          <a:xfrm>
            <a:off x="4379709" y="686862"/>
            <a:ext cx="7037591" cy="5475129"/>
          </a:xfrm>
        </p:spPr>
        <p:txBody>
          <a:bodyPr anchor="ctr">
            <a:normAutofit/>
          </a:bodyPr>
          <a:lstStyle/>
          <a:p>
            <a:r>
              <a:rPr lang="cy-GB" sz="2600" dirty="0"/>
              <a:t>Dadansoddi thematig - yn golygu darllen y data'n ofalus a thro ar ôl tro er mwyn nodi a marcio themâu neu batrymau cylchol neu gysylltiedig.</a:t>
            </a:r>
          </a:p>
          <a:p>
            <a:r>
              <a:rPr lang="cy-GB" sz="2600" b="0" i="0" dirty="0">
                <a:effectLst/>
              </a:rPr>
              <a:t> </a:t>
            </a:r>
            <a:r>
              <a:rPr lang="cy-GB" sz="2600" dirty="0"/>
              <a:t>Wedyn caiff y canfyddiadau eu crynhoi dan benawdau thematig.</a:t>
            </a:r>
            <a:endParaRPr lang="cy-GB" sz="2600" b="0" i="0" dirty="0">
              <a:effectLst/>
            </a:endParaRPr>
          </a:p>
          <a:p>
            <a:r>
              <a:rPr lang="cy-GB" sz="2600" dirty="0"/>
              <a:t>Mae'n debyg mai hwn yw'r dull a ddefnyddir amlaf ar gyfer dadansoddi prosiectau ymchwil addysgol.</a:t>
            </a:r>
          </a:p>
        </p:txBody>
      </p:sp>
    </p:spTree>
    <p:extLst>
      <p:ext uri="{BB962C8B-B14F-4D97-AF65-F5344CB8AC3E}">
        <p14:creationId xmlns:p14="http://schemas.microsoft.com/office/powerpoint/2010/main" val="2299794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52A50DD-7D87-4424-87D5-79D363838036}"/>
              </a:ext>
            </a:extLst>
          </p:cNvPr>
          <p:cNvSpPr>
            <a:spLocks noGrp="1"/>
          </p:cNvSpPr>
          <p:nvPr>
            <p:ph type="title"/>
          </p:nvPr>
        </p:nvSpPr>
        <p:spPr>
          <a:xfrm>
            <a:off x="731520" y="731520"/>
            <a:ext cx="6089904" cy="1426464"/>
          </a:xfrm>
        </p:spPr>
        <p:txBody>
          <a:bodyPr>
            <a:normAutofit/>
          </a:bodyPr>
          <a:lstStyle/>
          <a:p>
            <a:r>
              <a:rPr lang="cy-GB" dirty="0">
                <a:solidFill>
                  <a:srgbClr val="FFFFFF"/>
                </a:solidFill>
              </a:rPr>
              <a:t>Cwestiynau i'w hystyried</a:t>
            </a:r>
            <a:r>
              <a:rPr lang="en-GB" dirty="0">
                <a:solidFill>
                  <a:srgbClr val="FFFFFF"/>
                </a:solidFill>
              </a:rPr>
              <a: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78C03D-4A6F-4C8E-AE14-AC0A250AE692}"/>
              </a:ext>
            </a:extLst>
          </p:cNvPr>
          <p:cNvSpPr>
            <a:spLocks noGrp="1"/>
          </p:cNvSpPr>
          <p:nvPr>
            <p:ph idx="1"/>
          </p:nvPr>
        </p:nvSpPr>
        <p:spPr>
          <a:xfrm>
            <a:off x="789456" y="2798385"/>
            <a:ext cx="10597729" cy="3283260"/>
          </a:xfrm>
        </p:spPr>
        <p:txBody>
          <a:bodyPr anchor="ctr">
            <a:normAutofit lnSpcReduction="10000"/>
          </a:bodyPr>
          <a:lstStyle/>
          <a:p>
            <a:r>
              <a:rPr lang="cy-GB" sz="1700" dirty="0">
                <a:latin typeface="montserrat"/>
              </a:rPr>
              <a:t>Pa batrymau/themâu cyffredin sy'n dod i'r amlwg ynghylch eitemau penodol yn y data?
Sut mae'r patrymau hyn (neu ddiffyg y rhain) yn helpu i daflu goleuni ar gwestiwn/cwestiynau ehangach yr astudiaeth?</a:t>
            </a:r>
            <a:endParaRPr lang="cy-GB" sz="1700" b="0" i="0" dirty="0">
              <a:effectLst/>
              <a:latin typeface="montserrat"/>
            </a:endParaRPr>
          </a:p>
          <a:p>
            <a:r>
              <a:rPr lang="cy-GB" sz="1700" dirty="0">
                <a:latin typeface="montserrat"/>
              </a:rPr>
              <a:t>A oes unrhyw wyriadau o'r patrymau hyn?
Os oes, pa ffactorau a allai esbonio'r ymatebion annodweddiadol hyn?</a:t>
            </a:r>
            <a:endParaRPr lang="cy-GB" sz="1700" b="0" i="0" dirty="0">
              <a:effectLst/>
              <a:latin typeface="montserrat"/>
            </a:endParaRPr>
          </a:p>
          <a:p>
            <a:r>
              <a:rPr lang="cy-GB" sz="1700" dirty="0">
                <a:latin typeface="montserrat"/>
              </a:rPr>
              <a:t>Pa straeon diddorol sy'n deillio o'r data?
Sut y gall y straeon hyn helpu i fwrw goleuni ar y cwestiwn astudio ehangach?
A oes unrhyw un o'r patrymau/themâu sy'n dod i'r amlwg yn awgrymu bod angen casglu data ychwanegol?</a:t>
            </a:r>
            <a:endParaRPr lang="cy-GB" sz="1700" b="0" i="0" dirty="0">
              <a:effectLst/>
              <a:latin typeface="montserrat"/>
            </a:endParaRPr>
          </a:p>
          <a:p>
            <a:r>
              <a:rPr lang="cy-GB" sz="1700" dirty="0">
                <a:latin typeface="montserrat"/>
              </a:rPr>
              <a:t>A yw'r patrymau sy'n dod i'r amlwg yn cefnogi canfyddiadau dadansoddiadau ansoddol a meintiol cyfatebol eraill a gynhaliwyd?</a:t>
            </a:r>
            <a:endParaRPr lang="cy-GB" sz="1700" b="0" i="0" dirty="0">
              <a:effectLst/>
              <a:latin typeface="montserrat"/>
            </a:endParaRPr>
          </a:p>
          <a:p>
            <a:endParaRPr lang="en-GB" sz="1700" dirty="0"/>
          </a:p>
        </p:txBody>
      </p:sp>
    </p:spTree>
    <p:extLst>
      <p:ext uri="{BB962C8B-B14F-4D97-AF65-F5344CB8AC3E}">
        <p14:creationId xmlns:p14="http://schemas.microsoft.com/office/powerpoint/2010/main" val="21643023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4A4BF-24F1-4DB4-95A5-C0D72AA4A1C1}"/>
              </a:ext>
            </a:extLst>
          </p:cNvPr>
          <p:cNvSpPr>
            <a:spLocks noGrp="1"/>
          </p:cNvSpPr>
          <p:nvPr>
            <p:ph type="title"/>
          </p:nvPr>
        </p:nvSpPr>
        <p:spPr/>
        <p:txBody>
          <a:bodyPr/>
          <a:lstStyle/>
          <a:p>
            <a:r>
              <a:rPr lang="cy-GB" dirty="0"/>
              <a:t>Gwyliwch y fideo a gwneud nodiadau</a:t>
            </a:r>
            <a:r>
              <a:rPr lang="en-GB" dirty="0"/>
              <a:t>
</a:t>
            </a:r>
          </a:p>
        </p:txBody>
      </p:sp>
      <p:pic>
        <p:nvPicPr>
          <p:cNvPr id="4" name="Online Media 3" title="Thematic analysis with David Jordhus-Lier">
            <a:hlinkClick r:id="" action="ppaction://media"/>
            <a:extLst>
              <a:ext uri="{FF2B5EF4-FFF2-40B4-BE49-F238E27FC236}">
                <a16:creationId xmlns:a16="http://schemas.microsoft.com/office/drawing/2014/main" id="{A92191A0-A51A-49E7-A4D3-3D3B3E671319}"/>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31764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2D9F4DF-B84B-44C6-AA6C-67B41D1A09BD}"/>
              </a:ext>
            </a:extLst>
          </p:cNvPr>
          <p:cNvSpPr>
            <a:spLocks noGrp="1"/>
          </p:cNvSpPr>
          <p:nvPr>
            <p:ph type="title"/>
          </p:nvPr>
        </p:nvSpPr>
        <p:spPr>
          <a:xfrm>
            <a:off x="777240" y="731519"/>
            <a:ext cx="2845191" cy="3237579"/>
          </a:xfrm>
        </p:spPr>
        <p:txBody>
          <a:bodyPr>
            <a:normAutofit/>
          </a:bodyPr>
          <a:lstStyle/>
          <a:p>
            <a:r>
              <a:rPr lang="cy-GB" sz="3800" dirty="0">
                <a:solidFill>
                  <a:srgbClr val="FFFFFF"/>
                </a:solidFill>
              </a:rPr>
              <a:t>Dadansoddi cynnwys</a:t>
            </a:r>
            <a:r>
              <a:rPr lang="en-GB" sz="3800" dirty="0">
                <a:solidFill>
                  <a:srgbClr val="FFFFFF"/>
                </a:solidFill>
              </a:rPr>
              <a: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1B63AA-EFE6-416D-8D7D-33D575754AFF}"/>
              </a:ext>
            </a:extLst>
          </p:cNvPr>
          <p:cNvSpPr>
            <a:spLocks noGrp="1"/>
          </p:cNvSpPr>
          <p:nvPr>
            <p:ph idx="1"/>
          </p:nvPr>
        </p:nvSpPr>
        <p:spPr>
          <a:xfrm>
            <a:off x="4379709" y="686862"/>
            <a:ext cx="7037591" cy="5475129"/>
          </a:xfrm>
        </p:spPr>
        <p:txBody>
          <a:bodyPr anchor="ctr">
            <a:normAutofit/>
          </a:bodyPr>
          <a:lstStyle/>
          <a:p>
            <a:r>
              <a:rPr lang="cy-GB" sz="2600" dirty="0">
                <a:latin typeface="Noto Sans"/>
              </a:rPr>
              <a:t>Mae ymchwilwyr yn dadansoddi cynnwys i gael gwybod am ddibenion, negeseuon ac effeithiau y cynnwys a gyflëir. Gallant hefyd lunio casgliadau am y bobl sy'n creu'r testun a'u cynulleidfa.</a:t>
            </a:r>
            <a:endParaRPr lang="cy-GB" sz="2600" b="0" i="0" dirty="0">
              <a:effectLst/>
              <a:latin typeface="Noto Sans"/>
            </a:endParaRPr>
          </a:p>
          <a:p>
            <a:r>
              <a:rPr lang="cy-GB" sz="2600" dirty="0">
                <a:latin typeface="Noto Sans"/>
              </a:rPr>
              <a:t>Gellir dadansoddi cynnwys i fesur faint o eiriau, ymadroddion, pynciau neu gysyniadau penodol a ddefnyddir mewn cyfres o destunau hanesyddol neu gyfoes.</a:t>
            </a:r>
            <a:endParaRPr lang="cy-GB" sz="2600" b="0" i="0" dirty="0">
              <a:effectLst/>
              <a:latin typeface="Noto Sans"/>
            </a:endParaRPr>
          </a:p>
          <a:p>
            <a:pPr marL="0" indent="0">
              <a:buNone/>
            </a:pPr>
            <a:r>
              <a:rPr lang="cy-GB" sz="2600" dirty="0"/>
              <a:t>Sut galla i ddefnyddio hwn?
Dadansoddiad o ddogfennau'r ysgol a thrawsgrifiadau cyfweliadau.</a:t>
            </a:r>
          </a:p>
        </p:txBody>
      </p:sp>
    </p:spTree>
    <p:extLst>
      <p:ext uri="{BB962C8B-B14F-4D97-AF65-F5344CB8AC3E}">
        <p14:creationId xmlns:p14="http://schemas.microsoft.com/office/powerpoint/2010/main" val="1278803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2D00B80-C90E-4E93-8625-D06A5B6E9035}"/>
              </a:ext>
            </a:extLst>
          </p:cNvPr>
          <p:cNvSpPr>
            <a:spLocks noGrp="1"/>
          </p:cNvSpPr>
          <p:nvPr>
            <p:ph type="title"/>
          </p:nvPr>
        </p:nvSpPr>
        <p:spPr>
          <a:xfrm>
            <a:off x="777240" y="731519"/>
            <a:ext cx="2845191" cy="3237579"/>
          </a:xfrm>
        </p:spPr>
        <p:txBody>
          <a:bodyPr>
            <a:normAutofit/>
          </a:bodyPr>
          <a:lstStyle/>
          <a:p>
            <a:r>
              <a:rPr lang="cy-GB" sz="3800" dirty="0">
                <a:solidFill>
                  <a:srgbClr val="FFFFFF"/>
                </a:solidFill>
              </a:rPr>
              <a:t>Dadansoddi </a:t>
            </a:r>
            <a:r>
              <a:rPr lang="cy-GB" sz="3800" dirty="0" err="1">
                <a:solidFill>
                  <a:srgbClr val="FFFFFF"/>
                </a:solidFill>
              </a:rPr>
              <a:t>disgwrs</a:t>
            </a:r>
            <a:r>
              <a:rPr lang="en-GB" sz="3800" dirty="0">
                <a:solidFill>
                  <a:srgbClr val="FFFFFF"/>
                </a:solidFill>
              </a:rPr>
              <a: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E722AD-9881-4E14-B764-8720003AEA7A}"/>
              </a:ext>
            </a:extLst>
          </p:cNvPr>
          <p:cNvSpPr>
            <a:spLocks noGrp="1"/>
          </p:cNvSpPr>
          <p:nvPr>
            <p:ph idx="1"/>
          </p:nvPr>
        </p:nvSpPr>
        <p:spPr>
          <a:xfrm>
            <a:off x="4379709" y="686862"/>
            <a:ext cx="7037591" cy="5475129"/>
          </a:xfrm>
        </p:spPr>
        <p:txBody>
          <a:bodyPr anchor="ctr">
            <a:normAutofit/>
          </a:bodyPr>
          <a:lstStyle/>
          <a:p>
            <a:r>
              <a:rPr lang="cy-GB" sz="2600" dirty="0" err="1"/>
              <a:t>Disgwrs</a:t>
            </a:r>
            <a:r>
              <a:rPr lang="cy-GB" sz="2600" dirty="0"/>
              <a:t> yw'r system gyflawn y mae pobl yn ei defnyddio i gyfathrebu.</a:t>
            </a:r>
            <a:endParaRPr lang="cy-GB" sz="2600" b="0" i="0" dirty="0">
              <a:effectLst/>
            </a:endParaRPr>
          </a:p>
          <a:p>
            <a:r>
              <a:rPr lang="cy-GB" sz="2600" dirty="0"/>
              <a:t>Cyfathrebu ar lafar, yn ysgrifenedig ac yn </a:t>
            </a:r>
            <a:r>
              <a:rPr lang="cy-GB" sz="2600" dirty="0" err="1"/>
              <a:t>ddi</a:t>
            </a:r>
            <a:r>
              <a:rPr lang="cy-GB" sz="2600" dirty="0"/>
              <a:t>-eiriau.</a:t>
            </a:r>
          </a:p>
          <a:p>
            <a:r>
              <a:rPr lang="cy-GB" sz="2600" dirty="0"/>
              <a:t>Gellid defnyddio hwn i ddadansoddi’r rhyngweithio ar lawr dosbarth ynghylch maes pwnc penodol</a:t>
            </a:r>
          </a:p>
        </p:txBody>
      </p:sp>
    </p:spTree>
    <p:extLst>
      <p:ext uri="{BB962C8B-B14F-4D97-AF65-F5344CB8AC3E}">
        <p14:creationId xmlns:p14="http://schemas.microsoft.com/office/powerpoint/2010/main" val="2315697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EAF9553-6399-4F82-AFBE-8C85A37B8A7A}"/>
              </a:ext>
            </a:extLst>
          </p:cNvPr>
          <p:cNvSpPr>
            <a:spLocks noGrp="1"/>
          </p:cNvSpPr>
          <p:nvPr>
            <p:ph type="title"/>
          </p:nvPr>
        </p:nvSpPr>
        <p:spPr>
          <a:xfrm>
            <a:off x="777240" y="731519"/>
            <a:ext cx="2845191" cy="3237579"/>
          </a:xfrm>
        </p:spPr>
        <p:txBody>
          <a:bodyPr>
            <a:normAutofit/>
          </a:bodyPr>
          <a:lstStyle/>
          <a:p>
            <a:r>
              <a:rPr lang="cy-GB" sz="3800" dirty="0">
                <a:solidFill>
                  <a:srgbClr val="FFFFFF"/>
                </a:solidFill>
              </a:rPr>
              <a:t>Damcaniaeth seiliedig</a:t>
            </a:r>
            <a:r>
              <a:rPr lang="en-GB" sz="3800" dirty="0">
                <a:solidFill>
                  <a:srgbClr val="FFFFFF"/>
                </a:solidFill>
              </a:rPr>
              <a: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0BCAC3-D8E6-49D2-8231-04B4BA17704C}"/>
              </a:ext>
            </a:extLst>
          </p:cNvPr>
          <p:cNvSpPr>
            <a:spLocks noGrp="1"/>
          </p:cNvSpPr>
          <p:nvPr>
            <p:ph idx="1"/>
          </p:nvPr>
        </p:nvSpPr>
        <p:spPr>
          <a:xfrm>
            <a:off x="4379709" y="686862"/>
            <a:ext cx="7037591" cy="5475129"/>
          </a:xfrm>
        </p:spPr>
        <p:txBody>
          <a:bodyPr anchor="ctr">
            <a:normAutofit/>
          </a:bodyPr>
          <a:lstStyle/>
          <a:p>
            <a:r>
              <a:rPr lang="cy-GB" sz="2600" dirty="0"/>
              <a:t>Sail GS yw creu damcaniaeth sydd wedi'i seilio ar eich data.</a:t>
            </a:r>
          </a:p>
          <a:p>
            <a:r>
              <a:rPr lang="cy-GB" sz="2600" dirty="0" err="1"/>
              <a:t>Glaser</a:t>
            </a:r>
            <a:r>
              <a:rPr lang="cy-GB" sz="2600" dirty="0"/>
              <a:t> a </a:t>
            </a:r>
            <a:r>
              <a:rPr lang="cy-GB" sz="2600" dirty="0" err="1"/>
              <a:t>Strauss</a:t>
            </a:r>
            <a:r>
              <a:rPr lang="cy-GB" sz="2600" dirty="0"/>
              <a:t> (1967) a </a:t>
            </a:r>
            <a:r>
              <a:rPr lang="cy-GB" sz="2600" dirty="0" err="1"/>
              <a:t>Strauss</a:t>
            </a:r>
            <a:r>
              <a:rPr lang="cy-GB" sz="2600" dirty="0"/>
              <a:t> a </a:t>
            </a:r>
            <a:r>
              <a:rPr lang="cy-GB" sz="2600" dirty="0" err="1"/>
              <a:t>Corbin</a:t>
            </a:r>
            <a:r>
              <a:rPr lang="cy-GB" sz="2600" dirty="0"/>
              <a:t> (1994)</a:t>
            </a:r>
          </a:p>
          <a:p>
            <a:r>
              <a:rPr lang="cy-GB" sz="2600" dirty="0"/>
              <a:t>Mae’r dadansoddi’n cynnwys codio:</a:t>
            </a:r>
          </a:p>
          <a:p>
            <a:pPr lvl="1"/>
            <a:r>
              <a:rPr lang="cy-GB" sz="2600" dirty="0"/>
              <a:t>Codio agored
Codio echel</a:t>
            </a:r>
          </a:p>
          <a:p>
            <a:pPr lvl="1"/>
            <a:r>
              <a:rPr lang="cy-GB" sz="2600" dirty="0"/>
              <a:t>Codio dethol</a:t>
            </a:r>
          </a:p>
        </p:txBody>
      </p:sp>
    </p:spTree>
    <p:extLst>
      <p:ext uri="{BB962C8B-B14F-4D97-AF65-F5344CB8AC3E}">
        <p14:creationId xmlns:p14="http://schemas.microsoft.com/office/powerpoint/2010/main" val="1957607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7158F-EF45-4963-884F-539A53E6F29A}"/>
              </a:ext>
            </a:extLst>
          </p:cNvPr>
          <p:cNvSpPr>
            <a:spLocks noGrp="1"/>
          </p:cNvSpPr>
          <p:nvPr>
            <p:ph type="title"/>
          </p:nvPr>
        </p:nvSpPr>
        <p:spPr/>
        <p:txBody>
          <a:bodyPr/>
          <a:lstStyle/>
          <a:p>
            <a:r>
              <a:rPr lang="cy-GB" dirty="0"/>
              <a:t>Gwyliwch y fideo a gwneud nodiadau</a:t>
            </a:r>
            <a:r>
              <a:rPr lang="en-GB" dirty="0"/>
              <a:t>
</a:t>
            </a:r>
          </a:p>
        </p:txBody>
      </p:sp>
      <p:pic>
        <p:nvPicPr>
          <p:cNvPr id="4" name="Online Media 3" title="Qualitative Data Analysis 101 Tutorial: 6 Analysis Methods + Examples">
            <a:hlinkClick r:id="" action="ppaction://media"/>
            <a:extLst>
              <a:ext uri="{FF2B5EF4-FFF2-40B4-BE49-F238E27FC236}">
                <a16:creationId xmlns:a16="http://schemas.microsoft.com/office/drawing/2014/main" id="{6864E446-F0CD-4B2C-8FAE-43F0A00FFEA1}"/>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73530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8997696"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0404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7FB7E14-9444-4012-97B9-A7D483FD51B6}"/>
              </a:ext>
            </a:extLst>
          </p:cNvPr>
          <p:cNvSpPr>
            <a:spLocks noGrp="1"/>
          </p:cNvSpPr>
          <p:nvPr>
            <p:ph type="title"/>
          </p:nvPr>
        </p:nvSpPr>
        <p:spPr>
          <a:xfrm>
            <a:off x="1100669" y="1111086"/>
            <a:ext cx="7690104" cy="2623885"/>
          </a:xfrm>
        </p:spPr>
        <p:txBody>
          <a:bodyPr vert="horz" lIns="91440" tIns="45720" rIns="91440" bIns="45720" rtlCol="0" anchor="ctr">
            <a:normAutofit/>
          </a:bodyPr>
          <a:lstStyle/>
          <a:p>
            <a:r>
              <a:rPr lang="cy-GB" sz="6600" dirty="0">
                <a:solidFill>
                  <a:srgbClr val="FFFFFF"/>
                </a:solidFill>
              </a:rPr>
              <a:t>Cwestiynau</a:t>
            </a:r>
            <a:r>
              <a:rPr lang="en-US" sz="6600" dirty="0">
                <a:solidFill>
                  <a:srgbClr val="FFFFFF"/>
                </a:solidFill>
              </a:rPr>
              <a:t>
</a:t>
            </a:r>
            <a:endParaRPr lang="en-US" sz="6600" kern="1200" dirty="0">
              <a:solidFill>
                <a:srgbClr val="FFFFFF"/>
              </a:solidFill>
              <a:latin typeface="+mj-lt"/>
              <a:ea typeface="+mj-ea"/>
              <a:cs typeface="+mj-cs"/>
            </a:endParaRPr>
          </a:p>
        </p:txBody>
      </p:sp>
      <p:sp>
        <p:nvSpPr>
          <p:cNvPr id="12" name="Rectangle 11">
            <a:extLst>
              <a:ext uri="{FF2B5EF4-FFF2-40B4-BE49-F238E27FC236}">
                <a16:creationId xmlns:a16="http://schemas.microsoft.com/office/drawing/2014/main" id="{927CAFC9-A675-4314-84EF-236FFA58A3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2490532"/>
            <a:ext cx="2110597"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21269"/>
            <a:ext cx="11277600"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0221"/>
            <a:ext cx="2115455" cy="1890204"/>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Graphic 6" descr="Help">
            <a:extLst>
              <a:ext uri="{FF2B5EF4-FFF2-40B4-BE49-F238E27FC236}">
                <a16:creationId xmlns:a16="http://schemas.microsoft.com/office/drawing/2014/main" id="{C280E36B-EEE3-492F-8CA0-88B47BC9BB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57725" y="2612676"/>
            <a:ext cx="1632648" cy="1632648"/>
          </a:xfrm>
          <a:prstGeom prst="rect">
            <a:avLst/>
          </a:prstGeom>
        </p:spPr>
      </p:pic>
    </p:spTree>
    <p:extLst>
      <p:ext uri="{BB962C8B-B14F-4D97-AF65-F5344CB8AC3E}">
        <p14:creationId xmlns:p14="http://schemas.microsoft.com/office/powerpoint/2010/main" val="940791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0240D90-8BFE-44E2-9A3B-49DA726EF6DF}"/>
              </a:ext>
            </a:extLst>
          </p:cNvPr>
          <p:cNvSpPr>
            <a:spLocks noGrp="1"/>
          </p:cNvSpPr>
          <p:nvPr>
            <p:ph type="title"/>
          </p:nvPr>
        </p:nvSpPr>
        <p:spPr>
          <a:xfrm>
            <a:off x="789456" y="737059"/>
            <a:ext cx="6089904" cy="1426464"/>
          </a:xfrm>
        </p:spPr>
        <p:txBody>
          <a:bodyPr>
            <a:normAutofit/>
          </a:bodyPr>
          <a:lstStyle/>
          <a:p>
            <a:r>
              <a:rPr lang="cy-GB" dirty="0">
                <a:solidFill>
                  <a:srgbClr val="FFFFFF"/>
                </a:solidFill>
              </a:rPr>
              <a:t>Darllen pellach</a:t>
            </a:r>
            <a:r>
              <a:rPr lang="en-GB" dirty="0">
                <a:solidFill>
                  <a:srgbClr val="FFFFFF"/>
                </a:solidFill>
              </a:rPr>
              <a: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FDA384-48C1-4AC2-B2ED-9F292335D007}"/>
              </a:ext>
            </a:extLst>
          </p:cNvPr>
          <p:cNvSpPr>
            <a:spLocks noGrp="1"/>
          </p:cNvSpPr>
          <p:nvPr>
            <p:ph idx="1"/>
          </p:nvPr>
        </p:nvSpPr>
        <p:spPr>
          <a:xfrm>
            <a:off x="789456" y="2798385"/>
            <a:ext cx="10597729" cy="3283260"/>
          </a:xfrm>
        </p:spPr>
        <p:txBody>
          <a:bodyPr anchor="ctr">
            <a:normAutofit/>
          </a:bodyPr>
          <a:lstStyle/>
          <a:p>
            <a:r>
              <a:rPr lang="en-GB" sz="2700" dirty="0"/>
              <a:t>Peel, K. (2020) A Beginner's Guide to Applied Educational Research using Thematic Analysis. </a:t>
            </a:r>
            <a:r>
              <a:rPr lang="cy-GB" sz="2700" dirty="0"/>
              <a:t>Ar gael yn: </a:t>
            </a:r>
            <a:r>
              <a:rPr lang="en-GB" sz="2700" dirty="0">
                <a:hlinkClick r:id="rId2"/>
              </a:rPr>
              <a:t>https://scholarworks.umass.edu/cgi/viewcontent.cgi?article=1390&amp;context=pare</a:t>
            </a:r>
            <a:endParaRPr lang="en-GB" sz="2700" dirty="0"/>
          </a:p>
          <a:p>
            <a:r>
              <a:rPr lang="cy-GB" dirty="0">
                <a:solidFill>
                  <a:srgbClr val="000000"/>
                </a:solidFill>
                <a:latin typeface="Calibri" panose="020F0502020204030204" pitchFamily="34" charset="0"/>
                <a:cs typeface="Calibri" panose="020F0502020204030204" pitchFamily="34" charset="0"/>
              </a:rPr>
              <a:t>Dealltwriaeth plant o ordewdra, dadansoddiad thematig. Ar gael yn</a:t>
            </a:r>
            <a:r>
              <a:rPr lang="en-GB" i="0" dirty="0">
                <a:solidFill>
                  <a:srgbClr val="000000"/>
                </a:solidFill>
                <a:effectLst/>
                <a:latin typeface="Calibri" panose="020F0502020204030204" pitchFamily="34" charset="0"/>
                <a:cs typeface="Calibri" panose="020F0502020204030204" pitchFamily="34" charset="0"/>
              </a:rPr>
              <a:t>: </a:t>
            </a:r>
            <a:r>
              <a:rPr lang="en-GB" dirty="0">
                <a:hlinkClick r:id="rId3"/>
              </a:rPr>
              <a:t>https://www.ncbi.nlm.nih.gov/pmc/articles/PMC3166520/</a:t>
            </a:r>
            <a:r>
              <a:rPr lang="en-GB" i="0" dirty="0">
                <a:solidFill>
                  <a:srgbClr val="000000"/>
                </a:solidFill>
                <a:effectLst/>
                <a:latin typeface="Calibri" panose="020F0502020204030204" pitchFamily="34" charset="0"/>
                <a:cs typeface="Calibri" panose="020F0502020204030204" pitchFamily="34" charset="0"/>
              </a:rPr>
              <a:t> </a:t>
            </a:r>
          </a:p>
          <a:p>
            <a:endParaRPr lang="en-GB" i="0" dirty="0">
              <a:solidFill>
                <a:srgbClr val="000000"/>
              </a:solidFill>
              <a:effectLst/>
              <a:latin typeface="Calibri" panose="020F0502020204030204" pitchFamily="34" charset="0"/>
              <a:cs typeface="Calibri" panose="020F0502020204030204" pitchFamily="34" charset="0"/>
            </a:endParaRPr>
          </a:p>
          <a:p>
            <a:endParaRPr lang="en-GB" sz="2700" dirty="0"/>
          </a:p>
        </p:txBody>
      </p:sp>
    </p:spTree>
    <p:extLst>
      <p:ext uri="{BB962C8B-B14F-4D97-AF65-F5344CB8AC3E}">
        <p14:creationId xmlns:p14="http://schemas.microsoft.com/office/powerpoint/2010/main" val="2624578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4ABAC70-558C-46C4-B8BB-F35F6EDCD8A4}"/>
              </a:ext>
            </a:extLst>
          </p:cNvPr>
          <p:cNvSpPr>
            <a:spLocks noGrp="1"/>
          </p:cNvSpPr>
          <p:nvPr>
            <p:ph type="title"/>
          </p:nvPr>
        </p:nvSpPr>
        <p:spPr>
          <a:xfrm>
            <a:off x="731520" y="731520"/>
            <a:ext cx="6089904" cy="1426464"/>
          </a:xfrm>
        </p:spPr>
        <p:txBody>
          <a:bodyPr>
            <a:normAutofit/>
          </a:bodyPr>
          <a:lstStyle/>
          <a:p>
            <a:r>
              <a:rPr lang="cy-GB">
                <a:solidFill>
                  <a:srgbClr val="FFFFFF"/>
                </a:solidFill>
              </a:rPr>
              <a:t>Cyfeiriadau</a:t>
            </a:r>
            <a:r>
              <a:rPr lang="en-GB" dirty="0">
                <a:solidFill>
                  <a:srgbClr val="FFFFFF"/>
                </a:solidFill>
              </a:rPr>
              <a: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363DB6-4374-4178-8380-4D67B96F9C10}"/>
              </a:ext>
            </a:extLst>
          </p:cNvPr>
          <p:cNvSpPr>
            <a:spLocks noGrp="1"/>
          </p:cNvSpPr>
          <p:nvPr>
            <p:ph idx="1"/>
          </p:nvPr>
        </p:nvSpPr>
        <p:spPr>
          <a:xfrm>
            <a:off x="789456" y="2798385"/>
            <a:ext cx="10597729" cy="3283260"/>
          </a:xfrm>
        </p:spPr>
        <p:txBody>
          <a:bodyPr anchor="ctr">
            <a:normAutofit/>
          </a:bodyPr>
          <a:lstStyle/>
          <a:p>
            <a:r>
              <a:rPr lang="en-GB" sz="2700" b="0" i="0">
                <a:effectLst/>
              </a:rPr>
              <a:t>Glaser, B. and Strauss, A. (1967) </a:t>
            </a:r>
            <a:r>
              <a:rPr lang="en-GB" sz="2700" b="0" i="1">
                <a:effectLst/>
              </a:rPr>
              <a:t>The discovery of grounded theory: strategies for qualitative research</a:t>
            </a:r>
            <a:r>
              <a:rPr lang="en-GB" sz="2700" b="0" i="0">
                <a:effectLst/>
              </a:rPr>
              <a:t>. New York: Aldine de Gruyter.</a:t>
            </a:r>
          </a:p>
          <a:p>
            <a:r>
              <a:rPr lang="en-GB" sz="2700"/>
              <a:t>Strauss, A. and Corbin, J. (1994). Grounded Theory methodology: An overview, In: </a:t>
            </a:r>
            <a:r>
              <a:rPr lang="en-GB" sz="2700" i="1"/>
              <a:t>Handbook of Qualitative Research </a:t>
            </a:r>
            <a:r>
              <a:rPr lang="en-GB" sz="2700"/>
              <a:t>(Denzin, N., K. and Lincoln, Y.,S., Eds.). Sage Publications, London, 1-18</a:t>
            </a:r>
          </a:p>
        </p:txBody>
      </p:sp>
    </p:spTree>
    <p:extLst>
      <p:ext uri="{BB962C8B-B14F-4D97-AF65-F5344CB8AC3E}">
        <p14:creationId xmlns:p14="http://schemas.microsoft.com/office/powerpoint/2010/main" val="18038315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1503</TotalTime>
  <Words>856</Words>
  <Application>Microsoft Office PowerPoint</Application>
  <PresentationFormat>Widescreen</PresentationFormat>
  <Paragraphs>51</Paragraphs>
  <Slides>14</Slides>
  <Notes>1</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firasans</vt:lpstr>
      <vt:lpstr>Arial</vt:lpstr>
      <vt:lpstr>Calibri</vt:lpstr>
      <vt:lpstr>Calibri Light</vt:lpstr>
      <vt:lpstr>montserrat</vt:lpstr>
      <vt:lpstr>Noto Sans</vt:lpstr>
      <vt:lpstr>Office Theme</vt:lpstr>
      <vt:lpstr>Ymchwil Addysgol</vt:lpstr>
      <vt:lpstr>Dadansoddi data
</vt:lpstr>
      <vt:lpstr>Pa fath o ddata?</vt:lpstr>
      <vt:lpstr>Mathau o ddata ansoddol
</vt:lpstr>
      <vt:lpstr>Mathau o ddadansoddi data - Dadansoddi thematig</vt:lpstr>
      <vt:lpstr>Cwestiynau i'w hystyried
</vt:lpstr>
      <vt:lpstr>Gwyliwch y fideo a gwneud nodiadau
</vt:lpstr>
      <vt:lpstr>Dadansoddi cynnwys
</vt:lpstr>
      <vt:lpstr>Dadansoddi disgwrs
</vt:lpstr>
      <vt:lpstr>Damcaniaeth seiliedig
</vt:lpstr>
      <vt:lpstr>Gwyliwch y fideo a gwneud nodiadau
</vt:lpstr>
      <vt:lpstr>Cwestiynau
</vt:lpstr>
      <vt:lpstr>Darllen pellach
</vt:lpstr>
      <vt:lpstr>Cyfeiriadau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Educational Research</dc:title>
  <dc:creator>Alison Murphy</dc:creator>
  <cp:lastModifiedBy>Alison Murphy</cp:lastModifiedBy>
  <cp:revision>4</cp:revision>
  <dcterms:created xsi:type="dcterms:W3CDTF">2021-07-13T12:08:36Z</dcterms:created>
  <dcterms:modified xsi:type="dcterms:W3CDTF">2021-11-01T14:47:54Z</dcterms:modified>
</cp:coreProperties>
</file>