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Lst>
  <p:notesMasterIdLst>
    <p:notesMasterId r:id="rId33"/>
  </p:notesMasterIdLst>
  <p:sldIdLst>
    <p:sldId id="256" r:id="rId3"/>
    <p:sldId id="271" r:id="rId4"/>
    <p:sldId id="273" r:id="rId5"/>
    <p:sldId id="274" r:id="rId6"/>
    <p:sldId id="275" r:id="rId7"/>
    <p:sldId id="272" r:id="rId8"/>
    <p:sldId id="276" r:id="rId9"/>
    <p:sldId id="277" r:id="rId10"/>
    <p:sldId id="269" r:id="rId11"/>
    <p:sldId id="297" r:id="rId12"/>
    <p:sldId id="278" r:id="rId13"/>
    <p:sldId id="279" r:id="rId14"/>
    <p:sldId id="280" r:id="rId15"/>
    <p:sldId id="281" r:id="rId16"/>
    <p:sldId id="282" r:id="rId17"/>
    <p:sldId id="283" r:id="rId18"/>
    <p:sldId id="284" r:id="rId19"/>
    <p:sldId id="285" r:id="rId20"/>
    <p:sldId id="286" r:id="rId21"/>
    <p:sldId id="287" r:id="rId22"/>
    <p:sldId id="288" r:id="rId23"/>
    <p:sldId id="289" r:id="rId24"/>
    <p:sldId id="290" r:id="rId25"/>
    <p:sldId id="291" r:id="rId26"/>
    <p:sldId id="292" r:id="rId27"/>
    <p:sldId id="293" r:id="rId28"/>
    <p:sldId id="294" r:id="rId29"/>
    <p:sldId id="295" r:id="rId30"/>
    <p:sldId id="296" r:id="rId31"/>
    <p:sldId id="270" r:id="rId32"/>
  </p:sldIdLst>
  <p:sldSz cx="18288000" cy="10287000"/>
  <p:notesSz cx="6858000" cy="9144000"/>
  <p:embeddedFontLst>
    <p:embeddedFont>
      <p:font typeface="Poppins" panose="020B0604020202020204" charset="0"/>
      <p:regular r:id="rId34"/>
      <p:bold r:id="rId35"/>
      <p:italic r:id="rId36"/>
      <p:boldItalic r:id="rId37"/>
    </p:embeddedFont>
    <p:embeddedFont>
      <p:font typeface="Roboto" panose="020B0604020202020204" charset="0"/>
      <p:regular r:id="rId38"/>
      <p:bold r:id="rId39"/>
      <p:italic r:id="rId40"/>
      <p:boldItalic r:id="rId41"/>
    </p:embeddedFont>
    <p:embeddedFont>
      <p:font typeface="Poppins Bold" panose="020B0604020202020204" charset="0"/>
      <p:regular r:id="rId42"/>
      <p:bold r:id="rId43"/>
    </p:embeddedFont>
    <p:embeddedFont>
      <p:font typeface="League Spartan" panose="020B0604020202020204" charset="0"/>
      <p:regular r:id="rId44"/>
    </p:embeddedFont>
    <p:embeddedFont>
      <p:font typeface="Roboto Bold" panose="020B0604020202020204" charset="0"/>
      <p:regular r:id="rId45"/>
      <p:bold r:id="rId46"/>
    </p:embeddedFont>
    <p:embeddedFont>
      <p:font typeface="Poppins Italics" panose="020B0604020202020204" charset="0"/>
      <p:regular r:id="rId47"/>
    </p:embeddedFont>
    <p:embeddedFont>
      <p:font typeface="Calibri Light" panose="020F0302020204030204" pitchFamily="34" charset="0"/>
      <p:regular r:id="rId48"/>
      <p:italic r:id="rId49"/>
    </p:embeddedFont>
    <p:embeddedFont>
      <p:font typeface="Calibri" panose="020F0502020204030204" pitchFamily="34" charset="0"/>
      <p:regular r:id="rId50"/>
      <p:bold r:id="rId51"/>
      <p:italic r:id="rId52"/>
      <p:boldItalic r:id="rId5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249" autoAdjust="0"/>
  </p:normalViewPr>
  <p:slideViewPr>
    <p:cSldViewPr>
      <p:cViewPr varScale="1">
        <p:scale>
          <a:sx n="42" d="100"/>
          <a:sy n="42" d="100"/>
        </p:scale>
        <p:origin x="664"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6.fntdata"/><Relationship Id="rId21" Type="http://schemas.openxmlformats.org/officeDocument/2006/relationships/slide" Target="slides/slide19.xml"/><Relationship Id="rId34" Type="http://schemas.openxmlformats.org/officeDocument/2006/relationships/font" Target="fonts/font1.fntdata"/><Relationship Id="rId42" Type="http://schemas.openxmlformats.org/officeDocument/2006/relationships/font" Target="fonts/font9.fntdata"/><Relationship Id="rId47" Type="http://schemas.openxmlformats.org/officeDocument/2006/relationships/font" Target="fonts/font14.fntdata"/><Relationship Id="rId50" Type="http://schemas.openxmlformats.org/officeDocument/2006/relationships/font" Target="fonts/font17.fntdata"/><Relationship Id="rId55"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font" Target="fonts/font5.fntdata"/><Relationship Id="rId46" Type="http://schemas.openxmlformats.org/officeDocument/2006/relationships/font" Target="fonts/font13.fntdata"/><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font" Target="fonts/font8.fntdata"/><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font" Target="fonts/font4.fntdata"/><Relationship Id="rId40" Type="http://schemas.openxmlformats.org/officeDocument/2006/relationships/font" Target="fonts/font7.fntdata"/><Relationship Id="rId45" Type="http://schemas.openxmlformats.org/officeDocument/2006/relationships/font" Target="fonts/font12.fntdata"/><Relationship Id="rId53" Type="http://schemas.openxmlformats.org/officeDocument/2006/relationships/font" Target="fonts/font20.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3.fntdata"/><Relationship Id="rId49" Type="http://schemas.openxmlformats.org/officeDocument/2006/relationships/font" Target="fonts/font16.fntdata"/><Relationship Id="rId57"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font" Target="fonts/font11.fntdata"/><Relationship Id="rId52" Type="http://schemas.openxmlformats.org/officeDocument/2006/relationships/font" Target="fonts/font19.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font" Target="fonts/font2.fntdata"/><Relationship Id="rId43" Type="http://schemas.openxmlformats.org/officeDocument/2006/relationships/font" Target="fonts/font10.fntdata"/><Relationship Id="rId48" Type="http://schemas.openxmlformats.org/officeDocument/2006/relationships/font" Target="fonts/font15.fntdata"/><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font" Target="fonts/font18.fntdata"/><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626258-C5B5-415D-9421-5EB9ED2770F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ED306B0-097B-419A-BCE1-AE080C4A9899}">
      <dgm:prSet/>
      <dgm:spPr/>
      <dgm:t>
        <a:bodyPr/>
        <a:lstStyle/>
        <a:p>
          <a:r>
            <a:rPr lang="en-US" b="1"/>
            <a:t>Support for Digital Transformation</a:t>
          </a:r>
          <a:endParaRPr lang="en-US"/>
        </a:p>
      </dgm:t>
    </dgm:pt>
    <dgm:pt modelId="{8D01D4E3-A7CE-40A9-953F-6FD563894D19}" type="parTrans" cxnId="{32A8F5B3-0EAE-45E5-AFDA-A044CB11EAC4}">
      <dgm:prSet/>
      <dgm:spPr/>
      <dgm:t>
        <a:bodyPr/>
        <a:lstStyle/>
        <a:p>
          <a:endParaRPr lang="en-US"/>
        </a:p>
      </dgm:t>
    </dgm:pt>
    <dgm:pt modelId="{B8CCB8CC-4FA8-4379-B409-31BAECA20977}" type="sibTrans" cxnId="{32A8F5B3-0EAE-45E5-AFDA-A044CB11EAC4}">
      <dgm:prSet/>
      <dgm:spPr/>
      <dgm:t>
        <a:bodyPr/>
        <a:lstStyle/>
        <a:p>
          <a:endParaRPr lang="en-US"/>
        </a:p>
      </dgm:t>
    </dgm:pt>
    <dgm:pt modelId="{B6E85E48-EB6D-44C5-BC39-F5A8021F4380}">
      <dgm:prSet/>
      <dgm:spPr/>
      <dgm:t>
        <a:bodyPr/>
        <a:lstStyle/>
        <a:p>
          <a:r>
            <a:rPr lang="en-US"/>
            <a:t>In 2024, HSBC’s technology hiring increased by 18% to support £6bn digital investment (HSBC Holdings, 2024).</a:t>
          </a:r>
        </a:p>
      </dgm:t>
    </dgm:pt>
    <dgm:pt modelId="{A519416A-4D82-4138-BDFA-FF6B4ABFEEC0}" type="parTrans" cxnId="{8AC3CE60-6D0A-4F65-A057-3C8A262ACCB8}">
      <dgm:prSet/>
      <dgm:spPr/>
      <dgm:t>
        <a:bodyPr/>
        <a:lstStyle/>
        <a:p>
          <a:endParaRPr lang="en-US"/>
        </a:p>
      </dgm:t>
    </dgm:pt>
    <dgm:pt modelId="{6A3508AD-547D-47BB-ABCE-3E3C93D0D035}" type="sibTrans" cxnId="{8AC3CE60-6D0A-4F65-A057-3C8A262ACCB8}">
      <dgm:prSet/>
      <dgm:spPr/>
      <dgm:t>
        <a:bodyPr/>
        <a:lstStyle/>
        <a:p>
          <a:endParaRPr lang="en-US"/>
        </a:p>
      </dgm:t>
    </dgm:pt>
    <dgm:pt modelId="{63758EFE-04F6-4614-B86A-B2DD984AABB9}">
      <dgm:prSet/>
      <dgm:spPr/>
      <dgm:t>
        <a:bodyPr/>
        <a:lstStyle/>
        <a:p>
          <a:r>
            <a:rPr lang="en-US" b="1"/>
            <a:t>Customer-Centric Strategy</a:t>
          </a:r>
          <a:endParaRPr lang="en-US"/>
        </a:p>
      </dgm:t>
    </dgm:pt>
    <dgm:pt modelId="{E619ABBB-EDEC-40D7-84F9-0517B4CC83D4}" type="parTrans" cxnId="{EF6C71F7-BF1C-44C7-9241-ACF743E513C5}">
      <dgm:prSet/>
      <dgm:spPr/>
      <dgm:t>
        <a:bodyPr/>
        <a:lstStyle/>
        <a:p>
          <a:endParaRPr lang="en-US"/>
        </a:p>
      </dgm:t>
    </dgm:pt>
    <dgm:pt modelId="{8FA24149-01A2-4A5E-993E-94F80EF4D60A}" type="sibTrans" cxnId="{EF6C71F7-BF1C-44C7-9241-ACF743E513C5}">
      <dgm:prSet/>
      <dgm:spPr/>
      <dgm:t>
        <a:bodyPr/>
        <a:lstStyle/>
        <a:p>
          <a:endParaRPr lang="en-US"/>
        </a:p>
      </dgm:t>
    </dgm:pt>
    <dgm:pt modelId="{B2454D44-A804-4B86-891A-AB3293529B26}">
      <dgm:prSet/>
      <dgm:spPr/>
      <dgm:t>
        <a:bodyPr/>
        <a:lstStyle/>
        <a:p>
          <a:r>
            <a:rPr lang="en-US"/>
            <a:t>Behavioural assessments recruit staff who enhance service quality and customer satisfaction.</a:t>
          </a:r>
        </a:p>
      </dgm:t>
    </dgm:pt>
    <dgm:pt modelId="{5A2C88CF-1879-4262-9AFD-6602EA6D0E44}" type="parTrans" cxnId="{A9CE853F-9E26-451D-AFC6-00A2F41D03E2}">
      <dgm:prSet/>
      <dgm:spPr/>
      <dgm:t>
        <a:bodyPr/>
        <a:lstStyle/>
        <a:p>
          <a:endParaRPr lang="en-US"/>
        </a:p>
      </dgm:t>
    </dgm:pt>
    <dgm:pt modelId="{BE2FDD25-7307-4430-A12E-7B98C2892528}" type="sibTrans" cxnId="{A9CE853F-9E26-451D-AFC6-00A2F41D03E2}">
      <dgm:prSet/>
      <dgm:spPr/>
      <dgm:t>
        <a:bodyPr/>
        <a:lstStyle/>
        <a:p>
          <a:endParaRPr lang="en-US"/>
        </a:p>
      </dgm:t>
    </dgm:pt>
    <dgm:pt modelId="{E33A2C8C-C49B-4C5A-B104-A25E90652147}">
      <dgm:prSet/>
      <dgm:spPr/>
      <dgm:t>
        <a:bodyPr/>
        <a:lstStyle/>
        <a:p>
          <a:r>
            <a:rPr lang="en-US" b="1"/>
            <a:t>Global Operating Model</a:t>
          </a:r>
          <a:endParaRPr lang="en-US"/>
        </a:p>
      </dgm:t>
    </dgm:pt>
    <dgm:pt modelId="{3A439BD3-2255-49A7-B4FE-A0E7F6583686}" type="parTrans" cxnId="{3BD8DBAD-F0E4-462C-AE96-DE949A04B691}">
      <dgm:prSet/>
      <dgm:spPr/>
      <dgm:t>
        <a:bodyPr/>
        <a:lstStyle/>
        <a:p>
          <a:endParaRPr lang="en-US"/>
        </a:p>
      </dgm:t>
    </dgm:pt>
    <dgm:pt modelId="{630AC61F-BF5D-48B7-A41A-033E710B12FE}" type="sibTrans" cxnId="{3BD8DBAD-F0E4-462C-AE96-DE949A04B691}">
      <dgm:prSet/>
      <dgm:spPr/>
      <dgm:t>
        <a:bodyPr/>
        <a:lstStyle/>
        <a:p>
          <a:endParaRPr lang="en-US"/>
        </a:p>
      </dgm:t>
    </dgm:pt>
    <dgm:pt modelId="{A2BAAEE5-8751-4CC7-8623-2A6598140AAE}">
      <dgm:prSet/>
      <dgm:spPr/>
      <dgm:t>
        <a:bodyPr/>
        <a:lstStyle/>
        <a:p>
          <a:r>
            <a:rPr lang="en-US"/>
            <a:t>Recruitment emphasises international exposure, language skills, and global mobility.</a:t>
          </a:r>
        </a:p>
      </dgm:t>
    </dgm:pt>
    <dgm:pt modelId="{8AFE45C8-94B2-481A-9D64-BF96F211CDFB}" type="parTrans" cxnId="{EECBFC6F-1818-4410-951B-170FBDDFDB1F}">
      <dgm:prSet/>
      <dgm:spPr/>
      <dgm:t>
        <a:bodyPr/>
        <a:lstStyle/>
        <a:p>
          <a:endParaRPr lang="en-US"/>
        </a:p>
      </dgm:t>
    </dgm:pt>
    <dgm:pt modelId="{C6F46E5F-7E6E-4494-9472-CEEF145D152C}" type="sibTrans" cxnId="{EECBFC6F-1818-4410-951B-170FBDDFDB1F}">
      <dgm:prSet/>
      <dgm:spPr/>
      <dgm:t>
        <a:bodyPr/>
        <a:lstStyle/>
        <a:p>
          <a:endParaRPr lang="en-US"/>
        </a:p>
      </dgm:t>
    </dgm:pt>
    <dgm:pt modelId="{57FD5500-E29B-4303-A896-11F23761C0C1}">
      <dgm:prSet/>
      <dgm:spPr/>
      <dgm:t>
        <a:bodyPr/>
        <a:lstStyle/>
        <a:p>
          <a:r>
            <a:rPr lang="en-US" b="1"/>
            <a:t>Compliance and Risk Management</a:t>
          </a:r>
          <a:endParaRPr lang="en-US"/>
        </a:p>
      </dgm:t>
    </dgm:pt>
    <dgm:pt modelId="{4E845AE1-3172-4DF3-9190-4150A128DA12}" type="parTrans" cxnId="{D89C205F-97F4-4233-8A01-7F8278EB6BF8}">
      <dgm:prSet/>
      <dgm:spPr/>
      <dgm:t>
        <a:bodyPr/>
        <a:lstStyle/>
        <a:p>
          <a:endParaRPr lang="en-US"/>
        </a:p>
      </dgm:t>
    </dgm:pt>
    <dgm:pt modelId="{A7E130CF-4547-4705-8CFA-03C3CFC96D84}" type="sibTrans" cxnId="{D89C205F-97F4-4233-8A01-7F8278EB6BF8}">
      <dgm:prSet/>
      <dgm:spPr/>
      <dgm:t>
        <a:bodyPr/>
        <a:lstStyle/>
        <a:p>
          <a:endParaRPr lang="en-US"/>
        </a:p>
      </dgm:t>
    </dgm:pt>
    <dgm:pt modelId="{63672EBB-CB19-416D-9112-121C5F60B98F}">
      <dgm:prSet/>
      <dgm:spPr/>
      <dgm:t>
        <a:bodyPr/>
        <a:lstStyle/>
        <a:p>
          <a:r>
            <a:rPr lang="en-US"/>
            <a:t>Hiring focuses on ethical judgement, integrity, and adherence to financial regulations.</a:t>
          </a:r>
        </a:p>
      </dgm:t>
    </dgm:pt>
    <dgm:pt modelId="{57B907B9-064B-468F-96B0-B61C591C6974}" type="parTrans" cxnId="{588625F0-B73C-4B09-BFF6-5923589E826B}">
      <dgm:prSet/>
      <dgm:spPr/>
      <dgm:t>
        <a:bodyPr/>
        <a:lstStyle/>
        <a:p>
          <a:endParaRPr lang="en-US"/>
        </a:p>
      </dgm:t>
    </dgm:pt>
    <dgm:pt modelId="{08D3C9E9-2011-4CF2-AA4B-A06D0012A11A}" type="sibTrans" cxnId="{588625F0-B73C-4B09-BFF6-5923589E826B}">
      <dgm:prSet/>
      <dgm:spPr/>
      <dgm:t>
        <a:bodyPr/>
        <a:lstStyle/>
        <a:p>
          <a:endParaRPr lang="en-US"/>
        </a:p>
      </dgm:t>
    </dgm:pt>
    <dgm:pt modelId="{ED79B198-1E59-4EED-9583-32D4B2CB291C}">
      <dgm:prSet/>
      <dgm:spPr/>
      <dgm:t>
        <a:bodyPr/>
        <a:lstStyle/>
        <a:p>
          <a:r>
            <a:rPr lang="en-US" b="1"/>
            <a:t>Strategic HR Integration</a:t>
          </a:r>
          <a:endParaRPr lang="en-US"/>
        </a:p>
      </dgm:t>
    </dgm:pt>
    <dgm:pt modelId="{27607A35-1CFB-4AD9-A3EC-4041FCF545CF}" type="parTrans" cxnId="{B42071A1-8743-4067-AFEF-B682B40A3D31}">
      <dgm:prSet/>
      <dgm:spPr/>
      <dgm:t>
        <a:bodyPr/>
        <a:lstStyle/>
        <a:p>
          <a:endParaRPr lang="en-US"/>
        </a:p>
      </dgm:t>
    </dgm:pt>
    <dgm:pt modelId="{7B9C031D-897F-4323-BCEF-C413DC8FE5E4}" type="sibTrans" cxnId="{B42071A1-8743-4067-AFEF-B682B40A3D31}">
      <dgm:prSet/>
      <dgm:spPr/>
      <dgm:t>
        <a:bodyPr/>
        <a:lstStyle/>
        <a:p>
          <a:endParaRPr lang="en-US"/>
        </a:p>
      </dgm:t>
    </dgm:pt>
    <dgm:pt modelId="{BDB78566-88B5-48E0-8616-319EBEF39771}">
      <dgm:prSet/>
      <dgm:spPr/>
      <dgm:t>
        <a:bodyPr/>
        <a:lstStyle/>
        <a:p>
          <a:r>
            <a:rPr lang="en-US"/>
            <a:t>Recruitment decisions directly support corporate priorities, aligning HR strategy with business goals (Collidu, 2022).</a:t>
          </a:r>
        </a:p>
      </dgm:t>
    </dgm:pt>
    <dgm:pt modelId="{94F01D38-4559-412C-B01E-0DC5C0EDC124}" type="parTrans" cxnId="{B1FC5AC0-74F8-4088-92BC-E28269E0A572}">
      <dgm:prSet/>
      <dgm:spPr/>
      <dgm:t>
        <a:bodyPr/>
        <a:lstStyle/>
        <a:p>
          <a:endParaRPr lang="en-US"/>
        </a:p>
      </dgm:t>
    </dgm:pt>
    <dgm:pt modelId="{1EA3CE62-7D2A-4CC0-8D00-2F0FD2A3016C}" type="sibTrans" cxnId="{B1FC5AC0-74F8-4088-92BC-E28269E0A572}">
      <dgm:prSet/>
      <dgm:spPr/>
      <dgm:t>
        <a:bodyPr/>
        <a:lstStyle/>
        <a:p>
          <a:endParaRPr lang="en-US"/>
        </a:p>
      </dgm:t>
    </dgm:pt>
    <dgm:pt modelId="{C5CEDC01-EF8E-426E-B8A0-95376A6E874E}" type="pres">
      <dgm:prSet presAssocID="{DC626258-C5B5-415D-9421-5EB9ED2770FC}" presName="linear" presStyleCnt="0">
        <dgm:presLayoutVars>
          <dgm:animLvl val="lvl"/>
          <dgm:resizeHandles val="exact"/>
        </dgm:presLayoutVars>
      </dgm:prSet>
      <dgm:spPr/>
      <dgm:t>
        <a:bodyPr/>
        <a:lstStyle/>
        <a:p>
          <a:endParaRPr lang="en-US"/>
        </a:p>
      </dgm:t>
    </dgm:pt>
    <dgm:pt modelId="{34952BCA-C0E7-4E9C-8F26-FA4A3845ABCC}" type="pres">
      <dgm:prSet presAssocID="{DED306B0-097B-419A-BCE1-AE080C4A9899}" presName="parentText" presStyleLbl="node1" presStyleIdx="0" presStyleCnt="5">
        <dgm:presLayoutVars>
          <dgm:chMax val="0"/>
          <dgm:bulletEnabled val="1"/>
        </dgm:presLayoutVars>
      </dgm:prSet>
      <dgm:spPr/>
      <dgm:t>
        <a:bodyPr/>
        <a:lstStyle/>
        <a:p>
          <a:endParaRPr lang="en-US"/>
        </a:p>
      </dgm:t>
    </dgm:pt>
    <dgm:pt modelId="{1DFC76F5-6163-4D2A-B4EF-D16028C96413}" type="pres">
      <dgm:prSet presAssocID="{DED306B0-097B-419A-BCE1-AE080C4A9899}" presName="childText" presStyleLbl="revTx" presStyleIdx="0" presStyleCnt="5">
        <dgm:presLayoutVars>
          <dgm:bulletEnabled val="1"/>
        </dgm:presLayoutVars>
      </dgm:prSet>
      <dgm:spPr/>
      <dgm:t>
        <a:bodyPr/>
        <a:lstStyle/>
        <a:p>
          <a:endParaRPr lang="en-US"/>
        </a:p>
      </dgm:t>
    </dgm:pt>
    <dgm:pt modelId="{4FC77664-A577-4C6E-A385-C367E992C5AF}" type="pres">
      <dgm:prSet presAssocID="{63758EFE-04F6-4614-B86A-B2DD984AABB9}" presName="parentText" presStyleLbl="node1" presStyleIdx="1" presStyleCnt="5">
        <dgm:presLayoutVars>
          <dgm:chMax val="0"/>
          <dgm:bulletEnabled val="1"/>
        </dgm:presLayoutVars>
      </dgm:prSet>
      <dgm:spPr/>
      <dgm:t>
        <a:bodyPr/>
        <a:lstStyle/>
        <a:p>
          <a:endParaRPr lang="en-US"/>
        </a:p>
      </dgm:t>
    </dgm:pt>
    <dgm:pt modelId="{67AFEFC6-F0AF-49D4-BEAF-4B6CB37983AA}" type="pres">
      <dgm:prSet presAssocID="{63758EFE-04F6-4614-B86A-B2DD984AABB9}" presName="childText" presStyleLbl="revTx" presStyleIdx="1" presStyleCnt="5">
        <dgm:presLayoutVars>
          <dgm:bulletEnabled val="1"/>
        </dgm:presLayoutVars>
      </dgm:prSet>
      <dgm:spPr/>
      <dgm:t>
        <a:bodyPr/>
        <a:lstStyle/>
        <a:p>
          <a:endParaRPr lang="en-US"/>
        </a:p>
      </dgm:t>
    </dgm:pt>
    <dgm:pt modelId="{8D54FD98-7273-4745-83E6-A5C46D040C9A}" type="pres">
      <dgm:prSet presAssocID="{E33A2C8C-C49B-4C5A-B104-A25E90652147}" presName="parentText" presStyleLbl="node1" presStyleIdx="2" presStyleCnt="5">
        <dgm:presLayoutVars>
          <dgm:chMax val="0"/>
          <dgm:bulletEnabled val="1"/>
        </dgm:presLayoutVars>
      </dgm:prSet>
      <dgm:spPr/>
      <dgm:t>
        <a:bodyPr/>
        <a:lstStyle/>
        <a:p>
          <a:endParaRPr lang="en-US"/>
        </a:p>
      </dgm:t>
    </dgm:pt>
    <dgm:pt modelId="{CA8CACA4-45D4-4C4A-A13C-47C929679404}" type="pres">
      <dgm:prSet presAssocID="{E33A2C8C-C49B-4C5A-B104-A25E90652147}" presName="childText" presStyleLbl="revTx" presStyleIdx="2" presStyleCnt="5">
        <dgm:presLayoutVars>
          <dgm:bulletEnabled val="1"/>
        </dgm:presLayoutVars>
      </dgm:prSet>
      <dgm:spPr/>
      <dgm:t>
        <a:bodyPr/>
        <a:lstStyle/>
        <a:p>
          <a:endParaRPr lang="en-US"/>
        </a:p>
      </dgm:t>
    </dgm:pt>
    <dgm:pt modelId="{E5B9FAE5-B67C-46FF-8DA9-7681337E8B28}" type="pres">
      <dgm:prSet presAssocID="{57FD5500-E29B-4303-A896-11F23761C0C1}" presName="parentText" presStyleLbl="node1" presStyleIdx="3" presStyleCnt="5">
        <dgm:presLayoutVars>
          <dgm:chMax val="0"/>
          <dgm:bulletEnabled val="1"/>
        </dgm:presLayoutVars>
      </dgm:prSet>
      <dgm:spPr/>
      <dgm:t>
        <a:bodyPr/>
        <a:lstStyle/>
        <a:p>
          <a:endParaRPr lang="en-US"/>
        </a:p>
      </dgm:t>
    </dgm:pt>
    <dgm:pt modelId="{C43B8775-E896-46D0-B2CA-3516BC448DE7}" type="pres">
      <dgm:prSet presAssocID="{57FD5500-E29B-4303-A896-11F23761C0C1}" presName="childText" presStyleLbl="revTx" presStyleIdx="3" presStyleCnt="5">
        <dgm:presLayoutVars>
          <dgm:bulletEnabled val="1"/>
        </dgm:presLayoutVars>
      </dgm:prSet>
      <dgm:spPr/>
      <dgm:t>
        <a:bodyPr/>
        <a:lstStyle/>
        <a:p>
          <a:endParaRPr lang="en-US"/>
        </a:p>
      </dgm:t>
    </dgm:pt>
    <dgm:pt modelId="{C26899C8-29F0-49EC-B095-E13AF94FD382}" type="pres">
      <dgm:prSet presAssocID="{ED79B198-1E59-4EED-9583-32D4B2CB291C}" presName="parentText" presStyleLbl="node1" presStyleIdx="4" presStyleCnt="5">
        <dgm:presLayoutVars>
          <dgm:chMax val="0"/>
          <dgm:bulletEnabled val="1"/>
        </dgm:presLayoutVars>
      </dgm:prSet>
      <dgm:spPr/>
      <dgm:t>
        <a:bodyPr/>
        <a:lstStyle/>
        <a:p>
          <a:endParaRPr lang="en-US"/>
        </a:p>
      </dgm:t>
    </dgm:pt>
    <dgm:pt modelId="{89A117D0-0A11-469E-A260-C9A9F0BEA879}" type="pres">
      <dgm:prSet presAssocID="{ED79B198-1E59-4EED-9583-32D4B2CB291C}" presName="childText" presStyleLbl="revTx" presStyleIdx="4" presStyleCnt="5">
        <dgm:presLayoutVars>
          <dgm:bulletEnabled val="1"/>
        </dgm:presLayoutVars>
      </dgm:prSet>
      <dgm:spPr/>
      <dgm:t>
        <a:bodyPr/>
        <a:lstStyle/>
        <a:p>
          <a:endParaRPr lang="en-US"/>
        </a:p>
      </dgm:t>
    </dgm:pt>
  </dgm:ptLst>
  <dgm:cxnLst>
    <dgm:cxn modelId="{A9CE853F-9E26-451D-AFC6-00A2F41D03E2}" srcId="{63758EFE-04F6-4614-B86A-B2DD984AABB9}" destId="{B2454D44-A804-4B86-891A-AB3293529B26}" srcOrd="0" destOrd="0" parTransId="{5A2C88CF-1879-4262-9AFD-6602EA6D0E44}" sibTransId="{BE2FDD25-7307-4430-A12E-7B98C2892528}"/>
    <dgm:cxn modelId="{D89C205F-97F4-4233-8A01-7F8278EB6BF8}" srcId="{DC626258-C5B5-415D-9421-5EB9ED2770FC}" destId="{57FD5500-E29B-4303-A896-11F23761C0C1}" srcOrd="3" destOrd="0" parTransId="{4E845AE1-3172-4DF3-9190-4150A128DA12}" sibTransId="{A7E130CF-4547-4705-8CFA-03C3CFC96D84}"/>
    <dgm:cxn modelId="{EF6C71F7-BF1C-44C7-9241-ACF743E513C5}" srcId="{DC626258-C5B5-415D-9421-5EB9ED2770FC}" destId="{63758EFE-04F6-4614-B86A-B2DD984AABB9}" srcOrd="1" destOrd="0" parTransId="{E619ABBB-EDEC-40D7-84F9-0517B4CC83D4}" sibTransId="{8FA24149-01A2-4A5E-993E-94F80EF4D60A}"/>
    <dgm:cxn modelId="{32A8F5B3-0EAE-45E5-AFDA-A044CB11EAC4}" srcId="{DC626258-C5B5-415D-9421-5EB9ED2770FC}" destId="{DED306B0-097B-419A-BCE1-AE080C4A9899}" srcOrd="0" destOrd="0" parTransId="{8D01D4E3-A7CE-40A9-953F-6FD563894D19}" sibTransId="{B8CCB8CC-4FA8-4379-B409-31BAECA20977}"/>
    <dgm:cxn modelId="{8AC3CE60-6D0A-4F65-A057-3C8A262ACCB8}" srcId="{DED306B0-097B-419A-BCE1-AE080C4A9899}" destId="{B6E85E48-EB6D-44C5-BC39-F5A8021F4380}" srcOrd="0" destOrd="0" parTransId="{A519416A-4D82-4138-BDFA-FF6B4ABFEEC0}" sibTransId="{6A3508AD-547D-47BB-ABCE-3E3C93D0D035}"/>
    <dgm:cxn modelId="{87419180-E2FF-4D8A-A930-7FE026602746}" type="presOf" srcId="{63672EBB-CB19-416D-9112-121C5F60B98F}" destId="{C43B8775-E896-46D0-B2CA-3516BC448DE7}" srcOrd="0" destOrd="0" presId="urn:microsoft.com/office/officeart/2005/8/layout/vList2"/>
    <dgm:cxn modelId="{5977EC73-6887-4B34-9676-17D7B772FFB9}" type="presOf" srcId="{63758EFE-04F6-4614-B86A-B2DD984AABB9}" destId="{4FC77664-A577-4C6E-A385-C367E992C5AF}" srcOrd="0" destOrd="0" presId="urn:microsoft.com/office/officeart/2005/8/layout/vList2"/>
    <dgm:cxn modelId="{9178A096-BF89-4212-BCC9-3B2A5E0A0521}" type="presOf" srcId="{E33A2C8C-C49B-4C5A-B104-A25E90652147}" destId="{8D54FD98-7273-4745-83E6-A5C46D040C9A}" srcOrd="0" destOrd="0" presId="urn:microsoft.com/office/officeart/2005/8/layout/vList2"/>
    <dgm:cxn modelId="{20648B91-EB51-4D5D-8355-9FA25BD5C5E1}" type="presOf" srcId="{BDB78566-88B5-48E0-8616-319EBEF39771}" destId="{89A117D0-0A11-469E-A260-C9A9F0BEA879}" srcOrd="0" destOrd="0" presId="urn:microsoft.com/office/officeart/2005/8/layout/vList2"/>
    <dgm:cxn modelId="{EECBFC6F-1818-4410-951B-170FBDDFDB1F}" srcId="{E33A2C8C-C49B-4C5A-B104-A25E90652147}" destId="{A2BAAEE5-8751-4CC7-8623-2A6598140AAE}" srcOrd="0" destOrd="0" parTransId="{8AFE45C8-94B2-481A-9D64-BF96F211CDFB}" sibTransId="{C6F46E5F-7E6E-4494-9472-CEEF145D152C}"/>
    <dgm:cxn modelId="{60B4E158-ADEC-4B48-819D-FC20DC6E8A29}" type="presOf" srcId="{57FD5500-E29B-4303-A896-11F23761C0C1}" destId="{E5B9FAE5-B67C-46FF-8DA9-7681337E8B28}" srcOrd="0" destOrd="0" presId="urn:microsoft.com/office/officeart/2005/8/layout/vList2"/>
    <dgm:cxn modelId="{817F90E7-39C5-481B-8B51-D26CB92DC665}" type="presOf" srcId="{DED306B0-097B-419A-BCE1-AE080C4A9899}" destId="{34952BCA-C0E7-4E9C-8F26-FA4A3845ABCC}" srcOrd="0" destOrd="0" presId="urn:microsoft.com/office/officeart/2005/8/layout/vList2"/>
    <dgm:cxn modelId="{524A7C4A-CFF0-4500-99DD-BAC685BD250E}" type="presOf" srcId="{B2454D44-A804-4B86-891A-AB3293529B26}" destId="{67AFEFC6-F0AF-49D4-BEAF-4B6CB37983AA}" srcOrd="0" destOrd="0" presId="urn:microsoft.com/office/officeart/2005/8/layout/vList2"/>
    <dgm:cxn modelId="{8A1F9B9C-2D91-45C5-8768-6672A86062EE}" type="presOf" srcId="{ED79B198-1E59-4EED-9583-32D4B2CB291C}" destId="{C26899C8-29F0-49EC-B095-E13AF94FD382}" srcOrd="0" destOrd="0" presId="urn:microsoft.com/office/officeart/2005/8/layout/vList2"/>
    <dgm:cxn modelId="{904A841E-2404-448D-8D4F-99E7440C9EFF}" type="presOf" srcId="{B6E85E48-EB6D-44C5-BC39-F5A8021F4380}" destId="{1DFC76F5-6163-4D2A-B4EF-D16028C96413}" srcOrd="0" destOrd="0" presId="urn:microsoft.com/office/officeart/2005/8/layout/vList2"/>
    <dgm:cxn modelId="{F6FC2FE0-A827-4EBB-97E9-6C394ADCE710}" type="presOf" srcId="{DC626258-C5B5-415D-9421-5EB9ED2770FC}" destId="{C5CEDC01-EF8E-426E-B8A0-95376A6E874E}" srcOrd="0" destOrd="0" presId="urn:microsoft.com/office/officeart/2005/8/layout/vList2"/>
    <dgm:cxn modelId="{B1FC5AC0-74F8-4088-92BC-E28269E0A572}" srcId="{ED79B198-1E59-4EED-9583-32D4B2CB291C}" destId="{BDB78566-88B5-48E0-8616-319EBEF39771}" srcOrd="0" destOrd="0" parTransId="{94F01D38-4559-412C-B01E-0DC5C0EDC124}" sibTransId="{1EA3CE62-7D2A-4CC0-8D00-2F0FD2A3016C}"/>
    <dgm:cxn modelId="{3BD8DBAD-F0E4-462C-AE96-DE949A04B691}" srcId="{DC626258-C5B5-415D-9421-5EB9ED2770FC}" destId="{E33A2C8C-C49B-4C5A-B104-A25E90652147}" srcOrd="2" destOrd="0" parTransId="{3A439BD3-2255-49A7-B4FE-A0E7F6583686}" sibTransId="{630AC61F-BF5D-48B7-A41A-033E710B12FE}"/>
    <dgm:cxn modelId="{588625F0-B73C-4B09-BFF6-5923589E826B}" srcId="{57FD5500-E29B-4303-A896-11F23761C0C1}" destId="{63672EBB-CB19-416D-9112-121C5F60B98F}" srcOrd="0" destOrd="0" parTransId="{57B907B9-064B-468F-96B0-B61C591C6974}" sibTransId="{08D3C9E9-2011-4CF2-AA4B-A06D0012A11A}"/>
    <dgm:cxn modelId="{A02EAD15-8AC3-43AC-A429-A008D927FBF4}" type="presOf" srcId="{A2BAAEE5-8751-4CC7-8623-2A6598140AAE}" destId="{CA8CACA4-45D4-4C4A-A13C-47C929679404}" srcOrd="0" destOrd="0" presId="urn:microsoft.com/office/officeart/2005/8/layout/vList2"/>
    <dgm:cxn modelId="{B42071A1-8743-4067-AFEF-B682B40A3D31}" srcId="{DC626258-C5B5-415D-9421-5EB9ED2770FC}" destId="{ED79B198-1E59-4EED-9583-32D4B2CB291C}" srcOrd="4" destOrd="0" parTransId="{27607A35-1CFB-4AD9-A3EC-4041FCF545CF}" sibTransId="{7B9C031D-897F-4323-BCEF-C413DC8FE5E4}"/>
    <dgm:cxn modelId="{14078FEF-0B9D-4D43-BCFD-B0A2E8C586D0}" type="presParOf" srcId="{C5CEDC01-EF8E-426E-B8A0-95376A6E874E}" destId="{34952BCA-C0E7-4E9C-8F26-FA4A3845ABCC}" srcOrd="0" destOrd="0" presId="urn:microsoft.com/office/officeart/2005/8/layout/vList2"/>
    <dgm:cxn modelId="{14C1A60F-F061-459D-93C6-F6B8D2A177B3}" type="presParOf" srcId="{C5CEDC01-EF8E-426E-B8A0-95376A6E874E}" destId="{1DFC76F5-6163-4D2A-B4EF-D16028C96413}" srcOrd="1" destOrd="0" presId="urn:microsoft.com/office/officeart/2005/8/layout/vList2"/>
    <dgm:cxn modelId="{607D8A60-D869-4FB4-9BAA-BF237D2A9D2F}" type="presParOf" srcId="{C5CEDC01-EF8E-426E-B8A0-95376A6E874E}" destId="{4FC77664-A577-4C6E-A385-C367E992C5AF}" srcOrd="2" destOrd="0" presId="urn:microsoft.com/office/officeart/2005/8/layout/vList2"/>
    <dgm:cxn modelId="{66A3327B-DE19-451E-A0DA-D3589B5B1BD8}" type="presParOf" srcId="{C5CEDC01-EF8E-426E-B8A0-95376A6E874E}" destId="{67AFEFC6-F0AF-49D4-BEAF-4B6CB37983AA}" srcOrd="3" destOrd="0" presId="urn:microsoft.com/office/officeart/2005/8/layout/vList2"/>
    <dgm:cxn modelId="{D656E74C-19BF-4FB3-8CF3-4851E1D0261E}" type="presParOf" srcId="{C5CEDC01-EF8E-426E-B8A0-95376A6E874E}" destId="{8D54FD98-7273-4745-83E6-A5C46D040C9A}" srcOrd="4" destOrd="0" presId="urn:microsoft.com/office/officeart/2005/8/layout/vList2"/>
    <dgm:cxn modelId="{55716A90-DAED-4E31-A7B8-5D3DA339B273}" type="presParOf" srcId="{C5CEDC01-EF8E-426E-B8A0-95376A6E874E}" destId="{CA8CACA4-45D4-4C4A-A13C-47C929679404}" srcOrd="5" destOrd="0" presId="urn:microsoft.com/office/officeart/2005/8/layout/vList2"/>
    <dgm:cxn modelId="{1C29FF37-E569-4596-BEAE-2D00D7FF4485}" type="presParOf" srcId="{C5CEDC01-EF8E-426E-B8A0-95376A6E874E}" destId="{E5B9FAE5-B67C-46FF-8DA9-7681337E8B28}" srcOrd="6" destOrd="0" presId="urn:microsoft.com/office/officeart/2005/8/layout/vList2"/>
    <dgm:cxn modelId="{82CEC100-9D61-441C-B74D-55EADFEE82DC}" type="presParOf" srcId="{C5CEDC01-EF8E-426E-B8A0-95376A6E874E}" destId="{C43B8775-E896-46D0-B2CA-3516BC448DE7}" srcOrd="7" destOrd="0" presId="urn:microsoft.com/office/officeart/2005/8/layout/vList2"/>
    <dgm:cxn modelId="{99313104-7F7A-4D08-BD73-D7730213DAE6}" type="presParOf" srcId="{C5CEDC01-EF8E-426E-B8A0-95376A6E874E}" destId="{C26899C8-29F0-49EC-B095-E13AF94FD382}" srcOrd="8" destOrd="0" presId="urn:microsoft.com/office/officeart/2005/8/layout/vList2"/>
    <dgm:cxn modelId="{D2EBBAC6-1416-4977-8DD9-E94D17C3E8C3}" type="presParOf" srcId="{C5CEDC01-EF8E-426E-B8A0-95376A6E874E}" destId="{89A117D0-0A11-469E-A260-C9A9F0BEA879}" srcOrd="9"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F032D4-75C2-48F7-AB47-40E56086629B}" type="doc">
      <dgm:prSet loTypeId="urn:microsoft.com/office/officeart/2008/layout/VerticalCurvedList" loCatId="list" qsTypeId="urn:microsoft.com/office/officeart/2005/8/quickstyle/simple1" qsCatId="simple" csTypeId="urn:microsoft.com/office/officeart/2005/8/colors/colorful5" csCatId="colorful"/>
      <dgm:spPr/>
      <dgm:t>
        <a:bodyPr/>
        <a:lstStyle/>
        <a:p>
          <a:endParaRPr lang="en-US"/>
        </a:p>
      </dgm:t>
    </dgm:pt>
    <dgm:pt modelId="{F46335BF-C9E4-461D-9E77-4C5D76265EB5}">
      <dgm:prSet/>
      <dgm:spPr/>
      <dgm:t>
        <a:bodyPr/>
        <a:lstStyle/>
        <a:p>
          <a:r>
            <a:rPr lang="en-US" b="1">
              <a:solidFill>
                <a:schemeClr val="tx1"/>
              </a:solidFill>
            </a:rPr>
            <a:t>Competition for Digital Talent</a:t>
          </a:r>
          <a:endParaRPr lang="en-US">
            <a:solidFill>
              <a:schemeClr val="tx1"/>
            </a:solidFill>
          </a:endParaRPr>
        </a:p>
      </dgm:t>
    </dgm:pt>
    <dgm:pt modelId="{76614EF4-799C-4388-B306-0191CC82FC4C}" type="parTrans" cxnId="{33E0030F-A315-4D81-B3C7-D0C177991EE1}">
      <dgm:prSet/>
      <dgm:spPr/>
      <dgm:t>
        <a:bodyPr/>
        <a:lstStyle/>
        <a:p>
          <a:endParaRPr lang="en-US">
            <a:solidFill>
              <a:schemeClr val="tx1"/>
            </a:solidFill>
          </a:endParaRPr>
        </a:p>
      </dgm:t>
    </dgm:pt>
    <dgm:pt modelId="{5F02F318-99B3-4069-9BB2-5093D0690709}" type="sibTrans" cxnId="{33E0030F-A315-4D81-B3C7-D0C177991EE1}">
      <dgm:prSet/>
      <dgm:spPr/>
      <dgm:t>
        <a:bodyPr/>
        <a:lstStyle/>
        <a:p>
          <a:endParaRPr lang="en-US">
            <a:solidFill>
              <a:schemeClr val="tx1"/>
            </a:solidFill>
          </a:endParaRPr>
        </a:p>
      </dgm:t>
    </dgm:pt>
    <dgm:pt modelId="{7DEBDF4A-FAEB-476E-A85F-C0E374E05C89}">
      <dgm:prSet/>
      <dgm:spPr/>
      <dgm:t>
        <a:bodyPr/>
        <a:lstStyle/>
        <a:p>
          <a:r>
            <a:rPr lang="en-US">
              <a:solidFill>
                <a:schemeClr val="tx1"/>
              </a:solidFill>
            </a:rPr>
            <a:t>Banks compete with fintech and tech firms for scarce digital skills; tech salaries often higher, complicating recruitment.</a:t>
          </a:r>
        </a:p>
      </dgm:t>
    </dgm:pt>
    <dgm:pt modelId="{00ABFE31-F479-44AF-9EDB-2B956D1588DA}" type="parTrans" cxnId="{74F693A4-0D69-4D0C-BF09-49E6F51B0910}">
      <dgm:prSet/>
      <dgm:spPr/>
      <dgm:t>
        <a:bodyPr/>
        <a:lstStyle/>
        <a:p>
          <a:endParaRPr lang="en-US">
            <a:solidFill>
              <a:schemeClr val="tx1"/>
            </a:solidFill>
          </a:endParaRPr>
        </a:p>
      </dgm:t>
    </dgm:pt>
    <dgm:pt modelId="{778DF43F-AE3A-4361-A614-7411A6DC382A}" type="sibTrans" cxnId="{74F693A4-0D69-4D0C-BF09-49E6F51B0910}">
      <dgm:prSet/>
      <dgm:spPr/>
      <dgm:t>
        <a:bodyPr/>
        <a:lstStyle/>
        <a:p>
          <a:endParaRPr lang="en-US">
            <a:solidFill>
              <a:schemeClr val="tx1"/>
            </a:solidFill>
          </a:endParaRPr>
        </a:p>
      </dgm:t>
    </dgm:pt>
    <dgm:pt modelId="{838F29A0-C6E3-4C06-B0B5-A4D349CFFF50}">
      <dgm:prSet/>
      <dgm:spPr/>
      <dgm:t>
        <a:bodyPr/>
        <a:lstStyle/>
        <a:p>
          <a:r>
            <a:rPr lang="en-US" b="1">
              <a:solidFill>
                <a:schemeClr val="tx1"/>
              </a:solidFill>
            </a:rPr>
            <a:t>Bias and Fairness in AI Recruitment</a:t>
          </a:r>
          <a:endParaRPr lang="en-US">
            <a:solidFill>
              <a:schemeClr val="tx1"/>
            </a:solidFill>
          </a:endParaRPr>
        </a:p>
      </dgm:t>
    </dgm:pt>
    <dgm:pt modelId="{1BDCBACD-2A37-4812-997E-15257372071C}" type="parTrans" cxnId="{C81C6424-03A5-459A-93CE-6982BA0E9754}">
      <dgm:prSet/>
      <dgm:spPr/>
      <dgm:t>
        <a:bodyPr/>
        <a:lstStyle/>
        <a:p>
          <a:endParaRPr lang="en-US">
            <a:solidFill>
              <a:schemeClr val="tx1"/>
            </a:solidFill>
          </a:endParaRPr>
        </a:p>
      </dgm:t>
    </dgm:pt>
    <dgm:pt modelId="{D8CA3A8E-5E83-411A-848E-8558F2DF1C17}" type="sibTrans" cxnId="{C81C6424-03A5-459A-93CE-6982BA0E9754}">
      <dgm:prSet/>
      <dgm:spPr/>
      <dgm:t>
        <a:bodyPr/>
        <a:lstStyle/>
        <a:p>
          <a:endParaRPr lang="en-US">
            <a:solidFill>
              <a:schemeClr val="tx1"/>
            </a:solidFill>
          </a:endParaRPr>
        </a:p>
      </dgm:t>
    </dgm:pt>
    <dgm:pt modelId="{850FF164-83C7-4979-83E0-869D4C2A3E14}">
      <dgm:prSet/>
      <dgm:spPr/>
      <dgm:t>
        <a:bodyPr/>
        <a:lstStyle/>
        <a:p>
          <a:r>
            <a:rPr lang="en-US">
              <a:solidFill>
                <a:schemeClr val="tx1"/>
              </a:solidFill>
            </a:rPr>
            <a:t>Use of AI in screening can unintentionally reinforce gender or ethnic disparities if not monitored (Mujtaba &amp; Mahapatra, 2024).</a:t>
          </a:r>
        </a:p>
      </dgm:t>
    </dgm:pt>
    <dgm:pt modelId="{6D7F38AC-A4A0-4EDA-A468-09123B3A428E}" type="parTrans" cxnId="{061F7783-C24F-4507-8B60-C8FFEF14903B}">
      <dgm:prSet/>
      <dgm:spPr/>
      <dgm:t>
        <a:bodyPr/>
        <a:lstStyle/>
        <a:p>
          <a:endParaRPr lang="en-US">
            <a:solidFill>
              <a:schemeClr val="tx1"/>
            </a:solidFill>
          </a:endParaRPr>
        </a:p>
      </dgm:t>
    </dgm:pt>
    <dgm:pt modelId="{FC592F37-8EC6-4988-92AB-36B10030C717}" type="sibTrans" cxnId="{061F7783-C24F-4507-8B60-C8FFEF14903B}">
      <dgm:prSet/>
      <dgm:spPr/>
      <dgm:t>
        <a:bodyPr/>
        <a:lstStyle/>
        <a:p>
          <a:endParaRPr lang="en-US">
            <a:solidFill>
              <a:schemeClr val="tx1"/>
            </a:solidFill>
          </a:endParaRPr>
        </a:p>
      </dgm:t>
    </dgm:pt>
    <dgm:pt modelId="{2362EC31-3D1F-4393-8E3C-54A0BF946EA3}">
      <dgm:prSet/>
      <dgm:spPr/>
      <dgm:t>
        <a:bodyPr/>
        <a:lstStyle/>
        <a:p>
          <a:r>
            <a:rPr lang="en-US" b="1">
              <a:solidFill>
                <a:schemeClr val="tx1"/>
              </a:solidFill>
            </a:rPr>
            <a:t>High Volume of Applications</a:t>
          </a:r>
          <a:endParaRPr lang="en-US">
            <a:solidFill>
              <a:schemeClr val="tx1"/>
            </a:solidFill>
          </a:endParaRPr>
        </a:p>
      </dgm:t>
    </dgm:pt>
    <dgm:pt modelId="{D5AABDBC-581D-4834-B429-1692279BB03F}" type="parTrans" cxnId="{64AB807C-71EA-4D3B-BBC8-0386A3042591}">
      <dgm:prSet/>
      <dgm:spPr/>
      <dgm:t>
        <a:bodyPr/>
        <a:lstStyle/>
        <a:p>
          <a:endParaRPr lang="en-US">
            <a:solidFill>
              <a:schemeClr val="tx1"/>
            </a:solidFill>
          </a:endParaRPr>
        </a:p>
      </dgm:t>
    </dgm:pt>
    <dgm:pt modelId="{2E51A418-5384-490D-884B-1270C0D8ABF5}" type="sibTrans" cxnId="{64AB807C-71EA-4D3B-BBC8-0386A3042591}">
      <dgm:prSet/>
      <dgm:spPr/>
      <dgm:t>
        <a:bodyPr/>
        <a:lstStyle/>
        <a:p>
          <a:endParaRPr lang="en-US">
            <a:solidFill>
              <a:schemeClr val="tx1"/>
            </a:solidFill>
          </a:endParaRPr>
        </a:p>
      </dgm:t>
    </dgm:pt>
    <dgm:pt modelId="{4A07AEED-1138-4267-BD15-0B0867E91984}">
      <dgm:prSet/>
      <dgm:spPr/>
      <dgm:t>
        <a:bodyPr/>
        <a:lstStyle/>
        <a:p>
          <a:r>
            <a:rPr lang="en-US">
              <a:solidFill>
                <a:schemeClr val="tx1"/>
              </a:solidFill>
            </a:rPr>
            <a:t>Managing hundreds of thousands of applications while ensuring fairness, speed, and accuracy is challenging, especially for graduate programmes.</a:t>
          </a:r>
        </a:p>
      </dgm:t>
    </dgm:pt>
    <dgm:pt modelId="{73374445-2EA0-447C-B6E7-CB36EF49CBE5}" type="parTrans" cxnId="{D7AEAE48-6C34-41C3-AB5F-D77635872F02}">
      <dgm:prSet/>
      <dgm:spPr/>
      <dgm:t>
        <a:bodyPr/>
        <a:lstStyle/>
        <a:p>
          <a:endParaRPr lang="en-US">
            <a:solidFill>
              <a:schemeClr val="tx1"/>
            </a:solidFill>
          </a:endParaRPr>
        </a:p>
      </dgm:t>
    </dgm:pt>
    <dgm:pt modelId="{E0ED326C-61F4-468D-91B3-0549E24283CE}" type="sibTrans" cxnId="{D7AEAE48-6C34-41C3-AB5F-D77635872F02}">
      <dgm:prSet/>
      <dgm:spPr/>
      <dgm:t>
        <a:bodyPr/>
        <a:lstStyle/>
        <a:p>
          <a:endParaRPr lang="en-US">
            <a:solidFill>
              <a:schemeClr val="tx1"/>
            </a:solidFill>
          </a:endParaRPr>
        </a:p>
      </dgm:t>
    </dgm:pt>
    <dgm:pt modelId="{3E358EE1-E87C-4B5D-98E6-E58B927AF583}">
      <dgm:prSet/>
      <dgm:spPr/>
      <dgm:t>
        <a:bodyPr/>
        <a:lstStyle/>
        <a:p>
          <a:r>
            <a:rPr lang="en-US" b="1">
              <a:solidFill>
                <a:schemeClr val="tx1"/>
              </a:solidFill>
            </a:rPr>
            <a:t>Regulatory and Compliance Constraints</a:t>
          </a:r>
          <a:endParaRPr lang="en-US">
            <a:solidFill>
              <a:schemeClr val="tx1"/>
            </a:solidFill>
          </a:endParaRPr>
        </a:p>
      </dgm:t>
    </dgm:pt>
    <dgm:pt modelId="{620D68B8-7769-4FC9-B52C-457E63585234}" type="parTrans" cxnId="{9F7E6F85-821F-4601-AAFA-0B0062CD753D}">
      <dgm:prSet/>
      <dgm:spPr/>
      <dgm:t>
        <a:bodyPr/>
        <a:lstStyle/>
        <a:p>
          <a:endParaRPr lang="en-US">
            <a:solidFill>
              <a:schemeClr val="tx1"/>
            </a:solidFill>
          </a:endParaRPr>
        </a:p>
      </dgm:t>
    </dgm:pt>
    <dgm:pt modelId="{5590D10E-1D94-495E-A353-1FD8A5494F1E}" type="sibTrans" cxnId="{9F7E6F85-821F-4601-AAFA-0B0062CD753D}">
      <dgm:prSet/>
      <dgm:spPr/>
      <dgm:t>
        <a:bodyPr/>
        <a:lstStyle/>
        <a:p>
          <a:endParaRPr lang="en-US">
            <a:solidFill>
              <a:schemeClr val="tx1"/>
            </a:solidFill>
          </a:endParaRPr>
        </a:p>
      </dgm:t>
    </dgm:pt>
    <dgm:pt modelId="{11A59DC8-A0FB-47A8-A3F8-6ACAB9CDA166}">
      <dgm:prSet/>
      <dgm:spPr/>
      <dgm:t>
        <a:bodyPr/>
        <a:lstStyle/>
        <a:p>
          <a:r>
            <a:rPr lang="en-US">
              <a:solidFill>
                <a:schemeClr val="tx1"/>
              </a:solidFill>
            </a:rPr>
            <a:t>Extensive background checks slow hiring, increasing time-to-hire relative to competitors.</a:t>
          </a:r>
        </a:p>
      </dgm:t>
    </dgm:pt>
    <dgm:pt modelId="{7AD77508-A455-46B7-B70C-4C98C4AF2AF4}" type="parTrans" cxnId="{30D107AC-C4D0-4BAF-B581-B6DCA63C1DFC}">
      <dgm:prSet/>
      <dgm:spPr/>
      <dgm:t>
        <a:bodyPr/>
        <a:lstStyle/>
        <a:p>
          <a:endParaRPr lang="en-US">
            <a:solidFill>
              <a:schemeClr val="tx1"/>
            </a:solidFill>
          </a:endParaRPr>
        </a:p>
      </dgm:t>
    </dgm:pt>
    <dgm:pt modelId="{B4CD3378-4135-4EF4-AEBA-675BBF7AB5A2}" type="sibTrans" cxnId="{30D107AC-C4D0-4BAF-B581-B6DCA63C1DFC}">
      <dgm:prSet/>
      <dgm:spPr/>
      <dgm:t>
        <a:bodyPr/>
        <a:lstStyle/>
        <a:p>
          <a:endParaRPr lang="en-US">
            <a:solidFill>
              <a:schemeClr val="tx1"/>
            </a:solidFill>
          </a:endParaRPr>
        </a:p>
      </dgm:t>
    </dgm:pt>
    <dgm:pt modelId="{78E3C780-D85F-457A-86F1-24B5362FC1FD}">
      <dgm:prSet/>
      <dgm:spPr/>
      <dgm:t>
        <a:bodyPr/>
        <a:lstStyle/>
        <a:p>
          <a:r>
            <a:rPr lang="en-US" b="1">
              <a:solidFill>
                <a:schemeClr val="tx1"/>
              </a:solidFill>
            </a:rPr>
            <a:t>Line Manager Capability Gaps</a:t>
          </a:r>
          <a:endParaRPr lang="en-US">
            <a:solidFill>
              <a:schemeClr val="tx1"/>
            </a:solidFill>
          </a:endParaRPr>
        </a:p>
      </dgm:t>
    </dgm:pt>
    <dgm:pt modelId="{5438C956-67E4-4815-B6F1-09CC676661C4}" type="parTrans" cxnId="{9D9216E2-095F-4F90-8049-32AD745225B8}">
      <dgm:prSet/>
      <dgm:spPr/>
      <dgm:t>
        <a:bodyPr/>
        <a:lstStyle/>
        <a:p>
          <a:endParaRPr lang="en-US">
            <a:solidFill>
              <a:schemeClr val="tx1"/>
            </a:solidFill>
          </a:endParaRPr>
        </a:p>
      </dgm:t>
    </dgm:pt>
    <dgm:pt modelId="{5D9FD956-189C-42AF-97A0-A9902899AE3A}" type="sibTrans" cxnId="{9D9216E2-095F-4F90-8049-32AD745225B8}">
      <dgm:prSet/>
      <dgm:spPr/>
      <dgm:t>
        <a:bodyPr/>
        <a:lstStyle/>
        <a:p>
          <a:endParaRPr lang="en-US">
            <a:solidFill>
              <a:schemeClr val="tx1"/>
            </a:solidFill>
          </a:endParaRPr>
        </a:p>
      </dgm:t>
    </dgm:pt>
    <dgm:pt modelId="{812E6691-175B-4A9D-A15C-191A399EE087}">
      <dgm:prSet/>
      <dgm:spPr/>
      <dgm:t>
        <a:bodyPr/>
        <a:lstStyle/>
        <a:p>
          <a:r>
            <a:rPr lang="en-US">
              <a:solidFill>
                <a:schemeClr val="tx1"/>
              </a:solidFill>
            </a:rPr>
            <a:t>Lack of advanced interview training leads to inconsistent recruitment decisions across departments (Radha, 2024), aligning with Collidu’s (2022) argument for tight HR-business integration.</a:t>
          </a:r>
        </a:p>
      </dgm:t>
    </dgm:pt>
    <dgm:pt modelId="{155F6C66-E3AA-4100-84AC-EC8E83160E79}" type="parTrans" cxnId="{9D362B62-3946-42B1-9954-F3F76D050DAD}">
      <dgm:prSet/>
      <dgm:spPr/>
      <dgm:t>
        <a:bodyPr/>
        <a:lstStyle/>
        <a:p>
          <a:endParaRPr lang="en-US">
            <a:solidFill>
              <a:schemeClr val="tx1"/>
            </a:solidFill>
          </a:endParaRPr>
        </a:p>
      </dgm:t>
    </dgm:pt>
    <dgm:pt modelId="{CA5E8360-EBF5-4280-ADF5-1B96E47C8684}" type="sibTrans" cxnId="{9D362B62-3946-42B1-9954-F3F76D050DAD}">
      <dgm:prSet/>
      <dgm:spPr/>
      <dgm:t>
        <a:bodyPr/>
        <a:lstStyle/>
        <a:p>
          <a:endParaRPr lang="en-US">
            <a:solidFill>
              <a:schemeClr val="tx1"/>
            </a:solidFill>
          </a:endParaRPr>
        </a:p>
      </dgm:t>
    </dgm:pt>
    <dgm:pt modelId="{D911C15C-A03F-439F-9669-3C772D0A7D2B}" type="pres">
      <dgm:prSet presAssocID="{50F032D4-75C2-48F7-AB47-40E56086629B}" presName="Name0" presStyleCnt="0">
        <dgm:presLayoutVars>
          <dgm:chMax val="7"/>
          <dgm:chPref val="7"/>
          <dgm:dir/>
        </dgm:presLayoutVars>
      </dgm:prSet>
      <dgm:spPr/>
      <dgm:t>
        <a:bodyPr/>
        <a:lstStyle/>
        <a:p>
          <a:endParaRPr lang="en-US"/>
        </a:p>
      </dgm:t>
    </dgm:pt>
    <dgm:pt modelId="{7419A252-C58E-401A-9950-35196D6CE86D}" type="pres">
      <dgm:prSet presAssocID="{50F032D4-75C2-48F7-AB47-40E56086629B}" presName="Name1" presStyleCnt="0"/>
      <dgm:spPr/>
    </dgm:pt>
    <dgm:pt modelId="{95D8997D-F28A-4C58-8769-D3A1E3AED306}" type="pres">
      <dgm:prSet presAssocID="{50F032D4-75C2-48F7-AB47-40E56086629B}" presName="cycle" presStyleCnt="0"/>
      <dgm:spPr/>
    </dgm:pt>
    <dgm:pt modelId="{DAF6DDD7-E1A5-4DAE-B2D7-11C9BA466228}" type="pres">
      <dgm:prSet presAssocID="{50F032D4-75C2-48F7-AB47-40E56086629B}" presName="srcNode" presStyleLbl="node1" presStyleIdx="0" presStyleCnt="5"/>
      <dgm:spPr/>
    </dgm:pt>
    <dgm:pt modelId="{2ACDD106-C242-43EA-A4D7-967F8A973BA0}" type="pres">
      <dgm:prSet presAssocID="{50F032D4-75C2-48F7-AB47-40E56086629B}" presName="conn" presStyleLbl="parChTrans1D2" presStyleIdx="0" presStyleCnt="1"/>
      <dgm:spPr/>
      <dgm:t>
        <a:bodyPr/>
        <a:lstStyle/>
        <a:p>
          <a:endParaRPr lang="en-US"/>
        </a:p>
      </dgm:t>
    </dgm:pt>
    <dgm:pt modelId="{6927D18B-ABF5-4FE1-AE13-1FC394253B4C}" type="pres">
      <dgm:prSet presAssocID="{50F032D4-75C2-48F7-AB47-40E56086629B}" presName="extraNode" presStyleLbl="node1" presStyleIdx="0" presStyleCnt="5"/>
      <dgm:spPr/>
    </dgm:pt>
    <dgm:pt modelId="{B38317B9-3A2A-4EAF-944E-3A50E72CA411}" type="pres">
      <dgm:prSet presAssocID="{50F032D4-75C2-48F7-AB47-40E56086629B}" presName="dstNode" presStyleLbl="node1" presStyleIdx="0" presStyleCnt="5"/>
      <dgm:spPr/>
    </dgm:pt>
    <dgm:pt modelId="{44A5ADD1-61EA-4D23-8B71-23A34737F4E9}" type="pres">
      <dgm:prSet presAssocID="{F46335BF-C9E4-461D-9E77-4C5D76265EB5}" presName="text_1" presStyleLbl="node1" presStyleIdx="0" presStyleCnt="5">
        <dgm:presLayoutVars>
          <dgm:bulletEnabled val="1"/>
        </dgm:presLayoutVars>
      </dgm:prSet>
      <dgm:spPr/>
      <dgm:t>
        <a:bodyPr/>
        <a:lstStyle/>
        <a:p>
          <a:endParaRPr lang="en-US"/>
        </a:p>
      </dgm:t>
    </dgm:pt>
    <dgm:pt modelId="{3D6B02F5-B829-4BDB-BB98-D146EF204753}" type="pres">
      <dgm:prSet presAssocID="{F46335BF-C9E4-461D-9E77-4C5D76265EB5}" presName="accent_1" presStyleCnt="0"/>
      <dgm:spPr/>
    </dgm:pt>
    <dgm:pt modelId="{06B89536-8904-40E6-BBDF-3536408BDBBE}" type="pres">
      <dgm:prSet presAssocID="{F46335BF-C9E4-461D-9E77-4C5D76265EB5}" presName="accentRepeatNode" presStyleLbl="solidFgAcc1" presStyleIdx="0" presStyleCnt="5"/>
      <dgm:spPr/>
    </dgm:pt>
    <dgm:pt modelId="{1EC7C597-4288-4E1D-A8F5-8C0C0EC81CA3}" type="pres">
      <dgm:prSet presAssocID="{838F29A0-C6E3-4C06-B0B5-A4D349CFFF50}" presName="text_2" presStyleLbl="node1" presStyleIdx="1" presStyleCnt="5">
        <dgm:presLayoutVars>
          <dgm:bulletEnabled val="1"/>
        </dgm:presLayoutVars>
      </dgm:prSet>
      <dgm:spPr/>
      <dgm:t>
        <a:bodyPr/>
        <a:lstStyle/>
        <a:p>
          <a:endParaRPr lang="en-US"/>
        </a:p>
      </dgm:t>
    </dgm:pt>
    <dgm:pt modelId="{62C8B02F-B2A5-4589-8B4D-8FC603A59CF1}" type="pres">
      <dgm:prSet presAssocID="{838F29A0-C6E3-4C06-B0B5-A4D349CFFF50}" presName="accent_2" presStyleCnt="0"/>
      <dgm:spPr/>
    </dgm:pt>
    <dgm:pt modelId="{F5E5DAF6-D226-4211-90C4-133D0577E72E}" type="pres">
      <dgm:prSet presAssocID="{838F29A0-C6E3-4C06-B0B5-A4D349CFFF50}" presName="accentRepeatNode" presStyleLbl="solidFgAcc1" presStyleIdx="1" presStyleCnt="5"/>
      <dgm:spPr/>
    </dgm:pt>
    <dgm:pt modelId="{38C6E880-76B6-435E-89AF-6EC3840FF135}" type="pres">
      <dgm:prSet presAssocID="{2362EC31-3D1F-4393-8E3C-54A0BF946EA3}" presName="text_3" presStyleLbl="node1" presStyleIdx="2" presStyleCnt="5">
        <dgm:presLayoutVars>
          <dgm:bulletEnabled val="1"/>
        </dgm:presLayoutVars>
      </dgm:prSet>
      <dgm:spPr/>
      <dgm:t>
        <a:bodyPr/>
        <a:lstStyle/>
        <a:p>
          <a:endParaRPr lang="en-US"/>
        </a:p>
      </dgm:t>
    </dgm:pt>
    <dgm:pt modelId="{BAE78BC4-F426-45FB-BF91-1C4CCD4BC9ED}" type="pres">
      <dgm:prSet presAssocID="{2362EC31-3D1F-4393-8E3C-54A0BF946EA3}" presName="accent_3" presStyleCnt="0"/>
      <dgm:spPr/>
    </dgm:pt>
    <dgm:pt modelId="{8C91F874-B2A5-44A4-AB10-920CEB40BA62}" type="pres">
      <dgm:prSet presAssocID="{2362EC31-3D1F-4393-8E3C-54A0BF946EA3}" presName="accentRepeatNode" presStyleLbl="solidFgAcc1" presStyleIdx="2" presStyleCnt="5"/>
      <dgm:spPr/>
    </dgm:pt>
    <dgm:pt modelId="{7818F73B-DA1A-4481-B120-734E2FCD5175}" type="pres">
      <dgm:prSet presAssocID="{3E358EE1-E87C-4B5D-98E6-E58B927AF583}" presName="text_4" presStyleLbl="node1" presStyleIdx="3" presStyleCnt="5">
        <dgm:presLayoutVars>
          <dgm:bulletEnabled val="1"/>
        </dgm:presLayoutVars>
      </dgm:prSet>
      <dgm:spPr/>
      <dgm:t>
        <a:bodyPr/>
        <a:lstStyle/>
        <a:p>
          <a:endParaRPr lang="en-US"/>
        </a:p>
      </dgm:t>
    </dgm:pt>
    <dgm:pt modelId="{3C7C9B0C-162B-4692-AAFB-4306DCF8C8C6}" type="pres">
      <dgm:prSet presAssocID="{3E358EE1-E87C-4B5D-98E6-E58B927AF583}" presName="accent_4" presStyleCnt="0"/>
      <dgm:spPr/>
    </dgm:pt>
    <dgm:pt modelId="{10FEF1C3-1745-42DF-B0DE-86782815AEFD}" type="pres">
      <dgm:prSet presAssocID="{3E358EE1-E87C-4B5D-98E6-E58B927AF583}" presName="accentRepeatNode" presStyleLbl="solidFgAcc1" presStyleIdx="3" presStyleCnt="5"/>
      <dgm:spPr/>
    </dgm:pt>
    <dgm:pt modelId="{AD9CCED1-0B57-431B-9D09-638A36DE49D2}" type="pres">
      <dgm:prSet presAssocID="{78E3C780-D85F-457A-86F1-24B5362FC1FD}" presName="text_5" presStyleLbl="node1" presStyleIdx="4" presStyleCnt="5">
        <dgm:presLayoutVars>
          <dgm:bulletEnabled val="1"/>
        </dgm:presLayoutVars>
      </dgm:prSet>
      <dgm:spPr/>
      <dgm:t>
        <a:bodyPr/>
        <a:lstStyle/>
        <a:p>
          <a:endParaRPr lang="en-US"/>
        </a:p>
      </dgm:t>
    </dgm:pt>
    <dgm:pt modelId="{84612928-22BF-4819-A30A-A88AD86AAAD8}" type="pres">
      <dgm:prSet presAssocID="{78E3C780-D85F-457A-86F1-24B5362FC1FD}" presName="accent_5" presStyleCnt="0"/>
      <dgm:spPr/>
    </dgm:pt>
    <dgm:pt modelId="{A02264FE-DA59-4FCD-BA7E-214C5D63A356}" type="pres">
      <dgm:prSet presAssocID="{78E3C780-D85F-457A-86F1-24B5362FC1FD}" presName="accentRepeatNode" presStyleLbl="solidFgAcc1" presStyleIdx="4" presStyleCnt="5"/>
      <dgm:spPr/>
    </dgm:pt>
  </dgm:ptLst>
  <dgm:cxnLst>
    <dgm:cxn modelId="{061F7783-C24F-4507-8B60-C8FFEF14903B}" srcId="{838F29A0-C6E3-4C06-B0B5-A4D349CFFF50}" destId="{850FF164-83C7-4979-83E0-869D4C2A3E14}" srcOrd="0" destOrd="0" parTransId="{6D7F38AC-A4A0-4EDA-A468-09123B3A428E}" sibTransId="{FC592F37-8EC6-4988-92AB-36B10030C717}"/>
    <dgm:cxn modelId="{33E0030F-A315-4D81-B3C7-D0C177991EE1}" srcId="{50F032D4-75C2-48F7-AB47-40E56086629B}" destId="{F46335BF-C9E4-461D-9E77-4C5D76265EB5}" srcOrd="0" destOrd="0" parTransId="{76614EF4-799C-4388-B306-0191CC82FC4C}" sibTransId="{5F02F318-99B3-4069-9BB2-5093D0690709}"/>
    <dgm:cxn modelId="{69AB705F-227D-40CC-A660-1BACCFB483D5}" type="presOf" srcId="{3E358EE1-E87C-4B5D-98E6-E58B927AF583}" destId="{7818F73B-DA1A-4481-B120-734E2FCD5175}" srcOrd="0" destOrd="0" presId="urn:microsoft.com/office/officeart/2008/layout/VerticalCurvedList"/>
    <dgm:cxn modelId="{64AB807C-71EA-4D3B-BBC8-0386A3042591}" srcId="{50F032D4-75C2-48F7-AB47-40E56086629B}" destId="{2362EC31-3D1F-4393-8E3C-54A0BF946EA3}" srcOrd="2" destOrd="0" parTransId="{D5AABDBC-581D-4834-B429-1692279BB03F}" sibTransId="{2E51A418-5384-490D-884B-1270C0D8ABF5}"/>
    <dgm:cxn modelId="{1476F87A-BF52-4AFD-BD91-94C7BA36AAAF}" type="presOf" srcId="{11A59DC8-A0FB-47A8-A3F8-6ACAB9CDA166}" destId="{7818F73B-DA1A-4481-B120-734E2FCD5175}" srcOrd="0" destOrd="1" presId="urn:microsoft.com/office/officeart/2008/layout/VerticalCurvedList"/>
    <dgm:cxn modelId="{9F7E6F85-821F-4601-AAFA-0B0062CD753D}" srcId="{50F032D4-75C2-48F7-AB47-40E56086629B}" destId="{3E358EE1-E87C-4B5D-98E6-E58B927AF583}" srcOrd="3" destOrd="0" parTransId="{620D68B8-7769-4FC9-B52C-457E63585234}" sibTransId="{5590D10E-1D94-495E-A353-1FD8A5494F1E}"/>
    <dgm:cxn modelId="{D7AEAE48-6C34-41C3-AB5F-D77635872F02}" srcId="{2362EC31-3D1F-4393-8E3C-54A0BF946EA3}" destId="{4A07AEED-1138-4267-BD15-0B0867E91984}" srcOrd="0" destOrd="0" parTransId="{73374445-2EA0-447C-B6E7-CB36EF49CBE5}" sibTransId="{E0ED326C-61F4-468D-91B3-0549E24283CE}"/>
    <dgm:cxn modelId="{61B089C5-2A90-41C8-AE26-662C6CEBDE75}" type="presOf" srcId="{812E6691-175B-4A9D-A15C-191A399EE087}" destId="{AD9CCED1-0B57-431B-9D09-638A36DE49D2}" srcOrd="0" destOrd="1" presId="urn:microsoft.com/office/officeart/2008/layout/VerticalCurvedList"/>
    <dgm:cxn modelId="{81765459-2690-4CBE-8151-D5EE5F7992EF}" type="presOf" srcId="{778DF43F-AE3A-4361-A614-7411A6DC382A}" destId="{2ACDD106-C242-43EA-A4D7-967F8A973BA0}" srcOrd="0" destOrd="0" presId="urn:microsoft.com/office/officeart/2008/layout/VerticalCurvedList"/>
    <dgm:cxn modelId="{74F693A4-0D69-4D0C-BF09-49E6F51B0910}" srcId="{F46335BF-C9E4-461D-9E77-4C5D76265EB5}" destId="{7DEBDF4A-FAEB-476E-A85F-C0E374E05C89}" srcOrd="0" destOrd="0" parTransId="{00ABFE31-F479-44AF-9EDB-2B956D1588DA}" sibTransId="{778DF43F-AE3A-4361-A614-7411A6DC382A}"/>
    <dgm:cxn modelId="{3EFFD788-10C1-46BA-AFB0-076781C66277}" type="presOf" srcId="{F46335BF-C9E4-461D-9E77-4C5D76265EB5}" destId="{44A5ADD1-61EA-4D23-8B71-23A34737F4E9}" srcOrd="0" destOrd="0" presId="urn:microsoft.com/office/officeart/2008/layout/VerticalCurvedList"/>
    <dgm:cxn modelId="{C81C6424-03A5-459A-93CE-6982BA0E9754}" srcId="{50F032D4-75C2-48F7-AB47-40E56086629B}" destId="{838F29A0-C6E3-4C06-B0B5-A4D349CFFF50}" srcOrd="1" destOrd="0" parTransId="{1BDCBACD-2A37-4812-997E-15257372071C}" sibTransId="{D8CA3A8E-5E83-411A-848E-8558F2DF1C17}"/>
    <dgm:cxn modelId="{30D107AC-C4D0-4BAF-B581-B6DCA63C1DFC}" srcId="{3E358EE1-E87C-4B5D-98E6-E58B927AF583}" destId="{11A59DC8-A0FB-47A8-A3F8-6ACAB9CDA166}" srcOrd="0" destOrd="0" parTransId="{7AD77508-A455-46B7-B70C-4C98C4AF2AF4}" sibTransId="{B4CD3378-4135-4EF4-AEBA-675BBF7AB5A2}"/>
    <dgm:cxn modelId="{F1157242-370C-4AD6-87CE-0DDAC16E389D}" type="presOf" srcId="{2362EC31-3D1F-4393-8E3C-54A0BF946EA3}" destId="{38C6E880-76B6-435E-89AF-6EC3840FF135}" srcOrd="0" destOrd="0" presId="urn:microsoft.com/office/officeart/2008/layout/VerticalCurvedList"/>
    <dgm:cxn modelId="{5181D816-B302-46A7-AE29-0A306445A4E5}" type="presOf" srcId="{7DEBDF4A-FAEB-476E-A85F-C0E374E05C89}" destId="{44A5ADD1-61EA-4D23-8B71-23A34737F4E9}" srcOrd="0" destOrd="1" presId="urn:microsoft.com/office/officeart/2008/layout/VerticalCurvedList"/>
    <dgm:cxn modelId="{E750A460-E4D8-4F42-9AEB-117FF538E35F}" type="presOf" srcId="{838F29A0-C6E3-4C06-B0B5-A4D349CFFF50}" destId="{1EC7C597-4288-4E1D-A8F5-8C0C0EC81CA3}" srcOrd="0" destOrd="0" presId="urn:microsoft.com/office/officeart/2008/layout/VerticalCurvedList"/>
    <dgm:cxn modelId="{ED41FA8E-54E7-4F0A-9FA8-13DA82A7874A}" type="presOf" srcId="{4A07AEED-1138-4267-BD15-0B0867E91984}" destId="{38C6E880-76B6-435E-89AF-6EC3840FF135}" srcOrd="0" destOrd="1" presId="urn:microsoft.com/office/officeart/2008/layout/VerticalCurvedList"/>
    <dgm:cxn modelId="{4FBFCE1F-F344-43FA-83BC-FF922442921B}" type="presOf" srcId="{850FF164-83C7-4979-83E0-869D4C2A3E14}" destId="{1EC7C597-4288-4E1D-A8F5-8C0C0EC81CA3}" srcOrd="0" destOrd="1" presId="urn:microsoft.com/office/officeart/2008/layout/VerticalCurvedList"/>
    <dgm:cxn modelId="{CE3F9458-2E23-49F9-B71F-1271370B3BDB}" type="presOf" srcId="{50F032D4-75C2-48F7-AB47-40E56086629B}" destId="{D911C15C-A03F-439F-9669-3C772D0A7D2B}" srcOrd="0" destOrd="0" presId="urn:microsoft.com/office/officeart/2008/layout/VerticalCurvedList"/>
    <dgm:cxn modelId="{D9CEBF9D-D07F-4EF2-8A8F-ACA3FDD73EA9}" type="presOf" srcId="{78E3C780-D85F-457A-86F1-24B5362FC1FD}" destId="{AD9CCED1-0B57-431B-9D09-638A36DE49D2}" srcOrd="0" destOrd="0" presId="urn:microsoft.com/office/officeart/2008/layout/VerticalCurvedList"/>
    <dgm:cxn modelId="{9D9216E2-095F-4F90-8049-32AD745225B8}" srcId="{50F032D4-75C2-48F7-AB47-40E56086629B}" destId="{78E3C780-D85F-457A-86F1-24B5362FC1FD}" srcOrd="4" destOrd="0" parTransId="{5438C956-67E4-4815-B6F1-09CC676661C4}" sibTransId="{5D9FD956-189C-42AF-97A0-A9902899AE3A}"/>
    <dgm:cxn modelId="{9D362B62-3946-42B1-9954-F3F76D050DAD}" srcId="{78E3C780-D85F-457A-86F1-24B5362FC1FD}" destId="{812E6691-175B-4A9D-A15C-191A399EE087}" srcOrd="0" destOrd="0" parTransId="{155F6C66-E3AA-4100-84AC-EC8E83160E79}" sibTransId="{CA5E8360-EBF5-4280-ADF5-1B96E47C8684}"/>
    <dgm:cxn modelId="{66B3C178-A2FB-4003-8E64-05DFC96CE308}" type="presParOf" srcId="{D911C15C-A03F-439F-9669-3C772D0A7D2B}" destId="{7419A252-C58E-401A-9950-35196D6CE86D}" srcOrd="0" destOrd="0" presId="urn:microsoft.com/office/officeart/2008/layout/VerticalCurvedList"/>
    <dgm:cxn modelId="{D19E8B84-082B-4EE7-B6B3-9BFBE7AAD27B}" type="presParOf" srcId="{7419A252-C58E-401A-9950-35196D6CE86D}" destId="{95D8997D-F28A-4C58-8769-D3A1E3AED306}" srcOrd="0" destOrd="0" presId="urn:microsoft.com/office/officeart/2008/layout/VerticalCurvedList"/>
    <dgm:cxn modelId="{A6C59D63-558A-499D-8E69-6F9478027B1B}" type="presParOf" srcId="{95D8997D-F28A-4C58-8769-D3A1E3AED306}" destId="{DAF6DDD7-E1A5-4DAE-B2D7-11C9BA466228}" srcOrd="0" destOrd="0" presId="urn:microsoft.com/office/officeart/2008/layout/VerticalCurvedList"/>
    <dgm:cxn modelId="{49432627-ACB9-4267-BA10-0E041321B1C9}" type="presParOf" srcId="{95D8997D-F28A-4C58-8769-D3A1E3AED306}" destId="{2ACDD106-C242-43EA-A4D7-967F8A973BA0}" srcOrd="1" destOrd="0" presId="urn:microsoft.com/office/officeart/2008/layout/VerticalCurvedList"/>
    <dgm:cxn modelId="{9C31FC79-48A5-4FD8-9589-5A66634E7EAD}" type="presParOf" srcId="{95D8997D-F28A-4C58-8769-D3A1E3AED306}" destId="{6927D18B-ABF5-4FE1-AE13-1FC394253B4C}" srcOrd="2" destOrd="0" presId="urn:microsoft.com/office/officeart/2008/layout/VerticalCurvedList"/>
    <dgm:cxn modelId="{A9B4BB73-CFAF-46A8-A96B-F14869204CC1}" type="presParOf" srcId="{95D8997D-F28A-4C58-8769-D3A1E3AED306}" destId="{B38317B9-3A2A-4EAF-944E-3A50E72CA411}" srcOrd="3" destOrd="0" presId="urn:microsoft.com/office/officeart/2008/layout/VerticalCurvedList"/>
    <dgm:cxn modelId="{FFF6FE3C-F9EA-4F73-AAB6-DCCA7020EA4F}" type="presParOf" srcId="{7419A252-C58E-401A-9950-35196D6CE86D}" destId="{44A5ADD1-61EA-4D23-8B71-23A34737F4E9}" srcOrd="1" destOrd="0" presId="urn:microsoft.com/office/officeart/2008/layout/VerticalCurvedList"/>
    <dgm:cxn modelId="{3B3BBCE5-F3CE-4ABF-AEA9-6D63BDB17AF7}" type="presParOf" srcId="{7419A252-C58E-401A-9950-35196D6CE86D}" destId="{3D6B02F5-B829-4BDB-BB98-D146EF204753}" srcOrd="2" destOrd="0" presId="urn:microsoft.com/office/officeart/2008/layout/VerticalCurvedList"/>
    <dgm:cxn modelId="{3D8BE59A-55D7-4444-BFDB-7FBDE3C2E3CD}" type="presParOf" srcId="{3D6B02F5-B829-4BDB-BB98-D146EF204753}" destId="{06B89536-8904-40E6-BBDF-3536408BDBBE}" srcOrd="0" destOrd="0" presId="urn:microsoft.com/office/officeart/2008/layout/VerticalCurvedList"/>
    <dgm:cxn modelId="{42FC43E4-64A5-4EC7-88F5-4050E037A49B}" type="presParOf" srcId="{7419A252-C58E-401A-9950-35196D6CE86D}" destId="{1EC7C597-4288-4E1D-A8F5-8C0C0EC81CA3}" srcOrd="3" destOrd="0" presId="urn:microsoft.com/office/officeart/2008/layout/VerticalCurvedList"/>
    <dgm:cxn modelId="{7295D93B-2535-44EA-AD34-064CFEBB60DF}" type="presParOf" srcId="{7419A252-C58E-401A-9950-35196D6CE86D}" destId="{62C8B02F-B2A5-4589-8B4D-8FC603A59CF1}" srcOrd="4" destOrd="0" presId="urn:microsoft.com/office/officeart/2008/layout/VerticalCurvedList"/>
    <dgm:cxn modelId="{AC444D8D-29A9-4E91-AC5F-9D1476DC24AE}" type="presParOf" srcId="{62C8B02F-B2A5-4589-8B4D-8FC603A59CF1}" destId="{F5E5DAF6-D226-4211-90C4-133D0577E72E}" srcOrd="0" destOrd="0" presId="urn:microsoft.com/office/officeart/2008/layout/VerticalCurvedList"/>
    <dgm:cxn modelId="{CEAA974D-4033-4A9F-AABD-7CEAC02D2F4F}" type="presParOf" srcId="{7419A252-C58E-401A-9950-35196D6CE86D}" destId="{38C6E880-76B6-435E-89AF-6EC3840FF135}" srcOrd="5" destOrd="0" presId="urn:microsoft.com/office/officeart/2008/layout/VerticalCurvedList"/>
    <dgm:cxn modelId="{6741011C-D401-4A22-9FA0-82D64A04E64F}" type="presParOf" srcId="{7419A252-C58E-401A-9950-35196D6CE86D}" destId="{BAE78BC4-F426-45FB-BF91-1C4CCD4BC9ED}" srcOrd="6" destOrd="0" presId="urn:microsoft.com/office/officeart/2008/layout/VerticalCurvedList"/>
    <dgm:cxn modelId="{05A54F93-3777-4B94-A45E-BE87AA663918}" type="presParOf" srcId="{BAE78BC4-F426-45FB-BF91-1C4CCD4BC9ED}" destId="{8C91F874-B2A5-44A4-AB10-920CEB40BA62}" srcOrd="0" destOrd="0" presId="urn:microsoft.com/office/officeart/2008/layout/VerticalCurvedList"/>
    <dgm:cxn modelId="{803FCF9B-2439-4868-B2EF-7C97CF2E1353}" type="presParOf" srcId="{7419A252-C58E-401A-9950-35196D6CE86D}" destId="{7818F73B-DA1A-4481-B120-734E2FCD5175}" srcOrd="7" destOrd="0" presId="urn:microsoft.com/office/officeart/2008/layout/VerticalCurvedList"/>
    <dgm:cxn modelId="{1F09E133-59D3-4DEC-87B1-5B44CB97E74A}" type="presParOf" srcId="{7419A252-C58E-401A-9950-35196D6CE86D}" destId="{3C7C9B0C-162B-4692-AAFB-4306DCF8C8C6}" srcOrd="8" destOrd="0" presId="urn:microsoft.com/office/officeart/2008/layout/VerticalCurvedList"/>
    <dgm:cxn modelId="{D9980BC6-6585-427F-83E7-3B474233D4A3}" type="presParOf" srcId="{3C7C9B0C-162B-4692-AAFB-4306DCF8C8C6}" destId="{10FEF1C3-1745-42DF-B0DE-86782815AEFD}" srcOrd="0" destOrd="0" presId="urn:microsoft.com/office/officeart/2008/layout/VerticalCurvedList"/>
    <dgm:cxn modelId="{18176D19-3788-4E87-987B-968D517B8A12}" type="presParOf" srcId="{7419A252-C58E-401A-9950-35196D6CE86D}" destId="{AD9CCED1-0B57-431B-9D09-638A36DE49D2}" srcOrd="9" destOrd="0" presId="urn:microsoft.com/office/officeart/2008/layout/VerticalCurvedList"/>
    <dgm:cxn modelId="{B4E8BF6F-2F3B-423F-A1AE-2169F5109C4A}" type="presParOf" srcId="{7419A252-C58E-401A-9950-35196D6CE86D}" destId="{84612928-22BF-4819-A30A-A88AD86AAAD8}" srcOrd="10" destOrd="0" presId="urn:microsoft.com/office/officeart/2008/layout/VerticalCurvedList"/>
    <dgm:cxn modelId="{C7B43FDD-2478-493E-9A4F-570D9566AF1A}" type="presParOf" srcId="{84612928-22BF-4819-A30A-A88AD86AAAD8}" destId="{A02264FE-DA59-4FCD-BA7E-214C5D63A356}"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2BCA56-D247-485C-BC28-84EE356166AA}" type="doc">
      <dgm:prSet loTypeId="urn:microsoft.com/office/officeart/2005/8/layout/bProcess3" loCatId="process" qsTypeId="urn:microsoft.com/office/officeart/2005/8/quickstyle/simple1" qsCatId="simple" csTypeId="urn:microsoft.com/office/officeart/2005/8/colors/colorful5" csCatId="colorful" phldr="1"/>
      <dgm:spPr/>
      <dgm:t>
        <a:bodyPr/>
        <a:lstStyle/>
        <a:p>
          <a:endParaRPr lang="en-US"/>
        </a:p>
      </dgm:t>
    </dgm:pt>
    <dgm:pt modelId="{64445EEB-D424-4453-86F0-A05054714870}">
      <dgm:prSet custT="1"/>
      <dgm:spPr/>
      <dgm:t>
        <a:bodyPr/>
        <a:lstStyle/>
        <a:p>
          <a:r>
            <a:rPr lang="en-US" sz="2400" b="1" dirty="0">
              <a:solidFill>
                <a:schemeClr val="tx1"/>
              </a:solidFill>
            </a:rPr>
            <a:t>Strengthen AI Governance and Bias Monitoring</a:t>
          </a:r>
          <a:endParaRPr lang="en-US" sz="2400" dirty="0">
            <a:solidFill>
              <a:schemeClr val="tx1"/>
            </a:solidFill>
          </a:endParaRPr>
        </a:p>
      </dgm:t>
    </dgm:pt>
    <dgm:pt modelId="{623C19F7-C567-41A6-8481-7C0A96F76E4B}" type="parTrans" cxnId="{4354892F-4F15-4CB4-85B1-2401F071A75C}">
      <dgm:prSet/>
      <dgm:spPr/>
      <dgm:t>
        <a:bodyPr/>
        <a:lstStyle/>
        <a:p>
          <a:endParaRPr lang="en-US">
            <a:solidFill>
              <a:schemeClr val="tx1"/>
            </a:solidFill>
          </a:endParaRPr>
        </a:p>
      </dgm:t>
    </dgm:pt>
    <dgm:pt modelId="{24A72225-5335-4014-9099-9B1098F7C3D7}" type="sibTrans" cxnId="{4354892F-4F15-4CB4-85B1-2401F071A75C}">
      <dgm:prSet custT="1"/>
      <dgm:spPr/>
      <dgm:t>
        <a:bodyPr/>
        <a:lstStyle/>
        <a:p>
          <a:endParaRPr lang="en-US" sz="1800">
            <a:solidFill>
              <a:schemeClr val="tx1"/>
            </a:solidFill>
          </a:endParaRPr>
        </a:p>
      </dgm:t>
    </dgm:pt>
    <dgm:pt modelId="{888C976C-51DB-421A-B1C8-E1F739193B5A}">
      <dgm:prSet custT="1"/>
      <dgm:spPr/>
      <dgm:t>
        <a:bodyPr/>
        <a:lstStyle/>
        <a:p>
          <a:r>
            <a:rPr lang="en-US" sz="2400" dirty="0">
              <a:solidFill>
                <a:schemeClr val="tx1"/>
              </a:solidFill>
            </a:rPr>
            <a:t>Implement strict bias-testing protocols and independent audits to ensure fairness and ethical hiring compliance (Becker, 1964; Kirton &amp; Greene, 2015).</a:t>
          </a:r>
        </a:p>
      </dgm:t>
    </dgm:pt>
    <dgm:pt modelId="{BB238E97-9D4B-446B-95FC-F9DF6A8B111C}" type="parTrans" cxnId="{16EFBB91-2671-4AD2-9B4F-FC821DC7627A}">
      <dgm:prSet/>
      <dgm:spPr/>
      <dgm:t>
        <a:bodyPr/>
        <a:lstStyle/>
        <a:p>
          <a:endParaRPr lang="en-US">
            <a:solidFill>
              <a:schemeClr val="tx1"/>
            </a:solidFill>
          </a:endParaRPr>
        </a:p>
      </dgm:t>
    </dgm:pt>
    <dgm:pt modelId="{B6A8F5EB-B678-4D6A-AACC-A3C0FFB5B6E9}" type="sibTrans" cxnId="{16EFBB91-2671-4AD2-9B4F-FC821DC7627A}">
      <dgm:prSet/>
      <dgm:spPr/>
      <dgm:t>
        <a:bodyPr/>
        <a:lstStyle/>
        <a:p>
          <a:endParaRPr lang="en-US">
            <a:solidFill>
              <a:schemeClr val="tx1"/>
            </a:solidFill>
          </a:endParaRPr>
        </a:p>
      </dgm:t>
    </dgm:pt>
    <dgm:pt modelId="{67FAD1EC-D57C-41C2-87F4-DBBEFB9F8F8A}">
      <dgm:prSet custT="1"/>
      <dgm:spPr/>
      <dgm:t>
        <a:bodyPr/>
        <a:lstStyle/>
        <a:p>
          <a:r>
            <a:rPr lang="en-US" sz="2400" b="1" dirty="0">
              <a:solidFill>
                <a:schemeClr val="tx1"/>
              </a:solidFill>
            </a:rPr>
            <a:t>Enhance Line Manager Recruitment Training</a:t>
          </a:r>
          <a:endParaRPr lang="en-US" sz="2400" dirty="0">
            <a:solidFill>
              <a:schemeClr val="tx1"/>
            </a:solidFill>
          </a:endParaRPr>
        </a:p>
      </dgm:t>
    </dgm:pt>
    <dgm:pt modelId="{BC1EB7FD-ABA0-4F42-9BB0-DFEB08EE196A}" type="parTrans" cxnId="{7F40A24E-D54E-40F7-AF8E-E4F8083A7E24}">
      <dgm:prSet/>
      <dgm:spPr/>
      <dgm:t>
        <a:bodyPr/>
        <a:lstStyle/>
        <a:p>
          <a:endParaRPr lang="en-US">
            <a:solidFill>
              <a:schemeClr val="tx1"/>
            </a:solidFill>
          </a:endParaRPr>
        </a:p>
      </dgm:t>
    </dgm:pt>
    <dgm:pt modelId="{76C85262-22F4-4F36-B69F-0CAF5C718B3F}" type="sibTrans" cxnId="{7F40A24E-D54E-40F7-AF8E-E4F8083A7E24}">
      <dgm:prSet custT="1"/>
      <dgm:spPr/>
      <dgm:t>
        <a:bodyPr/>
        <a:lstStyle/>
        <a:p>
          <a:endParaRPr lang="en-US" sz="1800">
            <a:solidFill>
              <a:schemeClr val="tx1"/>
            </a:solidFill>
          </a:endParaRPr>
        </a:p>
      </dgm:t>
    </dgm:pt>
    <dgm:pt modelId="{ADD040E8-6843-4C3C-9A1F-10E7462FBB9E}">
      <dgm:prSet custT="1"/>
      <dgm:spPr/>
      <dgm:t>
        <a:bodyPr/>
        <a:lstStyle/>
        <a:p>
          <a:r>
            <a:rPr lang="en-US" sz="2400" dirty="0">
              <a:solidFill>
                <a:schemeClr val="tx1"/>
              </a:solidFill>
            </a:rPr>
            <a:t>Introduce mandatory global training on structured interviewing, competency evaluation, and unconscious bias awareness to improve hiring quality (Armstrong &amp; Taylor, 2023).</a:t>
          </a:r>
        </a:p>
      </dgm:t>
    </dgm:pt>
    <dgm:pt modelId="{BB091FD4-BBFD-4BDF-8C35-E886E234CBA7}" type="parTrans" cxnId="{EB46F200-3CF2-4206-8B99-5AAF41485581}">
      <dgm:prSet/>
      <dgm:spPr/>
      <dgm:t>
        <a:bodyPr/>
        <a:lstStyle/>
        <a:p>
          <a:endParaRPr lang="en-US">
            <a:solidFill>
              <a:schemeClr val="tx1"/>
            </a:solidFill>
          </a:endParaRPr>
        </a:p>
      </dgm:t>
    </dgm:pt>
    <dgm:pt modelId="{DDC9418A-7AEB-44BA-9182-1C197797C6BE}" type="sibTrans" cxnId="{EB46F200-3CF2-4206-8B99-5AAF41485581}">
      <dgm:prSet/>
      <dgm:spPr/>
      <dgm:t>
        <a:bodyPr/>
        <a:lstStyle/>
        <a:p>
          <a:endParaRPr lang="en-US">
            <a:solidFill>
              <a:schemeClr val="tx1"/>
            </a:solidFill>
          </a:endParaRPr>
        </a:p>
      </dgm:t>
    </dgm:pt>
    <dgm:pt modelId="{77761242-AECB-4B81-832D-CD4D63B16BD3}">
      <dgm:prSet custT="1"/>
      <dgm:spPr/>
      <dgm:t>
        <a:bodyPr/>
        <a:lstStyle/>
        <a:p>
          <a:r>
            <a:rPr lang="en-US" sz="2400" b="1" dirty="0">
              <a:solidFill>
                <a:schemeClr val="tx1"/>
              </a:solidFill>
            </a:rPr>
            <a:t>Develop a Competitive Digital Talent Strategy</a:t>
          </a:r>
          <a:endParaRPr lang="en-US" sz="2400" dirty="0">
            <a:solidFill>
              <a:schemeClr val="tx1"/>
            </a:solidFill>
          </a:endParaRPr>
        </a:p>
      </dgm:t>
    </dgm:pt>
    <dgm:pt modelId="{9803A5B8-69B0-4BF5-8A17-5D74F173BC04}" type="parTrans" cxnId="{86DA6614-E67D-464B-A9C1-8C344A743D8F}">
      <dgm:prSet/>
      <dgm:spPr/>
      <dgm:t>
        <a:bodyPr/>
        <a:lstStyle/>
        <a:p>
          <a:endParaRPr lang="en-US">
            <a:solidFill>
              <a:schemeClr val="tx1"/>
            </a:solidFill>
          </a:endParaRPr>
        </a:p>
      </dgm:t>
    </dgm:pt>
    <dgm:pt modelId="{A5CA003A-73A3-4CFA-BCA2-FC1E7A17B064}" type="sibTrans" cxnId="{86DA6614-E67D-464B-A9C1-8C344A743D8F}">
      <dgm:prSet custT="1"/>
      <dgm:spPr/>
      <dgm:t>
        <a:bodyPr/>
        <a:lstStyle/>
        <a:p>
          <a:endParaRPr lang="en-US" sz="1800">
            <a:solidFill>
              <a:schemeClr val="tx1"/>
            </a:solidFill>
          </a:endParaRPr>
        </a:p>
      </dgm:t>
    </dgm:pt>
    <dgm:pt modelId="{5A6214F8-7E3A-4907-B4D9-2E9971F5A40B}">
      <dgm:prSet custT="1"/>
      <dgm:spPr/>
      <dgm:t>
        <a:bodyPr/>
        <a:lstStyle/>
        <a:p>
          <a:r>
            <a:rPr lang="en-US" sz="2400" dirty="0">
              <a:solidFill>
                <a:schemeClr val="tx1"/>
              </a:solidFill>
            </a:rPr>
            <a:t>Offer hybrid working, digital skill allowances, and career-fast-track pathways to attract technology professionals (</a:t>
          </a:r>
          <a:r>
            <a:rPr lang="en-US" sz="2400" dirty="0" err="1">
              <a:solidFill>
                <a:schemeClr val="tx1"/>
              </a:solidFill>
            </a:rPr>
            <a:t>Boselie</a:t>
          </a:r>
          <a:r>
            <a:rPr lang="en-US" sz="2400" dirty="0">
              <a:solidFill>
                <a:schemeClr val="tx1"/>
              </a:solidFill>
            </a:rPr>
            <a:t> &amp; van der Heijden, 2024).</a:t>
          </a:r>
        </a:p>
      </dgm:t>
    </dgm:pt>
    <dgm:pt modelId="{E32762B6-A1C8-4855-885F-7275824198C4}" type="parTrans" cxnId="{FB4A4E94-3117-4E23-84F1-A685ADF5ECA4}">
      <dgm:prSet/>
      <dgm:spPr/>
      <dgm:t>
        <a:bodyPr/>
        <a:lstStyle/>
        <a:p>
          <a:endParaRPr lang="en-US">
            <a:solidFill>
              <a:schemeClr val="tx1"/>
            </a:solidFill>
          </a:endParaRPr>
        </a:p>
      </dgm:t>
    </dgm:pt>
    <dgm:pt modelId="{60313586-9A81-4057-BA48-A63F326D0287}" type="sibTrans" cxnId="{FB4A4E94-3117-4E23-84F1-A685ADF5ECA4}">
      <dgm:prSet/>
      <dgm:spPr/>
      <dgm:t>
        <a:bodyPr/>
        <a:lstStyle/>
        <a:p>
          <a:endParaRPr lang="en-US">
            <a:solidFill>
              <a:schemeClr val="tx1"/>
            </a:solidFill>
          </a:endParaRPr>
        </a:p>
      </dgm:t>
    </dgm:pt>
    <dgm:pt modelId="{18B9F68D-DC7E-4CE5-ABD4-E0844CBB637D}">
      <dgm:prSet custT="1"/>
      <dgm:spPr/>
      <dgm:t>
        <a:bodyPr/>
        <a:lstStyle/>
        <a:p>
          <a:r>
            <a:rPr lang="en-US" sz="2800" b="1" dirty="0">
              <a:solidFill>
                <a:schemeClr val="tx1"/>
              </a:solidFill>
            </a:rPr>
            <a:t>Improve Candidate Experience Through Faster Processing</a:t>
          </a:r>
          <a:endParaRPr lang="en-US" sz="2800" dirty="0">
            <a:solidFill>
              <a:schemeClr val="tx1"/>
            </a:solidFill>
          </a:endParaRPr>
        </a:p>
      </dgm:t>
    </dgm:pt>
    <dgm:pt modelId="{5A96AD23-1109-4CC1-B47A-59D006EA5F6D}" type="parTrans" cxnId="{C1029348-56C4-4C5F-ADF6-E1C408A5151C}">
      <dgm:prSet/>
      <dgm:spPr/>
      <dgm:t>
        <a:bodyPr/>
        <a:lstStyle/>
        <a:p>
          <a:endParaRPr lang="en-US">
            <a:solidFill>
              <a:schemeClr val="tx1"/>
            </a:solidFill>
          </a:endParaRPr>
        </a:p>
      </dgm:t>
    </dgm:pt>
    <dgm:pt modelId="{67CB12E1-8E64-498E-A62B-34152BC60A32}" type="sibTrans" cxnId="{C1029348-56C4-4C5F-ADF6-E1C408A5151C}">
      <dgm:prSet custT="1"/>
      <dgm:spPr/>
      <dgm:t>
        <a:bodyPr/>
        <a:lstStyle/>
        <a:p>
          <a:endParaRPr lang="en-US" sz="1800">
            <a:solidFill>
              <a:schemeClr val="tx1"/>
            </a:solidFill>
          </a:endParaRPr>
        </a:p>
      </dgm:t>
    </dgm:pt>
    <dgm:pt modelId="{7C40E7D4-8B15-4C47-A0F8-4BA49A3B0960}">
      <dgm:prSet custT="1"/>
      <dgm:spPr/>
      <dgm:t>
        <a:bodyPr/>
        <a:lstStyle/>
        <a:p>
          <a:r>
            <a:rPr lang="en-US" sz="2400" dirty="0">
              <a:solidFill>
                <a:schemeClr val="tx1"/>
              </a:solidFill>
            </a:rPr>
            <a:t>Use predictive analytics to </a:t>
          </a:r>
          <a:r>
            <a:rPr lang="en-US" sz="2400" dirty="0" err="1">
              <a:solidFill>
                <a:schemeClr val="tx1"/>
              </a:solidFill>
            </a:rPr>
            <a:t>prioritise</a:t>
          </a:r>
          <a:r>
            <a:rPr lang="en-US" sz="2400" dirty="0">
              <a:solidFill>
                <a:schemeClr val="tx1"/>
              </a:solidFill>
            </a:rPr>
            <a:t> high-potential candidates, reducing time-to-hire and increasing acceptance rates (Salman &amp; </a:t>
          </a:r>
          <a:r>
            <a:rPr lang="en-US" sz="2400" dirty="0" err="1">
              <a:solidFill>
                <a:schemeClr val="tx1"/>
              </a:solidFill>
            </a:rPr>
            <a:t>Broten</a:t>
          </a:r>
          <a:r>
            <a:rPr lang="en-US" sz="2400" dirty="0">
              <a:solidFill>
                <a:schemeClr val="tx1"/>
              </a:solidFill>
            </a:rPr>
            <a:t>, 2017).</a:t>
          </a:r>
        </a:p>
      </dgm:t>
    </dgm:pt>
    <dgm:pt modelId="{6C030969-F0FA-401B-B7F2-D330A809AFD3}" type="parTrans" cxnId="{5D3FF251-4807-4453-AA70-47F3AA47C598}">
      <dgm:prSet/>
      <dgm:spPr/>
      <dgm:t>
        <a:bodyPr/>
        <a:lstStyle/>
        <a:p>
          <a:endParaRPr lang="en-US">
            <a:solidFill>
              <a:schemeClr val="tx1"/>
            </a:solidFill>
          </a:endParaRPr>
        </a:p>
      </dgm:t>
    </dgm:pt>
    <dgm:pt modelId="{F49A5D9D-2DC2-4AF4-8957-9BBEB401ACBB}" type="sibTrans" cxnId="{5D3FF251-4807-4453-AA70-47F3AA47C598}">
      <dgm:prSet/>
      <dgm:spPr/>
      <dgm:t>
        <a:bodyPr/>
        <a:lstStyle/>
        <a:p>
          <a:endParaRPr lang="en-US">
            <a:solidFill>
              <a:schemeClr val="tx1"/>
            </a:solidFill>
          </a:endParaRPr>
        </a:p>
      </dgm:t>
    </dgm:pt>
    <dgm:pt modelId="{0E662A14-2600-4AA1-BAD4-28468350B73A}">
      <dgm:prSet custT="1"/>
      <dgm:spPr/>
      <dgm:t>
        <a:bodyPr/>
        <a:lstStyle/>
        <a:p>
          <a:r>
            <a:rPr lang="en-US" sz="2400" b="1" dirty="0">
              <a:solidFill>
                <a:schemeClr val="tx1"/>
              </a:solidFill>
            </a:rPr>
            <a:t>Strengthen University and Early-Career Partnerships</a:t>
          </a:r>
          <a:endParaRPr lang="en-US" sz="2400" dirty="0">
            <a:solidFill>
              <a:schemeClr val="tx1"/>
            </a:solidFill>
          </a:endParaRPr>
        </a:p>
      </dgm:t>
    </dgm:pt>
    <dgm:pt modelId="{D9D8EDFF-B549-4C91-99C4-0D88544E5D41}" type="parTrans" cxnId="{1B99D408-3ADE-4085-8482-B76EC771152A}">
      <dgm:prSet/>
      <dgm:spPr/>
      <dgm:t>
        <a:bodyPr/>
        <a:lstStyle/>
        <a:p>
          <a:endParaRPr lang="en-US">
            <a:solidFill>
              <a:schemeClr val="tx1"/>
            </a:solidFill>
          </a:endParaRPr>
        </a:p>
      </dgm:t>
    </dgm:pt>
    <dgm:pt modelId="{88091E20-0009-4276-90A6-2A85639969C5}" type="sibTrans" cxnId="{1B99D408-3ADE-4085-8482-B76EC771152A}">
      <dgm:prSet/>
      <dgm:spPr/>
      <dgm:t>
        <a:bodyPr/>
        <a:lstStyle/>
        <a:p>
          <a:endParaRPr lang="en-US">
            <a:solidFill>
              <a:schemeClr val="tx1"/>
            </a:solidFill>
          </a:endParaRPr>
        </a:p>
      </dgm:t>
    </dgm:pt>
    <dgm:pt modelId="{9EA55A5D-9D36-4531-AA2E-1ED5C5C2A772}">
      <dgm:prSet custT="1"/>
      <dgm:spPr/>
      <dgm:t>
        <a:bodyPr/>
        <a:lstStyle/>
        <a:p>
          <a:r>
            <a:rPr lang="en-US" sz="2400" dirty="0">
              <a:solidFill>
                <a:schemeClr val="tx1"/>
              </a:solidFill>
            </a:rPr>
            <a:t>Expand partnerships with universities in the UK and Asia to enhance graduate and internship pipelines (</a:t>
          </a:r>
          <a:r>
            <a:rPr lang="en-US" sz="2400" dirty="0" err="1">
              <a:solidFill>
                <a:schemeClr val="tx1"/>
              </a:solidFill>
            </a:rPr>
            <a:t>Holbeche</a:t>
          </a:r>
          <a:r>
            <a:rPr lang="en-US" sz="2400" dirty="0">
              <a:solidFill>
                <a:schemeClr val="tx1"/>
              </a:solidFill>
            </a:rPr>
            <a:t>, 2022).</a:t>
          </a:r>
        </a:p>
      </dgm:t>
    </dgm:pt>
    <dgm:pt modelId="{65990F09-BAEB-4368-9AE9-73F6116976DE}" type="parTrans" cxnId="{65BF77FE-90BE-4AD4-AEBB-2F7EF48C4CB8}">
      <dgm:prSet/>
      <dgm:spPr/>
      <dgm:t>
        <a:bodyPr/>
        <a:lstStyle/>
        <a:p>
          <a:endParaRPr lang="en-US">
            <a:solidFill>
              <a:schemeClr val="tx1"/>
            </a:solidFill>
          </a:endParaRPr>
        </a:p>
      </dgm:t>
    </dgm:pt>
    <dgm:pt modelId="{8BA17A8E-8018-40F5-BE5A-CB8511A2B9D5}" type="sibTrans" cxnId="{65BF77FE-90BE-4AD4-AEBB-2F7EF48C4CB8}">
      <dgm:prSet/>
      <dgm:spPr/>
      <dgm:t>
        <a:bodyPr/>
        <a:lstStyle/>
        <a:p>
          <a:endParaRPr lang="en-US">
            <a:solidFill>
              <a:schemeClr val="tx1"/>
            </a:solidFill>
          </a:endParaRPr>
        </a:p>
      </dgm:t>
    </dgm:pt>
    <dgm:pt modelId="{790A4DAD-5137-4BF4-935C-1235351EB66C}" type="pres">
      <dgm:prSet presAssocID="{032BCA56-D247-485C-BC28-84EE356166AA}" presName="Name0" presStyleCnt="0">
        <dgm:presLayoutVars>
          <dgm:dir/>
          <dgm:resizeHandles val="exact"/>
        </dgm:presLayoutVars>
      </dgm:prSet>
      <dgm:spPr/>
      <dgm:t>
        <a:bodyPr/>
        <a:lstStyle/>
        <a:p>
          <a:endParaRPr lang="en-US"/>
        </a:p>
      </dgm:t>
    </dgm:pt>
    <dgm:pt modelId="{F2C064F6-419C-4BD0-BF27-6F4EEACB997E}" type="pres">
      <dgm:prSet presAssocID="{64445EEB-D424-4453-86F0-A05054714870}" presName="node" presStyleLbl="node1" presStyleIdx="0" presStyleCnt="5" custScaleX="135448" custScaleY="130682">
        <dgm:presLayoutVars>
          <dgm:bulletEnabled val="1"/>
        </dgm:presLayoutVars>
      </dgm:prSet>
      <dgm:spPr/>
      <dgm:t>
        <a:bodyPr/>
        <a:lstStyle/>
        <a:p>
          <a:endParaRPr lang="en-US"/>
        </a:p>
      </dgm:t>
    </dgm:pt>
    <dgm:pt modelId="{2FAC767B-CA6F-4CEE-852D-7CBE545F6493}" type="pres">
      <dgm:prSet presAssocID="{24A72225-5335-4014-9099-9B1098F7C3D7}" presName="sibTrans" presStyleLbl="sibTrans1D1" presStyleIdx="0" presStyleCnt="4" custSzY="108761" custScaleX="111135"/>
      <dgm:spPr/>
      <dgm:t>
        <a:bodyPr/>
        <a:lstStyle/>
        <a:p>
          <a:endParaRPr lang="en-US"/>
        </a:p>
      </dgm:t>
    </dgm:pt>
    <dgm:pt modelId="{B9ACEA44-759B-4D7B-AD7A-4AEB0825C647}" type="pres">
      <dgm:prSet presAssocID="{24A72225-5335-4014-9099-9B1098F7C3D7}" presName="connectorText" presStyleLbl="sibTrans1D1" presStyleIdx="0" presStyleCnt="4"/>
      <dgm:spPr/>
      <dgm:t>
        <a:bodyPr/>
        <a:lstStyle/>
        <a:p>
          <a:endParaRPr lang="en-US"/>
        </a:p>
      </dgm:t>
    </dgm:pt>
    <dgm:pt modelId="{A2B1BD21-223E-48DD-8488-6DD2060DEEE4}" type="pres">
      <dgm:prSet presAssocID="{67FAD1EC-D57C-41C2-87F4-DBBEFB9F8F8A}" presName="node" presStyleLbl="node1" presStyleIdx="1" presStyleCnt="5" custScaleX="135448" custScaleY="161487">
        <dgm:presLayoutVars>
          <dgm:bulletEnabled val="1"/>
        </dgm:presLayoutVars>
      </dgm:prSet>
      <dgm:spPr/>
      <dgm:t>
        <a:bodyPr/>
        <a:lstStyle/>
        <a:p>
          <a:endParaRPr lang="en-US"/>
        </a:p>
      </dgm:t>
    </dgm:pt>
    <dgm:pt modelId="{52142901-84B6-40A1-9957-96DEAA1EE0A3}" type="pres">
      <dgm:prSet presAssocID="{76C85262-22F4-4F36-B69F-0CAF5C718B3F}" presName="sibTrans" presStyleLbl="sibTrans1D1" presStyleIdx="1" presStyleCnt="4" custSzY="108761" custScaleX="111135"/>
      <dgm:spPr/>
      <dgm:t>
        <a:bodyPr/>
        <a:lstStyle/>
        <a:p>
          <a:endParaRPr lang="en-US"/>
        </a:p>
      </dgm:t>
    </dgm:pt>
    <dgm:pt modelId="{B76FD434-6E96-45B4-9C0A-2E1C4795D625}" type="pres">
      <dgm:prSet presAssocID="{76C85262-22F4-4F36-B69F-0CAF5C718B3F}" presName="connectorText" presStyleLbl="sibTrans1D1" presStyleIdx="1" presStyleCnt="4"/>
      <dgm:spPr/>
      <dgm:t>
        <a:bodyPr/>
        <a:lstStyle/>
        <a:p>
          <a:endParaRPr lang="en-US"/>
        </a:p>
      </dgm:t>
    </dgm:pt>
    <dgm:pt modelId="{08AF883D-0E58-4CE2-BE64-B1FF1AFD702B}" type="pres">
      <dgm:prSet presAssocID="{77761242-AECB-4B81-832D-CD4D63B16BD3}" presName="node" presStyleLbl="node1" presStyleIdx="2" presStyleCnt="5" custScaleX="135448" custScaleY="154119">
        <dgm:presLayoutVars>
          <dgm:bulletEnabled val="1"/>
        </dgm:presLayoutVars>
      </dgm:prSet>
      <dgm:spPr/>
      <dgm:t>
        <a:bodyPr/>
        <a:lstStyle/>
        <a:p>
          <a:endParaRPr lang="en-US"/>
        </a:p>
      </dgm:t>
    </dgm:pt>
    <dgm:pt modelId="{5E035B35-8671-44E1-B29D-1E0A8C82A893}" type="pres">
      <dgm:prSet presAssocID="{A5CA003A-73A3-4CFA-BCA2-FC1E7A17B064}" presName="sibTrans" presStyleLbl="sibTrans1D1" presStyleIdx="2" presStyleCnt="4" custSzY="901120" custScaleX="1236668"/>
      <dgm:spPr/>
      <dgm:t>
        <a:bodyPr/>
        <a:lstStyle/>
        <a:p>
          <a:endParaRPr lang="en-US"/>
        </a:p>
      </dgm:t>
    </dgm:pt>
    <dgm:pt modelId="{911BB34B-2290-4EF2-8E7F-814855B11B9B}" type="pres">
      <dgm:prSet presAssocID="{A5CA003A-73A3-4CFA-BCA2-FC1E7A17B064}" presName="connectorText" presStyleLbl="sibTrans1D1" presStyleIdx="2" presStyleCnt="4"/>
      <dgm:spPr/>
      <dgm:t>
        <a:bodyPr/>
        <a:lstStyle/>
        <a:p>
          <a:endParaRPr lang="en-US"/>
        </a:p>
      </dgm:t>
    </dgm:pt>
    <dgm:pt modelId="{161E6264-DCC3-4F46-8A5C-DCB8BE0BA8E3}" type="pres">
      <dgm:prSet presAssocID="{18B9F68D-DC7E-4CE5-ABD4-E0844CBB637D}" presName="node" presStyleLbl="node1" presStyleIdx="3" presStyleCnt="5" custScaleX="135448" custScaleY="137935">
        <dgm:presLayoutVars>
          <dgm:bulletEnabled val="1"/>
        </dgm:presLayoutVars>
      </dgm:prSet>
      <dgm:spPr/>
      <dgm:t>
        <a:bodyPr/>
        <a:lstStyle/>
        <a:p>
          <a:endParaRPr lang="en-US"/>
        </a:p>
      </dgm:t>
    </dgm:pt>
    <dgm:pt modelId="{194191D0-62E6-447D-8A54-DE27DECAE498}" type="pres">
      <dgm:prSet presAssocID="{67CB12E1-8E64-498E-A62B-34152BC60A32}" presName="sibTrans" presStyleLbl="sibTrans1D1" presStyleIdx="3" presStyleCnt="4" custSzY="108761" custScaleX="111135"/>
      <dgm:spPr/>
      <dgm:t>
        <a:bodyPr/>
        <a:lstStyle/>
        <a:p>
          <a:endParaRPr lang="en-US"/>
        </a:p>
      </dgm:t>
    </dgm:pt>
    <dgm:pt modelId="{DB9E4885-57C5-42AF-AF98-5A3F507F1A6B}" type="pres">
      <dgm:prSet presAssocID="{67CB12E1-8E64-498E-A62B-34152BC60A32}" presName="connectorText" presStyleLbl="sibTrans1D1" presStyleIdx="3" presStyleCnt="4"/>
      <dgm:spPr/>
      <dgm:t>
        <a:bodyPr/>
        <a:lstStyle/>
        <a:p>
          <a:endParaRPr lang="en-US"/>
        </a:p>
      </dgm:t>
    </dgm:pt>
    <dgm:pt modelId="{5DB16AB2-5E7F-422F-99B7-9B7BCCDDA877}" type="pres">
      <dgm:prSet presAssocID="{0E662A14-2600-4AA1-BAD4-28468350B73A}" presName="node" presStyleLbl="node1" presStyleIdx="4" presStyleCnt="5" custScaleX="135448" custScaleY="118943">
        <dgm:presLayoutVars>
          <dgm:bulletEnabled val="1"/>
        </dgm:presLayoutVars>
      </dgm:prSet>
      <dgm:spPr/>
      <dgm:t>
        <a:bodyPr/>
        <a:lstStyle/>
        <a:p>
          <a:endParaRPr lang="en-US"/>
        </a:p>
      </dgm:t>
    </dgm:pt>
  </dgm:ptLst>
  <dgm:cxnLst>
    <dgm:cxn modelId="{1B99D408-3ADE-4085-8482-B76EC771152A}" srcId="{032BCA56-D247-485C-BC28-84EE356166AA}" destId="{0E662A14-2600-4AA1-BAD4-28468350B73A}" srcOrd="4" destOrd="0" parTransId="{D9D8EDFF-B549-4C91-99C4-0D88544E5D41}" sibTransId="{88091E20-0009-4276-90A6-2A85639969C5}"/>
    <dgm:cxn modelId="{FDC569F5-EA45-463D-99BC-71758D475C6A}" type="presOf" srcId="{67CB12E1-8E64-498E-A62B-34152BC60A32}" destId="{DB9E4885-57C5-42AF-AF98-5A3F507F1A6B}" srcOrd="1" destOrd="0" presId="urn:microsoft.com/office/officeart/2005/8/layout/bProcess3"/>
    <dgm:cxn modelId="{AC788043-AF2C-4FA5-8D4B-1B1A5D4B5608}" type="presOf" srcId="{7C40E7D4-8B15-4C47-A0F8-4BA49A3B0960}" destId="{161E6264-DCC3-4F46-8A5C-DCB8BE0BA8E3}" srcOrd="0" destOrd="1" presId="urn:microsoft.com/office/officeart/2005/8/layout/bProcess3"/>
    <dgm:cxn modelId="{7CEB5492-146B-4F1A-AE02-A1DA0A03EDCE}" type="presOf" srcId="{77761242-AECB-4B81-832D-CD4D63B16BD3}" destId="{08AF883D-0E58-4CE2-BE64-B1FF1AFD702B}" srcOrd="0" destOrd="0" presId="urn:microsoft.com/office/officeart/2005/8/layout/bProcess3"/>
    <dgm:cxn modelId="{A3C972F6-8BE2-4D20-AA5F-FCFEF2F8C973}" type="presOf" srcId="{A5CA003A-73A3-4CFA-BCA2-FC1E7A17B064}" destId="{5E035B35-8671-44E1-B29D-1E0A8C82A893}" srcOrd="0" destOrd="0" presId="urn:microsoft.com/office/officeart/2005/8/layout/bProcess3"/>
    <dgm:cxn modelId="{E8737736-B658-416F-B75A-31D10F05A429}" type="presOf" srcId="{24A72225-5335-4014-9099-9B1098F7C3D7}" destId="{2FAC767B-CA6F-4CEE-852D-7CBE545F6493}" srcOrd="0" destOrd="0" presId="urn:microsoft.com/office/officeart/2005/8/layout/bProcess3"/>
    <dgm:cxn modelId="{23D9EFC1-EB23-440F-9A38-F50BC4A5644D}" type="presOf" srcId="{A5CA003A-73A3-4CFA-BCA2-FC1E7A17B064}" destId="{911BB34B-2290-4EF2-8E7F-814855B11B9B}" srcOrd="1" destOrd="0" presId="urn:microsoft.com/office/officeart/2005/8/layout/bProcess3"/>
    <dgm:cxn modelId="{65BF77FE-90BE-4AD4-AEBB-2F7EF48C4CB8}" srcId="{0E662A14-2600-4AA1-BAD4-28468350B73A}" destId="{9EA55A5D-9D36-4531-AA2E-1ED5C5C2A772}" srcOrd="0" destOrd="0" parTransId="{65990F09-BAEB-4368-9AE9-73F6116976DE}" sibTransId="{8BA17A8E-8018-40F5-BE5A-CB8511A2B9D5}"/>
    <dgm:cxn modelId="{5D3FF251-4807-4453-AA70-47F3AA47C598}" srcId="{18B9F68D-DC7E-4CE5-ABD4-E0844CBB637D}" destId="{7C40E7D4-8B15-4C47-A0F8-4BA49A3B0960}" srcOrd="0" destOrd="0" parTransId="{6C030969-F0FA-401B-B7F2-D330A809AFD3}" sibTransId="{F49A5D9D-2DC2-4AF4-8957-9BBEB401ACBB}"/>
    <dgm:cxn modelId="{6DA11AC4-306E-4426-9A8E-9D8D531C153D}" type="presOf" srcId="{67CB12E1-8E64-498E-A62B-34152BC60A32}" destId="{194191D0-62E6-447D-8A54-DE27DECAE498}" srcOrd="0" destOrd="0" presId="urn:microsoft.com/office/officeart/2005/8/layout/bProcess3"/>
    <dgm:cxn modelId="{FE0100C8-77A5-4B5F-9FE0-2CBEBD5018EC}" type="presOf" srcId="{76C85262-22F4-4F36-B69F-0CAF5C718B3F}" destId="{52142901-84B6-40A1-9957-96DEAA1EE0A3}" srcOrd="0" destOrd="0" presId="urn:microsoft.com/office/officeart/2005/8/layout/bProcess3"/>
    <dgm:cxn modelId="{16EFBB91-2671-4AD2-9B4F-FC821DC7627A}" srcId="{64445EEB-D424-4453-86F0-A05054714870}" destId="{888C976C-51DB-421A-B1C8-E1F739193B5A}" srcOrd="0" destOrd="0" parTransId="{BB238E97-9D4B-446B-95FC-F9DF6A8B111C}" sibTransId="{B6A8F5EB-B678-4D6A-AACC-A3C0FFB5B6E9}"/>
    <dgm:cxn modelId="{FB4A4E94-3117-4E23-84F1-A685ADF5ECA4}" srcId="{77761242-AECB-4B81-832D-CD4D63B16BD3}" destId="{5A6214F8-7E3A-4907-B4D9-2E9971F5A40B}" srcOrd="0" destOrd="0" parTransId="{E32762B6-A1C8-4855-885F-7275824198C4}" sibTransId="{60313586-9A81-4057-BA48-A63F326D0287}"/>
    <dgm:cxn modelId="{EB46F200-3CF2-4206-8B99-5AAF41485581}" srcId="{67FAD1EC-D57C-41C2-87F4-DBBEFB9F8F8A}" destId="{ADD040E8-6843-4C3C-9A1F-10E7462FBB9E}" srcOrd="0" destOrd="0" parTransId="{BB091FD4-BBFD-4BDF-8C35-E886E234CBA7}" sibTransId="{DDC9418A-7AEB-44BA-9182-1C197797C6BE}"/>
    <dgm:cxn modelId="{FD4DB7C3-95AA-48E8-A37A-760FBC5B7133}" type="presOf" srcId="{64445EEB-D424-4453-86F0-A05054714870}" destId="{F2C064F6-419C-4BD0-BF27-6F4EEACB997E}" srcOrd="0" destOrd="0" presId="urn:microsoft.com/office/officeart/2005/8/layout/bProcess3"/>
    <dgm:cxn modelId="{6820498D-3AD2-49B0-8992-B01B59615310}" type="presOf" srcId="{76C85262-22F4-4F36-B69F-0CAF5C718B3F}" destId="{B76FD434-6E96-45B4-9C0A-2E1C4795D625}" srcOrd="1" destOrd="0" presId="urn:microsoft.com/office/officeart/2005/8/layout/bProcess3"/>
    <dgm:cxn modelId="{79192201-1136-4D81-ADF7-CB56D9429565}" type="presOf" srcId="{888C976C-51DB-421A-B1C8-E1F739193B5A}" destId="{F2C064F6-419C-4BD0-BF27-6F4EEACB997E}" srcOrd="0" destOrd="1" presId="urn:microsoft.com/office/officeart/2005/8/layout/bProcess3"/>
    <dgm:cxn modelId="{2AFFE729-E5E4-4811-8E03-8CBAC0E9A264}" type="presOf" srcId="{67FAD1EC-D57C-41C2-87F4-DBBEFB9F8F8A}" destId="{A2B1BD21-223E-48DD-8488-6DD2060DEEE4}" srcOrd="0" destOrd="0" presId="urn:microsoft.com/office/officeart/2005/8/layout/bProcess3"/>
    <dgm:cxn modelId="{5ED3E31B-B069-47FF-9990-3DC9AE25AA13}" type="presOf" srcId="{24A72225-5335-4014-9099-9B1098F7C3D7}" destId="{B9ACEA44-759B-4D7B-AD7A-4AEB0825C647}" srcOrd="1" destOrd="0" presId="urn:microsoft.com/office/officeart/2005/8/layout/bProcess3"/>
    <dgm:cxn modelId="{FF991D12-3C95-4CA3-B5FD-FED4B2F7D427}" type="presOf" srcId="{18B9F68D-DC7E-4CE5-ABD4-E0844CBB637D}" destId="{161E6264-DCC3-4F46-8A5C-DCB8BE0BA8E3}" srcOrd="0" destOrd="0" presId="urn:microsoft.com/office/officeart/2005/8/layout/bProcess3"/>
    <dgm:cxn modelId="{6D38717E-9592-4D7C-9621-FF30844E8026}" type="presOf" srcId="{0E662A14-2600-4AA1-BAD4-28468350B73A}" destId="{5DB16AB2-5E7F-422F-99B7-9B7BCCDDA877}" srcOrd="0" destOrd="0" presId="urn:microsoft.com/office/officeart/2005/8/layout/bProcess3"/>
    <dgm:cxn modelId="{7F40A24E-D54E-40F7-AF8E-E4F8083A7E24}" srcId="{032BCA56-D247-485C-BC28-84EE356166AA}" destId="{67FAD1EC-D57C-41C2-87F4-DBBEFB9F8F8A}" srcOrd="1" destOrd="0" parTransId="{BC1EB7FD-ABA0-4F42-9BB0-DFEB08EE196A}" sibTransId="{76C85262-22F4-4F36-B69F-0CAF5C718B3F}"/>
    <dgm:cxn modelId="{66DB5221-E11F-49E4-B266-D3A49E96F878}" type="presOf" srcId="{5A6214F8-7E3A-4907-B4D9-2E9971F5A40B}" destId="{08AF883D-0E58-4CE2-BE64-B1FF1AFD702B}" srcOrd="0" destOrd="1" presId="urn:microsoft.com/office/officeart/2005/8/layout/bProcess3"/>
    <dgm:cxn modelId="{86DA6614-E67D-464B-A9C1-8C344A743D8F}" srcId="{032BCA56-D247-485C-BC28-84EE356166AA}" destId="{77761242-AECB-4B81-832D-CD4D63B16BD3}" srcOrd="2" destOrd="0" parTransId="{9803A5B8-69B0-4BF5-8A17-5D74F173BC04}" sibTransId="{A5CA003A-73A3-4CFA-BCA2-FC1E7A17B064}"/>
    <dgm:cxn modelId="{C1029348-56C4-4C5F-ADF6-E1C408A5151C}" srcId="{032BCA56-D247-485C-BC28-84EE356166AA}" destId="{18B9F68D-DC7E-4CE5-ABD4-E0844CBB637D}" srcOrd="3" destOrd="0" parTransId="{5A96AD23-1109-4CC1-B47A-59D006EA5F6D}" sibTransId="{67CB12E1-8E64-498E-A62B-34152BC60A32}"/>
    <dgm:cxn modelId="{0AEA1475-ACCE-48CE-BE52-8104A4724175}" type="presOf" srcId="{ADD040E8-6843-4C3C-9A1F-10E7462FBB9E}" destId="{A2B1BD21-223E-48DD-8488-6DD2060DEEE4}" srcOrd="0" destOrd="1" presId="urn:microsoft.com/office/officeart/2005/8/layout/bProcess3"/>
    <dgm:cxn modelId="{0DFD410B-7135-4157-B0E5-853E19439E53}" type="presOf" srcId="{032BCA56-D247-485C-BC28-84EE356166AA}" destId="{790A4DAD-5137-4BF4-935C-1235351EB66C}" srcOrd="0" destOrd="0" presId="urn:microsoft.com/office/officeart/2005/8/layout/bProcess3"/>
    <dgm:cxn modelId="{4354892F-4F15-4CB4-85B1-2401F071A75C}" srcId="{032BCA56-D247-485C-BC28-84EE356166AA}" destId="{64445EEB-D424-4453-86F0-A05054714870}" srcOrd="0" destOrd="0" parTransId="{623C19F7-C567-41A6-8481-7C0A96F76E4B}" sibTransId="{24A72225-5335-4014-9099-9B1098F7C3D7}"/>
    <dgm:cxn modelId="{5B37807D-7076-49A8-8616-C82041CB6EDF}" type="presOf" srcId="{9EA55A5D-9D36-4531-AA2E-1ED5C5C2A772}" destId="{5DB16AB2-5E7F-422F-99B7-9B7BCCDDA877}" srcOrd="0" destOrd="1" presId="urn:microsoft.com/office/officeart/2005/8/layout/bProcess3"/>
    <dgm:cxn modelId="{313BAE3F-9E92-4D52-AB78-61A071A0EBAF}" type="presParOf" srcId="{790A4DAD-5137-4BF4-935C-1235351EB66C}" destId="{F2C064F6-419C-4BD0-BF27-6F4EEACB997E}" srcOrd="0" destOrd="0" presId="urn:microsoft.com/office/officeart/2005/8/layout/bProcess3"/>
    <dgm:cxn modelId="{975B4D8A-2B21-45A0-B483-3C8CB7B56D9F}" type="presParOf" srcId="{790A4DAD-5137-4BF4-935C-1235351EB66C}" destId="{2FAC767B-CA6F-4CEE-852D-7CBE545F6493}" srcOrd="1" destOrd="0" presId="urn:microsoft.com/office/officeart/2005/8/layout/bProcess3"/>
    <dgm:cxn modelId="{C27F26A4-A17F-40CF-A940-E6F7B2F620C0}" type="presParOf" srcId="{2FAC767B-CA6F-4CEE-852D-7CBE545F6493}" destId="{B9ACEA44-759B-4D7B-AD7A-4AEB0825C647}" srcOrd="0" destOrd="0" presId="urn:microsoft.com/office/officeart/2005/8/layout/bProcess3"/>
    <dgm:cxn modelId="{385D64E2-BD8E-4E91-8EEE-7418E2119086}" type="presParOf" srcId="{790A4DAD-5137-4BF4-935C-1235351EB66C}" destId="{A2B1BD21-223E-48DD-8488-6DD2060DEEE4}" srcOrd="2" destOrd="0" presId="urn:microsoft.com/office/officeart/2005/8/layout/bProcess3"/>
    <dgm:cxn modelId="{498D1759-CDDA-4167-BC43-7474D5BAD6B9}" type="presParOf" srcId="{790A4DAD-5137-4BF4-935C-1235351EB66C}" destId="{52142901-84B6-40A1-9957-96DEAA1EE0A3}" srcOrd="3" destOrd="0" presId="urn:microsoft.com/office/officeart/2005/8/layout/bProcess3"/>
    <dgm:cxn modelId="{0E579EBD-AFBC-4E2E-884D-83176E8F42A6}" type="presParOf" srcId="{52142901-84B6-40A1-9957-96DEAA1EE0A3}" destId="{B76FD434-6E96-45B4-9C0A-2E1C4795D625}" srcOrd="0" destOrd="0" presId="urn:microsoft.com/office/officeart/2005/8/layout/bProcess3"/>
    <dgm:cxn modelId="{E5586538-4AB5-42C1-A649-EBDF553E3E49}" type="presParOf" srcId="{790A4DAD-5137-4BF4-935C-1235351EB66C}" destId="{08AF883D-0E58-4CE2-BE64-B1FF1AFD702B}" srcOrd="4" destOrd="0" presId="urn:microsoft.com/office/officeart/2005/8/layout/bProcess3"/>
    <dgm:cxn modelId="{E35DB8A6-25AA-4E3D-92CD-74B3A838AEBB}" type="presParOf" srcId="{790A4DAD-5137-4BF4-935C-1235351EB66C}" destId="{5E035B35-8671-44E1-B29D-1E0A8C82A893}" srcOrd="5" destOrd="0" presId="urn:microsoft.com/office/officeart/2005/8/layout/bProcess3"/>
    <dgm:cxn modelId="{8EB2AA20-7196-4F42-BB25-2C625626DAFF}" type="presParOf" srcId="{5E035B35-8671-44E1-B29D-1E0A8C82A893}" destId="{911BB34B-2290-4EF2-8E7F-814855B11B9B}" srcOrd="0" destOrd="0" presId="urn:microsoft.com/office/officeart/2005/8/layout/bProcess3"/>
    <dgm:cxn modelId="{B5C4831F-56E7-4FD8-AEAA-B61205246047}" type="presParOf" srcId="{790A4DAD-5137-4BF4-935C-1235351EB66C}" destId="{161E6264-DCC3-4F46-8A5C-DCB8BE0BA8E3}" srcOrd="6" destOrd="0" presId="urn:microsoft.com/office/officeart/2005/8/layout/bProcess3"/>
    <dgm:cxn modelId="{74561936-C69F-4AF2-8F4D-58B116BD4D6C}" type="presParOf" srcId="{790A4DAD-5137-4BF4-935C-1235351EB66C}" destId="{194191D0-62E6-447D-8A54-DE27DECAE498}" srcOrd="7" destOrd="0" presId="urn:microsoft.com/office/officeart/2005/8/layout/bProcess3"/>
    <dgm:cxn modelId="{419907F6-5530-456F-B718-9FE403D0D7B6}" type="presParOf" srcId="{194191D0-62E6-447D-8A54-DE27DECAE498}" destId="{DB9E4885-57C5-42AF-AF98-5A3F507F1A6B}" srcOrd="0" destOrd="0" presId="urn:microsoft.com/office/officeart/2005/8/layout/bProcess3"/>
    <dgm:cxn modelId="{726CB7E7-17BB-49AB-B869-14E09EDDBC23}" type="presParOf" srcId="{790A4DAD-5137-4BF4-935C-1235351EB66C}" destId="{5DB16AB2-5E7F-422F-99B7-9B7BCCDDA877}" srcOrd="8" destOrd="0" presId="urn:microsoft.com/office/officeart/2005/8/layout/b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52BCA-C0E7-4E9C-8F26-FA4A3845ABCC}">
      <dsp:nvSpPr>
        <dsp:cNvPr id="0" name=""/>
        <dsp:cNvSpPr/>
      </dsp:nvSpPr>
      <dsp:spPr>
        <a:xfrm>
          <a:off x="0" y="104268"/>
          <a:ext cx="11049000" cy="74353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r>
            <a:rPr lang="en-US" sz="3100" b="1" kern="1200"/>
            <a:t>Support for Digital Transformation</a:t>
          </a:r>
          <a:endParaRPr lang="en-US" sz="3100" kern="1200"/>
        </a:p>
      </dsp:txBody>
      <dsp:txXfrm>
        <a:off x="36296" y="140564"/>
        <a:ext cx="10976408" cy="670943"/>
      </dsp:txXfrm>
    </dsp:sp>
    <dsp:sp modelId="{1DFC76F5-6163-4D2A-B4EF-D16028C96413}">
      <dsp:nvSpPr>
        <dsp:cNvPr id="0" name=""/>
        <dsp:cNvSpPr/>
      </dsp:nvSpPr>
      <dsp:spPr>
        <a:xfrm>
          <a:off x="0" y="847803"/>
          <a:ext cx="11049000" cy="75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80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In 2024, HSBC’s technology hiring increased by 18% to support £6bn digital investment (HSBC Holdings, 2024).</a:t>
          </a:r>
        </a:p>
      </dsp:txBody>
      <dsp:txXfrm>
        <a:off x="0" y="847803"/>
        <a:ext cx="11049000" cy="753997"/>
      </dsp:txXfrm>
    </dsp:sp>
    <dsp:sp modelId="{4FC77664-A577-4C6E-A385-C367E992C5AF}">
      <dsp:nvSpPr>
        <dsp:cNvPr id="0" name=""/>
        <dsp:cNvSpPr/>
      </dsp:nvSpPr>
      <dsp:spPr>
        <a:xfrm>
          <a:off x="0" y="1601801"/>
          <a:ext cx="11049000" cy="743535"/>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r>
            <a:rPr lang="en-US" sz="3100" b="1" kern="1200"/>
            <a:t>Customer-Centric Strategy</a:t>
          </a:r>
          <a:endParaRPr lang="en-US" sz="3100" kern="1200"/>
        </a:p>
      </dsp:txBody>
      <dsp:txXfrm>
        <a:off x="36296" y="1638097"/>
        <a:ext cx="10976408" cy="670943"/>
      </dsp:txXfrm>
    </dsp:sp>
    <dsp:sp modelId="{67AFEFC6-F0AF-49D4-BEAF-4B6CB37983AA}">
      <dsp:nvSpPr>
        <dsp:cNvPr id="0" name=""/>
        <dsp:cNvSpPr/>
      </dsp:nvSpPr>
      <dsp:spPr>
        <a:xfrm>
          <a:off x="0" y="2345336"/>
          <a:ext cx="11049000" cy="75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80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Behavioural assessments recruit staff who enhance service quality and customer satisfaction.</a:t>
          </a:r>
        </a:p>
      </dsp:txBody>
      <dsp:txXfrm>
        <a:off x="0" y="2345336"/>
        <a:ext cx="11049000" cy="753997"/>
      </dsp:txXfrm>
    </dsp:sp>
    <dsp:sp modelId="{8D54FD98-7273-4745-83E6-A5C46D040C9A}">
      <dsp:nvSpPr>
        <dsp:cNvPr id="0" name=""/>
        <dsp:cNvSpPr/>
      </dsp:nvSpPr>
      <dsp:spPr>
        <a:xfrm>
          <a:off x="0" y="3099333"/>
          <a:ext cx="11049000" cy="743535"/>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r>
            <a:rPr lang="en-US" sz="3100" b="1" kern="1200"/>
            <a:t>Global Operating Model</a:t>
          </a:r>
          <a:endParaRPr lang="en-US" sz="3100" kern="1200"/>
        </a:p>
      </dsp:txBody>
      <dsp:txXfrm>
        <a:off x="36296" y="3135629"/>
        <a:ext cx="10976408" cy="670943"/>
      </dsp:txXfrm>
    </dsp:sp>
    <dsp:sp modelId="{CA8CACA4-45D4-4C4A-A13C-47C929679404}">
      <dsp:nvSpPr>
        <dsp:cNvPr id="0" name=""/>
        <dsp:cNvSpPr/>
      </dsp:nvSpPr>
      <dsp:spPr>
        <a:xfrm>
          <a:off x="0" y="3842868"/>
          <a:ext cx="11049000" cy="75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80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Recruitment emphasises international exposure, language skills, and global mobility.</a:t>
          </a:r>
        </a:p>
      </dsp:txBody>
      <dsp:txXfrm>
        <a:off x="0" y="3842868"/>
        <a:ext cx="11049000" cy="753997"/>
      </dsp:txXfrm>
    </dsp:sp>
    <dsp:sp modelId="{E5B9FAE5-B67C-46FF-8DA9-7681337E8B28}">
      <dsp:nvSpPr>
        <dsp:cNvPr id="0" name=""/>
        <dsp:cNvSpPr/>
      </dsp:nvSpPr>
      <dsp:spPr>
        <a:xfrm>
          <a:off x="0" y="4596866"/>
          <a:ext cx="11049000" cy="743535"/>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r>
            <a:rPr lang="en-US" sz="3100" b="1" kern="1200"/>
            <a:t>Compliance and Risk Management</a:t>
          </a:r>
          <a:endParaRPr lang="en-US" sz="3100" kern="1200"/>
        </a:p>
      </dsp:txBody>
      <dsp:txXfrm>
        <a:off x="36296" y="4633162"/>
        <a:ext cx="10976408" cy="670943"/>
      </dsp:txXfrm>
    </dsp:sp>
    <dsp:sp modelId="{C43B8775-E896-46D0-B2CA-3516BC448DE7}">
      <dsp:nvSpPr>
        <dsp:cNvPr id="0" name=""/>
        <dsp:cNvSpPr/>
      </dsp:nvSpPr>
      <dsp:spPr>
        <a:xfrm>
          <a:off x="0" y="5340401"/>
          <a:ext cx="11049000" cy="75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80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Hiring focuses on ethical judgement, integrity, and adherence to financial regulations.</a:t>
          </a:r>
        </a:p>
      </dsp:txBody>
      <dsp:txXfrm>
        <a:off x="0" y="5340401"/>
        <a:ext cx="11049000" cy="753997"/>
      </dsp:txXfrm>
    </dsp:sp>
    <dsp:sp modelId="{C26899C8-29F0-49EC-B095-E13AF94FD382}">
      <dsp:nvSpPr>
        <dsp:cNvPr id="0" name=""/>
        <dsp:cNvSpPr/>
      </dsp:nvSpPr>
      <dsp:spPr>
        <a:xfrm>
          <a:off x="0" y="6094398"/>
          <a:ext cx="11049000" cy="743535"/>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r>
            <a:rPr lang="en-US" sz="3100" b="1" kern="1200"/>
            <a:t>Strategic HR Integration</a:t>
          </a:r>
          <a:endParaRPr lang="en-US" sz="3100" kern="1200"/>
        </a:p>
      </dsp:txBody>
      <dsp:txXfrm>
        <a:off x="36296" y="6130694"/>
        <a:ext cx="10976408" cy="670943"/>
      </dsp:txXfrm>
    </dsp:sp>
    <dsp:sp modelId="{89A117D0-0A11-469E-A260-C9A9F0BEA879}">
      <dsp:nvSpPr>
        <dsp:cNvPr id="0" name=""/>
        <dsp:cNvSpPr/>
      </dsp:nvSpPr>
      <dsp:spPr>
        <a:xfrm>
          <a:off x="0" y="6837933"/>
          <a:ext cx="11049000" cy="75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80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Recruitment decisions directly support corporate priorities, aligning HR strategy with business goals (Collidu, 2022).</a:t>
          </a:r>
        </a:p>
      </dsp:txBody>
      <dsp:txXfrm>
        <a:off x="0" y="6837933"/>
        <a:ext cx="11049000" cy="7539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CDD106-C242-43EA-A4D7-967F8A973BA0}">
      <dsp:nvSpPr>
        <dsp:cNvPr id="0" name=""/>
        <dsp:cNvSpPr/>
      </dsp:nvSpPr>
      <dsp:spPr>
        <a:xfrm>
          <a:off x="-8876164" y="-1355359"/>
          <a:ext cx="10559319" cy="10559319"/>
        </a:xfrm>
        <a:prstGeom prst="blockArc">
          <a:avLst>
            <a:gd name="adj1" fmla="val 18900000"/>
            <a:gd name="adj2" fmla="val 2700000"/>
            <a:gd name="adj3" fmla="val 205"/>
          </a:avLst>
        </a:pr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A5ADD1-61EA-4D23-8B71-23A34737F4E9}">
      <dsp:nvSpPr>
        <dsp:cNvPr id="0" name=""/>
        <dsp:cNvSpPr/>
      </dsp:nvSpPr>
      <dsp:spPr>
        <a:xfrm>
          <a:off x="734258" y="490380"/>
          <a:ext cx="9971181" cy="981389"/>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978" tIns="53340" rIns="53340" bIns="53340" numCol="1" spcCol="1270" anchor="t" anchorCtr="0">
          <a:noAutofit/>
        </a:bodyPr>
        <a:lstStyle/>
        <a:p>
          <a:pPr lvl="0" algn="l" defTabSz="933450">
            <a:lnSpc>
              <a:spcPct val="90000"/>
            </a:lnSpc>
            <a:spcBef>
              <a:spcPct val="0"/>
            </a:spcBef>
            <a:spcAft>
              <a:spcPct val="35000"/>
            </a:spcAft>
          </a:pPr>
          <a:r>
            <a:rPr lang="en-US" sz="2100" b="1" kern="1200">
              <a:solidFill>
                <a:schemeClr val="tx1"/>
              </a:solidFill>
            </a:rPr>
            <a:t>Competition for Digital Talent</a:t>
          </a:r>
          <a:endParaRPr lang="en-US" sz="2100" kern="1200">
            <a:solidFill>
              <a:schemeClr val="tx1"/>
            </a:solidFill>
          </a:endParaRPr>
        </a:p>
        <a:p>
          <a:pPr marL="171450" lvl="1" indent="-171450" algn="l" defTabSz="711200">
            <a:lnSpc>
              <a:spcPct val="90000"/>
            </a:lnSpc>
            <a:spcBef>
              <a:spcPct val="0"/>
            </a:spcBef>
            <a:spcAft>
              <a:spcPct val="15000"/>
            </a:spcAft>
            <a:buChar char="••"/>
          </a:pPr>
          <a:r>
            <a:rPr lang="en-US" sz="1600" kern="1200">
              <a:solidFill>
                <a:schemeClr val="tx1"/>
              </a:solidFill>
            </a:rPr>
            <a:t>Banks compete with fintech and tech firms for scarce digital skills; tech salaries often higher, complicating recruitment.</a:t>
          </a:r>
        </a:p>
      </dsp:txBody>
      <dsp:txXfrm>
        <a:off x="734258" y="490380"/>
        <a:ext cx="9971181" cy="981389"/>
      </dsp:txXfrm>
    </dsp:sp>
    <dsp:sp modelId="{06B89536-8904-40E6-BBDF-3536408BDBBE}">
      <dsp:nvSpPr>
        <dsp:cNvPr id="0" name=""/>
        <dsp:cNvSpPr/>
      </dsp:nvSpPr>
      <dsp:spPr>
        <a:xfrm>
          <a:off x="120890" y="367706"/>
          <a:ext cx="1226736" cy="1226736"/>
        </a:xfrm>
        <a:prstGeom prst="ellipse">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C7C597-4288-4E1D-A8F5-8C0C0EC81CA3}">
      <dsp:nvSpPr>
        <dsp:cNvPr id="0" name=""/>
        <dsp:cNvSpPr/>
      </dsp:nvSpPr>
      <dsp:spPr>
        <a:xfrm>
          <a:off x="1437492" y="1961993"/>
          <a:ext cx="9267946" cy="981389"/>
        </a:xfrm>
        <a:prstGeom prst="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978" tIns="53340" rIns="53340" bIns="53340" numCol="1" spcCol="1270" anchor="t" anchorCtr="0">
          <a:noAutofit/>
        </a:bodyPr>
        <a:lstStyle/>
        <a:p>
          <a:pPr lvl="0" algn="l" defTabSz="933450">
            <a:lnSpc>
              <a:spcPct val="90000"/>
            </a:lnSpc>
            <a:spcBef>
              <a:spcPct val="0"/>
            </a:spcBef>
            <a:spcAft>
              <a:spcPct val="35000"/>
            </a:spcAft>
          </a:pPr>
          <a:r>
            <a:rPr lang="en-US" sz="2100" b="1" kern="1200">
              <a:solidFill>
                <a:schemeClr val="tx1"/>
              </a:solidFill>
            </a:rPr>
            <a:t>Bias and Fairness in AI Recruitment</a:t>
          </a:r>
          <a:endParaRPr lang="en-US" sz="2100" kern="1200">
            <a:solidFill>
              <a:schemeClr val="tx1"/>
            </a:solidFill>
          </a:endParaRPr>
        </a:p>
        <a:p>
          <a:pPr marL="171450" lvl="1" indent="-171450" algn="l" defTabSz="711200">
            <a:lnSpc>
              <a:spcPct val="90000"/>
            </a:lnSpc>
            <a:spcBef>
              <a:spcPct val="0"/>
            </a:spcBef>
            <a:spcAft>
              <a:spcPct val="15000"/>
            </a:spcAft>
            <a:buChar char="••"/>
          </a:pPr>
          <a:r>
            <a:rPr lang="en-US" sz="1600" kern="1200">
              <a:solidFill>
                <a:schemeClr val="tx1"/>
              </a:solidFill>
            </a:rPr>
            <a:t>Use of AI in screening can unintentionally reinforce gender or ethnic disparities if not monitored (Mujtaba &amp; Mahapatra, 2024).</a:t>
          </a:r>
        </a:p>
      </dsp:txBody>
      <dsp:txXfrm>
        <a:off x="1437492" y="1961993"/>
        <a:ext cx="9267946" cy="981389"/>
      </dsp:txXfrm>
    </dsp:sp>
    <dsp:sp modelId="{F5E5DAF6-D226-4211-90C4-133D0577E72E}">
      <dsp:nvSpPr>
        <dsp:cNvPr id="0" name=""/>
        <dsp:cNvSpPr/>
      </dsp:nvSpPr>
      <dsp:spPr>
        <a:xfrm>
          <a:off x="824124" y="1839319"/>
          <a:ext cx="1226736" cy="1226736"/>
        </a:xfrm>
        <a:prstGeom prst="ellipse">
          <a:avLst/>
        </a:prstGeom>
        <a:solidFill>
          <a:schemeClr val="lt1">
            <a:hueOff val="0"/>
            <a:satOff val="0"/>
            <a:lumOff val="0"/>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dsp:style>
    </dsp:sp>
    <dsp:sp modelId="{38C6E880-76B6-435E-89AF-6EC3840FF135}">
      <dsp:nvSpPr>
        <dsp:cNvPr id="0" name=""/>
        <dsp:cNvSpPr/>
      </dsp:nvSpPr>
      <dsp:spPr>
        <a:xfrm>
          <a:off x="1653329" y="3433605"/>
          <a:ext cx="9052110" cy="981389"/>
        </a:xfrm>
        <a:prstGeom prst="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978" tIns="53340" rIns="53340" bIns="53340" numCol="1" spcCol="1270" anchor="t" anchorCtr="0">
          <a:noAutofit/>
        </a:bodyPr>
        <a:lstStyle/>
        <a:p>
          <a:pPr lvl="0" algn="l" defTabSz="933450">
            <a:lnSpc>
              <a:spcPct val="90000"/>
            </a:lnSpc>
            <a:spcBef>
              <a:spcPct val="0"/>
            </a:spcBef>
            <a:spcAft>
              <a:spcPct val="35000"/>
            </a:spcAft>
          </a:pPr>
          <a:r>
            <a:rPr lang="en-US" sz="2100" b="1" kern="1200">
              <a:solidFill>
                <a:schemeClr val="tx1"/>
              </a:solidFill>
            </a:rPr>
            <a:t>High Volume of Applications</a:t>
          </a:r>
          <a:endParaRPr lang="en-US" sz="2100" kern="1200">
            <a:solidFill>
              <a:schemeClr val="tx1"/>
            </a:solidFill>
          </a:endParaRPr>
        </a:p>
        <a:p>
          <a:pPr marL="171450" lvl="1" indent="-171450" algn="l" defTabSz="711200">
            <a:lnSpc>
              <a:spcPct val="90000"/>
            </a:lnSpc>
            <a:spcBef>
              <a:spcPct val="0"/>
            </a:spcBef>
            <a:spcAft>
              <a:spcPct val="15000"/>
            </a:spcAft>
            <a:buChar char="••"/>
          </a:pPr>
          <a:r>
            <a:rPr lang="en-US" sz="1600" kern="1200">
              <a:solidFill>
                <a:schemeClr val="tx1"/>
              </a:solidFill>
            </a:rPr>
            <a:t>Managing hundreds of thousands of applications while ensuring fairness, speed, and accuracy is challenging, especially for graduate programmes.</a:t>
          </a:r>
        </a:p>
      </dsp:txBody>
      <dsp:txXfrm>
        <a:off x="1653329" y="3433605"/>
        <a:ext cx="9052110" cy="981389"/>
      </dsp:txXfrm>
    </dsp:sp>
    <dsp:sp modelId="{8C91F874-B2A5-44A4-AB10-920CEB40BA62}">
      <dsp:nvSpPr>
        <dsp:cNvPr id="0" name=""/>
        <dsp:cNvSpPr/>
      </dsp:nvSpPr>
      <dsp:spPr>
        <a:xfrm>
          <a:off x="1039961" y="3310932"/>
          <a:ext cx="1226736" cy="1226736"/>
        </a:xfrm>
        <a:prstGeom prst="ellipse">
          <a:avLst/>
        </a:prstGeom>
        <a:solidFill>
          <a:schemeClr val="lt1">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sp>
    <dsp:sp modelId="{7818F73B-DA1A-4481-B120-734E2FCD5175}">
      <dsp:nvSpPr>
        <dsp:cNvPr id="0" name=""/>
        <dsp:cNvSpPr/>
      </dsp:nvSpPr>
      <dsp:spPr>
        <a:xfrm>
          <a:off x="1437492" y="4905218"/>
          <a:ext cx="9267946" cy="981389"/>
        </a:xfrm>
        <a:prstGeom prst="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978" tIns="53340" rIns="53340" bIns="53340" numCol="1" spcCol="1270" anchor="t" anchorCtr="0">
          <a:noAutofit/>
        </a:bodyPr>
        <a:lstStyle/>
        <a:p>
          <a:pPr lvl="0" algn="l" defTabSz="933450">
            <a:lnSpc>
              <a:spcPct val="90000"/>
            </a:lnSpc>
            <a:spcBef>
              <a:spcPct val="0"/>
            </a:spcBef>
            <a:spcAft>
              <a:spcPct val="35000"/>
            </a:spcAft>
          </a:pPr>
          <a:r>
            <a:rPr lang="en-US" sz="2100" b="1" kern="1200">
              <a:solidFill>
                <a:schemeClr val="tx1"/>
              </a:solidFill>
            </a:rPr>
            <a:t>Regulatory and Compliance Constraints</a:t>
          </a:r>
          <a:endParaRPr lang="en-US" sz="2100" kern="1200">
            <a:solidFill>
              <a:schemeClr val="tx1"/>
            </a:solidFill>
          </a:endParaRPr>
        </a:p>
        <a:p>
          <a:pPr marL="171450" lvl="1" indent="-171450" algn="l" defTabSz="711200">
            <a:lnSpc>
              <a:spcPct val="90000"/>
            </a:lnSpc>
            <a:spcBef>
              <a:spcPct val="0"/>
            </a:spcBef>
            <a:spcAft>
              <a:spcPct val="15000"/>
            </a:spcAft>
            <a:buChar char="••"/>
          </a:pPr>
          <a:r>
            <a:rPr lang="en-US" sz="1600" kern="1200">
              <a:solidFill>
                <a:schemeClr val="tx1"/>
              </a:solidFill>
            </a:rPr>
            <a:t>Extensive background checks slow hiring, increasing time-to-hire relative to competitors.</a:t>
          </a:r>
        </a:p>
      </dsp:txBody>
      <dsp:txXfrm>
        <a:off x="1437492" y="4905218"/>
        <a:ext cx="9267946" cy="981389"/>
      </dsp:txXfrm>
    </dsp:sp>
    <dsp:sp modelId="{10FEF1C3-1745-42DF-B0DE-86782815AEFD}">
      <dsp:nvSpPr>
        <dsp:cNvPr id="0" name=""/>
        <dsp:cNvSpPr/>
      </dsp:nvSpPr>
      <dsp:spPr>
        <a:xfrm>
          <a:off x="824124" y="4782545"/>
          <a:ext cx="1226736" cy="1226736"/>
        </a:xfrm>
        <a:prstGeom prst="ellipse">
          <a:avLst/>
        </a:prstGeom>
        <a:solidFill>
          <a:schemeClr val="lt1">
            <a:hueOff val="0"/>
            <a:satOff val="0"/>
            <a:lumOff val="0"/>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dsp:style>
    </dsp:sp>
    <dsp:sp modelId="{AD9CCED1-0B57-431B-9D09-638A36DE49D2}">
      <dsp:nvSpPr>
        <dsp:cNvPr id="0" name=""/>
        <dsp:cNvSpPr/>
      </dsp:nvSpPr>
      <dsp:spPr>
        <a:xfrm>
          <a:off x="734258" y="6376831"/>
          <a:ext cx="9971181" cy="981389"/>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978" tIns="53340" rIns="53340" bIns="53340" numCol="1" spcCol="1270" anchor="t" anchorCtr="0">
          <a:noAutofit/>
        </a:bodyPr>
        <a:lstStyle/>
        <a:p>
          <a:pPr lvl="0" algn="l" defTabSz="933450">
            <a:lnSpc>
              <a:spcPct val="90000"/>
            </a:lnSpc>
            <a:spcBef>
              <a:spcPct val="0"/>
            </a:spcBef>
            <a:spcAft>
              <a:spcPct val="35000"/>
            </a:spcAft>
          </a:pPr>
          <a:r>
            <a:rPr lang="en-US" sz="2100" b="1" kern="1200">
              <a:solidFill>
                <a:schemeClr val="tx1"/>
              </a:solidFill>
            </a:rPr>
            <a:t>Line Manager Capability Gaps</a:t>
          </a:r>
          <a:endParaRPr lang="en-US" sz="2100" kern="1200">
            <a:solidFill>
              <a:schemeClr val="tx1"/>
            </a:solidFill>
          </a:endParaRPr>
        </a:p>
        <a:p>
          <a:pPr marL="171450" lvl="1" indent="-171450" algn="l" defTabSz="711200">
            <a:lnSpc>
              <a:spcPct val="90000"/>
            </a:lnSpc>
            <a:spcBef>
              <a:spcPct val="0"/>
            </a:spcBef>
            <a:spcAft>
              <a:spcPct val="15000"/>
            </a:spcAft>
            <a:buChar char="••"/>
          </a:pPr>
          <a:r>
            <a:rPr lang="en-US" sz="1600" kern="1200">
              <a:solidFill>
                <a:schemeClr val="tx1"/>
              </a:solidFill>
            </a:rPr>
            <a:t>Lack of advanced interview training leads to inconsistent recruitment decisions across departments (Radha, 2024), aligning with Collidu’s (2022) argument for tight HR-business integration.</a:t>
          </a:r>
        </a:p>
      </dsp:txBody>
      <dsp:txXfrm>
        <a:off x="734258" y="6376831"/>
        <a:ext cx="9971181" cy="981389"/>
      </dsp:txXfrm>
    </dsp:sp>
    <dsp:sp modelId="{A02264FE-DA59-4FCD-BA7E-214C5D63A356}">
      <dsp:nvSpPr>
        <dsp:cNvPr id="0" name=""/>
        <dsp:cNvSpPr/>
      </dsp:nvSpPr>
      <dsp:spPr>
        <a:xfrm>
          <a:off x="120890" y="6254157"/>
          <a:ext cx="1226736" cy="1226736"/>
        </a:xfrm>
        <a:prstGeom prst="ellipse">
          <a:avLst/>
        </a:prstGeom>
        <a:solidFill>
          <a:schemeClr val="lt1">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AC767B-CA6F-4CEE-852D-7CBE545F6493}">
      <dsp:nvSpPr>
        <dsp:cNvPr id="0" name=""/>
        <dsp:cNvSpPr/>
      </dsp:nvSpPr>
      <dsp:spPr>
        <a:xfrm>
          <a:off x="4954579" y="1833625"/>
          <a:ext cx="808873" cy="91440"/>
        </a:xfrm>
        <a:custGeom>
          <a:avLst/>
          <a:gdLst/>
          <a:ahLst/>
          <a:cxnLst/>
          <a:rect l="0" t="0" r="0" b="0"/>
          <a:pathLst>
            <a:path>
              <a:moveTo>
                <a:pt x="0" y="45720"/>
              </a:moveTo>
              <a:lnTo>
                <a:pt x="808873"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00100">
            <a:lnSpc>
              <a:spcPct val="90000"/>
            </a:lnSpc>
            <a:spcBef>
              <a:spcPct val="0"/>
            </a:spcBef>
            <a:spcAft>
              <a:spcPct val="35000"/>
            </a:spcAft>
          </a:pPr>
          <a:endParaRPr lang="en-US" sz="1800" kern="1200">
            <a:solidFill>
              <a:schemeClr val="tx1"/>
            </a:solidFill>
          </a:endParaRPr>
        </a:p>
      </dsp:txBody>
      <dsp:txXfrm>
        <a:off x="5335692" y="1824964"/>
        <a:ext cx="46647" cy="108761"/>
      </dsp:txXfrm>
    </dsp:sp>
    <dsp:sp modelId="{F2C064F6-419C-4BD0-BF27-6F4EEACB997E}">
      <dsp:nvSpPr>
        <dsp:cNvPr id="0" name=""/>
        <dsp:cNvSpPr/>
      </dsp:nvSpPr>
      <dsp:spPr>
        <a:xfrm>
          <a:off x="12685" y="448423"/>
          <a:ext cx="4943694" cy="286184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lvl="0" algn="l" defTabSz="1066800">
            <a:lnSpc>
              <a:spcPct val="90000"/>
            </a:lnSpc>
            <a:spcBef>
              <a:spcPct val="0"/>
            </a:spcBef>
            <a:spcAft>
              <a:spcPct val="35000"/>
            </a:spcAft>
          </a:pPr>
          <a:r>
            <a:rPr lang="en-US" sz="2400" b="1" kern="1200" dirty="0">
              <a:solidFill>
                <a:schemeClr val="tx1"/>
              </a:solidFill>
            </a:rPr>
            <a:t>Strengthen AI Governance and Bias Monitoring</a:t>
          </a:r>
          <a:endParaRPr lang="en-US" sz="2400" kern="1200" dirty="0">
            <a:solidFill>
              <a:schemeClr val="tx1"/>
            </a:solidFill>
          </a:endParaRPr>
        </a:p>
        <a:p>
          <a:pPr marL="228600" lvl="1" indent="-228600" algn="l" defTabSz="1066800">
            <a:lnSpc>
              <a:spcPct val="90000"/>
            </a:lnSpc>
            <a:spcBef>
              <a:spcPct val="0"/>
            </a:spcBef>
            <a:spcAft>
              <a:spcPct val="15000"/>
            </a:spcAft>
            <a:buChar char="••"/>
          </a:pPr>
          <a:r>
            <a:rPr lang="en-US" sz="2400" kern="1200" dirty="0">
              <a:solidFill>
                <a:schemeClr val="tx1"/>
              </a:solidFill>
            </a:rPr>
            <a:t>Implement strict bias-testing protocols and independent audits to ensure fairness and ethical hiring compliance (Becker, 1964; Kirton &amp; Greene, 2015).</a:t>
          </a:r>
        </a:p>
      </dsp:txBody>
      <dsp:txXfrm>
        <a:off x="12685" y="448423"/>
        <a:ext cx="4943694" cy="2861844"/>
      </dsp:txXfrm>
    </dsp:sp>
    <dsp:sp modelId="{52142901-84B6-40A1-9957-96DEAA1EE0A3}">
      <dsp:nvSpPr>
        <dsp:cNvPr id="0" name=""/>
        <dsp:cNvSpPr/>
      </dsp:nvSpPr>
      <dsp:spPr>
        <a:xfrm>
          <a:off x="10737747" y="1833625"/>
          <a:ext cx="808873" cy="91440"/>
        </a:xfrm>
        <a:custGeom>
          <a:avLst/>
          <a:gdLst/>
          <a:ahLst/>
          <a:cxnLst/>
          <a:rect l="0" t="0" r="0" b="0"/>
          <a:pathLst>
            <a:path>
              <a:moveTo>
                <a:pt x="0" y="45720"/>
              </a:moveTo>
              <a:lnTo>
                <a:pt x="808873" y="45720"/>
              </a:lnTo>
            </a:path>
          </a:pathLst>
        </a:custGeom>
        <a:noFill/>
        <a:ln w="9525" cap="flat" cmpd="sng" algn="ctr">
          <a:solidFill>
            <a:schemeClr val="accent5">
              <a:hueOff val="-3311292"/>
              <a:satOff val="13270"/>
              <a:lumOff val="287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00100">
            <a:lnSpc>
              <a:spcPct val="90000"/>
            </a:lnSpc>
            <a:spcBef>
              <a:spcPct val="0"/>
            </a:spcBef>
            <a:spcAft>
              <a:spcPct val="35000"/>
            </a:spcAft>
          </a:pPr>
          <a:endParaRPr lang="en-US" sz="1800" kern="1200">
            <a:solidFill>
              <a:schemeClr val="tx1"/>
            </a:solidFill>
          </a:endParaRPr>
        </a:p>
      </dsp:txBody>
      <dsp:txXfrm>
        <a:off x="11118860" y="1824964"/>
        <a:ext cx="46647" cy="108761"/>
      </dsp:txXfrm>
    </dsp:sp>
    <dsp:sp modelId="{A2B1BD21-223E-48DD-8488-6DD2060DEEE4}">
      <dsp:nvSpPr>
        <dsp:cNvPr id="0" name=""/>
        <dsp:cNvSpPr/>
      </dsp:nvSpPr>
      <dsp:spPr>
        <a:xfrm>
          <a:off x="5795852" y="111119"/>
          <a:ext cx="4943694" cy="3536452"/>
        </a:xfrm>
        <a:prstGeom prst="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lvl="0" algn="l" defTabSz="1066800">
            <a:lnSpc>
              <a:spcPct val="90000"/>
            </a:lnSpc>
            <a:spcBef>
              <a:spcPct val="0"/>
            </a:spcBef>
            <a:spcAft>
              <a:spcPct val="35000"/>
            </a:spcAft>
          </a:pPr>
          <a:r>
            <a:rPr lang="en-US" sz="2400" b="1" kern="1200" dirty="0">
              <a:solidFill>
                <a:schemeClr val="tx1"/>
              </a:solidFill>
            </a:rPr>
            <a:t>Enhance Line Manager Recruitment Training</a:t>
          </a:r>
          <a:endParaRPr lang="en-US" sz="2400" kern="1200" dirty="0">
            <a:solidFill>
              <a:schemeClr val="tx1"/>
            </a:solidFill>
          </a:endParaRPr>
        </a:p>
        <a:p>
          <a:pPr marL="228600" lvl="1" indent="-228600" algn="l" defTabSz="1066800">
            <a:lnSpc>
              <a:spcPct val="90000"/>
            </a:lnSpc>
            <a:spcBef>
              <a:spcPct val="0"/>
            </a:spcBef>
            <a:spcAft>
              <a:spcPct val="15000"/>
            </a:spcAft>
            <a:buChar char="••"/>
          </a:pPr>
          <a:r>
            <a:rPr lang="en-US" sz="2400" kern="1200" dirty="0">
              <a:solidFill>
                <a:schemeClr val="tx1"/>
              </a:solidFill>
            </a:rPr>
            <a:t>Introduce mandatory global training on structured interviewing, competency evaluation, and unconscious bias awareness to improve hiring quality (Armstrong &amp; Taylor, 2023).</a:t>
          </a:r>
        </a:p>
      </dsp:txBody>
      <dsp:txXfrm>
        <a:off x="5795852" y="111119"/>
        <a:ext cx="4943694" cy="3536452"/>
      </dsp:txXfrm>
    </dsp:sp>
    <dsp:sp modelId="{5E035B35-8671-44E1-B29D-1E0A8C82A893}">
      <dsp:nvSpPr>
        <dsp:cNvPr id="0" name=""/>
        <dsp:cNvSpPr/>
      </dsp:nvSpPr>
      <dsp:spPr>
        <a:xfrm>
          <a:off x="2484532" y="3565094"/>
          <a:ext cx="11566335" cy="889550"/>
        </a:xfrm>
        <a:custGeom>
          <a:avLst/>
          <a:gdLst/>
          <a:ahLst/>
          <a:cxnLst/>
          <a:rect l="0" t="0" r="0" b="0"/>
          <a:pathLst>
            <a:path>
              <a:moveTo>
                <a:pt x="11566335" y="0"/>
              </a:moveTo>
              <a:lnTo>
                <a:pt x="11566335" y="461875"/>
              </a:lnTo>
              <a:lnTo>
                <a:pt x="0" y="461875"/>
              </a:lnTo>
              <a:lnTo>
                <a:pt x="0" y="889550"/>
              </a:lnTo>
            </a:path>
          </a:pathLst>
        </a:custGeom>
        <a:noFill/>
        <a:ln w="9525" cap="flat" cmpd="sng" algn="ctr">
          <a:solidFill>
            <a:schemeClr val="accent5">
              <a:hueOff val="-6622584"/>
              <a:satOff val="26541"/>
              <a:lumOff val="575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00100">
            <a:lnSpc>
              <a:spcPct val="90000"/>
            </a:lnSpc>
            <a:spcBef>
              <a:spcPct val="0"/>
            </a:spcBef>
            <a:spcAft>
              <a:spcPct val="35000"/>
            </a:spcAft>
          </a:pPr>
          <a:endParaRPr lang="en-US" sz="1800" kern="1200">
            <a:solidFill>
              <a:schemeClr val="tx1"/>
            </a:solidFill>
          </a:endParaRPr>
        </a:p>
      </dsp:txBody>
      <dsp:txXfrm>
        <a:off x="4680472" y="3559309"/>
        <a:ext cx="7174454" cy="901120"/>
      </dsp:txXfrm>
    </dsp:sp>
    <dsp:sp modelId="{08AF883D-0E58-4CE2-BE64-B1FF1AFD702B}">
      <dsp:nvSpPr>
        <dsp:cNvPr id="0" name=""/>
        <dsp:cNvSpPr/>
      </dsp:nvSpPr>
      <dsp:spPr>
        <a:xfrm>
          <a:off x="11579020" y="191796"/>
          <a:ext cx="4943694" cy="3375098"/>
        </a:xfrm>
        <a:prstGeom prst="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lvl="0" algn="l" defTabSz="1066800">
            <a:lnSpc>
              <a:spcPct val="90000"/>
            </a:lnSpc>
            <a:spcBef>
              <a:spcPct val="0"/>
            </a:spcBef>
            <a:spcAft>
              <a:spcPct val="35000"/>
            </a:spcAft>
          </a:pPr>
          <a:r>
            <a:rPr lang="en-US" sz="2400" b="1" kern="1200" dirty="0">
              <a:solidFill>
                <a:schemeClr val="tx1"/>
              </a:solidFill>
            </a:rPr>
            <a:t>Develop a Competitive Digital Talent Strategy</a:t>
          </a:r>
          <a:endParaRPr lang="en-US" sz="2400" kern="1200" dirty="0">
            <a:solidFill>
              <a:schemeClr val="tx1"/>
            </a:solidFill>
          </a:endParaRPr>
        </a:p>
        <a:p>
          <a:pPr marL="228600" lvl="1" indent="-228600" algn="l" defTabSz="1066800">
            <a:lnSpc>
              <a:spcPct val="90000"/>
            </a:lnSpc>
            <a:spcBef>
              <a:spcPct val="0"/>
            </a:spcBef>
            <a:spcAft>
              <a:spcPct val="15000"/>
            </a:spcAft>
            <a:buChar char="••"/>
          </a:pPr>
          <a:r>
            <a:rPr lang="en-US" sz="2400" kern="1200" dirty="0">
              <a:solidFill>
                <a:schemeClr val="tx1"/>
              </a:solidFill>
            </a:rPr>
            <a:t>Offer hybrid working, digital skill allowances, and career-fast-track pathways to attract technology professionals (</a:t>
          </a:r>
          <a:r>
            <a:rPr lang="en-US" sz="2400" kern="1200" dirty="0" err="1">
              <a:solidFill>
                <a:schemeClr val="tx1"/>
              </a:solidFill>
            </a:rPr>
            <a:t>Boselie</a:t>
          </a:r>
          <a:r>
            <a:rPr lang="en-US" sz="2400" kern="1200" dirty="0">
              <a:solidFill>
                <a:schemeClr val="tx1"/>
              </a:solidFill>
            </a:rPr>
            <a:t> &amp; van der Heijden, 2024).</a:t>
          </a:r>
        </a:p>
      </dsp:txBody>
      <dsp:txXfrm>
        <a:off x="11579020" y="191796"/>
        <a:ext cx="4943694" cy="3375098"/>
      </dsp:txXfrm>
    </dsp:sp>
    <dsp:sp modelId="{194191D0-62E6-447D-8A54-DE27DECAE498}">
      <dsp:nvSpPr>
        <dsp:cNvPr id="0" name=""/>
        <dsp:cNvSpPr/>
      </dsp:nvSpPr>
      <dsp:spPr>
        <a:xfrm>
          <a:off x="4954579" y="5951664"/>
          <a:ext cx="808873" cy="91440"/>
        </a:xfrm>
        <a:custGeom>
          <a:avLst/>
          <a:gdLst/>
          <a:ahLst/>
          <a:cxnLst/>
          <a:rect l="0" t="0" r="0" b="0"/>
          <a:pathLst>
            <a:path>
              <a:moveTo>
                <a:pt x="0" y="45720"/>
              </a:moveTo>
              <a:lnTo>
                <a:pt x="808873" y="45720"/>
              </a:lnTo>
            </a:path>
          </a:pathLst>
        </a:custGeom>
        <a:noFill/>
        <a:ln w="9525" cap="flat" cmpd="sng" algn="ctr">
          <a:solidFill>
            <a:schemeClr val="accent5">
              <a:hueOff val="-9933876"/>
              <a:satOff val="39811"/>
              <a:lumOff val="862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00100">
            <a:lnSpc>
              <a:spcPct val="90000"/>
            </a:lnSpc>
            <a:spcBef>
              <a:spcPct val="0"/>
            </a:spcBef>
            <a:spcAft>
              <a:spcPct val="35000"/>
            </a:spcAft>
          </a:pPr>
          <a:endParaRPr lang="en-US" sz="1800" kern="1200">
            <a:solidFill>
              <a:schemeClr val="tx1"/>
            </a:solidFill>
          </a:endParaRPr>
        </a:p>
      </dsp:txBody>
      <dsp:txXfrm>
        <a:off x="5335692" y="5943004"/>
        <a:ext cx="46647" cy="108761"/>
      </dsp:txXfrm>
    </dsp:sp>
    <dsp:sp modelId="{161E6264-DCC3-4F46-8A5C-DCB8BE0BA8E3}">
      <dsp:nvSpPr>
        <dsp:cNvPr id="0" name=""/>
        <dsp:cNvSpPr/>
      </dsp:nvSpPr>
      <dsp:spPr>
        <a:xfrm>
          <a:off x="12685" y="4487044"/>
          <a:ext cx="4943694" cy="3020680"/>
        </a:xfrm>
        <a:prstGeom prst="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lvl="0" algn="l" defTabSz="1244600">
            <a:lnSpc>
              <a:spcPct val="90000"/>
            </a:lnSpc>
            <a:spcBef>
              <a:spcPct val="0"/>
            </a:spcBef>
            <a:spcAft>
              <a:spcPct val="35000"/>
            </a:spcAft>
          </a:pPr>
          <a:r>
            <a:rPr lang="en-US" sz="2800" b="1" kern="1200" dirty="0">
              <a:solidFill>
                <a:schemeClr val="tx1"/>
              </a:solidFill>
            </a:rPr>
            <a:t>Improve Candidate Experience Through Faster Processing</a:t>
          </a:r>
          <a:endParaRPr lang="en-US" sz="2800" kern="1200" dirty="0">
            <a:solidFill>
              <a:schemeClr val="tx1"/>
            </a:solidFill>
          </a:endParaRPr>
        </a:p>
        <a:p>
          <a:pPr marL="228600" lvl="1" indent="-228600" algn="l" defTabSz="1066800">
            <a:lnSpc>
              <a:spcPct val="90000"/>
            </a:lnSpc>
            <a:spcBef>
              <a:spcPct val="0"/>
            </a:spcBef>
            <a:spcAft>
              <a:spcPct val="15000"/>
            </a:spcAft>
            <a:buChar char="••"/>
          </a:pPr>
          <a:r>
            <a:rPr lang="en-US" sz="2400" kern="1200" dirty="0">
              <a:solidFill>
                <a:schemeClr val="tx1"/>
              </a:solidFill>
            </a:rPr>
            <a:t>Use predictive analytics to </a:t>
          </a:r>
          <a:r>
            <a:rPr lang="en-US" sz="2400" kern="1200" dirty="0" err="1">
              <a:solidFill>
                <a:schemeClr val="tx1"/>
              </a:solidFill>
            </a:rPr>
            <a:t>prioritise</a:t>
          </a:r>
          <a:r>
            <a:rPr lang="en-US" sz="2400" kern="1200" dirty="0">
              <a:solidFill>
                <a:schemeClr val="tx1"/>
              </a:solidFill>
            </a:rPr>
            <a:t> high-potential candidates, reducing time-to-hire and increasing acceptance rates (Salman &amp; </a:t>
          </a:r>
          <a:r>
            <a:rPr lang="en-US" sz="2400" kern="1200" dirty="0" err="1">
              <a:solidFill>
                <a:schemeClr val="tx1"/>
              </a:solidFill>
            </a:rPr>
            <a:t>Broten</a:t>
          </a:r>
          <a:r>
            <a:rPr lang="en-US" sz="2400" kern="1200" dirty="0">
              <a:solidFill>
                <a:schemeClr val="tx1"/>
              </a:solidFill>
            </a:rPr>
            <a:t>, 2017).</a:t>
          </a:r>
        </a:p>
      </dsp:txBody>
      <dsp:txXfrm>
        <a:off x="12685" y="4487044"/>
        <a:ext cx="4943694" cy="3020680"/>
      </dsp:txXfrm>
    </dsp:sp>
    <dsp:sp modelId="{5DB16AB2-5E7F-422F-99B7-9B7BCCDDA877}">
      <dsp:nvSpPr>
        <dsp:cNvPr id="0" name=""/>
        <dsp:cNvSpPr/>
      </dsp:nvSpPr>
      <dsp:spPr>
        <a:xfrm>
          <a:off x="5795852" y="4695000"/>
          <a:ext cx="4943694" cy="2604768"/>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lvl="0" algn="l" defTabSz="1066800">
            <a:lnSpc>
              <a:spcPct val="90000"/>
            </a:lnSpc>
            <a:spcBef>
              <a:spcPct val="0"/>
            </a:spcBef>
            <a:spcAft>
              <a:spcPct val="35000"/>
            </a:spcAft>
          </a:pPr>
          <a:r>
            <a:rPr lang="en-US" sz="2400" b="1" kern="1200" dirty="0">
              <a:solidFill>
                <a:schemeClr val="tx1"/>
              </a:solidFill>
            </a:rPr>
            <a:t>Strengthen University and Early-Career Partnerships</a:t>
          </a:r>
          <a:endParaRPr lang="en-US" sz="2400" kern="1200" dirty="0">
            <a:solidFill>
              <a:schemeClr val="tx1"/>
            </a:solidFill>
          </a:endParaRPr>
        </a:p>
        <a:p>
          <a:pPr marL="228600" lvl="1" indent="-228600" algn="l" defTabSz="1066800">
            <a:lnSpc>
              <a:spcPct val="90000"/>
            </a:lnSpc>
            <a:spcBef>
              <a:spcPct val="0"/>
            </a:spcBef>
            <a:spcAft>
              <a:spcPct val="15000"/>
            </a:spcAft>
            <a:buChar char="••"/>
          </a:pPr>
          <a:r>
            <a:rPr lang="en-US" sz="2400" kern="1200" dirty="0">
              <a:solidFill>
                <a:schemeClr val="tx1"/>
              </a:solidFill>
            </a:rPr>
            <a:t>Expand partnerships with universities in the UK and Asia to enhance graduate and internship pipelines (</a:t>
          </a:r>
          <a:r>
            <a:rPr lang="en-US" sz="2400" kern="1200" dirty="0" err="1">
              <a:solidFill>
                <a:schemeClr val="tx1"/>
              </a:solidFill>
            </a:rPr>
            <a:t>Holbeche</a:t>
          </a:r>
          <a:r>
            <a:rPr lang="en-US" sz="2400" kern="1200" dirty="0">
              <a:solidFill>
                <a:schemeClr val="tx1"/>
              </a:solidFill>
            </a:rPr>
            <a:t>, 2022).</a:t>
          </a:r>
        </a:p>
      </dsp:txBody>
      <dsp:txXfrm>
        <a:off x="5795852" y="4695000"/>
        <a:ext cx="4943694" cy="26047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0385DE-B212-442D-B330-0C62854A84DE}"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45FB5-1D00-45FF-BEED-845497DA9D6C}" type="slidenum">
              <a:rPr lang="en-GB" smtClean="0"/>
              <a:t>‹#›</a:t>
            </a:fld>
            <a:endParaRPr lang="en-GB"/>
          </a:p>
        </p:txBody>
      </p:sp>
    </p:spTree>
    <p:extLst>
      <p:ext uri="{BB962C8B-B14F-4D97-AF65-F5344CB8AC3E}">
        <p14:creationId xmlns:p14="http://schemas.microsoft.com/office/powerpoint/2010/main" val="1800084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MD Faysal Rahman-Recruitment and Selection at HSBC</a:t>
            </a:r>
          </a:p>
          <a:p>
            <a:pPr marL="0" marR="0" algn="just">
              <a:lnSpc>
                <a:spcPct val="150000"/>
              </a:lnSpc>
              <a:spcBef>
                <a:spcPts val="200"/>
              </a:spcBef>
              <a:spcAft>
                <a:spcPts val="0"/>
              </a:spcAft>
            </a:pPr>
            <a:r>
              <a:rPr lang="en-GB" sz="1800" b="1" dirty="0">
                <a:solidFill>
                  <a:srgbClr val="BF8F00"/>
                </a:solidFill>
                <a:effectLst/>
                <a:latin typeface="Times New Roman" panose="02020603050405020304" pitchFamily="18" charset="0"/>
                <a:ea typeface="Times New Roman" panose="02020603050405020304" pitchFamily="18" charset="0"/>
              </a:rPr>
              <a:t>Introduction</a:t>
            </a:r>
          </a:p>
          <a:p>
            <a:pPr marL="0" marR="0" algn="just">
              <a:lnSpc>
                <a:spcPct val="150000"/>
              </a:lnSpc>
              <a:spcBef>
                <a:spcPts val="200"/>
              </a:spcBef>
              <a:spcAft>
                <a:spcPts val="0"/>
              </a:spcAft>
            </a:pPr>
            <a:r>
              <a:rPr lang="en-US" sz="2800" dirty="0"/>
              <a:t>Recruitment and selection are core HR functions that shape how global banks attract, assess, and appoint talent, making them essential for building a competent and future-ready workforce. For HSBC, one of the world’s largest banking institutions with 221,000 employees across 62 countries (HSBC Holdings, 2024), effective recruitment and selection processes are critical to meeting regulatory expectations, supporting digital transformation, and sustaining service quality. This report examines how HSBC manages these HR functions by </a:t>
            </a:r>
            <a:r>
              <a:rPr lang="en-US" sz="2800" dirty="0" err="1"/>
              <a:t>analysing</a:t>
            </a:r>
            <a:r>
              <a:rPr lang="en-US" sz="2800" dirty="0"/>
              <a:t> its recruitment and selection policies, the involvement of line managers, the extent of strategic alignment with </a:t>
            </a:r>
            <a:r>
              <a:rPr lang="en-US" sz="2800" dirty="0" err="1"/>
              <a:t>organisational</a:t>
            </a:r>
            <a:r>
              <a:rPr lang="en-US" sz="2800" dirty="0"/>
              <a:t> goals, and the key challenges encountered. The report also outlines practical recommendations, drawing on academic theory, industry data, and HSBC’s internal publications to provide an evidence-based evaluation.</a:t>
            </a:r>
            <a:endParaRPr lang="en-GB" sz="1800" b="1" dirty="0">
              <a:solidFill>
                <a:srgbClr val="BF8F00"/>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E45FB5-1D00-45FF-BEED-845497DA9D6C}" type="slidenum">
              <a:rPr lang="en-GB" smtClean="0"/>
              <a:t>2</a:t>
            </a:fld>
            <a:endParaRPr lang="en-GB"/>
          </a:p>
        </p:txBody>
      </p:sp>
    </p:spTree>
    <p:extLst>
      <p:ext uri="{BB962C8B-B14F-4D97-AF65-F5344CB8AC3E}">
        <p14:creationId xmlns:p14="http://schemas.microsoft.com/office/powerpoint/2010/main" val="2058394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GB" sz="1800" b="1" dirty="0">
                <a:solidFill>
                  <a:srgbClr val="BF8F00"/>
                </a:solidFill>
                <a:effectLst/>
                <a:latin typeface="Times New Roman" panose="02020603050405020304" pitchFamily="18" charset="0"/>
                <a:ea typeface="Times New Roman" panose="02020603050405020304" pitchFamily="18" charset="0"/>
              </a:rPr>
              <a:t>Current HR policies and practices of HSBC</a:t>
            </a:r>
          </a:p>
          <a:p>
            <a:pPr marL="0" marR="0" algn="just"/>
            <a:r>
              <a:rPr lang="en-US" sz="1800" dirty="0">
                <a:effectLst/>
                <a:latin typeface="Times New Roman" panose="02020603050405020304" pitchFamily="18" charset="0"/>
                <a:ea typeface="Times New Roman" panose="02020603050405020304" pitchFamily="18" charset="0"/>
              </a:rPr>
              <a:t>HSBC applies a structured, multi-stage recruitment and selection process designed to support fairness, transparency, and global consistency. The recruitment cycle includes online application screening, aptitude assessments, digital interviews, and assessment </a:t>
            </a:r>
            <a:r>
              <a:rPr lang="en-US" sz="1800" dirty="0" err="1">
                <a:effectLst/>
                <a:latin typeface="Times New Roman" panose="02020603050405020304" pitchFamily="18" charset="0"/>
                <a:ea typeface="Times New Roman" panose="02020603050405020304" pitchFamily="18" charset="0"/>
              </a:rPr>
              <a:t>centres</a:t>
            </a:r>
            <a:r>
              <a:rPr lang="en-US" sz="1800" dirty="0">
                <a:effectLst/>
                <a:latin typeface="Times New Roman" panose="02020603050405020304" pitchFamily="18" charset="0"/>
                <a:ea typeface="Times New Roman" panose="02020603050405020304" pitchFamily="18" charset="0"/>
              </a:rPr>
              <a:t> (Unstop, 2025). For graduate and experienced roles, HSBC </a:t>
            </a:r>
            <a:r>
              <a:rPr lang="en-US" sz="1800" dirty="0" err="1">
                <a:effectLst/>
                <a:latin typeface="Times New Roman" panose="02020603050405020304" pitchFamily="18" charset="0"/>
                <a:ea typeface="Times New Roman" panose="02020603050405020304" pitchFamily="18" charset="0"/>
              </a:rPr>
              <a:t>emphasises</a:t>
            </a:r>
            <a:r>
              <a:rPr lang="en-US" sz="1800" dirty="0">
                <a:effectLst/>
                <a:latin typeface="Times New Roman" panose="02020603050405020304" pitchFamily="18" charset="0"/>
                <a:ea typeface="Times New Roman" panose="02020603050405020304" pitchFamily="18" charset="0"/>
              </a:rPr>
              <a:t> competency-based assessment, which aligns with its values of “taking responsibility,” “working together,” and “getting things done” (HSBC, 2019).</a:t>
            </a:r>
          </a:p>
          <a:p>
            <a:pPr marL="0" marR="0" algn="just"/>
            <a:r>
              <a:rPr lang="en-US" sz="1800" dirty="0">
                <a:effectLst/>
                <a:latin typeface="Times New Roman" panose="02020603050405020304" pitchFamily="18" charset="0"/>
                <a:ea typeface="Times New Roman" panose="02020603050405020304" pitchFamily="18" charset="0"/>
              </a:rPr>
              <a:t>A notable feature of HSBC’s recruitment practice is the integration of </a:t>
            </a:r>
            <a:r>
              <a:rPr lang="en-US" sz="1800" b="1" dirty="0">
                <a:effectLst/>
                <a:latin typeface="Times New Roman" panose="02020603050405020304" pitchFamily="18" charset="0"/>
                <a:ea typeface="Times New Roman" panose="02020603050405020304" pitchFamily="18" charset="0"/>
              </a:rPr>
              <a:t>AI-supported screening tools</a:t>
            </a:r>
            <a:r>
              <a:rPr lang="en-US" sz="1800" dirty="0">
                <a:effectLst/>
                <a:latin typeface="Times New Roman" panose="02020603050405020304" pitchFamily="18" charset="0"/>
                <a:ea typeface="Times New Roman" panose="02020603050405020304" pitchFamily="18" charset="0"/>
              </a:rPr>
              <a:t> for early-stage filtering, enabling faster processing of large applicant volumes. In 2023, HSBC processed over </a:t>
            </a:r>
            <a:r>
              <a:rPr lang="en-US" sz="1800" b="1" dirty="0">
                <a:effectLst/>
                <a:latin typeface="Times New Roman" panose="02020603050405020304" pitchFamily="18" charset="0"/>
                <a:ea typeface="Times New Roman" panose="02020603050405020304" pitchFamily="18" charset="0"/>
              </a:rPr>
              <a:t>350,000 applications globally</a:t>
            </a:r>
            <a:r>
              <a:rPr lang="en-US" sz="1800" dirty="0">
                <a:effectLst/>
                <a:latin typeface="Times New Roman" panose="02020603050405020304" pitchFamily="18" charset="0"/>
                <a:ea typeface="Times New Roman" panose="02020603050405020304" pitchFamily="18" charset="0"/>
              </a:rPr>
              <a:t>, supported by automated systems that reduced screening time by 40% (HSBC Holdings, 2024). HSBC also uses </a:t>
            </a:r>
            <a:r>
              <a:rPr lang="en-US" sz="1800" b="1" dirty="0" err="1">
                <a:effectLst/>
                <a:latin typeface="Times New Roman" panose="02020603050405020304" pitchFamily="18" charset="0"/>
                <a:ea typeface="Times New Roman" panose="02020603050405020304" pitchFamily="18" charset="0"/>
              </a:rPr>
              <a:t>behavioural</a:t>
            </a:r>
            <a:r>
              <a:rPr lang="en-US" sz="1800" b="1" dirty="0">
                <a:effectLst/>
                <a:latin typeface="Times New Roman" panose="02020603050405020304" pitchFamily="18" charset="0"/>
                <a:ea typeface="Times New Roman" panose="02020603050405020304" pitchFamily="18" charset="0"/>
              </a:rPr>
              <a:t> and situational judgement tests</a:t>
            </a:r>
            <a:r>
              <a:rPr lang="en-US" sz="1800" dirty="0">
                <a:effectLst/>
                <a:latin typeface="Times New Roman" panose="02020603050405020304" pitchFamily="18" charset="0"/>
                <a:ea typeface="Times New Roman" panose="02020603050405020304" pitchFamily="18" charset="0"/>
              </a:rPr>
              <a:t> to predict job performance for customer-facing and digital roles.</a:t>
            </a:r>
          </a:p>
          <a:p>
            <a:pPr marL="0" marR="0" algn="just"/>
            <a:r>
              <a:rPr lang="en-US" sz="1800" dirty="0">
                <a:effectLst/>
                <a:latin typeface="Times New Roman" panose="02020603050405020304" pitchFamily="18" charset="0"/>
                <a:ea typeface="Times New Roman" panose="02020603050405020304" pitchFamily="18" charset="0"/>
              </a:rPr>
              <a:t>The bank has invested in </a:t>
            </a:r>
            <a:r>
              <a:rPr lang="en-US" sz="1800" b="1" dirty="0">
                <a:effectLst/>
                <a:latin typeface="Times New Roman" panose="02020603050405020304" pitchFamily="18" charset="0"/>
                <a:ea typeface="Times New Roman" panose="02020603050405020304" pitchFamily="18" charset="0"/>
              </a:rPr>
              <a:t>data-driven HR outsourcing</a:t>
            </a:r>
            <a:r>
              <a:rPr lang="en-US" sz="1800" dirty="0">
                <a:effectLst/>
                <a:latin typeface="Times New Roman" panose="02020603050405020304" pitchFamily="18" charset="0"/>
                <a:ea typeface="Times New Roman" panose="02020603050405020304" pitchFamily="18" charset="0"/>
              </a:rPr>
              <a:t>, partnering with </a:t>
            </a:r>
            <a:r>
              <a:rPr lang="en-US" sz="1800" dirty="0" err="1">
                <a:effectLst/>
                <a:latin typeface="Times New Roman" panose="02020603050405020304" pitchFamily="18" charset="0"/>
                <a:ea typeface="Times New Roman" panose="02020603050405020304" pitchFamily="18" charset="0"/>
              </a:rPr>
              <a:t>Resorsi</a:t>
            </a:r>
            <a:r>
              <a:rPr lang="en-US" sz="1800" dirty="0">
                <a:effectLst/>
                <a:latin typeface="Times New Roman" panose="02020603050405020304" pitchFamily="18" charset="0"/>
                <a:ea typeface="Times New Roman" panose="02020603050405020304" pitchFamily="18" charset="0"/>
              </a:rPr>
              <a:t> in 2025 to streamline recruitment workflow and reduce manual processing errors by 25% (</a:t>
            </a:r>
            <a:r>
              <a:rPr lang="en-US" sz="1800" dirty="0" err="1">
                <a:effectLst/>
                <a:latin typeface="Times New Roman" panose="02020603050405020304" pitchFamily="18" charset="0"/>
                <a:ea typeface="Times New Roman" panose="02020603050405020304" pitchFamily="18" charset="0"/>
              </a:rPr>
              <a:t>Resorsi</a:t>
            </a:r>
            <a:r>
              <a:rPr lang="en-US" sz="1800" dirty="0">
                <a:effectLst/>
                <a:latin typeface="Times New Roman" panose="02020603050405020304" pitchFamily="18" charset="0"/>
                <a:ea typeface="Times New Roman" panose="02020603050405020304" pitchFamily="18" charset="0"/>
              </a:rPr>
              <a:t>, 2025). HSBC also adopts strict compliance checks including criminal record screening, financial integrity tests, and right-to-work verification, reflecting the regulatory environment of the banking sector.</a:t>
            </a:r>
          </a:p>
          <a:p>
            <a:pPr marL="0" marR="0" algn="just">
              <a:lnSpc>
                <a:spcPct val="150000"/>
              </a:lnSpc>
              <a:spcBef>
                <a:spcPts val="200"/>
              </a:spcBef>
              <a:spcAft>
                <a:spcPts val="0"/>
              </a:spcAft>
            </a:pPr>
            <a:endParaRPr lang="en-GB" sz="1800" b="1" dirty="0">
              <a:solidFill>
                <a:srgbClr val="BF8F00"/>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E45FB5-1D00-45FF-BEED-845497DA9D6C}" type="slidenum">
              <a:rPr lang="en-GB" smtClean="0"/>
              <a:t>3</a:t>
            </a:fld>
            <a:endParaRPr lang="en-GB"/>
          </a:p>
        </p:txBody>
      </p:sp>
    </p:spTree>
    <p:extLst>
      <p:ext uri="{BB962C8B-B14F-4D97-AF65-F5344CB8AC3E}">
        <p14:creationId xmlns:p14="http://schemas.microsoft.com/office/powerpoint/2010/main" val="2155262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GB" sz="1800" b="1" dirty="0">
                <a:solidFill>
                  <a:srgbClr val="BF8F00"/>
                </a:solidFill>
                <a:effectLst/>
                <a:latin typeface="Times New Roman" panose="02020603050405020304" pitchFamily="18" charset="0"/>
                <a:ea typeface="Times New Roman" panose="02020603050405020304" pitchFamily="18" charset="0"/>
              </a:rPr>
              <a:t>Line Managers Role in Implementation </a:t>
            </a:r>
          </a:p>
          <a:p>
            <a:pPr marL="0" marR="0" algn="just">
              <a:lnSpc>
                <a:spcPct val="107000"/>
              </a:lnSpc>
              <a:spcBef>
                <a:spcPts val="200"/>
              </a:spcBef>
              <a:spcAft>
                <a:spcPts val="0"/>
              </a:spcAft>
            </a:pPr>
            <a:r>
              <a:rPr lang="en-US" sz="1800" b="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Role of Line Managers in Implementation</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r>
              <a:rPr lang="en-US" sz="1800" dirty="0">
                <a:effectLst/>
                <a:latin typeface="Times New Roman" panose="02020603050405020304" pitchFamily="18" charset="0"/>
                <a:ea typeface="Times New Roman" panose="02020603050405020304" pitchFamily="18" charset="0"/>
              </a:rPr>
              <a:t>Line managers play a critical role in ensuring that recruitment and selection practices are applied effectively across HSBC’s global operations. They participate in job design by updating role profiles, competencies and skill requirements, especially for digital banking and cybersecurity positions. Line managers are responsible for shortlisting candidates, conducting panel interviews, and evaluating applicants based on </a:t>
            </a:r>
            <a:r>
              <a:rPr lang="en-US" sz="1800" dirty="0" err="1">
                <a:effectLst/>
                <a:latin typeface="Times New Roman" panose="02020603050405020304" pitchFamily="18" charset="0"/>
                <a:ea typeface="Times New Roman" panose="02020603050405020304" pitchFamily="18" charset="0"/>
              </a:rPr>
              <a:t>behavioural</a:t>
            </a:r>
            <a:r>
              <a:rPr lang="en-US" sz="1800" dirty="0">
                <a:effectLst/>
                <a:latin typeface="Times New Roman" panose="02020603050405020304" pitchFamily="18" charset="0"/>
                <a:ea typeface="Times New Roman" panose="02020603050405020304" pitchFamily="18" charset="0"/>
              </a:rPr>
              <a:t> indicators and technical competence.</a:t>
            </a:r>
          </a:p>
          <a:p>
            <a:pPr marL="0" marR="0" algn="just"/>
            <a:r>
              <a:rPr lang="en-US" sz="1800" dirty="0">
                <a:effectLst/>
                <a:latin typeface="Times New Roman" panose="02020603050405020304" pitchFamily="18" charset="0"/>
                <a:ea typeface="Times New Roman" panose="02020603050405020304" pitchFamily="18" charset="0"/>
              </a:rPr>
              <a:t>In markets such as the UK and Hong Kong, line managers also work closely with HR to ensure that selections comply with industry regulations and local employment laws. They are involved in bias-mitigation training to support fair and ethical decision-making, consistent with HSBC’s global diversity commitments (</a:t>
            </a:r>
            <a:r>
              <a:rPr lang="en-US" sz="1800" dirty="0" err="1">
                <a:effectLst/>
                <a:latin typeface="Times New Roman" panose="02020603050405020304" pitchFamily="18" charset="0"/>
                <a:ea typeface="Times New Roman" panose="02020603050405020304" pitchFamily="18" charset="0"/>
              </a:rPr>
              <a:t>Ornob</a:t>
            </a:r>
            <a:r>
              <a:rPr lang="en-US" sz="1800" dirty="0">
                <a:effectLst/>
                <a:latin typeface="Times New Roman" panose="02020603050405020304" pitchFamily="18" charset="0"/>
                <a:ea typeface="Times New Roman" panose="02020603050405020304" pitchFamily="18" charset="0"/>
              </a:rPr>
              <a:t>, 2025). Their involvement helps ensure that new hires align not only with job requirements but also with team culture and long-term strategic needs.</a:t>
            </a:r>
          </a:p>
          <a:p>
            <a:pPr marL="0" marR="0" algn="just"/>
            <a:r>
              <a:rPr lang="en-US" sz="1800" dirty="0">
                <a:effectLst/>
                <a:latin typeface="Times New Roman" panose="02020603050405020304" pitchFamily="18" charset="0"/>
                <a:ea typeface="Times New Roman" panose="02020603050405020304" pitchFamily="18" charset="0"/>
              </a:rPr>
              <a:t>However, research indicates that line managers often face workload pressures and inconsistent training, which can reduce the effectiveness of recruitment decisions (Radha, 2024). HSBC’s reliance on line managers for interviews and candidate evaluation can therefore create variability in the selection process.</a:t>
            </a:r>
          </a:p>
          <a:p>
            <a:pPr marL="0" marR="0" algn="just">
              <a:lnSpc>
                <a:spcPct val="150000"/>
              </a:lnSpc>
              <a:spcBef>
                <a:spcPts val="200"/>
              </a:spcBef>
              <a:spcAft>
                <a:spcPts val="0"/>
              </a:spcAft>
            </a:pPr>
            <a:endParaRPr lang="en-GB" sz="1800" b="1" dirty="0">
              <a:solidFill>
                <a:srgbClr val="BF8F00"/>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E45FB5-1D00-45FF-BEED-845497DA9D6C}" type="slidenum">
              <a:rPr lang="en-GB" smtClean="0"/>
              <a:t>4</a:t>
            </a:fld>
            <a:endParaRPr lang="en-GB"/>
          </a:p>
        </p:txBody>
      </p:sp>
    </p:spTree>
    <p:extLst>
      <p:ext uri="{BB962C8B-B14F-4D97-AF65-F5344CB8AC3E}">
        <p14:creationId xmlns:p14="http://schemas.microsoft.com/office/powerpoint/2010/main" val="261570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GB" sz="1800" b="1" dirty="0">
                <a:solidFill>
                  <a:srgbClr val="BF8F00"/>
                </a:solidFill>
                <a:effectLst/>
                <a:latin typeface="Times New Roman" panose="02020603050405020304" pitchFamily="18" charset="0"/>
                <a:ea typeface="Times New Roman" panose="02020603050405020304" pitchFamily="18" charset="0"/>
              </a:rPr>
              <a:t>Strategic Alignment of HR Practices with HSBC Goals</a:t>
            </a:r>
          </a:p>
          <a:p>
            <a:pPr marL="0" marR="0">
              <a:lnSpc>
                <a:spcPct val="107000"/>
              </a:lnSpc>
              <a:spcBef>
                <a:spcPts val="200"/>
              </a:spcBef>
              <a:spcAft>
                <a:spcPts val="0"/>
              </a:spcAft>
            </a:pPr>
            <a:r>
              <a:rPr lang="en-US" sz="1800" b="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Strategic Alignment of HR Practices with Company Goals</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dirty="0">
                <a:effectLst/>
                <a:latin typeface="Times New Roman" panose="02020603050405020304" pitchFamily="18" charset="0"/>
                <a:ea typeface="Times New Roman" panose="02020603050405020304" pitchFamily="18" charset="0"/>
              </a:rPr>
              <a:t>HSBC’s recruitment and selection practices are closely aligned with the company’s global strategy of </a:t>
            </a:r>
            <a:r>
              <a:rPr lang="en-US" sz="1800" b="1" dirty="0">
                <a:effectLst/>
                <a:latin typeface="Times New Roman" panose="02020603050405020304" pitchFamily="18" charset="0"/>
                <a:ea typeface="Times New Roman" panose="02020603050405020304" pitchFamily="18" charset="0"/>
              </a:rPr>
              <a:t>“opening up a world of opportunity”</a:t>
            </a:r>
            <a:r>
              <a:rPr lang="en-US" sz="1800" dirty="0">
                <a:effectLst/>
                <a:latin typeface="Times New Roman" panose="02020603050405020304" pitchFamily="18" charset="0"/>
                <a:ea typeface="Times New Roman" panose="02020603050405020304" pitchFamily="18" charset="0"/>
              </a:rPr>
              <a:t> by building a skilled and diverse workforce (HSBC, 2025). Several key alignments are evident:</a:t>
            </a:r>
          </a:p>
          <a:p>
            <a:pPr marL="0" marR="0"/>
            <a:r>
              <a:rPr lang="en-US" sz="1800" b="1" dirty="0">
                <a:effectLst/>
                <a:latin typeface="Times New Roman" panose="02020603050405020304" pitchFamily="18" charset="0"/>
                <a:ea typeface="Times New Roman" panose="02020603050405020304" pitchFamily="18" charset="0"/>
              </a:rPr>
              <a:t>a. Support for Digital Transformation</a:t>
            </a:r>
          </a:p>
          <a:p>
            <a:pPr marL="0" marR="0"/>
            <a:r>
              <a:rPr lang="en-US" sz="1800" dirty="0">
                <a:effectLst/>
                <a:latin typeface="Times New Roman" panose="02020603050405020304" pitchFamily="18" charset="0"/>
                <a:ea typeface="Times New Roman" panose="02020603050405020304" pitchFamily="18" charset="0"/>
              </a:rPr>
              <a:t>HSBC is investing heavily in fintech, automation and AI. Recruitment now </a:t>
            </a:r>
            <a:r>
              <a:rPr lang="en-US" sz="1800" dirty="0" err="1">
                <a:effectLst/>
                <a:latin typeface="Times New Roman" panose="02020603050405020304" pitchFamily="18" charset="0"/>
                <a:ea typeface="Times New Roman" panose="02020603050405020304" pitchFamily="18" charset="0"/>
              </a:rPr>
              <a:t>prioritises</a:t>
            </a:r>
            <a:r>
              <a:rPr lang="en-US" sz="1800" dirty="0">
                <a:effectLst/>
                <a:latin typeface="Times New Roman" panose="02020603050405020304" pitchFamily="18" charset="0"/>
                <a:ea typeface="Times New Roman" panose="02020603050405020304" pitchFamily="18" charset="0"/>
              </a:rPr>
              <a:t> data analytics, cloud engineering, cybersecurity, and digital banking skills. In 2024, HSBC increased hiring for technology roles by </a:t>
            </a:r>
            <a:r>
              <a:rPr lang="en-US" sz="1800" b="1" dirty="0">
                <a:effectLst/>
                <a:latin typeface="Times New Roman" panose="02020603050405020304" pitchFamily="18" charset="0"/>
                <a:ea typeface="Times New Roman" panose="02020603050405020304" pitchFamily="18" charset="0"/>
              </a:rPr>
              <a:t>18%</a:t>
            </a:r>
            <a:r>
              <a:rPr lang="en-US" sz="1800" dirty="0">
                <a:effectLst/>
                <a:latin typeface="Times New Roman" panose="02020603050405020304" pitchFamily="18" charset="0"/>
                <a:ea typeface="Times New Roman" panose="02020603050405020304" pitchFamily="18" charset="0"/>
              </a:rPr>
              <a:t>, supporting its £6bn digital investment </a:t>
            </a:r>
            <a:r>
              <a:rPr lang="en-US" sz="1800" dirty="0" err="1">
                <a:effectLst/>
                <a:latin typeface="Times New Roman" panose="02020603050405020304" pitchFamily="18" charset="0"/>
                <a:ea typeface="Times New Roman" panose="02020603050405020304" pitchFamily="18" charset="0"/>
              </a:rPr>
              <a:t>programme</a:t>
            </a:r>
            <a:r>
              <a:rPr lang="en-US" sz="1800" dirty="0">
                <a:effectLst/>
                <a:latin typeface="Times New Roman" panose="02020603050405020304" pitchFamily="18" charset="0"/>
                <a:ea typeface="Times New Roman" panose="02020603050405020304" pitchFamily="18" charset="0"/>
              </a:rPr>
              <a:t> (HSBC Holdings, 2024).</a:t>
            </a:r>
          </a:p>
          <a:p>
            <a:pPr marL="0" marR="0"/>
            <a:r>
              <a:rPr lang="en-US" sz="1800" b="1" dirty="0">
                <a:effectLst/>
                <a:latin typeface="Times New Roman" panose="02020603050405020304" pitchFamily="18" charset="0"/>
                <a:ea typeface="Times New Roman" panose="02020603050405020304" pitchFamily="18" charset="0"/>
              </a:rPr>
              <a:t>b. Customer-Centric Strategy</a:t>
            </a:r>
          </a:p>
          <a:p>
            <a:pPr marL="0" marR="0"/>
            <a:r>
              <a:rPr lang="en-US" sz="1800" dirty="0">
                <a:effectLst/>
                <a:latin typeface="Times New Roman" panose="02020603050405020304" pitchFamily="18" charset="0"/>
                <a:ea typeface="Times New Roman" panose="02020603050405020304" pitchFamily="18" charset="0"/>
              </a:rPr>
              <a:t>HSBC uses </a:t>
            </a:r>
            <a:r>
              <a:rPr lang="en-US" sz="1800" dirty="0" err="1">
                <a:effectLst/>
                <a:latin typeface="Times New Roman" panose="02020603050405020304" pitchFamily="18" charset="0"/>
                <a:ea typeface="Times New Roman" panose="02020603050405020304" pitchFamily="18" charset="0"/>
              </a:rPr>
              <a:t>behavioural</a:t>
            </a:r>
            <a:r>
              <a:rPr lang="en-US" sz="1800" dirty="0">
                <a:effectLst/>
                <a:latin typeface="Times New Roman" panose="02020603050405020304" pitchFamily="18" charset="0"/>
                <a:ea typeface="Times New Roman" panose="02020603050405020304" pitchFamily="18" charset="0"/>
              </a:rPr>
              <a:t> assessments to recruit employees who can improve service quality and customer satisfaction. Hiring for relationship managers, customer service staff and digital advisors supports its goal of strengthening customer trust globally.</a:t>
            </a:r>
          </a:p>
          <a:p>
            <a:pPr marL="0" marR="0"/>
            <a:r>
              <a:rPr lang="en-US" sz="1800" b="1" dirty="0">
                <a:effectLst/>
                <a:latin typeface="Times New Roman" panose="02020603050405020304" pitchFamily="18" charset="0"/>
                <a:ea typeface="Times New Roman" panose="02020603050405020304" pitchFamily="18" charset="0"/>
              </a:rPr>
              <a:t>c. Global Operating Model</a:t>
            </a:r>
          </a:p>
          <a:p>
            <a:pPr marL="0" marR="0"/>
            <a:r>
              <a:rPr lang="en-US" sz="1800" dirty="0">
                <a:effectLst/>
                <a:latin typeface="Times New Roman" panose="02020603050405020304" pitchFamily="18" charset="0"/>
                <a:ea typeface="Times New Roman" panose="02020603050405020304" pitchFamily="18" charset="0"/>
              </a:rPr>
              <a:t>With operations in 62 countries, HSBC requires employees who can work across cultures. Recruitment </a:t>
            </a:r>
            <a:r>
              <a:rPr lang="en-US" sz="1800" dirty="0" err="1">
                <a:effectLst/>
                <a:latin typeface="Times New Roman" panose="02020603050405020304" pitchFamily="18" charset="0"/>
                <a:ea typeface="Times New Roman" panose="02020603050405020304" pitchFamily="18" charset="0"/>
              </a:rPr>
              <a:t>emphasises</a:t>
            </a:r>
            <a:r>
              <a:rPr lang="en-US" sz="1800" dirty="0">
                <a:effectLst/>
                <a:latin typeface="Times New Roman" panose="02020603050405020304" pitchFamily="18" charset="0"/>
                <a:ea typeface="Times New Roman" panose="02020603050405020304" pitchFamily="18" charset="0"/>
              </a:rPr>
              <a:t> international exposure, language ability, and global mobility. These capabilities align with HSBC’s strategy to grow in high-potential markets such as Asia and the Middle East.</a:t>
            </a:r>
          </a:p>
          <a:p>
            <a:pPr marL="0" marR="0"/>
            <a:r>
              <a:rPr lang="en-US" sz="1800" b="1" dirty="0">
                <a:effectLst/>
                <a:latin typeface="Times New Roman" panose="02020603050405020304" pitchFamily="18" charset="0"/>
                <a:ea typeface="Times New Roman" panose="02020603050405020304" pitchFamily="18" charset="0"/>
              </a:rPr>
              <a:t>d. Compliance and Risk Management</a:t>
            </a:r>
          </a:p>
          <a:p>
            <a:pPr marL="0" marR="0"/>
            <a:r>
              <a:rPr lang="en-US" sz="1800" dirty="0">
                <a:effectLst/>
                <a:latin typeface="Times New Roman" panose="02020603050405020304" pitchFamily="18" charset="0"/>
                <a:ea typeface="Times New Roman" panose="02020603050405020304" pitchFamily="18" charset="0"/>
              </a:rPr>
              <a:t>HSBC’s previous regulatory fines have reinforced the need for strong compliance hiring. Recruitment processes now focus on ethical judgement, integrity, and adherence to financial rules, supporting risk-control objectives.</a:t>
            </a:r>
          </a:p>
          <a:p>
            <a:pPr marL="0" marR="0"/>
            <a:r>
              <a:rPr lang="en-US" sz="1800" dirty="0">
                <a:effectLst/>
                <a:latin typeface="Times New Roman" panose="02020603050405020304" pitchFamily="18" charset="0"/>
                <a:ea typeface="Times New Roman" panose="02020603050405020304" pitchFamily="18" charset="0"/>
              </a:rPr>
              <a:t>These alignments demonstrate how recruitment decisions directly support corporate priorities, reflecting </a:t>
            </a:r>
            <a:r>
              <a:rPr lang="en-US" sz="1800" dirty="0" err="1">
                <a:effectLst/>
                <a:latin typeface="Times New Roman" panose="02020603050405020304" pitchFamily="18" charset="0"/>
                <a:ea typeface="Times New Roman" panose="02020603050405020304" pitchFamily="18" charset="0"/>
              </a:rPr>
              <a:t>Collidu’s</a:t>
            </a:r>
            <a:r>
              <a:rPr lang="en-US" sz="1800" dirty="0">
                <a:effectLst/>
                <a:latin typeface="Times New Roman" panose="02020603050405020304" pitchFamily="18" charset="0"/>
                <a:ea typeface="Times New Roman" panose="02020603050405020304" pitchFamily="18" charset="0"/>
              </a:rPr>
              <a:t> (2022) argument that HR strategy must be tightly integrated with business goals.</a:t>
            </a:r>
          </a:p>
          <a:p>
            <a:pPr marL="0" marR="0" algn="just">
              <a:lnSpc>
                <a:spcPct val="150000"/>
              </a:lnSpc>
              <a:spcBef>
                <a:spcPts val="200"/>
              </a:spcBef>
              <a:spcAft>
                <a:spcPts val="0"/>
              </a:spcAft>
            </a:pPr>
            <a:endParaRPr lang="en-GB" sz="1800" b="1" dirty="0">
              <a:solidFill>
                <a:srgbClr val="BF8F00"/>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E45FB5-1D00-45FF-BEED-845497DA9D6C}" type="slidenum">
              <a:rPr lang="en-GB" smtClean="0"/>
              <a:t>5</a:t>
            </a:fld>
            <a:endParaRPr lang="en-GB"/>
          </a:p>
        </p:txBody>
      </p:sp>
    </p:spTree>
    <p:extLst>
      <p:ext uri="{BB962C8B-B14F-4D97-AF65-F5344CB8AC3E}">
        <p14:creationId xmlns:p14="http://schemas.microsoft.com/office/powerpoint/2010/main" val="854447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GB" sz="1800" b="1" dirty="0">
                <a:solidFill>
                  <a:srgbClr val="BF8F00"/>
                </a:solidFill>
                <a:effectLst/>
                <a:latin typeface="Times New Roman" panose="02020603050405020304" pitchFamily="18" charset="0"/>
                <a:ea typeface="Times New Roman" panose="02020603050405020304" pitchFamily="18" charset="0"/>
              </a:rPr>
              <a:t>Key HR Challenges Faced by HSBC</a:t>
            </a:r>
          </a:p>
          <a:p>
            <a:pPr marL="0" marR="0"/>
            <a:r>
              <a:rPr lang="en-US" sz="1800" dirty="0">
                <a:effectLst/>
                <a:latin typeface="Times New Roman" panose="02020603050405020304" pitchFamily="18" charset="0"/>
                <a:ea typeface="Times New Roman" panose="02020603050405020304" pitchFamily="18" charset="0"/>
              </a:rPr>
              <a:t>Despite significant strengths, HSBC faces several HR challenges in its recruitment and selection practices:</a:t>
            </a:r>
          </a:p>
          <a:p>
            <a:pPr marL="0" marR="0"/>
            <a:r>
              <a:rPr lang="en-US" sz="1800" b="1" dirty="0">
                <a:effectLst/>
                <a:latin typeface="Times New Roman" panose="02020603050405020304" pitchFamily="18" charset="0"/>
                <a:ea typeface="Times New Roman" panose="02020603050405020304" pitchFamily="18" charset="0"/>
              </a:rPr>
              <a:t>a. Competition for Digital Talent</a:t>
            </a:r>
          </a:p>
          <a:p>
            <a:pPr marL="0" marR="0"/>
            <a:r>
              <a:rPr lang="en-US" sz="1800" dirty="0">
                <a:effectLst/>
                <a:latin typeface="Times New Roman" panose="02020603050405020304" pitchFamily="18" charset="0"/>
                <a:ea typeface="Times New Roman" panose="02020603050405020304" pitchFamily="18" charset="0"/>
              </a:rPr>
              <a:t>Global banks compete with fintech firms and tech companies for scarce digital skills. Salaries in the tech sector often exceed those offered by traditional banks, making recruitment more difficult.</a:t>
            </a:r>
          </a:p>
          <a:p>
            <a:pPr marL="0" marR="0"/>
            <a:r>
              <a:rPr lang="en-US" sz="1800" b="1" dirty="0">
                <a:effectLst/>
                <a:latin typeface="Times New Roman" panose="02020603050405020304" pitchFamily="18" charset="0"/>
                <a:ea typeface="Times New Roman" panose="02020603050405020304" pitchFamily="18" charset="0"/>
              </a:rPr>
              <a:t>b. Bias and Fairness Issues in AI-Driven Recruitment</a:t>
            </a:r>
          </a:p>
          <a:p>
            <a:pPr marL="0" marR="0"/>
            <a:r>
              <a:rPr lang="en-US" sz="1800" dirty="0">
                <a:effectLst/>
                <a:latin typeface="Times New Roman" panose="02020603050405020304" pitchFamily="18" charset="0"/>
                <a:ea typeface="Times New Roman" panose="02020603050405020304" pitchFamily="18" charset="0"/>
              </a:rPr>
              <a:t>HSBC’s increased use of AI in screening presents risks of algorithmic bias. Research shows that AI can unintentionally reinforce gender or ethnic disparities if not properly monitored (Mujtaba &amp; Mahapatra, 2024).</a:t>
            </a:r>
          </a:p>
          <a:p>
            <a:pPr marL="0" marR="0"/>
            <a:r>
              <a:rPr lang="en-US" sz="1800" b="1" dirty="0">
                <a:effectLst/>
                <a:latin typeface="Times New Roman" panose="02020603050405020304" pitchFamily="18" charset="0"/>
                <a:ea typeface="Times New Roman" panose="02020603050405020304" pitchFamily="18" charset="0"/>
              </a:rPr>
              <a:t>c. High Volume of Applications</a:t>
            </a:r>
          </a:p>
          <a:p>
            <a:pPr marL="0" marR="0"/>
            <a:r>
              <a:rPr lang="en-US" sz="1800" dirty="0">
                <a:effectLst/>
                <a:latin typeface="Times New Roman" panose="02020603050405020304" pitchFamily="18" charset="0"/>
                <a:ea typeface="Times New Roman" panose="02020603050405020304" pitchFamily="18" charset="0"/>
              </a:rPr>
              <a:t>HSBC receives hundreds of thousands of applications annually. Managing such volume while ensuring fairness, speed and accuracy is challenging, especially for global graduate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a:t>
            </a:r>
          </a:p>
          <a:p>
            <a:pPr marL="0" marR="0"/>
            <a:r>
              <a:rPr lang="en-US" sz="1800" b="1" dirty="0">
                <a:effectLst/>
                <a:latin typeface="Times New Roman" panose="02020603050405020304" pitchFamily="18" charset="0"/>
                <a:ea typeface="Times New Roman" panose="02020603050405020304" pitchFamily="18" charset="0"/>
              </a:rPr>
              <a:t>d. Regulatory and Compliance Constraints</a:t>
            </a:r>
          </a:p>
          <a:p>
            <a:pPr marL="0" marR="0"/>
            <a:r>
              <a:rPr lang="en-US" sz="1800" dirty="0">
                <a:effectLst/>
                <a:latin typeface="Times New Roman" panose="02020603050405020304" pitchFamily="18" charset="0"/>
                <a:ea typeface="Times New Roman" panose="02020603050405020304" pitchFamily="18" charset="0"/>
              </a:rPr>
              <a:t>Recruitment in banking requires extensive background checks, slowing down the hiring process. This can lead to longer time-to-hire compared with competitors.</a:t>
            </a:r>
          </a:p>
          <a:p>
            <a:pPr marL="0" marR="0"/>
            <a:r>
              <a:rPr lang="en-US" sz="1800" b="1" dirty="0">
                <a:effectLst/>
                <a:latin typeface="Times New Roman" panose="02020603050405020304" pitchFamily="18" charset="0"/>
                <a:ea typeface="Times New Roman" panose="02020603050405020304" pitchFamily="18" charset="0"/>
              </a:rPr>
              <a:t>e. Line Manager Capability Gaps</a:t>
            </a:r>
          </a:p>
          <a:p>
            <a:pPr marL="0" marR="0"/>
            <a:r>
              <a:rPr lang="en-US" sz="1800" dirty="0">
                <a:effectLst/>
                <a:latin typeface="Times New Roman" panose="02020603050405020304" pitchFamily="18" charset="0"/>
                <a:ea typeface="Times New Roman" panose="02020603050405020304" pitchFamily="18" charset="0"/>
              </a:rPr>
              <a:t>Line managers often lack advanced interview training and may rely on subjective judgement. This increases inconsistency across departments and regions (Radha, 2024).</a:t>
            </a:r>
          </a:p>
          <a:p>
            <a:pPr marL="0" marR="0" algn="just">
              <a:lnSpc>
                <a:spcPct val="150000"/>
              </a:lnSpc>
              <a:spcBef>
                <a:spcPts val="200"/>
              </a:spcBef>
              <a:spcAft>
                <a:spcPts val="0"/>
              </a:spcAft>
            </a:pPr>
            <a:endParaRPr lang="en-GB" sz="1800" b="1" dirty="0">
              <a:solidFill>
                <a:srgbClr val="BF8F00"/>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E45FB5-1D00-45FF-BEED-845497DA9D6C}" type="slidenum">
              <a:rPr lang="en-GB" smtClean="0"/>
              <a:t>6</a:t>
            </a:fld>
            <a:endParaRPr lang="en-GB"/>
          </a:p>
        </p:txBody>
      </p:sp>
    </p:spTree>
    <p:extLst>
      <p:ext uri="{BB962C8B-B14F-4D97-AF65-F5344CB8AC3E}">
        <p14:creationId xmlns:p14="http://schemas.microsoft.com/office/powerpoint/2010/main" val="2169470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GB" sz="1800" b="1" dirty="0">
                <a:solidFill>
                  <a:srgbClr val="BF8F00"/>
                </a:solidFill>
                <a:effectLst/>
                <a:latin typeface="Times New Roman" panose="02020603050405020304" pitchFamily="18" charset="0"/>
                <a:ea typeface="Times New Roman" panose="02020603050405020304" pitchFamily="18" charset="0"/>
              </a:rPr>
              <a:t>Practical Recommendations to Address Challenges</a:t>
            </a:r>
          </a:p>
          <a:p>
            <a:pPr marL="0" marR="0">
              <a:lnSpc>
                <a:spcPct val="107000"/>
              </a:lnSpc>
              <a:spcBef>
                <a:spcPts val="200"/>
              </a:spcBef>
              <a:spcAft>
                <a:spcPts val="0"/>
              </a:spcAft>
            </a:pPr>
            <a:r>
              <a:rPr lang="en-US" sz="1800" b="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Practical Recommendations</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dirty="0">
                <a:effectLst/>
                <a:latin typeface="Times New Roman" panose="02020603050405020304" pitchFamily="18" charset="0"/>
                <a:ea typeface="Times New Roman" panose="02020603050405020304" pitchFamily="18" charset="0"/>
              </a:rPr>
              <a:t>Based on the above analysis, the following recommendations are proposed:</a:t>
            </a:r>
          </a:p>
          <a:p>
            <a:pPr marL="0" marR="0"/>
            <a:r>
              <a:rPr lang="en-US" sz="1800" b="1" dirty="0">
                <a:effectLst/>
                <a:latin typeface="Times New Roman" panose="02020603050405020304" pitchFamily="18" charset="0"/>
                <a:ea typeface="Times New Roman" panose="02020603050405020304" pitchFamily="18" charset="0"/>
              </a:rPr>
              <a:t>a. Strengthen AI Governance and Bias Monitoring</a:t>
            </a:r>
          </a:p>
          <a:p>
            <a:pPr marL="0" marR="0"/>
            <a:r>
              <a:rPr lang="en-US" sz="1800" dirty="0">
                <a:effectLst/>
                <a:latin typeface="Times New Roman" panose="02020603050405020304" pitchFamily="18" charset="0"/>
                <a:ea typeface="Times New Roman" panose="02020603050405020304" pitchFamily="18" charset="0"/>
              </a:rPr>
              <a:t>HSBC should implement stricter bias-testing protocols for all AI screening tools, supported by independent audits. Regular evaluation will ensure fairness and compliance with ethical hiring standards.</a:t>
            </a:r>
          </a:p>
          <a:p>
            <a:pPr marL="0" marR="0"/>
            <a:r>
              <a:rPr lang="en-US" sz="1800" b="1" dirty="0">
                <a:effectLst/>
                <a:latin typeface="Times New Roman" panose="02020603050405020304" pitchFamily="18" charset="0"/>
                <a:ea typeface="Times New Roman" panose="02020603050405020304" pitchFamily="18" charset="0"/>
              </a:rPr>
              <a:t>b. Enhance Line Manager Recruitment Training</a:t>
            </a:r>
          </a:p>
          <a:p>
            <a:pPr marL="0" marR="0"/>
            <a:r>
              <a:rPr lang="en-US" sz="1800" dirty="0">
                <a:effectLst/>
                <a:latin typeface="Times New Roman" panose="02020603050405020304" pitchFamily="18" charset="0"/>
                <a:ea typeface="Times New Roman" panose="02020603050405020304" pitchFamily="18" charset="0"/>
              </a:rPr>
              <a:t>A mandatory global training </a:t>
            </a:r>
            <a:r>
              <a:rPr lang="en-US" sz="1800" dirty="0" err="1">
                <a:effectLst/>
                <a:latin typeface="Times New Roman" panose="02020603050405020304" pitchFamily="18" charset="0"/>
                <a:ea typeface="Times New Roman" panose="02020603050405020304" pitchFamily="18" charset="0"/>
              </a:rPr>
              <a:t>programme</a:t>
            </a:r>
            <a:r>
              <a:rPr lang="en-US" sz="1800" dirty="0">
                <a:effectLst/>
                <a:latin typeface="Times New Roman" panose="02020603050405020304" pitchFamily="18" charset="0"/>
                <a:ea typeface="Times New Roman" panose="02020603050405020304" pitchFamily="18" charset="0"/>
              </a:rPr>
              <a:t> should be introduced, focusing on structured interviewing, competency evaluation, and unconscious bias awareness. This would increase consistency and hiring quality.</a:t>
            </a:r>
          </a:p>
          <a:p>
            <a:pPr marL="0" marR="0"/>
            <a:r>
              <a:rPr lang="en-US" sz="1800" b="1" dirty="0">
                <a:effectLst/>
                <a:latin typeface="Times New Roman" panose="02020603050405020304" pitchFamily="18" charset="0"/>
                <a:ea typeface="Times New Roman" panose="02020603050405020304" pitchFamily="18" charset="0"/>
              </a:rPr>
              <a:t>c. Develop a Competitive Digital Talent Strategy</a:t>
            </a:r>
          </a:p>
          <a:p>
            <a:pPr marL="0" marR="0"/>
            <a:r>
              <a:rPr lang="en-US" sz="1800" dirty="0">
                <a:effectLst/>
                <a:latin typeface="Times New Roman" panose="02020603050405020304" pitchFamily="18" charset="0"/>
                <a:ea typeface="Times New Roman" panose="02020603050405020304" pitchFamily="18" charset="0"/>
              </a:rPr>
              <a:t>HSBC should offer targeted incentives such as hybrid working, digital skill allowances and career-fast-track pathways to attract technology professionals.</a:t>
            </a:r>
          </a:p>
          <a:p>
            <a:pPr marL="0" marR="0"/>
            <a:r>
              <a:rPr lang="en-US" sz="1800" b="1" dirty="0">
                <a:effectLst/>
                <a:latin typeface="Times New Roman" panose="02020603050405020304" pitchFamily="18" charset="0"/>
                <a:ea typeface="Times New Roman" panose="02020603050405020304" pitchFamily="18" charset="0"/>
              </a:rPr>
              <a:t>d. Improve Candidate Experience Through Faster Processing</a:t>
            </a:r>
          </a:p>
          <a:p>
            <a:pPr marL="0" marR="0"/>
            <a:r>
              <a:rPr lang="en-US" sz="1800" dirty="0">
                <a:effectLst/>
                <a:latin typeface="Times New Roman" panose="02020603050405020304" pitchFamily="18" charset="0"/>
                <a:ea typeface="Times New Roman" panose="02020603050405020304" pitchFamily="18" charset="0"/>
              </a:rPr>
              <a:t>Using predictive analytics to </a:t>
            </a:r>
            <a:r>
              <a:rPr lang="en-US" sz="1800" dirty="0" err="1">
                <a:effectLst/>
                <a:latin typeface="Times New Roman" panose="02020603050405020304" pitchFamily="18" charset="0"/>
                <a:ea typeface="Times New Roman" panose="02020603050405020304" pitchFamily="18" charset="0"/>
              </a:rPr>
              <a:t>prioritise</a:t>
            </a:r>
            <a:r>
              <a:rPr lang="en-US" sz="1800" dirty="0">
                <a:effectLst/>
                <a:latin typeface="Times New Roman" panose="02020603050405020304" pitchFamily="18" charset="0"/>
                <a:ea typeface="Times New Roman" panose="02020603050405020304" pitchFamily="18" charset="0"/>
              </a:rPr>
              <a:t> high-potential candidates can reduce time-to-hire and improve acceptance rates.</a:t>
            </a:r>
          </a:p>
          <a:p>
            <a:pPr marL="0" marR="0"/>
            <a:r>
              <a:rPr lang="en-US" sz="1800" b="1" dirty="0">
                <a:effectLst/>
                <a:latin typeface="Times New Roman" panose="02020603050405020304" pitchFamily="18" charset="0"/>
                <a:ea typeface="Times New Roman" panose="02020603050405020304" pitchFamily="18" charset="0"/>
              </a:rPr>
              <a:t>e. Strengthen University and Early-Career Partnerships</a:t>
            </a:r>
          </a:p>
          <a:p>
            <a:pPr marL="0" marR="0"/>
            <a:r>
              <a:rPr lang="en-US" sz="1800" dirty="0">
                <a:effectLst/>
                <a:latin typeface="Times New Roman" panose="02020603050405020304" pitchFamily="18" charset="0"/>
                <a:ea typeface="Times New Roman" panose="02020603050405020304" pitchFamily="18" charset="0"/>
              </a:rPr>
              <a:t>HSBC could expand partnerships with universities in the UK and Asia to build a stronger pipeline for graduate and internship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a:t>
            </a:r>
          </a:p>
          <a:p>
            <a:pPr marL="0" marR="0" algn="just">
              <a:lnSpc>
                <a:spcPct val="150000"/>
              </a:lnSpc>
              <a:spcBef>
                <a:spcPts val="200"/>
              </a:spcBef>
              <a:spcAft>
                <a:spcPts val="0"/>
              </a:spcAft>
            </a:pPr>
            <a:endParaRPr lang="en-GB" sz="1800" b="1" dirty="0">
              <a:solidFill>
                <a:srgbClr val="BF8F00"/>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E45FB5-1D00-45FF-BEED-845497DA9D6C}" type="slidenum">
              <a:rPr lang="en-GB" smtClean="0"/>
              <a:t>7</a:t>
            </a:fld>
            <a:endParaRPr lang="en-GB"/>
          </a:p>
        </p:txBody>
      </p:sp>
    </p:spTree>
    <p:extLst>
      <p:ext uri="{BB962C8B-B14F-4D97-AF65-F5344CB8AC3E}">
        <p14:creationId xmlns:p14="http://schemas.microsoft.com/office/powerpoint/2010/main" val="555233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GB" sz="1800" b="1" dirty="0">
                <a:solidFill>
                  <a:srgbClr val="BF8F00"/>
                </a:solidFill>
                <a:effectLst/>
                <a:latin typeface="Times New Roman" panose="02020603050405020304" pitchFamily="18" charset="0"/>
                <a:ea typeface="Times New Roman" panose="02020603050405020304" pitchFamily="18" charset="0"/>
              </a:rPr>
              <a:t>Conclusion</a:t>
            </a:r>
          </a:p>
          <a:p>
            <a:pPr marL="0" marR="0" algn="just">
              <a:lnSpc>
                <a:spcPct val="107000"/>
              </a:lnSpc>
              <a:spcBef>
                <a:spcPts val="200"/>
              </a:spcBef>
              <a:spcAft>
                <a:spcPts val="0"/>
              </a:spcAft>
            </a:pPr>
            <a:r>
              <a:rPr lang="en-US" sz="1800" b="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Conclusion</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r>
              <a:rPr lang="en-US" sz="1800" dirty="0">
                <a:effectLst/>
                <a:latin typeface="Times New Roman" panose="02020603050405020304" pitchFamily="18" charset="0"/>
                <a:ea typeface="Times New Roman" panose="02020603050405020304" pitchFamily="18" charset="0"/>
              </a:rPr>
              <a:t>Recruitment and selection are central to HSBC’s ability to compete in global financial markets. The bank has implemented structured, technology-enabled recruitment systems that support fairness, digital transformation and regulatory compliance. Line managers contribute significantly to the effectiveness of these practices, although capability gaps remain. Key challenges include competition for digital talent, AI fairness risks, and regulatory constraints. Implementing the recommendations outlined in this report will help HSBC strengthen its recruitment effectiveness, align HR practices with strategic goals, and build a diverse, high-performing workforce.</a:t>
            </a:r>
          </a:p>
          <a:p>
            <a:pPr marL="0" marR="0" algn="just">
              <a:lnSpc>
                <a:spcPct val="150000"/>
              </a:lnSpc>
              <a:spcBef>
                <a:spcPts val="200"/>
              </a:spcBef>
              <a:spcAft>
                <a:spcPts val="0"/>
              </a:spcAft>
            </a:pPr>
            <a:endParaRPr lang="en-GB" sz="1800" b="1" dirty="0">
              <a:solidFill>
                <a:srgbClr val="BF8F00"/>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E45FB5-1D00-45FF-BEED-845497DA9D6C}" type="slidenum">
              <a:rPr lang="en-GB" smtClean="0"/>
              <a:t>8</a:t>
            </a:fld>
            <a:endParaRPr lang="en-GB"/>
          </a:p>
        </p:txBody>
      </p:sp>
    </p:spTree>
    <p:extLst>
      <p:ext uri="{BB962C8B-B14F-4D97-AF65-F5344CB8AC3E}">
        <p14:creationId xmlns:p14="http://schemas.microsoft.com/office/powerpoint/2010/main" val="1460936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GB" sz="1800" b="1" dirty="0">
                <a:solidFill>
                  <a:srgbClr val="BF8F00"/>
                </a:solidFill>
                <a:effectLst/>
                <a:latin typeface="Times New Roman" panose="02020603050405020304" pitchFamily="18" charset="0"/>
                <a:ea typeface="Times New Roman" panose="02020603050405020304" pitchFamily="18" charset="0"/>
              </a:rPr>
              <a:t>Reference List</a:t>
            </a:r>
          </a:p>
          <a:p>
            <a:pPr marL="0" marR="0" lvl="0" indent="0" algn="just" defTabSz="914400" rtl="0" eaLnBrk="1" fontAlgn="auto" latinLnBrk="0" hangingPunct="1">
              <a:lnSpc>
                <a:spcPct val="150000"/>
              </a:lnSpc>
              <a:spcBef>
                <a:spcPts val="0"/>
              </a:spcBef>
              <a:spcAft>
                <a:spcPts val="1200"/>
              </a:spcAft>
              <a:buClrTx/>
              <a:buSzTx/>
              <a:buFontTx/>
              <a:buNone/>
              <a:tabLst/>
              <a:defRPr/>
            </a:pPr>
            <a:r>
              <a:rPr lang="en-US" sz="1800" dirty="0" err="1">
                <a:effectLst/>
                <a:latin typeface="Times New Roman" panose="02020603050405020304" pitchFamily="18" charset="0"/>
              </a:rPr>
              <a:t>Collidu</a:t>
            </a:r>
            <a:r>
              <a:rPr lang="en-US" sz="1800" dirty="0">
                <a:effectLst/>
                <a:latin typeface="Times New Roman" panose="02020603050405020304" pitchFamily="18" charset="0"/>
              </a:rPr>
              <a:t> (2022). </a:t>
            </a:r>
            <a:r>
              <a:rPr lang="en-US" sz="1800" i="1" dirty="0">
                <a:effectLst/>
                <a:latin typeface="Times New Roman" panose="02020603050405020304" pitchFamily="18" charset="0"/>
              </a:rPr>
              <a:t>Business Alignment and HR Strategy</a:t>
            </a:r>
            <a:r>
              <a:rPr lang="en-US" sz="1800" dirty="0">
                <a:effectLst/>
                <a:latin typeface="Times New Roman" panose="02020603050405020304" pitchFamily="18" charset="0"/>
              </a:rPr>
              <a:t>. [online] Collidu.com. Available at: https://www.collidu.com/presentation-business-alignment-and-hr-strategy [Accessed 27 Nov. 2025].</a:t>
            </a: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HSBC (2019). </a:t>
            </a:r>
            <a:r>
              <a:rPr lang="en-GB" sz="1800" i="1" dirty="0">
                <a:effectLst/>
                <a:latin typeface="Times New Roman" panose="02020603050405020304" pitchFamily="18" charset="0"/>
                <a:ea typeface="Times New Roman" panose="02020603050405020304" pitchFamily="18" charset="0"/>
              </a:rPr>
              <a:t>A great start</a:t>
            </a:r>
            <a:r>
              <a:rPr lang="en-GB" sz="1800" dirty="0">
                <a:effectLst/>
                <a:latin typeface="Times New Roman" panose="02020603050405020304" pitchFamily="18" charset="0"/>
                <a:ea typeface="Times New Roman" panose="02020603050405020304" pitchFamily="18" charset="0"/>
              </a:rPr>
              <a:t>. [online] HSBC. Available at: https://www.hsbc.com/careers/application-hints-and-tips [Accessed 27 Nov. 2025].</a:t>
            </a: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HSBC (2025). </a:t>
            </a:r>
            <a:r>
              <a:rPr lang="en-GB" sz="1800" i="1" dirty="0">
                <a:effectLst/>
                <a:latin typeface="Times New Roman" panose="02020603050405020304" pitchFamily="18" charset="0"/>
                <a:ea typeface="Times New Roman" panose="02020603050405020304" pitchFamily="18" charset="0"/>
              </a:rPr>
              <a:t>Our strategy | Who we are | HSBC Holdings plc</a:t>
            </a:r>
            <a:r>
              <a:rPr lang="en-GB" sz="1800" dirty="0">
                <a:effectLst/>
                <a:latin typeface="Times New Roman" panose="02020603050405020304" pitchFamily="18" charset="0"/>
                <a:ea typeface="Times New Roman" panose="02020603050405020304" pitchFamily="18" charset="0"/>
              </a:rPr>
              <a:t>. [online] HSBC. Available at: https://www.hsbc.com/who-we-are/our-strategy-and-values/our-strategy [Accessed 27 Nov. 2025].</a:t>
            </a: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HSBC Holdings plc (2024). </a:t>
            </a:r>
            <a:r>
              <a:rPr lang="en-GB" sz="1800" i="1" dirty="0">
                <a:effectLst/>
                <a:latin typeface="Times New Roman" panose="02020603050405020304" pitchFamily="18" charset="0"/>
                <a:ea typeface="Times New Roman" panose="02020603050405020304" pitchFamily="18" charset="0"/>
              </a:rPr>
              <a:t>HSBC Holdings plc Annual Report and Accounts 2024 Accounts 2023 Opening up a world of opportunity Contents</a:t>
            </a:r>
            <a:r>
              <a:rPr lang="en-GB" sz="1800" dirty="0">
                <a:effectLst/>
                <a:latin typeface="Times New Roman" panose="02020603050405020304" pitchFamily="18" charset="0"/>
                <a:ea typeface="Times New Roman" panose="02020603050405020304" pitchFamily="18" charset="0"/>
              </a:rPr>
              <a:t>. [online] </a:t>
            </a:r>
            <a:r>
              <a:rPr lang="en-GB" sz="1800" i="1" dirty="0">
                <a:effectLst/>
                <a:latin typeface="Times New Roman" panose="02020603050405020304" pitchFamily="18" charset="0"/>
                <a:ea typeface="Times New Roman" panose="02020603050405020304" pitchFamily="18" charset="0"/>
              </a:rPr>
              <a:t>HSBC Holdings plc</a:t>
            </a:r>
            <a:r>
              <a:rPr lang="en-GB" sz="1800" dirty="0">
                <a:effectLst/>
                <a:latin typeface="Times New Roman" panose="02020603050405020304" pitchFamily="18" charset="0"/>
                <a:ea typeface="Times New Roman" panose="02020603050405020304" pitchFamily="18" charset="0"/>
              </a:rPr>
              <a:t>. Available at: https://www.hsbc.com/-/files/hsbc/investors/results-and-announcements/stock-exchange-announcements/2024/march/sea-240322-e-annual-report-and-accounts-2023.pdf?utm [Accessed 27 Nov. 2025].</a:t>
            </a: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Mujtaba, D.F. and Mahapatra, N.R. (2024). </a:t>
            </a:r>
            <a:r>
              <a:rPr lang="en-GB" sz="1800" i="1" dirty="0">
                <a:effectLst/>
                <a:latin typeface="Times New Roman" panose="02020603050405020304" pitchFamily="18" charset="0"/>
                <a:ea typeface="Times New Roman" panose="02020603050405020304" pitchFamily="18" charset="0"/>
              </a:rPr>
              <a:t>Fairness in AI-Driven Recruitment: Challenges, Metrics, Methods, and Future Directions</a:t>
            </a:r>
            <a:r>
              <a:rPr lang="en-GB" sz="1800" dirty="0">
                <a:effectLst/>
                <a:latin typeface="Times New Roman" panose="02020603050405020304" pitchFamily="18" charset="0"/>
                <a:ea typeface="Times New Roman" panose="02020603050405020304" pitchFamily="18" charset="0"/>
              </a:rPr>
              <a:t>. [online] arXiv.org. Available at: https://arxiv.org/abs/2405.19699?utm [Accessed 27 Nov. 2025].</a:t>
            </a: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Ornob</a:t>
            </a:r>
            <a:r>
              <a:rPr lang="en-GB" sz="1800" dirty="0">
                <a:effectLst/>
                <a:latin typeface="Times New Roman" panose="02020603050405020304" pitchFamily="18" charset="0"/>
                <a:ea typeface="Times New Roman" panose="02020603050405020304" pitchFamily="18" charset="0"/>
              </a:rPr>
              <a:t>, H. (2025). Comparative Analysis of organisational </a:t>
            </a:r>
            <a:r>
              <a:rPr lang="en-GB" sz="1800" dirty="0" err="1">
                <a:effectLst/>
                <a:latin typeface="Times New Roman" panose="02020603050405020304" pitchFamily="18" charset="0"/>
                <a:ea typeface="Times New Roman" panose="02020603050405020304" pitchFamily="18" charset="0"/>
              </a:rPr>
              <a:t>Behavior</a:t>
            </a:r>
            <a:r>
              <a:rPr lang="en-GB" sz="1800" dirty="0">
                <a:effectLst/>
                <a:latin typeface="Times New Roman" panose="02020603050405020304" pitchFamily="18" charset="0"/>
                <a:ea typeface="Times New Roman" panose="02020603050405020304" pitchFamily="18" charset="0"/>
              </a:rPr>
              <a:t> Practices at HSBC Bangladesh and Dutch-Bangla Bank Ltd By Owl’s Research and Studies. </a:t>
            </a:r>
            <a:r>
              <a:rPr lang="en-GB" sz="1800" i="1" dirty="0">
                <a:effectLst/>
                <a:latin typeface="Times New Roman" panose="02020603050405020304" pitchFamily="18" charset="0"/>
                <a:ea typeface="Times New Roman" panose="02020603050405020304" pitchFamily="18" charset="0"/>
              </a:rPr>
              <a:t>Research Gate</a:t>
            </a:r>
            <a:r>
              <a:rPr lang="en-GB" sz="1800" dirty="0">
                <a:effectLst/>
                <a:latin typeface="Times New Roman" panose="02020603050405020304" pitchFamily="18" charset="0"/>
                <a:ea typeface="Times New Roman" panose="02020603050405020304" pitchFamily="18" charset="0"/>
              </a:rPr>
              <a:t>. [online]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://doi.org/10.13140/RG.2.2.11848.17925.</a:t>
            </a: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Radha (2024). </a:t>
            </a:r>
            <a:r>
              <a:rPr lang="en-GB" sz="1800" i="1" dirty="0">
                <a:effectLst/>
                <a:latin typeface="Times New Roman" panose="02020603050405020304" pitchFamily="18" charset="0"/>
                <a:ea typeface="Times New Roman" panose="02020603050405020304" pitchFamily="18" charset="0"/>
              </a:rPr>
              <a:t>The Role and Impact of Human Resource Management in the Banking Sector: Challenges and Opportunities</a:t>
            </a:r>
            <a:r>
              <a:rPr lang="en-GB" sz="1800" dirty="0">
                <a:effectLst/>
                <a:latin typeface="Times New Roman" panose="02020603050405020304" pitchFamily="18" charset="0"/>
                <a:ea typeface="Times New Roman" panose="02020603050405020304" pitchFamily="18" charset="0"/>
              </a:rPr>
              <a:t>. [online] Research Gate.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://doi.org/10.5281/zenodo.13325153.</a:t>
            </a: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Resorsi</a:t>
            </a:r>
            <a:r>
              <a:rPr lang="en-GB" sz="1800" dirty="0">
                <a:effectLst/>
                <a:latin typeface="Times New Roman" panose="02020603050405020304" pitchFamily="18" charset="0"/>
                <a:ea typeface="Times New Roman" panose="02020603050405020304" pitchFamily="18" charset="0"/>
              </a:rPr>
              <a:t> (2025). </a:t>
            </a:r>
            <a:r>
              <a:rPr lang="en-GB" sz="1800" i="1" dirty="0">
                <a:effectLst/>
                <a:latin typeface="Times New Roman" panose="02020603050405020304" pitchFamily="18" charset="0"/>
                <a:ea typeface="Times New Roman" panose="02020603050405020304" pitchFamily="18" charset="0"/>
              </a:rPr>
              <a:t>Real-World Case Study: How HSBC Transformed HR Services with Data-Driven Outsourcing – </a:t>
            </a:r>
            <a:r>
              <a:rPr lang="en-GB" sz="1800" i="1" dirty="0" err="1">
                <a:effectLst/>
                <a:latin typeface="Times New Roman" panose="02020603050405020304" pitchFamily="18" charset="0"/>
                <a:ea typeface="Times New Roman" panose="02020603050405020304" pitchFamily="18" charset="0"/>
              </a:rPr>
              <a:t>Resorsi</a:t>
            </a:r>
            <a:r>
              <a:rPr lang="en-GB" sz="1800" dirty="0">
                <a:effectLst/>
                <a:latin typeface="Times New Roman" panose="02020603050405020304" pitchFamily="18" charset="0"/>
                <a:ea typeface="Times New Roman" panose="02020603050405020304" pitchFamily="18" charset="0"/>
              </a:rPr>
              <a:t>. [online] Resorsi.com. Available at: https://resorsi.com/2025/03/21/real-world-case-study-how-hsbc-transformed-hr-services-with-data-driven-outsourcing/ [Accessed 27 Nov. 2025].</a:t>
            </a: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Unstop (2025). </a:t>
            </a:r>
            <a:r>
              <a:rPr lang="en-GB" sz="1800" i="1" dirty="0">
                <a:effectLst/>
                <a:latin typeface="Times New Roman" panose="02020603050405020304" pitchFamily="18" charset="0"/>
                <a:ea typeface="Times New Roman" panose="02020603050405020304" pitchFamily="18" charset="0"/>
              </a:rPr>
              <a:t>Unstop - Competitions, Quizzes, Hackathons, Scholarships and Internships for Students and Corporates</a:t>
            </a:r>
            <a:r>
              <a:rPr lang="en-GB" sz="1800" dirty="0">
                <a:effectLst/>
                <a:latin typeface="Times New Roman" panose="02020603050405020304" pitchFamily="18" charset="0"/>
                <a:ea typeface="Times New Roman" panose="02020603050405020304" pitchFamily="18" charset="0"/>
              </a:rPr>
              <a:t>. [online] unstop.com. Available at: https://unstop.com/blog/hsbc-recruitment-process [Accessed 27 Nov. 2025].</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09E45FB5-1D00-45FF-BEED-845497DA9D6C}" type="slidenum">
              <a:rPr lang="en-GB" smtClean="0"/>
              <a:t>9</a:t>
            </a:fld>
            <a:endParaRPr lang="en-GB"/>
          </a:p>
        </p:txBody>
      </p:sp>
    </p:spTree>
    <p:extLst>
      <p:ext uri="{BB962C8B-B14F-4D97-AF65-F5344CB8AC3E}">
        <p14:creationId xmlns:p14="http://schemas.microsoft.com/office/powerpoint/2010/main" val="1434622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67136" y="2983262"/>
            <a:ext cx="15544800" cy="2205038"/>
          </a:xfrm>
        </p:spPr>
        <p:txBody>
          <a:bodyPr/>
          <a:lstStyle/>
          <a:p>
            <a:r>
              <a:rPr lang="en-US"/>
              <a:t>Click to edit Master title style</a:t>
            </a:r>
            <a:endParaRPr lang="en-GB"/>
          </a:p>
        </p:txBody>
      </p:sp>
      <p:sp>
        <p:nvSpPr>
          <p:cNvPr id="3" name="Subtitle 2"/>
          <p:cNvSpPr>
            <a:spLocks noGrp="1"/>
          </p:cNvSpPr>
          <p:nvPr>
            <p:ph type="subTitle" idx="1"/>
          </p:nvPr>
        </p:nvSpPr>
        <p:spPr>
          <a:xfrm>
            <a:off x="2738736" y="5616923"/>
            <a:ext cx="12801600" cy="2628900"/>
          </a:xfrm>
        </p:spPr>
        <p:txBody>
          <a:bodyPr/>
          <a:lstStyle>
            <a:lvl1pPr marL="0" indent="0" algn="ctr">
              <a:buNone/>
              <a:defRPr>
                <a:solidFill>
                  <a:schemeClr val="tx1">
                    <a:tint val="7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790577" y="9786940"/>
            <a:ext cx="1943100" cy="328613"/>
          </a:xfrm>
        </p:spPr>
        <p:txBody>
          <a:bodyPr/>
          <a:lstStyle>
            <a:lvl1pPr>
              <a:defRPr/>
            </a:lvl1pPr>
          </a:lstStyle>
          <a:p>
            <a:pPr defTabSz="1371600">
              <a:defRPr/>
            </a:pPr>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8280401" y="9572627"/>
            <a:ext cx="5791200" cy="547688"/>
          </a:xfrm>
          <a:prstGeom prst="rect">
            <a:avLst/>
          </a:prstGeom>
        </p:spPr>
        <p:txBody>
          <a:bodyPr/>
          <a:lstStyle>
            <a:lvl1pPr eaLnBrk="1" fontAlgn="auto" hangingPunct="1">
              <a:spcBef>
                <a:spcPts val="0"/>
              </a:spcBef>
              <a:spcAft>
                <a:spcPts val="0"/>
              </a:spcAft>
              <a:defRPr>
                <a:latin typeface="+mn-lt"/>
                <a:cs typeface="+mn-cs"/>
              </a:defRPr>
            </a:lvl1pPr>
          </a:lstStyle>
          <a:p>
            <a:pPr defTabSz="1371600">
              <a:defRPr/>
            </a:pPr>
            <a:endParaRPr lang="en-US" sz="2700">
              <a:solidFill>
                <a:prstClr val="black"/>
              </a:solidFill>
            </a:endParaRPr>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defTabSz="1371600">
              <a:defRPr/>
            </a:pPr>
            <a:fld id="{0F359BAA-4C3D-44E8-B8AA-0115E484A981}" type="slidenum">
              <a:rPr lang="en-US" altLang="en-US" smtClean="0"/>
              <a:pPr defTabSz="1371600">
                <a:defRPr/>
              </a:pPr>
              <a:t>‹#›</a:t>
            </a:fld>
            <a:endParaRPr lang="en-US" altLang="en-US"/>
          </a:p>
        </p:txBody>
      </p:sp>
    </p:spTree>
    <p:extLst>
      <p:ext uri="{BB962C8B-B14F-4D97-AF65-F5344CB8AC3E}">
        <p14:creationId xmlns:p14="http://schemas.microsoft.com/office/powerpoint/2010/main" val="182769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914400" y="2400302"/>
            <a:ext cx="16459200" cy="58755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6264276" y="9691690"/>
            <a:ext cx="5791200" cy="547688"/>
          </a:xfrm>
          <a:prstGeom prst="rect">
            <a:avLst/>
          </a:prstGeom>
        </p:spPr>
        <p:txBody>
          <a:bodyPr/>
          <a:lstStyle>
            <a:lvl1pPr eaLnBrk="1" fontAlgn="auto" hangingPunct="1">
              <a:spcBef>
                <a:spcPts val="0"/>
              </a:spcBef>
              <a:spcAft>
                <a:spcPts val="0"/>
              </a:spcAft>
              <a:defRPr>
                <a:latin typeface="+mn-lt"/>
                <a:cs typeface="+mn-cs"/>
              </a:defRPr>
            </a:lvl1pPr>
          </a:lstStyle>
          <a:p>
            <a:pPr defTabSz="1371600">
              <a:defRPr/>
            </a:pPr>
            <a:endParaRPr lang="en-US" sz="2700">
              <a:solidFill>
                <a:prstClr val="black"/>
              </a:solidFill>
            </a:endParaRPr>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defTabSz="1371600">
              <a:defRPr/>
            </a:pPr>
            <a:fld id="{6B9CAAEB-5DD4-4716-AEA0-BEF1B1D22BD1}" type="slidenum">
              <a:rPr lang="en-US" altLang="en-US" smtClean="0"/>
              <a:pPr defTabSz="1371600">
                <a:defRPr/>
              </a:pPr>
              <a:t>‹#›</a:t>
            </a:fld>
            <a:endParaRPr lang="en-US" altLang="en-US"/>
          </a:p>
        </p:txBody>
      </p:sp>
    </p:spTree>
    <p:extLst>
      <p:ext uri="{BB962C8B-B14F-4D97-AF65-F5344CB8AC3E}">
        <p14:creationId xmlns:p14="http://schemas.microsoft.com/office/powerpoint/2010/main" val="39618930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67136" y="5989627"/>
            <a:ext cx="15544800" cy="2043113"/>
          </a:xfrm>
        </p:spPr>
        <p:txBody>
          <a:bodyPr anchor="t"/>
          <a:lstStyle>
            <a:lvl1pPr algn="l">
              <a:defRPr sz="6000" b="1" cap="all"/>
            </a:lvl1pPr>
          </a:lstStyle>
          <a:p>
            <a:r>
              <a:rPr lang="en-US"/>
              <a:t>Click to edit Master title style</a:t>
            </a:r>
            <a:endParaRPr lang="en-GB"/>
          </a:p>
        </p:txBody>
      </p:sp>
      <p:sp>
        <p:nvSpPr>
          <p:cNvPr id="3" name="Text Placeholder 2"/>
          <p:cNvSpPr>
            <a:spLocks noGrp="1"/>
          </p:cNvSpPr>
          <p:nvPr>
            <p:ph type="body" idx="1"/>
          </p:nvPr>
        </p:nvSpPr>
        <p:spPr>
          <a:xfrm>
            <a:off x="1367136" y="3739346"/>
            <a:ext cx="15544800" cy="2250281"/>
          </a:xfrm>
        </p:spPr>
        <p:txBody>
          <a:bodyPr anchor="b"/>
          <a:lstStyle>
            <a:lvl1pPr marL="0" indent="0">
              <a:buNone/>
              <a:defRPr sz="3000">
                <a:solidFill>
                  <a:schemeClr val="tx1">
                    <a:tint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defTabSz="1371600">
              <a:defRPr/>
            </a:pPr>
            <a:fld id="{64D1849F-B6E9-463C-863F-F83F5B516C93}" type="slidenum">
              <a:rPr lang="en-US" altLang="en-US" smtClean="0"/>
              <a:pPr defTabSz="1371600">
                <a:defRPr/>
              </a:pPr>
              <a:t>‹#›</a:t>
            </a:fld>
            <a:endParaRPr lang="en-US" altLang="en-US"/>
          </a:p>
        </p:txBody>
      </p:sp>
    </p:spTree>
    <p:extLst>
      <p:ext uri="{BB962C8B-B14F-4D97-AF65-F5344CB8AC3E}">
        <p14:creationId xmlns:p14="http://schemas.microsoft.com/office/powerpoint/2010/main" val="32280765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2400302"/>
            <a:ext cx="8077200" cy="598356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296400" y="2400302"/>
            <a:ext cx="8077200" cy="598356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defTabSz="1371600">
              <a:defRPr/>
            </a:pPr>
            <a:fld id="{89004277-C628-43FA-A2BC-FD18438DA077}" type="slidenum">
              <a:rPr lang="en-US" altLang="en-US" smtClean="0"/>
              <a:pPr defTabSz="1371600">
                <a:defRPr/>
              </a:pPr>
              <a:t>‹#›</a:t>
            </a:fld>
            <a:endParaRPr lang="en-US" altLang="en-US"/>
          </a:p>
        </p:txBody>
      </p:sp>
    </p:spTree>
    <p:extLst>
      <p:ext uri="{BB962C8B-B14F-4D97-AF65-F5344CB8AC3E}">
        <p14:creationId xmlns:p14="http://schemas.microsoft.com/office/powerpoint/2010/main" val="25007512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914401" y="2302670"/>
            <a:ext cx="8080376" cy="959643"/>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914401" y="3262315"/>
            <a:ext cx="8080376" cy="5121548"/>
          </a:xfrm>
        </p:spPr>
        <p:txBody>
          <a:bodyPr/>
          <a:lstStyle>
            <a:lvl1pPr>
              <a:defRPr sz="36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9290053" y="2302670"/>
            <a:ext cx="8083550" cy="959643"/>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290053" y="3262315"/>
            <a:ext cx="8083550" cy="5121548"/>
          </a:xfrm>
        </p:spPr>
        <p:txBody>
          <a:bodyPr/>
          <a:lstStyle>
            <a:lvl1pPr>
              <a:defRPr sz="36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defTabSz="1371600">
              <a:defRPr/>
            </a:pPr>
            <a:fld id="{294160C6-49D9-4220-8F9B-E6D75A4A520C}" type="slidenum">
              <a:rPr lang="en-US" altLang="en-US" smtClean="0"/>
              <a:pPr defTabSz="1371600">
                <a:defRPr/>
              </a:pPr>
              <a:t>‹#›</a:t>
            </a:fld>
            <a:endParaRPr lang="en-US" altLang="en-US"/>
          </a:p>
        </p:txBody>
      </p:sp>
    </p:spTree>
    <p:extLst>
      <p:ext uri="{BB962C8B-B14F-4D97-AF65-F5344CB8AC3E}">
        <p14:creationId xmlns:p14="http://schemas.microsoft.com/office/powerpoint/2010/main" val="2213875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defTabSz="1371600">
              <a:defRPr/>
            </a:pPr>
            <a:fld id="{32C76563-ED30-428B-AA1A-693B19CC86B5}" type="slidenum">
              <a:rPr lang="en-US" altLang="en-US" smtClean="0"/>
              <a:pPr defTabSz="1371600">
                <a:defRPr/>
              </a:pPr>
              <a:t>‹#›</a:t>
            </a:fld>
            <a:endParaRPr lang="en-US" altLang="en-US"/>
          </a:p>
        </p:txBody>
      </p:sp>
    </p:spTree>
    <p:extLst>
      <p:ext uri="{BB962C8B-B14F-4D97-AF65-F5344CB8AC3E}">
        <p14:creationId xmlns:p14="http://schemas.microsoft.com/office/powerpoint/2010/main" val="2278197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defTabSz="1371600">
              <a:defRPr/>
            </a:pPr>
            <a:fld id="{7D0080E3-C8E4-4072-87F6-5D763E1F8305}" type="slidenum">
              <a:rPr lang="en-US" altLang="en-US" smtClean="0"/>
              <a:pPr defTabSz="1371600">
                <a:defRPr/>
              </a:pPr>
              <a:t>‹#›</a:t>
            </a:fld>
            <a:endParaRPr lang="en-US" altLang="en-US"/>
          </a:p>
        </p:txBody>
      </p:sp>
    </p:spTree>
    <p:extLst>
      <p:ext uri="{BB962C8B-B14F-4D97-AF65-F5344CB8AC3E}">
        <p14:creationId xmlns:p14="http://schemas.microsoft.com/office/powerpoint/2010/main" val="5078776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2" y="409575"/>
            <a:ext cx="6016626" cy="1743075"/>
          </a:xfrm>
        </p:spPr>
        <p:txBody>
          <a:bodyPr anchor="b"/>
          <a:lstStyle>
            <a:lvl1pPr algn="l">
              <a:defRPr sz="3000" b="1"/>
            </a:lvl1pPr>
          </a:lstStyle>
          <a:p>
            <a:r>
              <a:rPr lang="en-US"/>
              <a:t>Click to edit Master title style</a:t>
            </a:r>
            <a:endParaRPr lang="en-GB"/>
          </a:p>
        </p:txBody>
      </p:sp>
      <p:sp>
        <p:nvSpPr>
          <p:cNvPr id="3" name="Content Placeholder 2"/>
          <p:cNvSpPr>
            <a:spLocks noGrp="1"/>
          </p:cNvSpPr>
          <p:nvPr>
            <p:ph idx="1"/>
          </p:nvPr>
        </p:nvSpPr>
        <p:spPr>
          <a:xfrm>
            <a:off x="7150100" y="409577"/>
            <a:ext cx="10223501" cy="7758260"/>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914402" y="2152652"/>
            <a:ext cx="6016626" cy="6044837"/>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defTabSz="1371600">
              <a:defRPr/>
            </a:pPr>
            <a:fld id="{3D313F12-140F-4D67-A983-8262FE4BD8BF}" type="slidenum">
              <a:rPr lang="en-US" altLang="en-US" smtClean="0"/>
              <a:pPr defTabSz="1371600">
                <a:defRPr/>
              </a:pPr>
              <a:t>‹#›</a:t>
            </a:fld>
            <a:endParaRPr lang="en-US" altLang="en-US"/>
          </a:p>
        </p:txBody>
      </p:sp>
    </p:spTree>
    <p:extLst>
      <p:ext uri="{BB962C8B-B14F-4D97-AF65-F5344CB8AC3E}">
        <p14:creationId xmlns:p14="http://schemas.microsoft.com/office/powerpoint/2010/main" val="41453657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84576" y="6763680"/>
            <a:ext cx="10972800" cy="850107"/>
          </a:xfrm>
        </p:spPr>
        <p:txBody>
          <a:bodyPr anchor="b"/>
          <a:lstStyle>
            <a:lvl1pPr algn="l">
              <a:defRPr sz="3000" b="1"/>
            </a:lvl1pPr>
          </a:lstStyle>
          <a:p>
            <a:r>
              <a:rPr lang="en-US"/>
              <a:t>Click to edit Master title style</a:t>
            </a:r>
            <a:endParaRPr lang="en-GB" dirty="0"/>
          </a:p>
        </p:txBody>
      </p:sp>
      <p:sp>
        <p:nvSpPr>
          <p:cNvPr id="3" name="Picture Placeholder 2"/>
          <p:cNvSpPr>
            <a:spLocks noGrp="1"/>
          </p:cNvSpPr>
          <p:nvPr>
            <p:ph type="pic" idx="1"/>
          </p:nvPr>
        </p:nvSpPr>
        <p:spPr>
          <a:xfrm>
            <a:off x="3584576" y="919165"/>
            <a:ext cx="10972800" cy="5736506"/>
          </a:xfrm>
        </p:spPr>
        <p:txBody>
          <a:bodyPr rtlCol="0">
            <a:normAutofit/>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3584576" y="7735788"/>
            <a:ext cx="10972800" cy="648072"/>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defTabSz="1371600">
              <a:defRPr/>
            </a:pPr>
            <a:fld id="{FB7800EC-6038-4ABE-90F4-B340C636B64C}" type="slidenum">
              <a:rPr lang="en-US" altLang="en-US" smtClean="0"/>
              <a:pPr defTabSz="1371600">
                <a:defRPr/>
              </a:pPr>
              <a:t>‹#›</a:t>
            </a:fld>
            <a:endParaRPr lang="en-US" altLang="en-US"/>
          </a:p>
        </p:txBody>
      </p:sp>
    </p:spTree>
    <p:extLst>
      <p:ext uri="{BB962C8B-B14F-4D97-AF65-F5344CB8AC3E}">
        <p14:creationId xmlns:p14="http://schemas.microsoft.com/office/powerpoint/2010/main" val="42928731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defTabSz="1371600">
              <a:defRPr/>
            </a:pPr>
            <a:fld id="{10BFB4C0-BCC1-4045-872C-DFC030CF8FAA}" type="slidenum">
              <a:rPr lang="en-US" altLang="en-US" smtClean="0"/>
              <a:pPr defTabSz="1371600">
                <a:defRPr/>
              </a:pPr>
              <a:t>‹#›</a:t>
            </a:fld>
            <a:endParaRPr lang="en-US" altLang="en-US"/>
          </a:p>
        </p:txBody>
      </p:sp>
    </p:spTree>
    <p:extLst>
      <p:ext uri="{BB962C8B-B14F-4D97-AF65-F5344CB8AC3E}">
        <p14:creationId xmlns:p14="http://schemas.microsoft.com/office/powerpoint/2010/main" val="38064928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258800" y="411959"/>
            <a:ext cx="4114800" cy="7863891"/>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411959"/>
            <a:ext cx="12039600" cy="78638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defTabSz="1371600">
              <a:defRPr/>
            </a:pPr>
            <a:endParaRPr lang="en-US">
              <a:solidFill>
                <a:prstClr val="black">
                  <a:tint val="75000"/>
                </a:prstClr>
              </a:solidFill>
            </a:endParaRPr>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defTabSz="1371600">
              <a:defRPr/>
            </a:pPr>
            <a:fld id="{58E920C4-CCA8-4BB0-BD4A-982A7DEE6FF0}" type="slidenum">
              <a:rPr lang="en-US" altLang="en-US" smtClean="0"/>
              <a:pPr defTabSz="1371600">
                <a:defRPr/>
              </a:pPr>
              <a:t>‹#›</a:t>
            </a:fld>
            <a:endParaRPr lang="en-US" altLang="en-US"/>
          </a:p>
        </p:txBody>
      </p:sp>
    </p:spTree>
    <p:extLst>
      <p:ext uri="{BB962C8B-B14F-4D97-AF65-F5344CB8AC3E}">
        <p14:creationId xmlns:p14="http://schemas.microsoft.com/office/powerpoint/2010/main" val="9126592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2163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166662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311732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62919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84864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22375"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756776"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50131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08150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22375"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756776"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22790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1182743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22375"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756776"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037216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32579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22375"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756776"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97236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4422770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22375"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756776"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73811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83147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22375"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756776"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43636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881321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22375"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756776" y="1795463"/>
            <a:ext cx="8229600" cy="7486650"/>
          </a:xfrm>
        </p:spPr>
        <p:txBody>
          <a:bodyPr/>
          <a:lstStyle>
            <a:lvl1pPr>
              <a:defRPr sz="4200"/>
            </a:lvl1pPr>
            <a:lvl2pPr>
              <a:defRPr sz="3600"/>
            </a:lvl2pPr>
            <a:lvl3pPr>
              <a:defRPr sz="30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50510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73082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20745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20268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0515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34" Type="http://schemas.openxmlformats.org/officeDocument/2006/relationships/theme" Target="../theme/theme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slideLayout" Target="../slideLayouts/slideLayout40.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914400" y="411957"/>
            <a:ext cx="164592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914400" y="2400301"/>
            <a:ext cx="16459200" cy="587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501649" y="9786940"/>
            <a:ext cx="1943100" cy="328613"/>
          </a:xfrm>
          <a:prstGeom prst="rect">
            <a:avLst/>
          </a:prstGeom>
        </p:spPr>
        <p:txBody>
          <a:bodyPr vert="horz" lIns="91440" tIns="45720" rIns="91440" bIns="45720" rtlCol="0" anchor="ctr"/>
          <a:lstStyle>
            <a:lvl1pPr algn="ctr" eaLnBrk="1" fontAlgn="auto" hangingPunct="1">
              <a:spcBef>
                <a:spcPts val="0"/>
              </a:spcBef>
              <a:spcAft>
                <a:spcPts val="0"/>
              </a:spcAft>
              <a:defRPr sz="1575">
                <a:solidFill>
                  <a:schemeClr val="tx1">
                    <a:tint val="75000"/>
                  </a:schemeClr>
                </a:solidFill>
                <a:latin typeface="+mn-lt"/>
                <a:cs typeface="+mn-cs"/>
              </a:defRPr>
            </a:lvl1pPr>
          </a:lstStyle>
          <a:p>
            <a:pPr defTabSz="1371600">
              <a:defRPr/>
            </a:pPr>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5913100" y="9572627"/>
            <a:ext cx="1460501" cy="509588"/>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800" smtClean="0">
                <a:solidFill>
                  <a:srgbClr val="898989"/>
                </a:solidFill>
                <a:latin typeface="Myriad Pro"/>
              </a:defRPr>
            </a:lvl1pPr>
          </a:lstStyle>
          <a:p>
            <a:pPr defTabSz="1371600">
              <a:defRPr/>
            </a:pPr>
            <a:fld id="{31F3F4A0-9296-4EBF-B673-F9FBF68C122A}" type="slidenum">
              <a:rPr lang="en-US" altLang="en-US" smtClean="0"/>
              <a:pPr defTabSz="1371600">
                <a:defRPr/>
              </a:pPr>
              <a:t>‹#›</a:t>
            </a:fld>
            <a:endParaRPr lang="en-US" altLang="en-US"/>
          </a:p>
        </p:txBody>
      </p:sp>
    </p:spTree>
    <p:extLst>
      <p:ext uri="{BB962C8B-B14F-4D97-AF65-F5344CB8AC3E}">
        <p14:creationId xmlns:p14="http://schemas.microsoft.com/office/powerpoint/2010/main" val="32762208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Lst>
  <p:hf hdr="0" ftr="0" dt="0"/>
  <p:txStyles>
    <p:titleStyle>
      <a:lvl1pPr algn="ctr" rtl="0" eaLnBrk="0" fontAlgn="base" hangingPunct="0">
        <a:spcBef>
          <a:spcPct val="0"/>
        </a:spcBef>
        <a:spcAft>
          <a:spcPct val="0"/>
        </a:spcAft>
        <a:defRPr sz="6600" kern="1200">
          <a:solidFill>
            <a:schemeClr val="tx1"/>
          </a:solidFill>
          <a:latin typeface="+mj-lt"/>
          <a:ea typeface="+mj-ea"/>
          <a:cs typeface="+mj-cs"/>
        </a:defRPr>
      </a:lvl1pPr>
      <a:lvl2pPr algn="ctr" rtl="0" eaLnBrk="0" fontAlgn="base" hangingPunct="0">
        <a:spcBef>
          <a:spcPct val="0"/>
        </a:spcBef>
        <a:spcAft>
          <a:spcPct val="0"/>
        </a:spcAft>
        <a:defRPr sz="6600">
          <a:solidFill>
            <a:schemeClr val="tx1"/>
          </a:solidFill>
          <a:latin typeface="Myriad Pro"/>
        </a:defRPr>
      </a:lvl2pPr>
      <a:lvl3pPr algn="ctr" rtl="0" eaLnBrk="0" fontAlgn="base" hangingPunct="0">
        <a:spcBef>
          <a:spcPct val="0"/>
        </a:spcBef>
        <a:spcAft>
          <a:spcPct val="0"/>
        </a:spcAft>
        <a:defRPr sz="6600">
          <a:solidFill>
            <a:schemeClr val="tx1"/>
          </a:solidFill>
          <a:latin typeface="Myriad Pro"/>
        </a:defRPr>
      </a:lvl3pPr>
      <a:lvl4pPr algn="ctr" rtl="0" eaLnBrk="0" fontAlgn="base" hangingPunct="0">
        <a:spcBef>
          <a:spcPct val="0"/>
        </a:spcBef>
        <a:spcAft>
          <a:spcPct val="0"/>
        </a:spcAft>
        <a:defRPr sz="6600">
          <a:solidFill>
            <a:schemeClr val="tx1"/>
          </a:solidFill>
          <a:latin typeface="Myriad Pro"/>
        </a:defRPr>
      </a:lvl4pPr>
      <a:lvl5pPr algn="ctr" rtl="0" eaLnBrk="0" fontAlgn="base" hangingPunct="0">
        <a:spcBef>
          <a:spcPct val="0"/>
        </a:spcBef>
        <a:spcAft>
          <a:spcPct val="0"/>
        </a:spcAft>
        <a:defRPr sz="6600">
          <a:solidFill>
            <a:schemeClr val="tx1"/>
          </a:solidFill>
          <a:latin typeface="Myriad Pro"/>
        </a:defRPr>
      </a:lvl5pPr>
      <a:lvl6pPr marL="685800" algn="ctr" rtl="0" eaLnBrk="1" fontAlgn="base" hangingPunct="1">
        <a:spcBef>
          <a:spcPct val="0"/>
        </a:spcBef>
        <a:spcAft>
          <a:spcPct val="0"/>
        </a:spcAft>
        <a:defRPr sz="6600">
          <a:solidFill>
            <a:schemeClr val="tx1"/>
          </a:solidFill>
          <a:latin typeface="Myriad Pro"/>
        </a:defRPr>
      </a:lvl6pPr>
      <a:lvl7pPr marL="1371600" algn="ctr" rtl="0" eaLnBrk="1" fontAlgn="base" hangingPunct="1">
        <a:spcBef>
          <a:spcPct val="0"/>
        </a:spcBef>
        <a:spcAft>
          <a:spcPct val="0"/>
        </a:spcAft>
        <a:defRPr sz="6600">
          <a:solidFill>
            <a:schemeClr val="tx1"/>
          </a:solidFill>
          <a:latin typeface="Myriad Pro"/>
        </a:defRPr>
      </a:lvl7pPr>
      <a:lvl8pPr marL="2057400" algn="ctr" rtl="0" eaLnBrk="1" fontAlgn="base" hangingPunct="1">
        <a:spcBef>
          <a:spcPct val="0"/>
        </a:spcBef>
        <a:spcAft>
          <a:spcPct val="0"/>
        </a:spcAft>
        <a:defRPr sz="6600">
          <a:solidFill>
            <a:schemeClr val="tx1"/>
          </a:solidFill>
          <a:latin typeface="Myriad Pro"/>
        </a:defRPr>
      </a:lvl8pPr>
      <a:lvl9pPr marL="2743200" algn="ctr" rtl="0" eaLnBrk="1" fontAlgn="base" hangingPunct="1">
        <a:spcBef>
          <a:spcPct val="0"/>
        </a:spcBef>
        <a:spcAft>
          <a:spcPct val="0"/>
        </a:spcAft>
        <a:defRPr sz="6600">
          <a:solidFill>
            <a:schemeClr val="tx1"/>
          </a:solidFill>
          <a:latin typeface="Myriad Pro"/>
        </a:defRPr>
      </a:lvl9pPr>
    </p:titleStyle>
    <p:bodyStyle>
      <a:lvl1pPr marL="514350" indent="-514350" algn="l" rtl="0" eaLnBrk="0" fontAlgn="base" hangingPunct="0">
        <a:spcBef>
          <a:spcPct val="20000"/>
        </a:spcBef>
        <a:spcAft>
          <a:spcPct val="0"/>
        </a:spcAft>
        <a:buFont typeface="Arial" panose="020B0604020202020204" pitchFamily="34" charset="0"/>
        <a:buChar char="•"/>
        <a:defRPr sz="4800" kern="1200">
          <a:solidFill>
            <a:schemeClr val="tx1"/>
          </a:solidFill>
          <a:latin typeface="+mn-lt"/>
          <a:ea typeface="+mn-ea"/>
          <a:cs typeface="+mn-cs"/>
        </a:defRPr>
      </a:lvl1pPr>
      <a:lvl2pPr marL="1114425" indent="-428625" algn="l" rtl="0" eaLnBrk="0" fontAlgn="base" hangingPunct="0">
        <a:spcBef>
          <a:spcPct val="20000"/>
        </a:spcBef>
        <a:spcAft>
          <a:spcPct val="0"/>
        </a:spcAft>
        <a:buFont typeface="Arial" panose="020B0604020202020204" pitchFamily="34" charset="0"/>
        <a:buChar char="–"/>
        <a:defRPr sz="4200" kern="1200">
          <a:solidFill>
            <a:schemeClr val="tx1"/>
          </a:solidFill>
          <a:latin typeface="+mn-lt"/>
          <a:ea typeface="+mn-ea"/>
          <a:cs typeface="+mn-cs"/>
        </a:defRPr>
      </a:lvl2pPr>
      <a:lvl3pPr marL="1714500" indent="-342900" algn="l" rtl="0" eaLnBrk="0" fontAlgn="base" hangingPunct="0">
        <a:spcBef>
          <a:spcPct val="20000"/>
        </a:spcBef>
        <a:spcAft>
          <a:spcPct val="0"/>
        </a:spcAft>
        <a:buFont typeface="Arial" panose="020B0604020202020204" pitchFamily="34" charset="0"/>
        <a:buChar char="•"/>
        <a:defRPr sz="3600" kern="1200">
          <a:solidFill>
            <a:schemeClr val="tx1"/>
          </a:solidFill>
          <a:latin typeface="+mn-lt"/>
          <a:ea typeface="+mn-ea"/>
          <a:cs typeface="+mn-cs"/>
        </a:defRPr>
      </a:lvl3pPr>
      <a:lvl4pPr marL="2400300" indent="-342900" algn="l" rtl="0" eaLnBrk="0" fontAlgn="base" hangingPunct="0">
        <a:spcBef>
          <a:spcPct val="20000"/>
        </a:spcBef>
        <a:spcAft>
          <a:spcPct val="0"/>
        </a:spcAft>
        <a:buFont typeface="Arial" panose="020B0604020202020204" pitchFamily="34" charset="0"/>
        <a:buChar char="–"/>
        <a:defRPr sz="3000" kern="1200">
          <a:solidFill>
            <a:schemeClr val="tx1"/>
          </a:solidFill>
          <a:latin typeface="+mn-lt"/>
          <a:ea typeface="+mn-ea"/>
          <a:cs typeface="+mn-cs"/>
        </a:defRPr>
      </a:lvl4pPr>
      <a:lvl5pPr marL="3086100" indent="-342900" algn="l" rtl="0" eaLnBrk="0" fontAlgn="base" hangingPunct="0">
        <a:spcBef>
          <a:spcPct val="20000"/>
        </a:spcBef>
        <a:spcAft>
          <a:spcPct val="0"/>
        </a:spcAft>
        <a:buFont typeface="Arial" panose="020B0604020202020204" pitchFamily="34" charset="0"/>
        <a:buChar char="»"/>
        <a:defRPr sz="3000" kern="1200">
          <a:solidFill>
            <a:schemeClr val="tx1"/>
          </a:solidFill>
          <a:latin typeface="+mn-lt"/>
          <a:ea typeface="+mn-ea"/>
          <a:cs typeface="+mn-cs"/>
        </a:defRPr>
      </a:lvl5pPr>
      <a:lvl6pPr marL="37719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6pPr>
      <a:lvl7pPr marL="44577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7pPr>
      <a:lvl8pPr marL="51435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8pPr>
      <a:lvl9pPr marL="58293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e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8.pn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sp>
      <p:grpSp>
        <p:nvGrpSpPr>
          <p:cNvPr id="3" name="Group 3"/>
          <p:cNvGrpSpPr/>
          <p:nvPr/>
        </p:nvGrpSpPr>
        <p:grpSpPr>
          <a:xfrm>
            <a:off x="1880278" y="-378097"/>
            <a:ext cx="2302648" cy="7358945"/>
            <a:chOff x="0" y="0"/>
            <a:chExt cx="606459" cy="1938158"/>
          </a:xfrm>
        </p:grpSpPr>
        <p:sp>
          <p:nvSpPr>
            <p:cNvPr id="4" name="Freeform 4"/>
            <p:cNvSpPr/>
            <p:nvPr/>
          </p:nvSpPr>
          <p:spPr>
            <a:xfrm>
              <a:off x="0" y="0"/>
              <a:ext cx="606459" cy="1938158"/>
            </a:xfrm>
            <a:custGeom>
              <a:avLst/>
              <a:gdLst/>
              <a:ahLst/>
              <a:cxnLst/>
              <a:rect l="l" t="t" r="r" b="b"/>
              <a:pathLst>
                <a:path w="606459" h="1938158">
                  <a:moveTo>
                    <a:pt x="171471" y="0"/>
                  </a:moveTo>
                  <a:lnTo>
                    <a:pt x="434987" y="0"/>
                  </a:lnTo>
                  <a:cubicBezTo>
                    <a:pt x="480464" y="0"/>
                    <a:pt x="524079" y="18066"/>
                    <a:pt x="556236" y="50223"/>
                  </a:cubicBezTo>
                  <a:cubicBezTo>
                    <a:pt x="588393" y="82380"/>
                    <a:pt x="606459" y="125994"/>
                    <a:pt x="606459" y="171471"/>
                  </a:cubicBezTo>
                  <a:lnTo>
                    <a:pt x="606459" y="1766687"/>
                  </a:lnTo>
                  <a:cubicBezTo>
                    <a:pt x="606459" y="1812164"/>
                    <a:pt x="588393" y="1855779"/>
                    <a:pt x="556236" y="1887936"/>
                  </a:cubicBezTo>
                  <a:cubicBezTo>
                    <a:pt x="524079" y="1920093"/>
                    <a:pt x="480464" y="1938158"/>
                    <a:pt x="434987" y="1938158"/>
                  </a:cubicBezTo>
                  <a:lnTo>
                    <a:pt x="171471" y="1938158"/>
                  </a:lnTo>
                  <a:cubicBezTo>
                    <a:pt x="76770" y="1938158"/>
                    <a:pt x="0" y="1861388"/>
                    <a:pt x="0" y="1766687"/>
                  </a:cubicBezTo>
                  <a:lnTo>
                    <a:pt x="0" y="171471"/>
                  </a:lnTo>
                  <a:cubicBezTo>
                    <a:pt x="0" y="125994"/>
                    <a:pt x="18066" y="82380"/>
                    <a:pt x="50223" y="50223"/>
                  </a:cubicBezTo>
                  <a:cubicBezTo>
                    <a:pt x="82380" y="18066"/>
                    <a:pt x="125994" y="0"/>
                    <a:pt x="171471" y="0"/>
                  </a:cubicBezTo>
                  <a:close/>
                </a:path>
              </a:pathLst>
            </a:custGeom>
            <a:solidFill>
              <a:srgbClr val="574874"/>
            </a:solidFill>
          </p:spPr>
        </p:sp>
        <p:sp>
          <p:nvSpPr>
            <p:cNvPr id="5" name="TextBox 5"/>
            <p:cNvSpPr txBox="1"/>
            <p:nvPr/>
          </p:nvSpPr>
          <p:spPr>
            <a:xfrm>
              <a:off x="0" y="-47625"/>
              <a:ext cx="606459" cy="1985783"/>
            </a:xfrm>
            <a:prstGeom prst="rect">
              <a:avLst/>
            </a:prstGeom>
          </p:spPr>
          <p:txBody>
            <a:bodyPr lIns="50800" tIns="50800" rIns="50800" bIns="50800" rtlCol="0" anchor="ctr"/>
            <a:lstStyle/>
            <a:p>
              <a:pPr algn="ctr">
                <a:lnSpc>
                  <a:spcPts val="2659"/>
                </a:lnSpc>
              </a:pPr>
              <a:endParaRPr/>
            </a:p>
          </p:txBody>
        </p:sp>
      </p:grpSp>
      <p:sp>
        <p:nvSpPr>
          <p:cNvPr id="6" name="AutoShape 6"/>
          <p:cNvSpPr/>
          <p:nvPr/>
        </p:nvSpPr>
        <p:spPr>
          <a:xfrm>
            <a:off x="4547281" y="5192722"/>
            <a:ext cx="7877207" cy="0"/>
          </a:xfrm>
          <a:prstGeom prst="line">
            <a:avLst/>
          </a:prstGeom>
          <a:ln w="76200" cap="flat">
            <a:solidFill>
              <a:srgbClr val="574874"/>
            </a:solidFill>
            <a:prstDash val="solid"/>
            <a:headEnd type="none" w="sm" len="sm"/>
            <a:tailEnd type="none" w="sm" len="sm"/>
          </a:ln>
        </p:spPr>
      </p:sp>
      <p:grpSp>
        <p:nvGrpSpPr>
          <p:cNvPr id="7" name="Group 7"/>
          <p:cNvGrpSpPr/>
          <p:nvPr/>
        </p:nvGrpSpPr>
        <p:grpSpPr>
          <a:xfrm>
            <a:off x="14379513" y="8233036"/>
            <a:ext cx="4823538" cy="482353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74874"/>
            </a:solidFill>
          </p:spPr>
        </p:sp>
        <p:sp>
          <p:nvSpPr>
            <p:cNvPr id="9" name="TextBox 9"/>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4547281" y="2171700"/>
            <a:ext cx="8484703" cy="2154436"/>
          </a:xfrm>
          <a:prstGeom prst="rect">
            <a:avLst/>
          </a:prstGeom>
        </p:spPr>
        <p:txBody>
          <a:bodyPr wrap="square" lIns="0" tIns="0" rIns="0" bIns="0" rtlCol="0" anchor="t">
            <a:spAutoFit/>
          </a:bodyPr>
          <a:lstStyle/>
          <a:p>
            <a:pPr marL="0" marR="0" algn="ctr"/>
            <a:r>
              <a:rPr lang="en-GB" sz="3500" b="1" dirty="0">
                <a:effectLst/>
                <a:latin typeface="Times New Roman" panose="02020603050405020304" pitchFamily="18" charset="0"/>
                <a:ea typeface="Times New Roman" panose="02020603050405020304" pitchFamily="18" charset="0"/>
              </a:rPr>
              <a:t>LCMB7023 Human Capital Management </a:t>
            </a:r>
          </a:p>
          <a:p>
            <a:pPr marL="0" marR="0" algn="ctr"/>
            <a:r>
              <a:rPr lang="en-GB" sz="3500" b="1" dirty="0">
                <a:effectLst/>
                <a:latin typeface="Times New Roman" panose="02020603050405020304" pitchFamily="18" charset="0"/>
                <a:ea typeface="Times New Roman" panose="02020603050405020304" pitchFamily="18" charset="0"/>
              </a:rPr>
              <a:t>Assessment Component 2</a:t>
            </a:r>
          </a:p>
          <a:p>
            <a:pPr marL="0" marR="0" algn="ctr"/>
            <a:r>
              <a:rPr lang="en-GB" sz="3500" b="1" dirty="0">
                <a:effectLst/>
                <a:latin typeface="Times New Roman" panose="02020603050405020304" pitchFamily="18" charset="0"/>
                <a:ea typeface="Times New Roman" panose="02020603050405020304" pitchFamily="18" charset="0"/>
              </a:rPr>
              <a:t>Group Presentation</a:t>
            </a:r>
          </a:p>
          <a:p>
            <a:pPr marL="0" marR="0" algn="ctr"/>
            <a:r>
              <a:rPr lang="en-GB" sz="3500" b="1" dirty="0">
                <a:latin typeface="Times New Roman" panose="02020603050405020304" pitchFamily="18" charset="0"/>
                <a:ea typeface="Times New Roman" panose="02020603050405020304" pitchFamily="18" charset="0"/>
              </a:rPr>
              <a:t>Topic: </a:t>
            </a:r>
            <a:r>
              <a:rPr lang="en-US" sz="3500" b="1" dirty="0">
                <a:effectLst/>
                <a:latin typeface="Calibri" panose="020F0502020204030204" pitchFamily="34" charset="0"/>
                <a:ea typeface="Calibri" panose="020F0502020204030204" pitchFamily="34" charset="0"/>
                <a:cs typeface="Times New Roman" panose="02020603050405020304" pitchFamily="18" charset="0"/>
              </a:rPr>
              <a:t>Recruitment and Selection at HSBC</a:t>
            </a:r>
            <a:endParaRPr lang="en-GB" sz="3500" b="1" dirty="0">
              <a:effectLst/>
              <a:latin typeface="Times New Roman" panose="02020603050405020304" pitchFamily="18" charset="0"/>
              <a:ea typeface="Times New Roman" panose="02020603050405020304" pitchFamily="18" charset="0"/>
            </a:endParaRPr>
          </a:p>
        </p:txBody>
      </p:sp>
      <p:grpSp>
        <p:nvGrpSpPr>
          <p:cNvPr id="13" name="Group 13"/>
          <p:cNvGrpSpPr/>
          <p:nvPr/>
        </p:nvGrpSpPr>
        <p:grpSpPr>
          <a:xfrm>
            <a:off x="16791282" y="6846531"/>
            <a:ext cx="4823538" cy="482353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D59">
                <a:alpha val="72941"/>
              </a:srgbClr>
            </a:solidFill>
          </p:spPr>
        </p:sp>
        <p:sp>
          <p:nvSpPr>
            <p:cNvPr id="15" name="TextBox 15"/>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pic>
        <p:nvPicPr>
          <p:cNvPr id="16" name="Picture 15">
            <a:extLst>
              <a:ext uri="{FF2B5EF4-FFF2-40B4-BE49-F238E27FC236}">
                <a16:creationId xmlns:a16="http://schemas.microsoft.com/office/drawing/2014/main" id="{331B922A-3D9C-4556-BA58-19903CC8B44B}"/>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3031984" y="371820"/>
            <a:ext cx="4823537" cy="1799880"/>
          </a:xfrm>
          <a:prstGeom prst="rect">
            <a:avLst/>
          </a:prstGeom>
          <a:noFill/>
          <a:ln>
            <a:noFill/>
          </a:ln>
        </p:spPr>
      </p:pic>
      <p:sp>
        <p:nvSpPr>
          <p:cNvPr id="11" name="TextBox 10">
            <a:extLst>
              <a:ext uri="{FF2B5EF4-FFF2-40B4-BE49-F238E27FC236}">
                <a16:creationId xmlns:a16="http://schemas.microsoft.com/office/drawing/2014/main" id="{423C5D1A-5EB2-4BD8-8654-400EC991EBFC}"/>
              </a:ext>
            </a:extLst>
          </p:cNvPr>
          <p:cNvSpPr txBox="1"/>
          <p:nvPr/>
        </p:nvSpPr>
        <p:spPr>
          <a:xfrm>
            <a:off x="4547281" y="6286500"/>
            <a:ext cx="8917181" cy="1754326"/>
          </a:xfrm>
          <a:prstGeom prst="rect">
            <a:avLst/>
          </a:prstGeom>
          <a:noFill/>
        </p:spPr>
        <p:txBody>
          <a:bodyPr wrap="square" rtlCol="0">
            <a:spAutoFit/>
          </a:bodyPr>
          <a:lstStyle/>
          <a:p>
            <a:r>
              <a:rPr lang="en-US" sz="3600" dirty="0">
                <a:latin typeface="Times New Roman" panose="02020603050405020304" pitchFamily="18" charset="0"/>
                <a:cs typeface="Times New Roman" panose="02020603050405020304" pitchFamily="18" charset="0"/>
              </a:rPr>
              <a:t>Student Name: Md Faysal Rahman </a:t>
            </a:r>
          </a:p>
          <a:p>
            <a:endParaRPr lang="en-US" sz="3600" dirty="0">
              <a:latin typeface="Times New Roman" panose="02020603050405020304" pitchFamily="18" charset="0"/>
              <a:cs typeface="Times New Roman" panose="02020603050405020304" pitchFamily="18" charset="0"/>
            </a:endParaRPr>
          </a:p>
          <a:p>
            <a:r>
              <a:rPr lang="en-US" sz="3600" dirty="0">
                <a:latin typeface="Times New Roman" panose="02020603050405020304" pitchFamily="18" charset="0"/>
                <a:cs typeface="Times New Roman" panose="02020603050405020304" pitchFamily="18" charset="0"/>
              </a:rPr>
              <a:t>Student ID: 2436576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207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sp>
      <p:sp>
        <p:nvSpPr>
          <p:cNvPr id="3" name="AutoShape 3"/>
          <p:cNvSpPr/>
          <p:nvPr/>
        </p:nvSpPr>
        <p:spPr>
          <a:xfrm>
            <a:off x="1107009" y="2171700"/>
            <a:ext cx="5049618" cy="0"/>
          </a:xfrm>
          <a:prstGeom prst="line">
            <a:avLst/>
          </a:prstGeom>
          <a:ln w="76200" cap="flat">
            <a:solidFill>
              <a:srgbClr val="574874"/>
            </a:solidFill>
            <a:prstDash val="solid"/>
            <a:headEnd type="none" w="sm" len="sm"/>
            <a:tailEnd type="none" w="sm" len="sm"/>
          </a:ln>
        </p:spPr>
      </p:sp>
      <p:grpSp>
        <p:nvGrpSpPr>
          <p:cNvPr id="4" name="Group 4"/>
          <p:cNvGrpSpPr/>
          <p:nvPr/>
        </p:nvGrpSpPr>
        <p:grpSpPr>
          <a:xfrm>
            <a:off x="1033765" y="24532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552554" y="-101707"/>
            <a:ext cx="15182890" cy="2369303"/>
          </a:xfrm>
          <a:prstGeom prst="rect">
            <a:avLst/>
          </a:prstGeom>
        </p:spPr>
        <p:txBody>
          <a:bodyPr wrap="square" lIns="0" tIns="0" rIns="0" bIns="0" rtlCol="0" anchor="t">
            <a:spAutoFit/>
          </a:bodyPr>
          <a:lstStyle/>
          <a:p>
            <a:pPr marL="0" marR="0" algn="just">
              <a:lnSpc>
                <a:spcPct val="150000"/>
              </a:lnSpc>
              <a:spcBef>
                <a:spcPts val="1200"/>
              </a:spcBef>
              <a:spcAft>
                <a:spcPts val="0"/>
              </a:spcAft>
            </a:pPr>
            <a:r>
              <a:rPr lang="en-GB" sz="54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Recruitment and Selection at HSBC</a:t>
            </a:r>
          </a:p>
          <a:p>
            <a:pPr marL="0" marR="0" algn="just">
              <a:lnSpc>
                <a:spcPct val="150000"/>
              </a:lnSpc>
              <a:spcBef>
                <a:spcPts val="200"/>
              </a:spcBef>
              <a:spcAft>
                <a:spcPts val="0"/>
              </a:spcAft>
            </a:pPr>
            <a:r>
              <a:rPr lang="en-GB" sz="5400" b="1" dirty="0">
                <a:solidFill>
                  <a:srgbClr val="BF8F00"/>
                </a:solidFill>
                <a:effectLst/>
                <a:latin typeface="Times New Roman" panose="02020603050405020304" pitchFamily="18" charset="0"/>
                <a:ea typeface="Times New Roman" panose="02020603050405020304" pitchFamily="18" charset="0"/>
              </a:rPr>
              <a:t>Introduction</a:t>
            </a:r>
          </a:p>
        </p:txBody>
      </p:sp>
      <p:sp>
        <p:nvSpPr>
          <p:cNvPr id="20" name="TextBox 19">
            <a:extLst>
              <a:ext uri="{FF2B5EF4-FFF2-40B4-BE49-F238E27FC236}">
                <a16:creationId xmlns:a16="http://schemas.microsoft.com/office/drawing/2014/main" id="{0D83436E-76EA-4271-9FB7-C107B9472B06}"/>
              </a:ext>
            </a:extLst>
          </p:cNvPr>
          <p:cNvSpPr txBox="1"/>
          <p:nvPr/>
        </p:nvSpPr>
        <p:spPr>
          <a:xfrm>
            <a:off x="428563" y="2781300"/>
            <a:ext cx="9858437" cy="5225341"/>
          </a:xfrm>
          <a:prstGeom prst="rect">
            <a:avLst/>
          </a:prstGeom>
          <a:noFill/>
        </p:spPr>
        <p:txBody>
          <a:bodyPr wrap="square">
            <a:spAutoFit/>
          </a:bodyPr>
          <a:lstStyle/>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Recruitment and selection are core HR functions essential for attracting, assessing, and appointing talent to build a competent workforce.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HSBC operates across 62 countries with 221,000 employees, making effective HR practices critical for regulatory compliance and service quality (HSBC Holdings, 2024).</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Recruitment and selection support HSBC’s digital transformation and ensure alignment with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goals.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Line managers play a key role in implementing recruitment and selection policies, influencing efficiency and effectiveness.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Key challenges include maintaining consistency across global operations and addressing skill shortages; recommendations focus on evidence-based improvements using academic and industry insights.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098" name="Picture 2" descr="HSBC Recruitment 2023 | Work From Home | Any Graduate ; 6 LPA - OPPORTUNITY  CELL">
            <a:extLst>
              <a:ext uri="{FF2B5EF4-FFF2-40B4-BE49-F238E27FC236}">
                <a16:creationId xmlns:a16="http://schemas.microsoft.com/office/drawing/2014/main" id="{AD5C82B3-9116-4EF1-955B-3FA329EA24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8690" y="1920570"/>
            <a:ext cx="7260710" cy="695672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AFCF291-C6AD-4863-9BF9-A04511B63B39}"/>
              </a:ext>
            </a:extLst>
          </p:cNvPr>
          <p:cNvSpPr txBox="1"/>
          <p:nvPr/>
        </p:nvSpPr>
        <p:spPr>
          <a:xfrm>
            <a:off x="11506200" y="9334500"/>
            <a:ext cx="5867400" cy="369332"/>
          </a:xfrm>
          <a:prstGeom prst="rect">
            <a:avLst/>
          </a:prstGeom>
          <a:noFill/>
        </p:spPr>
        <p:txBody>
          <a:bodyPr wrap="square" rtlCol="0">
            <a:spAutoFit/>
          </a:bodyPr>
          <a:lstStyle/>
          <a:p>
            <a:pPr algn="ctr"/>
            <a:r>
              <a:rPr lang="en-US" dirty="0"/>
              <a:t>Source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(HSBC Holdings, 2024).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30814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sp>
      <p:sp>
        <p:nvSpPr>
          <p:cNvPr id="3" name="AutoShape 3"/>
          <p:cNvSpPr/>
          <p:nvPr/>
        </p:nvSpPr>
        <p:spPr>
          <a:xfrm>
            <a:off x="1107009" y="2171700"/>
            <a:ext cx="5049618" cy="0"/>
          </a:xfrm>
          <a:prstGeom prst="line">
            <a:avLst/>
          </a:prstGeom>
          <a:ln w="76200" cap="flat">
            <a:solidFill>
              <a:srgbClr val="574874"/>
            </a:solidFill>
            <a:prstDash val="solid"/>
            <a:headEnd type="none" w="sm" len="sm"/>
            <a:tailEnd type="none" w="sm" len="sm"/>
          </a:ln>
        </p:spPr>
      </p:sp>
      <p:grpSp>
        <p:nvGrpSpPr>
          <p:cNvPr id="4" name="Group 4"/>
          <p:cNvGrpSpPr/>
          <p:nvPr/>
        </p:nvGrpSpPr>
        <p:grpSpPr>
          <a:xfrm>
            <a:off x="1033765" y="24532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276310" y="158869"/>
            <a:ext cx="8807689" cy="1909690"/>
          </a:xfrm>
          <a:prstGeom prst="rect">
            <a:avLst/>
          </a:prstGeom>
        </p:spPr>
        <p:txBody>
          <a:bodyPr wrap="square" lIns="0" tIns="0" rIns="0" bIns="0" rtlCol="0" anchor="t">
            <a:spAutoFit/>
          </a:bodyPr>
          <a:lstStyle/>
          <a:p>
            <a:pPr marL="0" marR="0" algn="just">
              <a:lnSpc>
                <a:spcPct val="150000"/>
              </a:lnSpc>
              <a:spcBef>
                <a:spcPts val="200"/>
              </a:spcBef>
              <a:spcAft>
                <a:spcPts val="0"/>
              </a:spcAft>
            </a:pPr>
            <a:r>
              <a:rPr lang="en-GB" sz="4400" b="1" dirty="0">
                <a:solidFill>
                  <a:srgbClr val="BF8F00"/>
                </a:solidFill>
                <a:effectLst/>
                <a:latin typeface="Times New Roman" panose="02020603050405020304" pitchFamily="18" charset="0"/>
                <a:ea typeface="Times New Roman" panose="02020603050405020304" pitchFamily="18" charset="0"/>
              </a:rPr>
              <a:t>Current HR policies and practices of HSBC</a:t>
            </a:r>
          </a:p>
        </p:txBody>
      </p:sp>
      <p:sp>
        <p:nvSpPr>
          <p:cNvPr id="20" name="TextBox 19">
            <a:extLst>
              <a:ext uri="{FF2B5EF4-FFF2-40B4-BE49-F238E27FC236}">
                <a16:creationId xmlns:a16="http://schemas.microsoft.com/office/drawing/2014/main" id="{0D83436E-76EA-4271-9FB7-C107B9472B06}"/>
              </a:ext>
            </a:extLst>
          </p:cNvPr>
          <p:cNvSpPr txBox="1"/>
          <p:nvPr/>
        </p:nvSpPr>
        <p:spPr>
          <a:xfrm>
            <a:off x="476127" y="3030379"/>
            <a:ext cx="9302312" cy="5620513"/>
          </a:xfrm>
          <a:prstGeom prst="rect">
            <a:avLst/>
          </a:prstGeom>
          <a:noFill/>
        </p:spPr>
        <p:txBody>
          <a:bodyPr wrap="square">
            <a:spAutoFit/>
          </a:bodyPr>
          <a:lstStyle/>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HSBC implements a structured, multi-stage recruitment process, including online application screening, aptitude tests, digital interviews, and assessment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centres</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(Unstop, 2025).</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Competency-based assessments align with HSBC values: “taking responsibility,” “working together,” and “getting things done” (HSBC, 2019).</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AI-supported screening tools accelerate early-stage filtering, reducing recruitment processing time by 40% in 2023 (HSBC Holdings, 2024).</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HSBC uses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behavioural</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and situational judgement tests to predict job performance for customer-facing and digital roles.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Strategic HR outsourcing with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Resorsi</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(2025) streamlines recruitment workflow, reducing manual errors by 25%, alongside strict compliance checks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Resorsi</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9" descr="HSBC Recruitment Process 2023: All Details // Unstop">
            <a:extLst>
              <a:ext uri="{FF2B5EF4-FFF2-40B4-BE49-F238E27FC236}">
                <a16:creationId xmlns:a16="http://schemas.microsoft.com/office/drawing/2014/main" id="{FD68695D-8EC6-41A3-9EB4-70F1F2BF039D}"/>
              </a:ext>
            </a:extLst>
          </p:cNvPr>
          <p:cNvPicPr/>
          <p:nvPr/>
        </p:nvPicPr>
        <p:blipFill rotWithShape="1">
          <a:blip r:embed="rId4">
            <a:extLst>
              <a:ext uri="{28A0092B-C50C-407E-A947-70E740481C1C}">
                <a14:useLocalDpi xmlns:a14="http://schemas.microsoft.com/office/drawing/2010/main" val="0"/>
              </a:ext>
            </a:extLst>
          </a:blip>
          <a:srcRect t="4797" r="-12" b="5368"/>
          <a:stretch/>
        </p:blipFill>
        <p:spPr bwMode="auto">
          <a:xfrm>
            <a:off x="10254566" y="32238"/>
            <a:ext cx="8009355" cy="8496297"/>
          </a:xfrm>
          <a:prstGeom prst="rect">
            <a:avLst/>
          </a:prstGeom>
          <a:noFill/>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BA9A389C-D1EB-4024-9577-10323EA6221A}"/>
              </a:ext>
            </a:extLst>
          </p:cNvPr>
          <p:cNvSpPr txBox="1"/>
          <p:nvPr/>
        </p:nvSpPr>
        <p:spPr>
          <a:xfrm>
            <a:off x="10146565" y="8717786"/>
            <a:ext cx="9144000" cy="1262205"/>
          </a:xfrm>
          <a:prstGeom prst="rect">
            <a:avLst/>
          </a:prstGeom>
          <a:noFill/>
        </p:spPr>
        <p:txBody>
          <a:bodyPr wrap="square">
            <a:spAutoFit/>
          </a:bodyPr>
          <a:lstStyle/>
          <a:p>
            <a:pPr marL="0" marR="0" algn="ctr">
              <a:lnSpc>
                <a:spcPct val="150000"/>
              </a:lnSpc>
              <a:spcBef>
                <a:spcPts val="0"/>
              </a:spcBef>
              <a:spcAft>
                <a:spcPts val="1000"/>
              </a:spcAft>
            </a:pPr>
            <a:r>
              <a:rPr lang="en-GB" sz="2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Figure 04: HSBC Selection Process</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2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lang="en-GB" sz="2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(Unstop, 2025)</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21982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sp>
      <p:sp>
        <p:nvSpPr>
          <p:cNvPr id="13" name="TextBox 13"/>
          <p:cNvSpPr txBox="1"/>
          <p:nvPr/>
        </p:nvSpPr>
        <p:spPr>
          <a:xfrm>
            <a:off x="2682294" y="38124"/>
            <a:ext cx="14192290" cy="1219116"/>
          </a:xfrm>
          <a:prstGeom prst="rect">
            <a:avLst/>
          </a:prstGeom>
        </p:spPr>
        <p:txBody>
          <a:bodyPr wrap="square" lIns="0" tIns="0" rIns="0" bIns="0" rtlCol="0" anchor="t">
            <a:spAutoFit/>
          </a:bodyPr>
          <a:lstStyle/>
          <a:p>
            <a:pPr marL="0" marR="0" algn="ctr">
              <a:lnSpc>
                <a:spcPct val="150000"/>
              </a:lnSpc>
              <a:spcBef>
                <a:spcPts val="200"/>
              </a:spcBef>
              <a:spcAft>
                <a:spcPts val="0"/>
              </a:spcAft>
            </a:pPr>
            <a:r>
              <a:rPr lang="en-GB" sz="6000" b="1" dirty="0">
                <a:solidFill>
                  <a:srgbClr val="BF8F00"/>
                </a:solidFill>
                <a:effectLst/>
                <a:latin typeface="Times New Roman" panose="02020603050405020304" pitchFamily="18" charset="0"/>
                <a:ea typeface="Times New Roman" panose="02020603050405020304" pitchFamily="18" charset="0"/>
              </a:rPr>
              <a:t>Line Managers Role in Implementation </a:t>
            </a:r>
          </a:p>
        </p:txBody>
      </p:sp>
      <p:sp>
        <p:nvSpPr>
          <p:cNvPr id="3" name="Rectangle 2">
            <a:extLst>
              <a:ext uri="{FF2B5EF4-FFF2-40B4-BE49-F238E27FC236}">
                <a16:creationId xmlns:a16="http://schemas.microsoft.com/office/drawing/2014/main" id="{9CD31FF9-3453-4B86-81DF-6823E409983B}"/>
              </a:ext>
            </a:extLst>
          </p:cNvPr>
          <p:cNvSpPr/>
          <p:nvPr/>
        </p:nvSpPr>
        <p:spPr>
          <a:xfrm>
            <a:off x="457200" y="2400300"/>
            <a:ext cx="8534400" cy="7226264"/>
          </a:xfrm>
          <a:prstGeom prst="rect">
            <a:avLst/>
          </a:prstGeom>
        </p:spPr>
        <p:txBody>
          <a:bodyPr/>
          <a:lstStyle/>
          <a:p>
            <a:pPr marL="342900" marR="0" lvl="0" indent="-342900" algn="just">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Line managers update role profiles, competencies, and skill requirements, especially for digital banking and cybersecurity roles.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They shortlist candidates, conduct panel interviews, and assess applicants using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behavioural</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and technical criteria.</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Collaborate with HR in regions like the UK and Hong Kong to ensure compliance with regulations and employment laws.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Participate in bias-mitigation training to support fair and ethical recruitment, aligning with HSBC’s diversity commitments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Ornob</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Workload pressures and inconsistent training may reduce recruitment effectiveness, leading to variability in selection outcomes (Radha, 2024).</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q"/>
            </a:pPr>
            <a:endParaRPr lang="en-GB" sz="2400" dirty="0">
              <a:latin typeface="Times New Roman" panose="02020603050405020304" pitchFamily="18" charset="0"/>
              <a:cs typeface="Times New Roman" panose="02020603050405020304" pitchFamily="18" charset="0"/>
            </a:endParaRPr>
          </a:p>
        </p:txBody>
      </p:sp>
      <p:pic>
        <p:nvPicPr>
          <p:cNvPr id="1026" name="Picture 2" descr="Role of First-Line Managers">
            <a:extLst>
              <a:ext uri="{FF2B5EF4-FFF2-40B4-BE49-F238E27FC236}">
                <a16:creationId xmlns:a16="http://schemas.microsoft.com/office/drawing/2014/main" id="{DB7E2983-0036-4F21-B59D-F47B1FD0D8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82200" y="2403764"/>
            <a:ext cx="7848600" cy="64735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F37B6AB-E080-445C-AF38-45120DCDC79D}"/>
              </a:ext>
            </a:extLst>
          </p:cNvPr>
          <p:cNvSpPr txBox="1"/>
          <p:nvPr/>
        </p:nvSpPr>
        <p:spPr>
          <a:xfrm>
            <a:off x="10591800" y="9258300"/>
            <a:ext cx="7239000" cy="369332"/>
          </a:xfrm>
          <a:prstGeom prst="rect">
            <a:avLst/>
          </a:prstGeom>
          <a:noFill/>
        </p:spPr>
        <p:txBody>
          <a:bodyPr wrap="square" rtlCol="0">
            <a:spAutoFit/>
          </a:bodyPr>
          <a:lstStyle/>
          <a:p>
            <a:pPr algn="ctr"/>
            <a:r>
              <a:rPr lang="en-US" dirty="0"/>
              <a:t>Source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Ornob</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US" dirty="0"/>
          </a:p>
        </p:txBody>
      </p:sp>
    </p:spTree>
    <p:extLst>
      <p:ext uri="{BB962C8B-B14F-4D97-AF65-F5344CB8AC3E}">
        <p14:creationId xmlns:p14="http://schemas.microsoft.com/office/powerpoint/2010/main" val="2951948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sp>
      <p:sp>
        <p:nvSpPr>
          <p:cNvPr id="11" name="TextBox 10">
            <a:extLst>
              <a:ext uri="{FF2B5EF4-FFF2-40B4-BE49-F238E27FC236}">
                <a16:creationId xmlns:a16="http://schemas.microsoft.com/office/drawing/2014/main" id="{C228A114-C014-4BF7-933C-2FBC83C5E2A4}"/>
              </a:ext>
            </a:extLst>
          </p:cNvPr>
          <p:cNvSpPr txBox="1"/>
          <p:nvPr/>
        </p:nvSpPr>
        <p:spPr>
          <a:xfrm>
            <a:off x="2667000" y="7620"/>
            <a:ext cx="13411200" cy="986360"/>
          </a:xfrm>
          <a:prstGeom prst="rect">
            <a:avLst/>
          </a:prstGeom>
          <a:noFill/>
        </p:spPr>
        <p:txBody>
          <a:bodyPr wrap="square">
            <a:spAutoFit/>
          </a:bodyPr>
          <a:lstStyle/>
          <a:p>
            <a:pPr marL="0" marR="0" algn="just">
              <a:lnSpc>
                <a:spcPct val="150000"/>
              </a:lnSpc>
              <a:spcBef>
                <a:spcPts val="200"/>
              </a:spcBef>
              <a:spcAft>
                <a:spcPts val="0"/>
              </a:spcAft>
            </a:pPr>
            <a:r>
              <a:rPr lang="en-GB" sz="4400" b="1" dirty="0">
                <a:solidFill>
                  <a:srgbClr val="BF8F00"/>
                </a:solidFill>
                <a:effectLst/>
                <a:latin typeface="Times New Roman" panose="02020603050405020304" pitchFamily="18" charset="0"/>
                <a:ea typeface="Times New Roman" panose="02020603050405020304" pitchFamily="18" charset="0"/>
              </a:rPr>
              <a:t>Strategic Alignment of HR Practices with HSBC Goals</a:t>
            </a:r>
          </a:p>
        </p:txBody>
      </p:sp>
      <p:pic>
        <p:nvPicPr>
          <p:cNvPr id="4098" name="Picture 2" descr="Business Alignment and HR Strategy PowerPoint Presentation Slides - PPT  Template">
            <a:extLst>
              <a:ext uri="{FF2B5EF4-FFF2-40B4-BE49-F238E27FC236}">
                <a16:creationId xmlns:a16="http://schemas.microsoft.com/office/drawing/2014/main" id="{2F9B7407-CEAB-408A-8D35-AE63222C58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39599" y="1202477"/>
            <a:ext cx="6241473" cy="68580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CF66E66-D732-4B90-B7CC-CDCAA923FA41}"/>
              </a:ext>
            </a:extLst>
          </p:cNvPr>
          <p:cNvSpPr txBox="1"/>
          <p:nvPr/>
        </p:nvSpPr>
        <p:spPr>
          <a:xfrm>
            <a:off x="12268200" y="8268974"/>
            <a:ext cx="5486400" cy="1001813"/>
          </a:xfrm>
          <a:prstGeom prst="rect">
            <a:avLst/>
          </a:prstGeom>
          <a:noFill/>
        </p:spPr>
        <p:txBody>
          <a:bodyPr wrap="square">
            <a:spAutoFit/>
          </a:bodyPr>
          <a:lstStyle/>
          <a:p>
            <a:pPr marL="0" marR="0" algn="ctr">
              <a:lnSpc>
                <a:spcPct val="150000"/>
              </a:lnSpc>
              <a:spcBef>
                <a:spcPts val="0"/>
              </a:spcBef>
              <a:spcAft>
                <a:spcPts val="1000"/>
              </a:spcAf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Figure 05: HR Strategy</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Collidu</a:t>
            </a: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B15B1BDA-CDF0-4B38-AE47-0BE8D5B4C0FE}"/>
              </a:ext>
            </a:extLst>
          </p:cNvPr>
          <p:cNvGraphicFramePr/>
          <p:nvPr>
            <p:extLst>
              <p:ext uri="{D42A27DB-BD31-4B8C-83A1-F6EECF244321}">
                <p14:modId xmlns:p14="http://schemas.microsoft.com/office/powerpoint/2010/main" val="4024136436"/>
              </p:ext>
            </p:extLst>
          </p:nvPr>
        </p:nvGraphicFramePr>
        <p:xfrm>
          <a:off x="381000" y="1562100"/>
          <a:ext cx="11049000" cy="7696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95635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sp>
      <p:sp>
        <p:nvSpPr>
          <p:cNvPr id="3" name="AutoShape 3"/>
          <p:cNvSpPr/>
          <p:nvPr/>
        </p:nvSpPr>
        <p:spPr>
          <a:xfrm>
            <a:off x="7793135" y="1139347"/>
            <a:ext cx="5049618" cy="0"/>
          </a:xfrm>
          <a:prstGeom prst="line">
            <a:avLst/>
          </a:prstGeom>
          <a:ln w="76200" cap="flat">
            <a:solidFill>
              <a:srgbClr val="574874"/>
            </a:solidFill>
            <a:prstDash val="solid"/>
            <a:headEnd type="none" w="sm" len="sm"/>
            <a:tailEnd type="none" w="sm" len="sm"/>
          </a:ln>
        </p:spPr>
      </p:sp>
      <p:sp>
        <p:nvSpPr>
          <p:cNvPr id="13" name="TextBox 13"/>
          <p:cNvSpPr txBox="1"/>
          <p:nvPr/>
        </p:nvSpPr>
        <p:spPr>
          <a:xfrm>
            <a:off x="5232959" y="146260"/>
            <a:ext cx="9002335" cy="894027"/>
          </a:xfrm>
          <a:prstGeom prst="rect">
            <a:avLst/>
          </a:prstGeom>
        </p:spPr>
        <p:txBody>
          <a:bodyPr wrap="square" lIns="0" tIns="0" rIns="0" bIns="0" rtlCol="0" anchor="t">
            <a:spAutoFit/>
          </a:bodyPr>
          <a:lstStyle/>
          <a:p>
            <a:pPr marL="0" marR="0" algn="just">
              <a:lnSpc>
                <a:spcPct val="150000"/>
              </a:lnSpc>
              <a:spcBef>
                <a:spcPts val="200"/>
              </a:spcBef>
              <a:spcAft>
                <a:spcPts val="0"/>
              </a:spcAft>
            </a:pPr>
            <a:r>
              <a:rPr lang="en-GB" sz="4400" b="1" dirty="0">
                <a:solidFill>
                  <a:srgbClr val="BF8F00"/>
                </a:solidFill>
                <a:effectLst/>
                <a:latin typeface="Times New Roman" panose="02020603050405020304" pitchFamily="18" charset="0"/>
                <a:ea typeface="Times New Roman" panose="02020603050405020304" pitchFamily="18" charset="0"/>
              </a:rPr>
              <a:t>Key HR Challenges Faced by HSBC</a:t>
            </a:r>
          </a:p>
        </p:txBody>
      </p:sp>
      <p:graphicFrame>
        <p:nvGraphicFramePr>
          <p:cNvPr id="5" name="Diagram 4">
            <a:extLst>
              <a:ext uri="{FF2B5EF4-FFF2-40B4-BE49-F238E27FC236}">
                <a16:creationId xmlns:a16="http://schemas.microsoft.com/office/drawing/2014/main" id="{0C03250C-846E-4990-A380-28AD0B6B582F}"/>
              </a:ext>
            </a:extLst>
          </p:cNvPr>
          <p:cNvGraphicFramePr/>
          <p:nvPr>
            <p:extLst>
              <p:ext uri="{D42A27DB-BD31-4B8C-83A1-F6EECF244321}">
                <p14:modId xmlns:p14="http://schemas.microsoft.com/office/powerpoint/2010/main" val="4247911116"/>
              </p:ext>
            </p:extLst>
          </p:nvPr>
        </p:nvGraphicFramePr>
        <p:xfrm>
          <a:off x="533400" y="1638299"/>
          <a:ext cx="10820400" cy="78486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2" name="Picture 4" descr="HR Challenges PowerPoint and Google Slides Template">
            <a:extLst>
              <a:ext uri="{FF2B5EF4-FFF2-40B4-BE49-F238E27FC236}">
                <a16:creationId xmlns:a16="http://schemas.microsoft.com/office/drawing/2014/main" id="{84CCCBE3-EC04-4A9A-8015-466BE4C3C5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887200" y="2171699"/>
            <a:ext cx="5486400" cy="640079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0C77E03-B706-4B24-81A3-6C6ABCA27A2D}"/>
              </a:ext>
            </a:extLst>
          </p:cNvPr>
          <p:cNvSpPr txBox="1"/>
          <p:nvPr/>
        </p:nvSpPr>
        <p:spPr>
          <a:xfrm>
            <a:off x="11887200" y="9486900"/>
            <a:ext cx="6172200" cy="369332"/>
          </a:xfrm>
          <a:prstGeom prst="rect">
            <a:avLst/>
          </a:prstGeom>
          <a:noFill/>
        </p:spPr>
        <p:txBody>
          <a:bodyPr wrap="square" rtlCol="0">
            <a:spAutoFit/>
          </a:bodyPr>
          <a:lstStyle/>
          <a:p>
            <a:pPr algn="ctr"/>
            <a:r>
              <a:rPr lang="en-US" dirty="0"/>
              <a:t>Source (</a:t>
            </a:r>
            <a:r>
              <a:rPr lang="en-US" sz="1800" dirty="0">
                <a:effectLst/>
                <a:latin typeface="Times New Roman" panose="02020603050405020304" pitchFamily="18" charset="0"/>
                <a:ea typeface="Times New Roman" panose="02020603050405020304" pitchFamily="18" charset="0"/>
              </a:rPr>
              <a:t>(Mujtaba &amp; Mahapatra, 2024).</a:t>
            </a:r>
          </a:p>
        </p:txBody>
      </p:sp>
    </p:spTree>
    <p:extLst>
      <p:ext uri="{BB962C8B-B14F-4D97-AF65-F5344CB8AC3E}">
        <p14:creationId xmlns:p14="http://schemas.microsoft.com/office/powerpoint/2010/main" val="3073645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sp>
      <p:sp>
        <p:nvSpPr>
          <p:cNvPr id="3" name="AutoShape 3"/>
          <p:cNvSpPr/>
          <p:nvPr/>
        </p:nvSpPr>
        <p:spPr>
          <a:xfrm>
            <a:off x="1107009" y="2171700"/>
            <a:ext cx="5049618" cy="0"/>
          </a:xfrm>
          <a:prstGeom prst="line">
            <a:avLst/>
          </a:prstGeom>
          <a:ln w="76200" cap="flat">
            <a:solidFill>
              <a:srgbClr val="574874"/>
            </a:solidFill>
            <a:prstDash val="solid"/>
            <a:headEnd type="none" w="sm" len="sm"/>
            <a:tailEnd type="none" w="sm" len="sm"/>
          </a:ln>
        </p:spPr>
      </p:sp>
      <p:grpSp>
        <p:nvGrpSpPr>
          <p:cNvPr id="4" name="Group 4"/>
          <p:cNvGrpSpPr/>
          <p:nvPr/>
        </p:nvGrpSpPr>
        <p:grpSpPr>
          <a:xfrm>
            <a:off x="1033765" y="24532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688738" y="245320"/>
            <a:ext cx="16179402" cy="1846659"/>
          </a:xfrm>
          <a:prstGeom prst="rect">
            <a:avLst/>
          </a:prstGeom>
        </p:spPr>
        <p:txBody>
          <a:bodyPr wrap="square" lIns="0" tIns="0" rIns="0" bIns="0" rtlCol="0" anchor="t">
            <a:spAutoFit/>
          </a:bodyPr>
          <a:lstStyle/>
          <a:p>
            <a:pPr marL="0" marR="0" algn="just">
              <a:spcBef>
                <a:spcPts val="200"/>
              </a:spcBef>
              <a:spcAft>
                <a:spcPts val="0"/>
              </a:spcAft>
            </a:pPr>
            <a:r>
              <a:rPr lang="en-GB" sz="6000" b="1" dirty="0">
                <a:solidFill>
                  <a:srgbClr val="BF8F00"/>
                </a:solidFill>
                <a:effectLst/>
                <a:latin typeface="Times New Roman" panose="02020603050405020304" pitchFamily="18" charset="0"/>
                <a:ea typeface="Times New Roman" panose="02020603050405020304" pitchFamily="18" charset="0"/>
              </a:rPr>
              <a:t>Practical Recommendations to Address Challenges</a:t>
            </a:r>
          </a:p>
        </p:txBody>
      </p:sp>
      <p:graphicFrame>
        <p:nvGraphicFramePr>
          <p:cNvPr id="15" name="Diagram 14">
            <a:extLst>
              <a:ext uri="{FF2B5EF4-FFF2-40B4-BE49-F238E27FC236}">
                <a16:creationId xmlns:a16="http://schemas.microsoft.com/office/drawing/2014/main" id="{B29DAC6B-FA76-46B3-A334-0F4BC535E4D1}"/>
              </a:ext>
            </a:extLst>
          </p:cNvPr>
          <p:cNvGraphicFramePr/>
          <p:nvPr>
            <p:extLst>
              <p:ext uri="{D42A27DB-BD31-4B8C-83A1-F6EECF244321}">
                <p14:modId xmlns:p14="http://schemas.microsoft.com/office/powerpoint/2010/main" val="4130561010"/>
              </p:ext>
            </p:extLst>
          </p:nvPr>
        </p:nvGraphicFramePr>
        <p:xfrm>
          <a:off x="609600" y="2422831"/>
          <a:ext cx="16535400" cy="76188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8594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sp>
      <p:sp>
        <p:nvSpPr>
          <p:cNvPr id="3" name="AutoShape 3"/>
          <p:cNvSpPr/>
          <p:nvPr/>
        </p:nvSpPr>
        <p:spPr>
          <a:xfrm>
            <a:off x="6309549" y="1341008"/>
            <a:ext cx="5049618" cy="0"/>
          </a:xfrm>
          <a:prstGeom prst="line">
            <a:avLst/>
          </a:prstGeom>
          <a:ln w="76200" cap="flat">
            <a:solidFill>
              <a:srgbClr val="574874"/>
            </a:solidFill>
            <a:prstDash val="solid"/>
            <a:headEnd type="none" w="sm" len="sm"/>
            <a:tailEnd type="none" w="sm" len="sm"/>
          </a:ln>
        </p:spPr>
      </p:sp>
      <p:sp>
        <p:nvSpPr>
          <p:cNvPr id="13" name="TextBox 13"/>
          <p:cNvSpPr txBox="1"/>
          <p:nvPr/>
        </p:nvSpPr>
        <p:spPr>
          <a:xfrm>
            <a:off x="6858000" y="0"/>
            <a:ext cx="9002335" cy="1341008"/>
          </a:xfrm>
          <a:prstGeom prst="rect">
            <a:avLst/>
          </a:prstGeom>
        </p:spPr>
        <p:txBody>
          <a:bodyPr wrap="square" lIns="0" tIns="0" rIns="0" bIns="0" rtlCol="0" anchor="t">
            <a:spAutoFit/>
          </a:bodyPr>
          <a:lstStyle/>
          <a:p>
            <a:pPr marL="0" marR="0" algn="just">
              <a:lnSpc>
                <a:spcPct val="150000"/>
              </a:lnSpc>
              <a:spcBef>
                <a:spcPts val="200"/>
              </a:spcBef>
              <a:spcAft>
                <a:spcPts val="0"/>
              </a:spcAft>
            </a:pPr>
            <a:r>
              <a:rPr lang="en-GB" sz="6600" b="1" dirty="0">
                <a:solidFill>
                  <a:srgbClr val="BF8F00"/>
                </a:solidFill>
                <a:effectLst/>
                <a:latin typeface="Times New Roman" panose="02020603050405020304" pitchFamily="18" charset="0"/>
                <a:ea typeface="Times New Roman" panose="02020603050405020304" pitchFamily="18" charset="0"/>
              </a:rPr>
              <a:t>Conclusion</a:t>
            </a:r>
          </a:p>
        </p:txBody>
      </p:sp>
      <p:pic>
        <p:nvPicPr>
          <p:cNvPr id="3074" name="Picture 2" descr="Enhancing HR Management: HReasily Teams Up with HSBC for SmartHR in Hong  Kong">
            <a:extLst>
              <a:ext uri="{FF2B5EF4-FFF2-40B4-BE49-F238E27FC236}">
                <a16:creationId xmlns:a16="http://schemas.microsoft.com/office/drawing/2014/main" id="{C1612AE2-0671-461C-A6E8-832B5C7A45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88682" y="1856405"/>
            <a:ext cx="8242118" cy="74780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FCD9100-B541-412E-B5E9-0F761694B079}"/>
              </a:ext>
            </a:extLst>
          </p:cNvPr>
          <p:cNvSpPr txBox="1"/>
          <p:nvPr/>
        </p:nvSpPr>
        <p:spPr>
          <a:xfrm>
            <a:off x="457200" y="1638302"/>
            <a:ext cx="8686800" cy="8317342"/>
          </a:xfrm>
          <a:prstGeom prst="rect">
            <a:avLst/>
          </a:prstGeom>
          <a:noFill/>
        </p:spPr>
        <p:txBody>
          <a:bodyPr wrap="square" rtlCol="0">
            <a:spAutoFit/>
          </a:bodyPr>
          <a:lstStyle/>
          <a:p>
            <a:pPr marL="457200" marR="0" lvl="0" indent="-457200">
              <a:lnSpc>
                <a:spcPct val="107000"/>
              </a:lnSpc>
              <a:spcBef>
                <a:spcPts val="0"/>
              </a:spcBef>
              <a:spcAft>
                <a:spcPts val="800"/>
              </a:spcAft>
              <a:buSzPts val="1000"/>
              <a:buFont typeface="Wingdings" panose="05000000000000000000" pitchFamily="2" charset="2"/>
              <a:buChar char="q"/>
              <a:tabLst>
                <a:tab pos="457200" algn="l"/>
              </a:tabLst>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Recruitment and selection are crucial for HSBC’s competitiveness in global financial markets (Armstrong &amp; Taylor, 2023).</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nSpc>
                <a:spcPct val="107000"/>
              </a:lnSpc>
              <a:spcBef>
                <a:spcPts val="0"/>
              </a:spcBef>
              <a:spcAft>
                <a:spcPts val="800"/>
              </a:spcAft>
              <a:buSzPts val="1000"/>
              <a:buFont typeface="Wingdings" panose="05000000000000000000" pitchFamily="2" charset="2"/>
              <a:buChar char="q"/>
              <a:tabLst>
                <a:tab pos="457200" algn="l"/>
              </a:tabLst>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Technology-enabled recruitment systems enhance fairness, support digital transformation, and ensure regulatory compliance (</a:t>
            </a:r>
            <a:r>
              <a:rPr lang="en-US" sz="2800" dirty="0" err="1">
                <a:effectLst/>
                <a:latin typeface="Times New Roman" panose="02020603050405020304" pitchFamily="18" charset="0"/>
                <a:ea typeface="Times New Roman" panose="02020603050405020304" pitchFamily="18" charset="0"/>
                <a:cs typeface="Times New Roman" panose="02020603050405020304" pitchFamily="18" charset="0"/>
              </a:rPr>
              <a:t>Boselie</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 &amp; van der Heijden, 2024).</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nSpc>
                <a:spcPct val="107000"/>
              </a:lnSpc>
              <a:spcBef>
                <a:spcPts val="0"/>
              </a:spcBef>
              <a:spcAft>
                <a:spcPts val="800"/>
              </a:spcAft>
              <a:buSzPts val="1000"/>
              <a:buFont typeface="Wingdings" panose="05000000000000000000" pitchFamily="2" charset="2"/>
              <a:buChar char="q"/>
              <a:tabLst>
                <a:tab pos="457200" algn="l"/>
              </a:tabLst>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Line managers play a key role in implementing recruitment practices effectively, despite some capability gaps (Salman &amp; </a:t>
            </a:r>
            <a:r>
              <a:rPr lang="en-US" sz="2800" dirty="0" err="1">
                <a:effectLst/>
                <a:latin typeface="Times New Roman" panose="02020603050405020304" pitchFamily="18" charset="0"/>
                <a:ea typeface="Times New Roman" panose="02020603050405020304" pitchFamily="18" charset="0"/>
                <a:cs typeface="Times New Roman" panose="02020603050405020304" pitchFamily="18" charset="0"/>
              </a:rPr>
              <a:t>Broten</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 2017).</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nSpc>
                <a:spcPct val="107000"/>
              </a:lnSpc>
              <a:spcBef>
                <a:spcPts val="0"/>
              </a:spcBef>
              <a:spcAft>
                <a:spcPts val="800"/>
              </a:spcAft>
              <a:buSzPts val="1000"/>
              <a:buFont typeface="Wingdings" panose="05000000000000000000" pitchFamily="2" charset="2"/>
              <a:buChar char="q"/>
              <a:tabLst>
                <a:tab pos="457200" algn="l"/>
              </a:tabLst>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Key challenges include competition for digital talent, AI fairness risks, and regulatory constraints (</a:t>
            </a:r>
            <a:r>
              <a:rPr lang="en-US" sz="2800" dirty="0" err="1">
                <a:effectLst/>
                <a:latin typeface="Times New Roman" panose="02020603050405020304" pitchFamily="18" charset="0"/>
                <a:ea typeface="Times New Roman" panose="02020603050405020304" pitchFamily="18" charset="0"/>
                <a:cs typeface="Times New Roman" panose="02020603050405020304" pitchFamily="18" charset="0"/>
              </a:rPr>
              <a:t>Holbeche</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nSpc>
                <a:spcPct val="107000"/>
              </a:lnSpc>
              <a:spcBef>
                <a:spcPts val="0"/>
              </a:spcBef>
              <a:spcAft>
                <a:spcPts val="800"/>
              </a:spcAft>
              <a:buSzPts val="1000"/>
              <a:buFont typeface="Wingdings" panose="05000000000000000000" pitchFamily="2" charset="2"/>
              <a:buChar char="q"/>
              <a:tabLst>
                <a:tab pos="457200" algn="l"/>
              </a:tabLst>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Recommendations aim to strengthen recruitment effectiveness, align HR with strategic goals, and develop a diverse, high-performing workforce (Armstrong &amp; Taylor, 2023).</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ABB1E1D7-B5E6-4D29-B9A2-588A1199A558}"/>
              </a:ext>
            </a:extLst>
          </p:cNvPr>
          <p:cNvSpPr txBox="1"/>
          <p:nvPr/>
        </p:nvSpPr>
        <p:spPr>
          <a:xfrm>
            <a:off x="10668000" y="9563099"/>
            <a:ext cx="6934200" cy="369332"/>
          </a:xfrm>
          <a:prstGeom prst="rect">
            <a:avLst/>
          </a:prstGeom>
          <a:noFill/>
        </p:spPr>
        <p:txBody>
          <a:bodyPr wrap="square" rtlCol="0">
            <a:spAutoFit/>
          </a:bodyPr>
          <a:lstStyle/>
          <a:p>
            <a:pPr algn="ctr"/>
            <a:r>
              <a:rPr lang="en-US" dirty="0"/>
              <a:t>Source (</a:t>
            </a:r>
            <a:r>
              <a:rPr lang="en-GB" sz="1800" dirty="0">
                <a:effectLst/>
                <a:latin typeface="Times New Roman" panose="02020603050405020304" pitchFamily="18" charset="0"/>
                <a:ea typeface="Times New Roman" panose="02020603050405020304" pitchFamily="18" charset="0"/>
              </a:rPr>
              <a:t>HSBC Holdings plc (2024). </a:t>
            </a:r>
            <a:endParaRPr lang="en-US" dirty="0"/>
          </a:p>
        </p:txBody>
      </p:sp>
    </p:spTree>
    <p:extLst>
      <p:ext uri="{BB962C8B-B14F-4D97-AF65-F5344CB8AC3E}">
        <p14:creationId xmlns:p14="http://schemas.microsoft.com/office/powerpoint/2010/main" val="248943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sp>
      <p:sp>
        <p:nvSpPr>
          <p:cNvPr id="3" name="AutoShape 3"/>
          <p:cNvSpPr/>
          <p:nvPr/>
        </p:nvSpPr>
        <p:spPr>
          <a:xfrm>
            <a:off x="5222533" y="1193454"/>
            <a:ext cx="7842931" cy="0"/>
          </a:xfrm>
          <a:prstGeom prst="line">
            <a:avLst/>
          </a:prstGeom>
          <a:ln w="76200" cap="flat">
            <a:solidFill>
              <a:srgbClr val="574874"/>
            </a:solidFill>
            <a:prstDash val="solid"/>
            <a:headEnd type="none" w="sm" len="sm"/>
            <a:tailEnd type="none" w="sm" len="sm"/>
          </a:ln>
        </p:spPr>
      </p:sp>
      <p:sp>
        <p:nvSpPr>
          <p:cNvPr id="5" name="TextBox 5"/>
          <p:cNvSpPr txBox="1"/>
          <p:nvPr/>
        </p:nvSpPr>
        <p:spPr>
          <a:xfrm>
            <a:off x="6324600" y="-147554"/>
            <a:ext cx="7923990" cy="1341008"/>
          </a:xfrm>
          <a:prstGeom prst="rect">
            <a:avLst/>
          </a:prstGeom>
        </p:spPr>
        <p:txBody>
          <a:bodyPr lIns="0" tIns="0" rIns="0" bIns="0" rtlCol="0" anchor="t">
            <a:spAutoFit/>
          </a:bodyPr>
          <a:lstStyle/>
          <a:p>
            <a:pPr marL="0" marR="0" algn="just">
              <a:lnSpc>
                <a:spcPct val="150000"/>
              </a:lnSpc>
              <a:spcBef>
                <a:spcPts val="200"/>
              </a:spcBef>
              <a:spcAft>
                <a:spcPts val="0"/>
              </a:spcAft>
            </a:pPr>
            <a:r>
              <a:rPr lang="en-GB" sz="6600" b="1" dirty="0">
                <a:solidFill>
                  <a:srgbClr val="BF8F00"/>
                </a:solidFill>
                <a:effectLst/>
                <a:latin typeface="Times New Roman" panose="02020603050405020304" pitchFamily="18" charset="0"/>
                <a:ea typeface="Times New Roman" panose="02020603050405020304" pitchFamily="18" charset="0"/>
              </a:rPr>
              <a:t>Reference List</a:t>
            </a:r>
          </a:p>
        </p:txBody>
      </p:sp>
      <p:sp>
        <p:nvSpPr>
          <p:cNvPr id="8" name="TextBox 7">
            <a:extLst>
              <a:ext uri="{FF2B5EF4-FFF2-40B4-BE49-F238E27FC236}">
                <a16:creationId xmlns:a16="http://schemas.microsoft.com/office/drawing/2014/main" id="{CDC8E149-2BDC-43F9-BBFA-37B33FA15020}"/>
              </a:ext>
            </a:extLst>
          </p:cNvPr>
          <p:cNvSpPr txBox="1"/>
          <p:nvPr/>
        </p:nvSpPr>
        <p:spPr>
          <a:xfrm>
            <a:off x="304798" y="1333388"/>
            <a:ext cx="17678400" cy="8710077"/>
          </a:xfrm>
          <a:prstGeom prst="rect">
            <a:avLst/>
          </a:prstGeom>
          <a:noFill/>
        </p:spPr>
        <p:txBody>
          <a:bodyPr wrap="square">
            <a:spAutoFit/>
          </a:bodyPr>
          <a:lstStyle/>
          <a:p>
            <a:pPr marL="342900" marR="0" lvl="0" indent="-342900" algn="just" defTabSz="914400" rtl="0" eaLnBrk="1" fontAlgn="auto" latinLnBrk="0" hangingPunct="1">
              <a:spcBef>
                <a:spcPts val="0"/>
              </a:spcBef>
              <a:spcAft>
                <a:spcPts val="1200"/>
              </a:spcAft>
              <a:buClrTx/>
              <a:buSzTx/>
              <a:buFont typeface="Arial" panose="020B0604020202020204" pitchFamily="34" charset="0"/>
              <a:buChar char="•"/>
              <a:tabLst/>
              <a:defRPr/>
            </a:pPr>
            <a:r>
              <a:rPr lang="en-US" sz="2400" dirty="0" err="1">
                <a:effectLst/>
                <a:latin typeface="Times New Roman" panose="02020603050405020304" pitchFamily="18" charset="0"/>
              </a:rPr>
              <a:t>Collidu</a:t>
            </a:r>
            <a:r>
              <a:rPr lang="en-US" sz="2400" dirty="0">
                <a:effectLst/>
                <a:latin typeface="Times New Roman" panose="02020603050405020304" pitchFamily="18" charset="0"/>
              </a:rPr>
              <a:t> (2022). </a:t>
            </a:r>
            <a:r>
              <a:rPr lang="en-US" sz="2400" i="1" dirty="0">
                <a:effectLst/>
                <a:latin typeface="Times New Roman" panose="02020603050405020304" pitchFamily="18" charset="0"/>
              </a:rPr>
              <a:t>Business Alignment and HR Strategy</a:t>
            </a:r>
            <a:r>
              <a:rPr lang="en-US" sz="2400" dirty="0">
                <a:effectLst/>
                <a:latin typeface="Times New Roman" panose="02020603050405020304" pitchFamily="18" charset="0"/>
              </a:rPr>
              <a:t>. [online] Collidu.com. Available at: https://www.collidu.com/presentation-business-alignment-and-hr-strategy [Accessed 27 Nov. 2025].</a:t>
            </a:r>
          </a:p>
          <a:p>
            <a:pPr marL="342900" marR="0" indent="-342900" algn="just">
              <a:spcBef>
                <a:spcPts val="0"/>
              </a:spcBef>
              <a:spcAft>
                <a:spcPts val="1200"/>
              </a:spcAf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HSBC (2019). </a:t>
            </a:r>
            <a:r>
              <a:rPr lang="en-GB" sz="2400" i="1" dirty="0">
                <a:effectLst/>
                <a:latin typeface="Times New Roman" panose="02020603050405020304" pitchFamily="18" charset="0"/>
                <a:ea typeface="Times New Roman" panose="02020603050405020304" pitchFamily="18" charset="0"/>
              </a:rPr>
              <a:t>A great start</a:t>
            </a:r>
            <a:r>
              <a:rPr lang="en-GB" sz="2400" dirty="0">
                <a:effectLst/>
                <a:latin typeface="Times New Roman" panose="02020603050405020304" pitchFamily="18" charset="0"/>
                <a:ea typeface="Times New Roman" panose="02020603050405020304" pitchFamily="18" charset="0"/>
              </a:rPr>
              <a:t>. [online] HSBC. Available at: https://www.hsbc.com/careers/application-hints-and-tips [Accessed 27 Nov. 2025].</a:t>
            </a:r>
          </a:p>
          <a:p>
            <a:pPr marL="342900" marR="0" indent="-342900" algn="just">
              <a:spcBef>
                <a:spcPts val="0"/>
              </a:spcBef>
              <a:spcAft>
                <a:spcPts val="1200"/>
              </a:spcAf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HSBC (2025). </a:t>
            </a:r>
            <a:r>
              <a:rPr lang="en-GB" sz="2400" i="1" dirty="0">
                <a:effectLst/>
                <a:latin typeface="Times New Roman" panose="02020603050405020304" pitchFamily="18" charset="0"/>
                <a:ea typeface="Times New Roman" panose="02020603050405020304" pitchFamily="18" charset="0"/>
              </a:rPr>
              <a:t>Our strategy | Who we are | HSBC Holdings plc</a:t>
            </a:r>
            <a:r>
              <a:rPr lang="en-GB" sz="2400" dirty="0">
                <a:effectLst/>
                <a:latin typeface="Times New Roman" panose="02020603050405020304" pitchFamily="18" charset="0"/>
                <a:ea typeface="Times New Roman" panose="02020603050405020304" pitchFamily="18" charset="0"/>
              </a:rPr>
              <a:t>. [online] HSBC. Available at: https://www.hsbc.com/who-we-are/our-strategy-and-values/our-strategy [Accessed 27 Nov. 2025].</a:t>
            </a:r>
          </a:p>
          <a:p>
            <a:pPr marL="342900" marR="0" indent="-342900" algn="just">
              <a:spcBef>
                <a:spcPts val="0"/>
              </a:spcBef>
              <a:spcAft>
                <a:spcPts val="1200"/>
              </a:spcAf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HSBC Holdings plc (2024). </a:t>
            </a:r>
            <a:r>
              <a:rPr lang="en-GB" sz="2400" i="1" dirty="0">
                <a:effectLst/>
                <a:latin typeface="Times New Roman" panose="02020603050405020304" pitchFamily="18" charset="0"/>
                <a:ea typeface="Times New Roman" panose="02020603050405020304" pitchFamily="18" charset="0"/>
              </a:rPr>
              <a:t>HSBC Holdings plc Annual Report and Accounts 2024 Accounts 2023 Opening up a world of opportunity Contents</a:t>
            </a:r>
            <a:r>
              <a:rPr lang="en-GB" sz="2400" dirty="0">
                <a:effectLst/>
                <a:latin typeface="Times New Roman" panose="02020603050405020304" pitchFamily="18" charset="0"/>
                <a:ea typeface="Times New Roman" panose="02020603050405020304" pitchFamily="18" charset="0"/>
              </a:rPr>
              <a:t>. [online] </a:t>
            </a:r>
            <a:r>
              <a:rPr lang="en-GB" sz="2400" i="1" dirty="0">
                <a:effectLst/>
                <a:latin typeface="Times New Roman" panose="02020603050405020304" pitchFamily="18" charset="0"/>
                <a:ea typeface="Times New Roman" panose="02020603050405020304" pitchFamily="18" charset="0"/>
              </a:rPr>
              <a:t>HSBC Holdings plc</a:t>
            </a:r>
            <a:r>
              <a:rPr lang="en-GB" sz="2400" dirty="0">
                <a:effectLst/>
                <a:latin typeface="Times New Roman" panose="02020603050405020304" pitchFamily="18" charset="0"/>
                <a:ea typeface="Times New Roman" panose="02020603050405020304" pitchFamily="18" charset="0"/>
              </a:rPr>
              <a:t>. Available at: https://www.hsbc.com/-/files/hsbc/investors/results-and-announcements/stock-exchange-announcements/2024/march/sea-240322-e-annual-report-and-accounts-2023.pdf?utm [Accessed 27 Nov. 2025].</a:t>
            </a:r>
          </a:p>
          <a:p>
            <a:pPr marL="342900" marR="0" indent="-342900" algn="just">
              <a:spcBef>
                <a:spcPts val="0"/>
              </a:spcBef>
              <a:spcAft>
                <a:spcPts val="1200"/>
              </a:spcAf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Mujtaba, D.F. and Mahapatra, N.R. (2024). </a:t>
            </a:r>
            <a:r>
              <a:rPr lang="en-GB" sz="2400" i="1" dirty="0">
                <a:effectLst/>
                <a:latin typeface="Times New Roman" panose="02020603050405020304" pitchFamily="18" charset="0"/>
                <a:ea typeface="Times New Roman" panose="02020603050405020304" pitchFamily="18" charset="0"/>
              </a:rPr>
              <a:t>Fairness in AI-Driven Recruitment: Challenges, Metrics, Methods, and Future Directions</a:t>
            </a:r>
            <a:r>
              <a:rPr lang="en-GB" sz="2400" dirty="0">
                <a:effectLst/>
                <a:latin typeface="Times New Roman" panose="02020603050405020304" pitchFamily="18" charset="0"/>
                <a:ea typeface="Times New Roman" panose="02020603050405020304" pitchFamily="18" charset="0"/>
              </a:rPr>
              <a:t>. [online] arXiv.org. Available at: https://arxiv.org/abs/2405.19699?utm [Accessed 27 Nov. 2025].</a:t>
            </a:r>
          </a:p>
          <a:p>
            <a:pPr marL="342900" marR="0" indent="-342900" algn="just">
              <a:spcBef>
                <a:spcPts val="0"/>
              </a:spcBef>
              <a:spcAft>
                <a:spcPts val="1200"/>
              </a:spcAft>
              <a:buFont typeface="Arial" panose="020B0604020202020204" pitchFamily="34" charset="0"/>
              <a:buChar char="•"/>
            </a:pPr>
            <a:r>
              <a:rPr lang="en-GB" sz="2400" dirty="0" err="1">
                <a:effectLst/>
                <a:latin typeface="Times New Roman" panose="02020603050405020304" pitchFamily="18" charset="0"/>
                <a:ea typeface="Times New Roman" panose="02020603050405020304" pitchFamily="18" charset="0"/>
              </a:rPr>
              <a:t>Ornob</a:t>
            </a:r>
            <a:r>
              <a:rPr lang="en-GB" sz="2400" dirty="0">
                <a:effectLst/>
                <a:latin typeface="Times New Roman" panose="02020603050405020304" pitchFamily="18" charset="0"/>
                <a:ea typeface="Times New Roman" panose="02020603050405020304" pitchFamily="18" charset="0"/>
              </a:rPr>
              <a:t>, H. (2025). Comparative Analysis of organisational </a:t>
            </a:r>
            <a:r>
              <a:rPr lang="en-GB" sz="2400" dirty="0" err="1">
                <a:effectLst/>
                <a:latin typeface="Times New Roman" panose="02020603050405020304" pitchFamily="18" charset="0"/>
                <a:ea typeface="Times New Roman" panose="02020603050405020304" pitchFamily="18" charset="0"/>
              </a:rPr>
              <a:t>Behavior</a:t>
            </a:r>
            <a:r>
              <a:rPr lang="en-GB" sz="2400" dirty="0">
                <a:effectLst/>
                <a:latin typeface="Times New Roman" panose="02020603050405020304" pitchFamily="18" charset="0"/>
                <a:ea typeface="Times New Roman" panose="02020603050405020304" pitchFamily="18" charset="0"/>
              </a:rPr>
              <a:t> Practices at HSBC Bangladesh and Dutch-Bangla Bank Ltd By Owl’s Research and Studies. </a:t>
            </a:r>
            <a:r>
              <a:rPr lang="en-GB" sz="2400" i="1" dirty="0">
                <a:effectLst/>
                <a:latin typeface="Times New Roman" panose="02020603050405020304" pitchFamily="18" charset="0"/>
                <a:ea typeface="Times New Roman" panose="02020603050405020304" pitchFamily="18" charset="0"/>
              </a:rPr>
              <a:t>Research Gate</a:t>
            </a:r>
            <a:r>
              <a:rPr lang="en-GB" sz="2400" dirty="0">
                <a:effectLst/>
                <a:latin typeface="Times New Roman" panose="02020603050405020304" pitchFamily="18" charset="0"/>
                <a:ea typeface="Times New Roman" panose="02020603050405020304" pitchFamily="18" charset="0"/>
              </a:rPr>
              <a:t>. [online] </a:t>
            </a:r>
            <a:r>
              <a:rPr lang="en-GB" sz="2400" dirty="0" err="1">
                <a:effectLst/>
                <a:latin typeface="Times New Roman" panose="02020603050405020304" pitchFamily="18" charset="0"/>
                <a:ea typeface="Times New Roman" panose="02020603050405020304" pitchFamily="18" charset="0"/>
              </a:rPr>
              <a:t>doi:https</a:t>
            </a:r>
            <a:r>
              <a:rPr lang="en-GB" sz="2400" dirty="0">
                <a:effectLst/>
                <a:latin typeface="Times New Roman" panose="02020603050405020304" pitchFamily="18" charset="0"/>
                <a:ea typeface="Times New Roman" panose="02020603050405020304" pitchFamily="18" charset="0"/>
              </a:rPr>
              <a:t>://doi.org/10.13140/RG.2.2.11848.17925.</a:t>
            </a:r>
          </a:p>
          <a:p>
            <a:pPr marL="342900" marR="0" indent="-342900" algn="just">
              <a:spcBef>
                <a:spcPts val="0"/>
              </a:spcBef>
              <a:spcAft>
                <a:spcPts val="1200"/>
              </a:spcAf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Radha (2024). </a:t>
            </a:r>
            <a:r>
              <a:rPr lang="en-GB" sz="2400" i="1" dirty="0">
                <a:effectLst/>
                <a:latin typeface="Times New Roman" panose="02020603050405020304" pitchFamily="18" charset="0"/>
                <a:ea typeface="Times New Roman" panose="02020603050405020304" pitchFamily="18" charset="0"/>
              </a:rPr>
              <a:t>The Role and Impact of Human Resource Management in the Banking Sector: Challenges and Opportunities</a:t>
            </a:r>
            <a:r>
              <a:rPr lang="en-GB" sz="2400" dirty="0">
                <a:effectLst/>
                <a:latin typeface="Times New Roman" panose="02020603050405020304" pitchFamily="18" charset="0"/>
                <a:ea typeface="Times New Roman" panose="02020603050405020304" pitchFamily="18" charset="0"/>
              </a:rPr>
              <a:t>. [online] Research Gate. </a:t>
            </a:r>
            <a:r>
              <a:rPr lang="en-GB" sz="2400" dirty="0" err="1">
                <a:effectLst/>
                <a:latin typeface="Times New Roman" panose="02020603050405020304" pitchFamily="18" charset="0"/>
                <a:ea typeface="Times New Roman" panose="02020603050405020304" pitchFamily="18" charset="0"/>
              </a:rPr>
              <a:t>doi:https</a:t>
            </a:r>
            <a:r>
              <a:rPr lang="en-GB" sz="2400" dirty="0">
                <a:effectLst/>
                <a:latin typeface="Times New Roman" panose="02020603050405020304" pitchFamily="18" charset="0"/>
                <a:ea typeface="Times New Roman" panose="02020603050405020304" pitchFamily="18" charset="0"/>
              </a:rPr>
              <a:t>://doi.org/10.5281/zenodo.13325153.</a:t>
            </a:r>
          </a:p>
          <a:p>
            <a:pPr marL="342900" marR="0" indent="-342900" algn="just">
              <a:spcBef>
                <a:spcPts val="0"/>
              </a:spcBef>
              <a:spcAft>
                <a:spcPts val="1200"/>
              </a:spcAft>
              <a:buFont typeface="Arial" panose="020B0604020202020204" pitchFamily="34" charset="0"/>
              <a:buChar char="•"/>
            </a:pPr>
            <a:r>
              <a:rPr lang="en-GB" sz="2400" dirty="0" err="1">
                <a:effectLst/>
                <a:latin typeface="Times New Roman" panose="02020603050405020304" pitchFamily="18" charset="0"/>
                <a:ea typeface="Times New Roman" panose="02020603050405020304" pitchFamily="18" charset="0"/>
              </a:rPr>
              <a:t>Resorsi</a:t>
            </a:r>
            <a:r>
              <a:rPr lang="en-GB" sz="2400" dirty="0">
                <a:effectLst/>
                <a:latin typeface="Times New Roman" panose="02020603050405020304" pitchFamily="18" charset="0"/>
                <a:ea typeface="Times New Roman" panose="02020603050405020304" pitchFamily="18" charset="0"/>
              </a:rPr>
              <a:t> (2025). </a:t>
            </a:r>
            <a:r>
              <a:rPr lang="en-GB" sz="2400" i="1" dirty="0">
                <a:effectLst/>
                <a:latin typeface="Times New Roman" panose="02020603050405020304" pitchFamily="18" charset="0"/>
                <a:ea typeface="Times New Roman" panose="02020603050405020304" pitchFamily="18" charset="0"/>
              </a:rPr>
              <a:t>Real-World Case Study: How HSBC Transformed HR Services with Data-Driven Outsourcing – </a:t>
            </a:r>
            <a:r>
              <a:rPr lang="en-GB" sz="2400" i="1" dirty="0" err="1">
                <a:effectLst/>
                <a:latin typeface="Times New Roman" panose="02020603050405020304" pitchFamily="18" charset="0"/>
                <a:ea typeface="Times New Roman" panose="02020603050405020304" pitchFamily="18" charset="0"/>
              </a:rPr>
              <a:t>Resorsi</a:t>
            </a:r>
            <a:r>
              <a:rPr lang="en-GB" sz="2400" dirty="0">
                <a:effectLst/>
                <a:latin typeface="Times New Roman" panose="02020603050405020304" pitchFamily="18" charset="0"/>
                <a:ea typeface="Times New Roman" panose="02020603050405020304" pitchFamily="18" charset="0"/>
              </a:rPr>
              <a:t>. [online] Resorsi.com. Available at: https://resorsi.com/2025/03/21/real-world-case-study-how-hsbc-transformed-hr-services-with-data-driven-outsourcing/ [Accessed 27 Nov. 2025].</a:t>
            </a:r>
          </a:p>
          <a:p>
            <a:pPr marL="342900" marR="0" indent="-342900" algn="just">
              <a:spcBef>
                <a:spcPts val="0"/>
              </a:spcBef>
              <a:spcAft>
                <a:spcPts val="1200"/>
              </a:spcAft>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Unstop (2025). </a:t>
            </a:r>
            <a:r>
              <a:rPr lang="en-GB" sz="2400" i="1" dirty="0">
                <a:effectLst/>
                <a:latin typeface="Times New Roman" panose="02020603050405020304" pitchFamily="18" charset="0"/>
                <a:ea typeface="Times New Roman" panose="02020603050405020304" pitchFamily="18" charset="0"/>
              </a:rPr>
              <a:t>Unstop - Competitions, Quizzes, Hackathons, Scholarships and Internships for Students and Corporates</a:t>
            </a:r>
            <a:r>
              <a:rPr lang="en-GB" sz="2400" dirty="0">
                <a:effectLst/>
                <a:latin typeface="Times New Roman" panose="02020603050405020304" pitchFamily="18" charset="0"/>
                <a:ea typeface="Times New Roman" panose="02020603050405020304" pitchFamily="18" charset="0"/>
              </a:rPr>
              <a:t>. [online] unstop.com. Available at: https://unstop.com/blog/hsbc-recruitment-process [Accessed 27 Nov.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sp>
      <p:grpSp>
        <p:nvGrpSpPr>
          <p:cNvPr id="3" name="Group 3"/>
          <p:cNvGrpSpPr/>
          <p:nvPr/>
        </p:nvGrpSpPr>
        <p:grpSpPr>
          <a:xfrm>
            <a:off x="1880278" y="-378097"/>
            <a:ext cx="2302648" cy="7358945"/>
            <a:chOff x="0" y="0"/>
            <a:chExt cx="606459" cy="1938158"/>
          </a:xfrm>
        </p:grpSpPr>
        <p:sp>
          <p:nvSpPr>
            <p:cNvPr id="4" name="Freeform 4"/>
            <p:cNvSpPr/>
            <p:nvPr/>
          </p:nvSpPr>
          <p:spPr>
            <a:xfrm>
              <a:off x="0" y="0"/>
              <a:ext cx="606459" cy="1938158"/>
            </a:xfrm>
            <a:custGeom>
              <a:avLst/>
              <a:gdLst/>
              <a:ahLst/>
              <a:cxnLst/>
              <a:rect l="l" t="t" r="r" b="b"/>
              <a:pathLst>
                <a:path w="606459" h="1938158">
                  <a:moveTo>
                    <a:pt x="171471" y="0"/>
                  </a:moveTo>
                  <a:lnTo>
                    <a:pt x="434987" y="0"/>
                  </a:lnTo>
                  <a:cubicBezTo>
                    <a:pt x="480464" y="0"/>
                    <a:pt x="524079" y="18066"/>
                    <a:pt x="556236" y="50223"/>
                  </a:cubicBezTo>
                  <a:cubicBezTo>
                    <a:pt x="588393" y="82380"/>
                    <a:pt x="606459" y="125994"/>
                    <a:pt x="606459" y="171471"/>
                  </a:cubicBezTo>
                  <a:lnTo>
                    <a:pt x="606459" y="1766687"/>
                  </a:lnTo>
                  <a:cubicBezTo>
                    <a:pt x="606459" y="1812164"/>
                    <a:pt x="588393" y="1855779"/>
                    <a:pt x="556236" y="1887936"/>
                  </a:cubicBezTo>
                  <a:cubicBezTo>
                    <a:pt x="524079" y="1920093"/>
                    <a:pt x="480464" y="1938158"/>
                    <a:pt x="434987" y="1938158"/>
                  </a:cubicBezTo>
                  <a:lnTo>
                    <a:pt x="171471" y="1938158"/>
                  </a:lnTo>
                  <a:cubicBezTo>
                    <a:pt x="76770" y="1938158"/>
                    <a:pt x="0" y="1861388"/>
                    <a:pt x="0" y="1766687"/>
                  </a:cubicBezTo>
                  <a:lnTo>
                    <a:pt x="0" y="171471"/>
                  </a:lnTo>
                  <a:cubicBezTo>
                    <a:pt x="0" y="125994"/>
                    <a:pt x="18066" y="82380"/>
                    <a:pt x="50223" y="50223"/>
                  </a:cubicBezTo>
                  <a:cubicBezTo>
                    <a:pt x="82380" y="18066"/>
                    <a:pt x="125994" y="0"/>
                    <a:pt x="171471" y="0"/>
                  </a:cubicBezTo>
                  <a:close/>
                </a:path>
              </a:pathLst>
            </a:custGeom>
            <a:solidFill>
              <a:srgbClr val="574874"/>
            </a:solidFill>
          </p:spPr>
        </p:sp>
        <p:sp>
          <p:nvSpPr>
            <p:cNvPr id="5" name="TextBox 5"/>
            <p:cNvSpPr txBox="1"/>
            <p:nvPr/>
          </p:nvSpPr>
          <p:spPr>
            <a:xfrm>
              <a:off x="0" y="-47625"/>
              <a:ext cx="606459" cy="1985783"/>
            </a:xfrm>
            <a:prstGeom prst="rect">
              <a:avLst/>
            </a:prstGeom>
          </p:spPr>
          <p:txBody>
            <a:bodyPr lIns="50800" tIns="50800" rIns="50800" bIns="50800" rtlCol="0" anchor="ctr"/>
            <a:lstStyle/>
            <a:p>
              <a:pPr algn="ctr">
                <a:lnSpc>
                  <a:spcPts val="2659"/>
                </a:lnSpc>
              </a:pPr>
              <a:endParaRPr/>
            </a:p>
          </p:txBody>
        </p:sp>
      </p:grpSp>
      <p:sp>
        <p:nvSpPr>
          <p:cNvPr id="6" name="AutoShape 6"/>
          <p:cNvSpPr/>
          <p:nvPr/>
        </p:nvSpPr>
        <p:spPr>
          <a:xfrm>
            <a:off x="4547281" y="5192722"/>
            <a:ext cx="7877207" cy="0"/>
          </a:xfrm>
          <a:prstGeom prst="line">
            <a:avLst/>
          </a:prstGeom>
          <a:ln w="76200" cap="flat">
            <a:solidFill>
              <a:srgbClr val="574874"/>
            </a:solidFill>
            <a:prstDash val="solid"/>
            <a:headEnd type="none" w="sm" len="sm"/>
            <a:tailEnd type="none" w="sm" len="sm"/>
          </a:ln>
        </p:spPr>
      </p:sp>
      <p:grpSp>
        <p:nvGrpSpPr>
          <p:cNvPr id="7" name="Group 7"/>
          <p:cNvGrpSpPr/>
          <p:nvPr/>
        </p:nvGrpSpPr>
        <p:grpSpPr>
          <a:xfrm>
            <a:off x="14379513" y="8233036"/>
            <a:ext cx="4823538" cy="482353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74874"/>
            </a:solidFill>
          </p:spPr>
        </p:sp>
        <p:sp>
          <p:nvSpPr>
            <p:cNvPr id="9" name="TextBox 9"/>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4547281" y="2171700"/>
            <a:ext cx="9549719" cy="2169825"/>
          </a:xfrm>
          <a:prstGeom prst="rect">
            <a:avLst/>
          </a:prstGeom>
        </p:spPr>
        <p:txBody>
          <a:bodyPr wrap="square" lIns="0" tIns="0" rIns="0" bIns="0" rtlCol="0" anchor="t">
            <a:spAutoFit/>
          </a:bodyPr>
          <a:lstStyle/>
          <a:p>
            <a:pPr marL="0" marR="0" algn="ctr"/>
            <a:r>
              <a:rPr lang="en-GB" sz="3500" b="1" dirty="0">
                <a:effectLst/>
                <a:latin typeface="Times New Roman" panose="02020603050405020304" pitchFamily="18" charset="0"/>
                <a:ea typeface="Times New Roman" panose="02020603050405020304" pitchFamily="18" charset="0"/>
              </a:rPr>
              <a:t>LCMB7023 Human Capital Management </a:t>
            </a:r>
          </a:p>
          <a:p>
            <a:pPr marL="0" marR="0" algn="ctr"/>
            <a:r>
              <a:rPr lang="en-GB" sz="3500" b="1" dirty="0">
                <a:effectLst/>
                <a:latin typeface="Times New Roman" panose="02020603050405020304" pitchFamily="18" charset="0"/>
                <a:ea typeface="Times New Roman" panose="02020603050405020304" pitchFamily="18" charset="0"/>
              </a:rPr>
              <a:t>Assessment Component 2</a:t>
            </a:r>
          </a:p>
          <a:p>
            <a:pPr marL="0" marR="0" algn="ctr"/>
            <a:r>
              <a:rPr lang="en-GB" sz="3500" b="1" dirty="0">
                <a:effectLst/>
                <a:latin typeface="Times New Roman" panose="02020603050405020304" pitchFamily="18" charset="0"/>
                <a:ea typeface="Times New Roman" panose="02020603050405020304" pitchFamily="18" charset="0"/>
              </a:rPr>
              <a:t>Group Presentation</a:t>
            </a:r>
          </a:p>
          <a:p>
            <a:pPr algn="ctr"/>
            <a:r>
              <a:rPr lang="en-GB" sz="3500" b="1" dirty="0">
                <a:latin typeface="Times New Roman" panose="02020603050405020304" pitchFamily="18" charset="0"/>
                <a:ea typeface="Times New Roman" panose="02020603050405020304" pitchFamily="18" charset="0"/>
              </a:rPr>
              <a:t>Topic: </a:t>
            </a:r>
            <a:r>
              <a:rPr lang="en-GB" sz="3600" b="1" dirty="0"/>
              <a:t>HR technology and digital transformation</a:t>
            </a:r>
            <a:endParaRPr lang="en-GB" sz="3500" b="1" dirty="0">
              <a:effectLst/>
              <a:latin typeface="Times New Roman" panose="02020603050405020304" pitchFamily="18" charset="0"/>
              <a:ea typeface="Times New Roman" panose="02020603050405020304" pitchFamily="18" charset="0"/>
            </a:endParaRPr>
          </a:p>
        </p:txBody>
      </p:sp>
      <p:grpSp>
        <p:nvGrpSpPr>
          <p:cNvPr id="13" name="Group 13"/>
          <p:cNvGrpSpPr/>
          <p:nvPr/>
        </p:nvGrpSpPr>
        <p:grpSpPr>
          <a:xfrm>
            <a:off x="16791282" y="6846531"/>
            <a:ext cx="4823538" cy="482353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D59">
                <a:alpha val="72941"/>
              </a:srgbClr>
            </a:solidFill>
          </p:spPr>
        </p:sp>
        <p:sp>
          <p:nvSpPr>
            <p:cNvPr id="15" name="TextBox 15"/>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pic>
        <p:nvPicPr>
          <p:cNvPr id="16" name="Picture 15">
            <a:extLst>
              <a:ext uri="{FF2B5EF4-FFF2-40B4-BE49-F238E27FC236}">
                <a16:creationId xmlns:a16="http://schemas.microsoft.com/office/drawing/2014/main" id="{331B922A-3D9C-4556-BA58-19903CC8B44B}"/>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3031984" y="371820"/>
            <a:ext cx="4823537" cy="1799880"/>
          </a:xfrm>
          <a:prstGeom prst="rect">
            <a:avLst/>
          </a:prstGeom>
          <a:noFill/>
          <a:ln>
            <a:noFill/>
          </a:ln>
        </p:spPr>
      </p:pic>
      <p:sp>
        <p:nvSpPr>
          <p:cNvPr id="11" name="TextBox 10">
            <a:extLst>
              <a:ext uri="{FF2B5EF4-FFF2-40B4-BE49-F238E27FC236}">
                <a16:creationId xmlns:a16="http://schemas.microsoft.com/office/drawing/2014/main" id="{423C5D1A-5EB2-4BD8-8654-400EC991EBFC}"/>
              </a:ext>
            </a:extLst>
          </p:cNvPr>
          <p:cNvSpPr txBox="1"/>
          <p:nvPr/>
        </p:nvSpPr>
        <p:spPr>
          <a:xfrm>
            <a:off x="4547281" y="6286500"/>
            <a:ext cx="8917181" cy="1754326"/>
          </a:xfrm>
          <a:prstGeom prst="rect">
            <a:avLst/>
          </a:prstGeom>
          <a:noFill/>
        </p:spPr>
        <p:txBody>
          <a:bodyPr wrap="square" rtlCol="0">
            <a:spAutoFit/>
          </a:bodyPr>
          <a:lstStyle/>
          <a:p>
            <a:r>
              <a:rPr lang="en-US" sz="3600" dirty="0">
                <a:latin typeface="Times New Roman" panose="02020603050405020304" pitchFamily="18" charset="0"/>
                <a:cs typeface="Times New Roman" panose="02020603050405020304" pitchFamily="18" charset="0"/>
              </a:rPr>
              <a:t>Student Name: </a:t>
            </a:r>
            <a:r>
              <a:rPr lang="en-US" sz="3600" dirty="0" err="1" smtClean="0">
                <a:latin typeface="Times New Roman" panose="02020603050405020304" pitchFamily="18" charset="0"/>
                <a:cs typeface="Times New Roman" panose="02020603050405020304" pitchFamily="18" charset="0"/>
              </a:rPr>
              <a:t>Md</a:t>
            </a:r>
            <a:r>
              <a:rPr lang="en-US" sz="3600" dirty="0" smtClean="0">
                <a:latin typeface="Times New Roman" panose="02020603050405020304" pitchFamily="18" charset="0"/>
                <a:cs typeface="Times New Roman" panose="02020603050405020304" pitchFamily="18" charset="0"/>
              </a:rPr>
              <a:t> </a:t>
            </a:r>
            <a:r>
              <a:rPr lang="en-US" sz="3600" dirty="0" err="1" smtClean="0">
                <a:latin typeface="Times New Roman" panose="02020603050405020304" pitchFamily="18" charset="0"/>
                <a:cs typeface="Times New Roman" panose="02020603050405020304" pitchFamily="18" charset="0"/>
              </a:rPr>
              <a:t>Sujon</a:t>
            </a:r>
            <a:r>
              <a:rPr lang="en-US" sz="3600" dirty="0" smtClean="0">
                <a:latin typeface="Times New Roman" panose="02020603050405020304" pitchFamily="18" charset="0"/>
                <a:cs typeface="Times New Roman" panose="02020603050405020304" pitchFamily="18" charset="0"/>
              </a:rPr>
              <a:t> </a:t>
            </a:r>
            <a:r>
              <a:rPr lang="en-US" sz="3600" dirty="0" err="1" smtClean="0">
                <a:latin typeface="Times New Roman" panose="02020603050405020304" pitchFamily="18" charset="0"/>
                <a:cs typeface="Times New Roman" panose="02020603050405020304" pitchFamily="18" charset="0"/>
              </a:rPr>
              <a:t>Sikder</a:t>
            </a:r>
            <a:endParaRPr lang="en-US" sz="3600" dirty="0">
              <a:latin typeface="Times New Roman" panose="02020603050405020304" pitchFamily="18" charset="0"/>
              <a:cs typeface="Times New Roman" panose="02020603050405020304" pitchFamily="18" charset="0"/>
            </a:endParaRPr>
          </a:p>
          <a:p>
            <a:endParaRPr lang="en-US" sz="3600" dirty="0">
              <a:latin typeface="Times New Roman" panose="02020603050405020304" pitchFamily="18" charset="0"/>
              <a:cs typeface="Times New Roman" panose="02020603050405020304" pitchFamily="18" charset="0"/>
            </a:endParaRPr>
          </a:p>
          <a:p>
            <a:r>
              <a:rPr lang="en-US" sz="3600" dirty="0">
                <a:latin typeface="Times New Roman" panose="02020603050405020304" pitchFamily="18" charset="0"/>
                <a:cs typeface="Times New Roman" panose="02020603050405020304" pitchFamily="18" charset="0"/>
              </a:rPr>
              <a:t>Student ID: </a:t>
            </a:r>
            <a:r>
              <a:rPr lang="en-US" sz="3600" dirty="0" smtClean="0">
                <a:latin typeface="Times New Roman" panose="02020603050405020304" pitchFamily="18" charset="0"/>
                <a:cs typeface="Times New Roman" panose="02020603050405020304" pitchFamily="18" charset="0"/>
              </a:rPr>
              <a:t>2503755</a:t>
            </a:r>
            <a:endParaRPr lang="en-US"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5294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b="1" dirty="0"/>
              <a:t>TOPIC </a:t>
            </a:r>
            <a:br>
              <a:rPr lang="en-US" sz="5400" b="1" dirty="0"/>
            </a:br>
            <a:r>
              <a:rPr lang="en-GB" sz="5400" b="1" dirty="0"/>
              <a:t>HR technology and digital transformation</a:t>
            </a:r>
            <a:endParaRPr sz="5400" b="1" dirty="0"/>
          </a:p>
        </p:txBody>
      </p:sp>
      <p:sp>
        <p:nvSpPr>
          <p:cNvPr id="3" name="Content Placeholder 2"/>
          <p:cNvSpPr>
            <a:spLocks noGrp="1"/>
          </p:cNvSpPr>
          <p:nvPr>
            <p:ph idx="1"/>
          </p:nvPr>
        </p:nvSpPr>
        <p:spPr>
          <a:xfrm>
            <a:off x="914400" y="1844566"/>
            <a:ext cx="16459200" cy="6431285"/>
          </a:xfrm>
        </p:spPr>
        <p:txBody>
          <a:bodyPr/>
          <a:lstStyle/>
          <a:p>
            <a:pPr marL="0" indent="0">
              <a:buNone/>
            </a:pPr>
            <a:endParaRPr lang="en-US" sz="4200" b="1" dirty="0"/>
          </a:p>
          <a:p>
            <a:pPr marL="0" indent="0">
              <a:buNone/>
            </a:pPr>
            <a:r>
              <a:rPr lang="en-US" sz="4200" b="1" dirty="0"/>
              <a:t>INTRODUCTION: </a:t>
            </a:r>
          </a:p>
          <a:p>
            <a:pPr marL="0" indent="0">
              <a:buNone/>
            </a:pPr>
            <a:endParaRPr lang="en-US" dirty="0"/>
          </a:p>
          <a:p>
            <a:pPr marL="0" indent="0">
              <a:buNone/>
            </a:pPr>
            <a:r>
              <a:rPr lang="en-US" sz="4200" dirty="0"/>
              <a:t>HR technology refers to digital tools used to manage people processes, such as recruitment, learning, and performance. Digital transformation at HSBC focuses on shifting from traditional HR to data-driven, automated and employee‑</a:t>
            </a:r>
            <a:r>
              <a:rPr lang="en-US" sz="4200" dirty="0" err="1"/>
              <a:t>centred</a:t>
            </a:r>
            <a:r>
              <a:rPr lang="en-US" sz="4200" dirty="0"/>
              <a:t> systems.</a:t>
            </a:r>
            <a:endParaRPr sz="4200" dirty="0"/>
          </a:p>
        </p:txBody>
      </p:sp>
      <p:sp>
        <p:nvSpPr>
          <p:cNvPr id="5" name="Slide Number Placeholder 4">
            <a:extLst>
              <a:ext uri="{FF2B5EF4-FFF2-40B4-BE49-F238E27FC236}">
                <a16:creationId xmlns:a16="http://schemas.microsoft.com/office/drawing/2014/main" id="{C175951C-CE12-7D94-469A-9DEE17C75F44}"/>
              </a:ext>
            </a:extLst>
          </p:cNvPr>
          <p:cNvSpPr>
            <a:spLocks noGrp="1"/>
          </p:cNvSpPr>
          <p:nvPr>
            <p:ph type="sldNum" sz="quarter" idx="12"/>
          </p:nvPr>
        </p:nvSpPr>
        <p:spPr/>
        <p:txBody>
          <a:bodyPr/>
          <a:lstStyle/>
          <a:p>
            <a:pPr defTabSz="1371600">
              <a:defRPr/>
            </a:pPr>
            <a:fld id="{6B9CAAEB-5DD4-4716-AEA0-BEF1B1D22BD1}" type="slidenum">
              <a:rPr lang="en-US" altLang="en-US"/>
              <a:pPr defTabSz="1371600">
                <a:defRPr/>
              </a:pPr>
              <a:t>11</a:t>
            </a:fld>
            <a:endParaRPr lang="en-US" altLang="en-US"/>
          </a:p>
        </p:txBody>
      </p:sp>
    </p:spTree>
    <p:extLst>
      <p:ext uri="{BB962C8B-B14F-4D97-AF65-F5344CB8AC3E}">
        <p14:creationId xmlns:p14="http://schemas.microsoft.com/office/powerpoint/2010/main" val="1432016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FD90F-ED39-10DC-980B-386440B7B158}"/>
              </a:ext>
            </a:extLst>
          </p:cNvPr>
          <p:cNvSpPr>
            <a:spLocks noGrp="1"/>
          </p:cNvSpPr>
          <p:nvPr>
            <p:ph type="title"/>
          </p:nvPr>
        </p:nvSpPr>
        <p:spPr/>
        <p:txBody>
          <a:bodyPr/>
          <a:lstStyle/>
          <a:p>
            <a:r>
              <a:rPr lang="en-GB" sz="5400" b="1" dirty="0"/>
              <a:t>Current HR Policies &amp; Practices</a:t>
            </a:r>
          </a:p>
        </p:txBody>
      </p:sp>
      <p:sp>
        <p:nvSpPr>
          <p:cNvPr id="3" name="Content Placeholder 2">
            <a:extLst>
              <a:ext uri="{FF2B5EF4-FFF2-40B4-BE49-F238E27FC236}">
                <a16:creationId xmlns:a16="http://schemas.microsoft.com/office/drawing/2014/main" id="{E9E5EED0-E5CF-9DC4-62BD-050470F7C947}"/>
              </a:ext>
            </a:extLst>
          </p:cNvPr>
          <p:cNvSpPr>
            <a:spLocks noGrp="1"/>
          </p:cNvSpPr>
          <p:nvPr>
            <p:ph idx="1"/>
          </p:nvPr>
        </p:nvSpPr>
        <p:spPr/>
        <p:txBody>
          <a:bodyPr/>
          <a:lstStyle/>
          <a:p>
            <a:endParaRPr lang="en-US" dirty="0"/>
          </a:p>
          <a:p>
            <a:r>
              <a:rPr lang="en-US" dirty="0"/>
              <a:t>Global HR frameworks and inclusion policies</a:t>
            </a:r>
          </a:p>
          <a:p>
            <a:r>
              <a:rPr lang="en-US" dirty="0"/>
              <a:t>Digital HR platforms and analytics use</a:t>
            </a:r>
          </a:p>
          <a:p>
            <a:r>
              <a:rPr lang="en-US" dirty="0"/>
              <a:t>Learning and upskilling systems</a:t>
            </a:r>
          </a:p>
          <a:p>
            <a:endParaRPr lang="en-GB" dirty="0"/>
          </a:p>
        </p:txBody>
      </p:sp>
      <p:sp>
        <p:nvSpPr>
          <p:cNvPr id="4" name="Slide Number Placeholder 3">
            <a:extLst>
              <a:ext uri="{FF2B5EF4-FFF2-40B4-BE49-F238E27FC236}">
                <a16:creationId xmlns:a16="http://schemas.microsoft.com/office/drawing/2014/main" id="{BB3C4EAD-1ED4-0C88-527F-492E37A9038D}"/>
              </a:ext>
            </a:extLst>
          </p:cNvPr>
          <p:cNvSpPr>
            <a:spLocks noGrp="1"/>
          </p:cNvSpPr>
          <p:nvPr>
            <p:ph type="sldNum" sz="quarter" idx="12"/>
          </p:nvPr>
        </p:nvSpPr>
        <p:spPr/>
        <p:txBody>
          <a:bodyPr/>
          <a:lstStyle/>
          <a:p>
            <a:pPr defTabSz="1371600">
              <a:defRPr/>
            </a:pPr>
            <a:fld id="{6B9CAAEB-5DD4-4716-AEA0-BEF1B1D22BD1}" type="slidenum">
              <a:rPr lang="en-US" altLang="en-US"/>
              <a:pPr defTabSz="1371600">
                <a:defRPr/>
              </a:pPr>
              <a:t>12</a:t>
            </a:fld>
            <a:endParaRPr lang="en-US" altLang="en-US"/>
          </a:p>
        </p:txBody>
      </p:sp>
    </p:spTree>
    <p:extLst>
      <p:ext uri="{BB962C8B-B14F-4D97-AF65-F5344CB8AC3E}">
        <p14:creationId xmlns:p14="http://schemas.microsoft.com/office/powerpoint/2010/main" val="2384865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6A068-2804-596D-8A4F-5A993A6178B0}"/>
              </a:ext>
            </a:extLst>
          </p:cNvPr>
          <p:cNvSpPr>
            <a:spLocks noGrp="1"/>
          </p:cNvSpPr>
          <p:nvPr>
            <p:ph type="title"/>
          </p:nvPr>
        </p:nvSpPr>
        <p:spPr/>
        <p:txBody>
          <a:bodyPr/>
          <a:lstStyle/>
          <a:p>
            <a:r>
              <a:rPr lang="en-GB" sz="5400" b="1" dirty="0"/>
              <a:t>Role of Line Managers</a:t>
            </a:r>
          </a:p>
        </p:txBody>
      </p:sp>
      <p:sp>
        <p:nvSpPr>
          <p:cNvPr id="4" name="Slide Number Placeholder 3">
            <a:extLst>
              <a:ext uri="{FF2B5EF4-FFF2-40B4-BE49-F238E27FC236}">
                <a16:creationId xmlns:a16="http://schemas.microsoft.com/office/drawing/2014/main" id="{E0E65373-0BE5-807A-D5B1-1A44B9DCBBEC}"/>
              </a:ext>
            </a:extLst>
          </p:cNvPr>
          <p:cNvSpPr>
            <a:spLocks noGrp="1"/>
          </p:cNvSpPr>
          <p:nvPr>
            <p:ph type="sldNum" sz="quarter" idx="12"/>
          </p:nvPr>
        </p:nvSpPr>
        <p:spPr/>
        <p:txBody>
          <a:bodyPr/>
          <a:lstStyle/>
          <a:p>
            <a:pPr defTabSz="1371600">
              <a:defRPr/>
            </a:pPr>
            <a:fld id="{6B9CAAEB-5DD4-4716-AEA0-BEF1B1D22BD1}" type="slidenum">
              <a:rPr lang="en-US" altLang="en-US"/>
              <a:pPr defTabSz="1371600">
                <a:defRPr/>
              </a:pPr>
              <a:t>13</a:t>
            </a:fld>
            <a:endParaRPr lang="en-US" altLang="en-US"/>
          </a:p>
        </p:txBody>
      </p:sp>
      <p:pic>
        <p:nvPicPr>
          <p:cNvPr id="9" name="Content Placeholder 8" descr="A diagram of a process&#10;&#10;AI-generated content may be incorrect.">
            <a:extLst>
              <a:ext uri="{FF2B5EF4-FFF2-40B4-BE49-F238E27FC236}">
                <a16:creationId xmlns:a16="http://schemas.microsoft.com/office/drawing/2014/main" id="{9DC5BD2C-6330-B257-16F0-F4E8C376C92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372668" y="2206228"/>
            <a:ext cx="3542664" cy="5874545"/>
          </a:xfrm>
        </p:spPr>
      </p:pic>
    </p:spTree>
    <p:extLst>
      <p:ext uri="{BB962C8B-B14F-4D97-AF65-F5344CB8AC3E}">
        <p14:creationId xmlns:p14="http://schemas.microsoft.com/office/powerpoint/2010/main" val="33330613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F99E4-A056-5F74-CD3E-4BA883BF4287}"/>
              </a:ext>
            </a:extLst>
          </p:cNvPr>
          <p:cNvSpPr>
            <a:spLocks noGrp="1"/>
          </p:cNvSpPr>
          <p:nvPr>
            <p:ph type="title"/>
          </p:nvPr>
        </p:nvSpPr>
        <p:spPr/>
        <p:txBody>
          <a:bodyPr/>
          <a:lstStyle/>
          <a:p>
            <a:r>
              <a:rPr lang="en-US" sz="5400" b="1" dirty="0"/>
              <a:t>Strategic Alignment with Company Goals</a:t>
            </a:r>
            <a:endParaRPr lang="en-GB" sz="5400" b="1" dirty="0"/>
          </a:p>
        </p:txBody>
      </p:sp>
      <p:pic>
        <p:nvPicPr>
          <p:cNvPr id="6" name="Content Placeholder 5" descr="A graph with a number of lines&#10;&#10;AI-generated content may be incorrect.">
            <a:extLst>
              <a:ext uri="{FF2B5EF4-FFF2-40B4-BE49-F238E27FC236}">
                <a16:creationId xmlns:a16="http://schemas.microsoft.com/office/drawing/2014/main" id="{9A28E948-BF58-595C-D9C8-6C5F4F91461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632607" y="1736387"/>
            <a:ext cx="8010743" cy="3407114"/>
          </a:xfrm>
        </p:spPr>
      </p:pic>
      <p:sp>
        <p:nvSpPr>
          <p:cNvPr id="4" name="Slide Number Placeholder 3">
            <a:extLst>
              <a:ext uri="{FF2B5EF4-FFF2-40B4-BE49-F238E27FC236}">
                <a16:creationId xmlns:a16="http://schemas.microsoft.com/office/drawing/2014/main" id="{69740CD2-57EE-F10B-5DB1-90DDB1546A97}"/>
              </a:ext>
            </a:extLst>
          </p:cNvPr>
          <p:cNvSpPr>
            <a:spLocks noGrp="1"/>
          </p:cNvSpPr>
          <p:nvPr>
            <p:ph type="sldNum" sz="quarter" idx="12"/>
          </p:nvPr>
        </p:nvSpPr>
        <p:spPr/>
        <p:txBody>
          <a:bodyPr/>
          <a:lstStyle/>
          <a:p>
            <a:pPr defTabSz="1371600">
              <a:defRPr/>
            </a:pPr>
            <a:fld id="{6B9CAAEB-5DD4-4716-AEA0-BEF1B1D22BD1}" type="slidenum">
              <a:rPr lang="en-US" altLang="en-US"/>
              <a:pPr defTabSz="1371600">
                <a:defRPr/>
              </a:pPr>
              <a:t>14</a:t>
            </a:fld>
            <a:endParaRPr lang="en-US" altLang="en-US"/>
          </a:p>
        </p:txBody>
      </p:sp>
      <p:sp>
        <p:nvSpPr>
          <p:cNvPr id="8" name="TextBox 7">
            <a:extLst>
              <a:ext uri="{FF2B5EF4-FFF2-40B4-BE49-F238E27FC236}">
                <a16:creationId xmlns:a16="http://schemas.microsoft.com/office/drawing/2014/main" id="{D144A372-188A-9E58-290B-CC3602DE823F}"/>
              </a:ext>
            </a:extLst>
          </p:cNvPr>
          <p:cNvSpPr txBox="1"/>
          <p:nvPr/>
        </p:nvSpPr>
        <p:spPr>
          <a:xfrm>
            <a:off x="622571" y="1910395"/>
            <a:ext cx="15073008" cy="6637715"/>
          </a:xfrm>
          <a:prstGeom prst="rect">
            <a:avLst/>
          </a:prstGeom>
          <a:noFill/>
        </p:spPr>
        <p:txBody>
          <a:bodyPr wrap="square">
            <a:spAutoFit/>
          </a:bodyPr>
          <a:lstStyle/>
          <a:p>
            <a:pPr defTabSz="1371600">
              <a:spcBef>
                <a:spcPts val="3600"/>
              </a:spcBef>
              <a:spcAft>
                <a:spcPts val="1800"/>
              </a:spcAft>
            </a:pPr>
            <a:r>
              <a:rPr lang="en-US" sz="2400" b="1" dirty="0">
                <a:solidFill>
                  <a:srgbClr val="0F1115"/>
                </a:solidFill>
                <a:latin typeface="quote-cjk-patch"/>
              </a:rPr>
              <a:t>Strategic Alignment Score by Focus Area</a:t>
            </a:r>
          </a:p>
          <a:p>
            <a:pPr algn="just" defTabSz="1371600">
              <a:spcBef>
                <a:spcPts val="1800"/>
              </a:spcBef>
              <a:spcAft>
                <a:spcPts val="1800"/>
              </a:spcAft>
            </a:pPr>
            <a:r>
              <a:rPr lang="en-US" sz="2400" b="1" dirty="0">
                <a:solidFill>
                  <a:srgbClr val="0F1115"/>
                </a:solidFill>
                <a:latin typeface="quote-cjk-patch"/>
              </a:rPr>
              <a:t>Key Insights:</a:t>
            </a:r>
            <a:endParaRPr lang="en-US" sz="2400" dirty="0">
              <a:solidFill>
                <a:srgbClr val="0F1115"/>
              </a:solidFill>
              <a:latin typeface="quote-cjk-patch"/>
            </a:endParaRPr>
          </a:p>
          <a:p>
            <a:pPr algn="just" defTabSz="1371600">
              <a:spcBef>
                <a:spcPts val="1800"/>
              </a:spcBef>
              <a:spcAft>
                <a:spcPts val="1800"/>
              </a:spcAft>
              <a:buFont typeface="Arial" panose="020B0604020202020204" pitchFamily="34" charset="0"/>
              <a:buChar char="•"/>
            </a:pPr>
            <a:r>
              <a:rPr lang="en-US" b="1" dirty="0">
                <a:solidFill>
                  <a:srgbClr val="0F1115"/>
                </a:solidFill>
                <a:latin typeface="quote-cjk-patch"/>
              </a:rPr>
              <a:t>Digital HR Tools (9.2/10)</a:t>
            </a:r>
            <a:r>
              <a:rPr lang="en-US" dirty="0">
                <a:solidFill>
                  <a:srgbClr val="0F1115"/>
                </a:solidFill>
                <a:latin typeface="quote-cjk-patch"/>
              </a:rPr>
              <a:t> - Strongest alignment with digital-first banking strategy</a:t>
            </a:r>
          </a:p>
          <a:p>
            <a:pPr algn="just" defTabSz="1371600">
              <a:spcBef>
                <a:spcPts val="675"/>
              </a:spcBef>
              <a:spcAft>
                <a:spcPts val="1800"/>
              </a:spcAft>
              <a:buFont typeface="Arial" panose="020B0604020202020204" pitchFamily="34" charset="0"/>
              <a:buChar char="•"/>
            </a:pPr>
            <a:r>
              <a:rPr lang="en-US" b="1" dirty="0">
                <a:solidFill>
                  <a:srgbClr val="0F1115"/>
                </a:solidFill>
                <a:latin typeface="quote-cjk-patch"/>
              </a:rPr>
              <a:t>Reskilling Initiatives (8.7/10)</a:t>
            </a:r>
            <a:r>
              <a:rPr lang="en-US" dirty="0">
                <a:solidFill>
                  <a:srgbClr val="0F1115"/>
                </a:solidFill>
                <a:latin typeface="quote-cjk-patch"/>
              </a:rPr>
              <a:t> - Close alignment with evolving business priorities</a:t>
            </a:r>
          </a:p>
          <a:p>
            <a:pPr algn="just" defTabSz="1371600">
              <a:spcBef>
                <a:spcPts val="675"/>
              </a:spcBef>
              <a:spcAft>
                <a:spcPts val="1800"/>
              </a:spcAft>
              <a:buFont typeface="Arial" panose="020B0604020202020204" pitchFamily="34" charset="0"/>
              <a:buChar char="•"/>
            </a:pPr>
            <a:r>
              <a:rPr lang="en-US" b="1" dirty="0">
                <a:solidFill>
                  <a:srgbClr val="0F1115"/>
                </a:solidFill>
                <a:latin typeface="quote-cjk-patch"/>
              </a:rPr>
              <a:t>HR Metrics (8.5/10)</a:t>
            </a:r>
            <a:r>
              <a:rPr lang="en-US" dirty="0">
                <a:solidFill>
                  <a:srgbClr val="0F1115"/>
                </a:solidFill>
                <a:latin typeface="quote-cjk-patch"/>
              </a:rPr>
              <a:t> - Direct linkage to performance outcomes</a:t>
            </a:r>
          </a:p>
          <a:p>
            <a:pPr algn="just" defTabSz="1371600">
              <a:spcBef>
                <a:spcPts val="1800"/>
              </a:spcBef>
              <a:spcAft>
                <a:spcPts val="1800"/>
              </a:spcAft>
            </a:pPr>
            <a:r>
              <a:rPr lang="en-US" dirty="0">
                <a:solidFill>
                  <a:srgbClr val="0F1115"/>
                </a:solidFill>
                <a:latin typeface="quote-cjk-patch"/>
              </a:rPr>
              <a:t>All three areas show strong strategic alignment (&gt;8.5/10), demonstrating how HR functions directly support company objectives through:</a:t>
            </a:r>
          </a:p>
          <a:p>
            <a:pPr algn="just" defTabSz="1371600">
              <a:spcBef>
                <a:spcPts val="1800"/>
              </a:spcBef>
              <a:spcAft>
                <a:spcPts val="1800"/>
              </a:spcAft>
              <a:buFont typeface="Arial" panose="020B0604020202020204" pitchFamily="34" charset="0"/>
              <a:buChar char="•"/>
            </a:pPr>
            <a:r>
              <a:rPr lang="en-US" dirty="0">
                <a:solidFill>
                  <a:srgbClr val="0F1115"/>
                </a:solidFill>
                <a:latin typeface="quote-cjk-patch"/>
              </a:rPr>
              <a:t>Technology adoption</a:t>
            </a:r>
          </a:p>
          <a:p>
            <a:pPr algn="just" defTabSz="1371600">
              <a:spcBef>
                <a:spcPts val="675"/>
              </a:spcBef>
              <a:spcAft>
                <a:spcPts val="1800"/>
              </a:spcAft>
              <a:buFont typeface="Arial" panose="020B0604020202020204" pitchFamily="34" charset="0"/>
              <a:buChar char="•"/>
            </a:pPr>
            <a:r>
              <a:rPr lang="en-US" dirty="0">
                <a:solidFill>
                  <a:srgbClr val="0F1115"/>
                </a:solidFill>
                <a:latin typeface="quote-cjk-patch"/>
              </a:rPr>
              <a:t>Workforce development</a:t>
            </a:r>
          </a:p>
          <a:p>
            <a:pPr algn="just" defTabSz="1371600">
              <a:spcBef>
                <a:spcPts val="675"/>
              </a:spcBef>
              <a:spcAft>
                <a:spcPts val="1800"/>
              </a:spcAft>
              <a:buFont typeface="Arial" panose="020B0604020202020204" pitchFamily="34" charset="0"/>
              <a:buChar char="•"/>
            </a:pPr>
            <a:r>
              <a:rPr lang="en-US" dirty="0">
                <a:solidFill>
                  <a:srgbClr val="0F1115"/>
                </a:solidFill>
                <a:latin typeface="quote-cjk-patch"/>
              </a:rPr>
              <a:t>Data-driven performance management</a:t>
            </a:r>
          </a:p>
          <a:p>
            <a:pPr algn="just" defTabSz="1371600">
              <a:spcBef>
                <a:spcPts val="1800"/>
              </a:spcBef>
            </a:pPr>
            <a:r>
              <a:rPr lang="en-US" i="1" dirty="0">
                <a:solidFill>
                  <a:srgbClr val="0F1115"/>
                </a:solidFill>
                <a:latin typeface="quote-cjk-patch"/>
              </a:rPr>
              <a:t>Note: Scores based on strategic impact assessment and business priority alignment</a:t>
            </a:r>
            <a:endParaRPr lang="en-US" dirty="0">
              <a:solidFill>
                <a:srgbClr val="0F1115"/>
              </a:solidFill>
              <a:latin typeface="quote-cjk-patch"/>
            </a:endParaRPr>
          </a:p>
        </p:txBody>
      </p:sp>
    </p:spTree>
    <p:extLst>
      <p:ext uri="{BB962C8B-B14F-4D97-AF65-F5344CB8AC3E}">
        <p14:creationId xmlns:p14="http://schemas.microsoft.com/office/powerpoint/2010/main" val="456351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9E946-00CE-E0FF-0656-DB22F1392720}"/>
              </a:ext>
            </a:extLst>
          </p:cNvPr>
          <p:cNvSpPr>
            <a:spLocks noGrp="1"/>
          </p:cNvSpPr>
          <p:nvPr>
            <p:ph type="title"/>
          </p:nvPr>
        </p:nvSpPr>
        <p:spPr/>
        <p:txBody>
          <a:bodyPr/>
          <a:lstStyle/>
          <a:p>
            <a:r>
              <a:rPr lang="en-GB" sz="5400" b="1" dirty="0"/>
              <a:t>Key HR Challenges</a:t>
            </a:r>
          </a:p>
        </p:txBody>
      </p:sp>
      <p:sp>
        <p:nvSpPr>
          <p:cNvPr id="4" name="Slide Number Placeholder 3">
            <a:extLst>
              <a:ext uri="{FF2B5EF4-FFF2-40B4-BE49-F238E27FC236}">
                <a16:creationId xmlns:a16="http://schemas.microsoft.com/office/drawing/2014/main" id="{2123222E-611E-ED49-8652-EC81A368F65B}"/>
              </a:ext>
            </a:extLst>
          </p:cNvPr>
          <p:cNvSpPr>
            <a:spLocks noGrp="1"/>
          </p:cNvSpPr>
          <p:nvPr>
            <p:ph type="sldNum" sz="quarter" idx="12"/>
          </p:nvPr>
        </p:nvSpPr>
        <p:spPr/>
        <p:txBody>
          <a:bodyPr/>
          <a:lstStyle/>
          <a:p>
            <a:pPr defTabSz="1371600">
              <a:defRPr/>
            </a:pPr>
            <a:fld id="{6B9CAAEB-5DD4-4716-AEA0-BEF1B1D22BD1}" type="slidenum">
              <a:rPr lang="en-US" altLang="en-US"/>
              <a:pPr defTabSz="1371600">
                <a:defRPr/>
              </a:pPr>
              <a:t>15</a:t>
            </a:fld>
            <a:endParaRPr lang="en-US" altLang="en-US"/>
          </a:p>
        </p:txBody>
      </p:sp>
      <p:pic>
        <p:nvPicPr>
          <p:cNvPr id="7" name="Content Placeholder 6">
            <a:extLst>
              <a:ext uri="{FF2B5EF4-FFF2-40B4-BE49-F238E27FC236}">
                <a16:creationId xmlns:a16="http://schemas.microsoft.com/office/drawing/2014/main" id="{57C5001C-608E-3BD2-2DF4-FA685BEBAE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29619" y="2400301"/>
            <a:ext cx="14028762" cy="5874545"/>
          </a:xfrm>
        </p:spPr>
      </p:pic>
    </p:spTree>
    <p:extLst>
      <p:ext uri="{BB962C8B-B14F-4D97-AF65-F5344CB8AC3E}">
        <p14:creationId xmlns:p14="http://schemas.microsoft.com/office/powerpoint/2010/main" val="3765295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C73EA-7152-C7AC-D8B2-27D9732611A8}"/>
              </a:ext>
            </a:extLst>
          </p:cNvPr>
          <p:cNvSpPr>
            <a:spLocks noGrp="1"/>
          </p:cNvSpPr>
          <p:nvPr>
            <p:ph type="title"/>
          </p:nvPr>
        </p:nvSpPr>
        <p:spPr/>
        <p:txBody>
          <a:bodyPr/>
          <a:lstStyle/>
          <a:p>
            <a:r>
              <a:rPr lang="en-GB" sz="5400" b="1" dirty="0"/>
              <a:t>Recommendations</a:t>
            </a:r>
          </a:p>
        </p:txBody>
      </p:sp>
      <p:sp>
        <p:nvSpPr>
          <p:cNvPr id="3" name="Content Placeholder 2">
            <a:extLst>
              <a:ext uri="{FF2B5EF4-FFF2-40B4-BE49-F238E27FC236}">
                <a16:creationId xmlns:a16="http://schemas.microsoft.com/office/drawing/2014/main" id="{311ECB89-3C77-DBA9-4F50-CACE44A5E99A}"/>
              </a:ext>
            </a:extLst>
          </p:cNvPr>
          <p:cNvSpPr>
            <a:spLocks noGrp="1"/>
          </p:cNvSpPr>
          <p:nvPr>
            <p:ph idx="1"/>
          </p:nvPr>
        </p:nvSpPr>
        <p:spPr/>
        <p:txBody>
          <a:bodyPr/>
          <a:lstStyle/>
          <a:p>
            <a:r>
              <a:rPr lang="en-US" dirty="0"/>
              <a:t>Strengthen manager training on HR tools</a:t>
            </a:r>
          </a:p>
          <a:p>
            <a:r>
              <a:rPr lang="en-US" dirty="0"/>
              <a:t>Expand people analytics with transparency</a:t>
            </a:r>
          </a:p>
          <a:p>
            <a:r>
              <a:rPr lang="en-US" dirty="0"/>
              <a:t>Simplify HR tech platforms</a:t>
            </a:r>
          </a:p>
          <a:p>
            <a:r>
              <a:rPr lang="en-US" dirty="0"/>
              <a:t>Boost internal mobility and career pathways</a:t>
            </a:r>
          </a:p>
          <a:p>
            <a:endParaRPr lang="en-GB" dirty="0"/>
          </a:p>
        </p:txBody>
      </p:sp>
      <p:sp>
        <p:nvSpPr>
          <p:cNvPr id="4" name="Slide Number Placeholder 3">
            <a:extLst>
              <a:ext uri="{FF2B5EF4-FFF2-40B4-BE49-F238E27FC236}">
                <a16:creationId xmlns:a16="http://schemas.microsoft.com/office/drawing/2014/main" id="{1939A275-EC0F-5908-86C7-863661C8EB39}"/>
              </a:ext>
            </a:extLst>
          </p:cNvPr>
          <p:cNvSpPr>
            <a:spLocks noGrp="1"/>
          </p:cNvSpPr>
          <p:nvPr>
            <p:ph type="sldNum" sz="quarter" idx="12"/>
          </p:nvPr>
        </p:nvSpPr>
        <p:spPr/>
        <p:txBody>
          <a:bodyPr/>
          <a:lstStyle/>
          <a:p>
            <a:pPr defTabSz="1371600">
              <a:defRPr/>
            </a:pPr>
            <a:fld id="{6B9CAAEB-5DD4-4716-AEA0-BEF1B1D22BD1}" type="slidenum">
              <a:rPr lang="en-US" altLang="en-US"/>
              <a:pPr defTabSz="1371600">
                <a:defRPr/>
              </a:pPr>
              <a:t>16</a:t>
            </a:fld>
            <a:endParaRPr lang="en-US" altLang="en-US"/>
          </a:p>
        </p:txBody>
      </p:sp>
    </p:spTree>
    <p:extLst>
      <p:ext uri="{BB962C8B-B14F-4D97-AF65-F5344CB8AC3E}">
        <p14:creationId xmlns:p14="http://schemas.microsoft.com/office/powerpoint/2010/main" val="428319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8D507-1906-FD6B-91AD-011E3C2811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91E89-A72F-7B4D-95D6-6874E332CC68}"/>
              </a:ext>
            </a:extLst>
          </p:cNvPr>
          <p:cNvSpPr>
            <a:spLocks noGrp="1"/>
          </p:cNvSpPr>
          <p:nvPr>
            <p:ph type="title"/>
          </p:nvPr>
        </p:nvSpPr>
        <p:spPr/>
        <p:txBody>
          <a:bodyPr/>
          <a:lstStyle/>
          <a:p>
            <a:r>
              <a:rPr lang="en-US" sz="5400" b="1" dirty="0"/>
              <a:t>Conclusion</a:t>
            </a:r>
            <a:endParaRPr sz="5400" b="1" dirty="0"/>
          </a:p>
        </p:txBody>
      </p:sp>
      <p:sp>
        <p:nvSpPr>
          <p:cNvPr id="3" name="TextBox 2">
            <a:extLst>
              <a:ext uri="{FF2B5EF4-FFF2-40B4-BE49-F238E27FC236}">
                <a16:creationId xmlns:a16="http://schemas.microsoft.com/office/drawing/2014/main" id="{C743F45D-C5C9-845D-340A-1E7D3F7F0AEA}"/>
              </a:ext>
            </a:extLst>
          </p:cNvPr>
          <p:cNvSpPr txBox="1"/>
          <p:nvPr/>
        </p:nvSpPr>
        <p:spPr>
          <a:xfrm>
            <a:off x="2270235" y="2475186"/>
            <a:ext cx="13463751" cy="5078313"/>
          </a:xfrm>
          <a:prstGeom prst="rect">
            <a:avLst/>
          </a:prstGeom>
          <a:noFill/>
        </p:spPr>
        <p:txBody>
          <a:bodyPr wrap="square" rtlCol="0">
            <a:spAutoFit/>
          </a:bodyPr>
          <a:lstStyle/>
          <a:p>
            <a:pPr defTabSz="1371600"/>
            <a:r>
              <a:rPr lang="en-US" sz="2700" b="1" dirty="0">
                <a:solidFill>
                  <a:prstClr val="black"/>
                </a:solidFill>
                <a:latin typeface="Myriad Pro"/>
              </a:rPr>
              <a:t>HR Technology &amp; Digital Transformation</a:t>
            </a:r>
            <a:r>
              <a:rPr lang="en-US" sz="2700" dirty="0">
                <a:solidFill>
                  <a:prstClr val="black"/>
                </a:solidFill>
                <a:latin typeface="Myriad Pro"/>
              </a:rPr>
              <a:t> at HSBC is strongly aligned with business goals.</a:t>
            </a:r>
          </a:p>
          <a:p>
            <a:pPr defTabSz="1371600"/>
            <a:r>
              <a:rPr lang="en-US" sz="2700" b="1" dirty="0">
                <a:solidFill>
                  <a:prstClr val="black"/>
                </a:solidFill>
                <a:latin typeface="Myriad Pro"/>
              </a:rPr>
              <a:t>Strategic Alignment Scores</a:t>
            </a:r>
            <a:r>
              <a:rPr lang="en-US" sz="2700" dirty="0">
                <a:solidFill>
                  <a:prstClr val="black"/>
                </a:solidFill>
                <a:latin typeface="Myriad Pro"/>
              </a:rPr>
              <a:t>: </a:t>
            </a:r>
          </a:p>
          <a:p>
            <a:pPr marL="685800" lvl="1" algn="r" defTabSz="1371600"/>
            <a:r>
              <a:rPr lang="en-US" sz="2700" b="1" dirty="0">
                <a:solidFill>
                  <a:prstClr val="black"/>
                </a:solidFill>
                <a:latin typeface="Myriad Pro"/>
              </a:rPr>
              <a:t>Digital HR Tools:</a:t>
            </a:r>
            <a:r>
              <a:rPr lang="en-US" sz="2700" dirty="0">
                <a:solidFill>
                  <a:prstClr val="black"/>
                </a:solidFill>
                <a:latin typeface="Myriad Pro"/>
              </a:rPr>
              <a:t> 9.2/10</a:t>
            </a:r>
          </a:p>
          <a:p>
            <a:pPr marL="685800" lvl="1" algn="r" defTabSz="1371600"/>
            <a:r>
              <a:rPr lang="en-US" sz="2700" b="1" dirty="0">
                <a:solidFill>
                  <a:prstClr val="black"/>
                </a:solidFill>
                <a:latin typeface="Myriad Pro"/>
              </a:rPr>
              <a:t>Reskilling Initiatives:</a:t>
            </a:r>
            <a:r>
              <a:rPr lang="en-US" sz="2700" dirty="0">
                <a:solidFill>
                  <a:prstClr val="black"/>
                </a:solidFill>
                <a:latin typeface="Myriad Pro"/>
              </a:rPr>
              <a:t> 8.7/10</a:t>
            </a:r>
          </a:p>
          <a:p>
            <a:pPr marL="685800" lvl="1" algn="r" defTabSz="1371600"/>
            <a:r>
              <a:rPr lang="en-US" sz="2700" b="1" dirty="0">
                <a:solidFill>
                  <a:prstClr val="black"/>
                </a:solidFill>
                <a:latin typeface="Myriad Pro"/>
              </a:rPr>
              <a:t>HR Metrics:</a:t>
            </a:r>
            <a:r>
              <a:rPr lang="en-US" sz="2700" dirty="0">
                <a:solidFill>
                  <a:prstClr val="black"/>
                </a:solidFill>
                <a:latin typeface="Myriad Pro"/>
              </a:rPr>
              <a:t> 8.5/10</a:t>
            </a:r>
          </a:p>
          <a:p>
            <a:pPr algn="ctr" defTabSz="1371600"/>
            <a:r>
              <a:rPr lang="en-US" sz="2700" b="1" dirty="0">
                <a:solidFill>
                  <a:prstClr val="black"/>
                </a:solidFill>
                <a:latin typeface="Myriad Pro"/>
              </a:rPr>
              <a:t>These scores indicate: </a:t>
            </a:r>
          </a:p>
          <a:p>
            <a:pPr marL="1114425" lvl="1" indent="-428625" algn="ctr" defTabSz="1371600">
              <a:buFont typeface="Arial" panose="020B0604020202020204" pitchFamily="34" charset="0"/>
              <a:buChar char="•"/>
            </a:pPr>
            <a:r>
              <a:rPr lang="en-US" sz="2700" dirty="0">
                <a:solidFill>
                  <a:prstClr val="black"/>
                </a:solidFill>
                <a:latin typeface="Myriad Pro"/>
              </a:rPr>
              <a:t>High integration of technology in HR processes.</a:t>
            </a:r>
          </a:p>
          <a:p>
            <a:pPr marL="1114425" lvl="1" indent="-428625" algn="ctr" defTabSz="1371600">
              <a:buFont typeface="Arial" panose="020B0604020202020204" pitchFamily="34" charset="0"/>
              <a:buChar char="•"/>
            </a:pPr>
            <a:r>
              <a:rPr lang="en-US" sz="2700" dirty="0">
                <a:solidFill>
                  <a:prstClr val="black"/>
                </a:solidFill>
                <a:latin typeface="Myriad Pro"/>
              </a:rPr>
              <a:t>Strong focus on workforce development and data-driven decisions.</a:t>
            </a:r>
          </a:p>
          <a:p>
            <a:pPr defTabSz="1371600"/>
            <a:r>
              <a:rPr lang="en-US" sz="2700" b="1" dirty="0">
                <a:solidFill>
                  <a:prstClr val="black"/>
                </a:solidFill>
                <a:latin typeface="Myriad Pro"/>
              </a:rPr>
              <a:t>Overall Impact:</a:t>
            </a:r>
            <a:r>
              <a:rPr lang="en-US" sz="2700" dirty="0">
                <a:solidFill>
                  <a:prstClr val="black"/>
                </a:solidFill>
                <a:latin typeface="Myriad Pro"/>
              </a:rPr>
              <a:t> HR transformation supports HSBC’s digital-first strategy and enhances employee experience.</a:t>
            </a:r>
          </a:p>
          <a:p>
            <a:pPr defTabSz="1371600"/>
            <a:endParaRPr lang="en-US" sz="2700" dirty="0">
              <a:solidFill>
                <a:prstClr val="black"/>
              </a:solidFill>
              <a:latin typeface="Myriad Pro"/>
            </a:endParaRPr>
          </a:p>
        </p:txBody>
      </p:sp>
    </p:spTree>
    <p:extLst>
      <p:ext uri="{BB962C8B-B14F-4D97-AF65-F5344CB8AC3E}">
        <p14:creationId xmlns:p14="http://schemas.microsoft.com/office/powerpoint/2010/main" val="2665319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b="1" dirty="0"/>
              <a:t>Reference</a:t>
            </a:r>
            <a:endParaRPr sz="5400" b="1" dirty="0"/>
          </a:p>
        </p:txBody>
      </p:sp>
      <p:sp>
        <p:nvSpPr>
          <p:cNvPr id="3" name="TextBox 2">
            <a:extLst>
              <a:ext uri="{FF2B5EF4-FFF2-40B4-BE49-F238E27FC236}">
                <a16:creationId xmlns:a16="http://schemas.microsoft.com/office/drawing/2014/main" id="{947130BD-EDC0-BFCC-8DFB-9D6723713EFC}"/>
              </a:ext>
            </a:extLst>
          </p:cNvPr>
          <p:cNvSpPr txBox="1"/>
          <p:nvPr/>
        </p:nvSpPr>
        <p:spPr>
          <a:xfrm>
            <a:off x="1403132" y="2286000"/>
            <a:ext cx="16128123" cy="4662815"/>
          </a:xfrm>
          <a:prstGeom prst="rect">
            <a:avLst/>
          </a:prstGeom>
          <a:noFill/>
        </p:spPr>
        <p:txBody>
          <a:bodyPr wrap="square" rtlCol="0">
            <a:spAutoFit/>
          </a:bodyPr>
          <a:lstStyle/>
          <a:p>
            <a:pPr marL="428625" indent="-428625" algn="just" defTabSz="1371600">
              <a:buFont typeface="Arial" panose="020B0604020202020204" pitchFamily="34" charset="0"/>
              <a:buChar char="•"/>
            </a:pPr>
            <a:r>
              <a:rPr lang="en-US" sz="2700" dirty="0" err="1">
                <a:solidFill>
                  <a:prstClr val="black"/>
                </a:solidFill>
                <a:latin typeface="Times New Roman" panose="02020603050405020304" pitchFamily="18" charset="0"/>
                <a:cs typeface="Times New Roman" panose="02020603050405020304" pitchFamily="18" charset="0"/>
              </a:rPr>
              <a:t>Bondarouk</a:t>
            </a:r>
            <a:r>
              <a:rPr lang="en-US" sz="2700" dirty="0">
                <a:solidFill>
                  <a:prstClr val="black"/>
                </a:solidFill>
                <a:latin typeface="Times New Roman" panose="02020603050405020304" pitchFamily="18" charset="0"/>
                <a:cs typeface="Times New Roman" panose="02020603050405020304" pitchFamily="18" charset="0"/>
              </a:rPr>
              <a:t>, T. and Brewster, C. (2016) ‘</a:t>
            </a:r>
            <a:r>
              <a:rPr lang="en-US" sz="2700" dirty="0" err="1">
                <a:solidFill>
                  <a:prstClr val="black"/>
                </a:solidFill>
                <a:latin typeface="Times New Roman" panose="02020603050405020304" pitchFamily="18" charset="0"/>
                <a:cs typeface="Times New Roman" panose="02020603050405020304" pitchFamily="18" charset="0"/>
              </a:rPr>
              <a:t>Conceptualising</a:t>
            </a:r>
            <a:r>
              <a:rPr lang="en-US" sz="2700" dirty="0">
                <a:solidFill>
                  <a:prstClr val="black"/>
                </a:solidFill>
                <a:latin typeface="Times New Roman" panose="02020603050405020304" pitchFamily="18" charset="0"/>
                <a:cs typeface="Times New Roman" panose="02020603050405020304" pitchFamily="18" charset="0"/>
              </a:rPr>
              <a:t> the future of HRM and technology research’, </a:t>
            </a:r>
            <a:r>
              <a:rPr lang="en-US" sz="2700" i="1" dirty="0">
                <a:solidFill>
                  <a:prstClr val="black"/>
                </a:solidFill>
                <a:latin typeface="Times New Roman" panose="02020603050405020304" pitchFamily="18" charset="0"/>
                <a:cs typeface="Times New Roman" panose="02020603050405020304" pitchFamily="18" charset="0"/>
              </a:rPr>
              <a:t>The International Journal of Human Resource Management</a:t>
            </a:r>
            <a:r>
              <a:rPr lang="en-US" sz="2700" dirty="0">
                <a:solidFill>
                  <a:prstClr val="black"/>
                </a:solidFill>
                <a:latin typeface="Times New Roman" panose="02020603050405020304" pitchFamily="18" charset="0"/>
                <a:cs typeface="Times New Roman" panose="02020603050405020304" pitchFamily="18" charset="0"/>
              </a:rPr>
              <a:t>, 27(21), pp. 2652–2671.</a:t>
            </a:r>
          </a:p>
          <a:p>
            <a:pPr marL="428625" indent="-428625" algn="just" defTabSz="1371600">
              <a:buFont typeface="Arial" panose="020B0604020202020204" pitchFamily="34" charset="0"/>
              <a:buChar char="•"/>
            </a:pPr>
            <a:r>
              <a:rPr lang="en-US" sz="2700" dirty="0">
                <a:solidFill>
                  <a:prstClr val="black"/>
                </a:solidFill>
                <a:latin typeface="Times New Roman" panose="02020603050405020304" pitchFamily="18" charset="0"/>
                <a:cs typeface="Times New Roman" panose="02020603050405020304" pitchFamily="18" charset="0"/>
              </a:rPr>
              <a:t>Marler, J.H. and Parry, E. (2016) ‘HR analytics and HR systems: The future of HR?’, </a:t>
            </a:r>
            <a:r>
              <a:rPr lang="en-US" sz="2700" i="1" dirty="0">
                <a:solidFill>
                  <a:prstClr val="black"/>
                </a:solidFill>
                <a:latin typeface="Times New Roman" panose="02020603050405020304" pitchFamily="18" charset="0"/>
                <a:cs typeface="Times New Roman" panose="02020603050405020304" pitchFamily="18" charset="0"/>
              </a:rPr>
              <a:t>International Journal of Human Resource Management</a:t>
            </a:r>
            <a:r>
              <a:rPr lang="en-US" sz="2700" dirty="0">
                <a:solidFill>
                  <a:prstClr val="black"/>
                </a:solidFill>
                <a:latin typeface="Times New Roman" panose="02020603050405020304" pitchFamily="18" charset="0"/>
                <a:cs typeface="Times New Roman" panose="02020603050405020304" pitchFamily="18" charset="0"/>
              </a:rPr>
              <a:t>, 27(21), pp. 2579–2594.</a:t>
            </a:r>
          </a:p>
          <a:p>
            <a:pPr marL="428625" indent="-428625" algn="just" defTabSz="1371600">
              <a:buFont typeface="Arial" panose="020B0604020202020204" pitchFamily="34" charset="0"/>
              <a:buChar char="•"/>
            </a:pPr>
            <a:r>
              <a:rPr lang="en-US" sz="2700" dirty="0">
                <a:solidFill>
                  <a:prstClr val="black"/>
                </a:solidFill>
                <a:latin typeface="Times New Roman" panose="02020603050405020304" pitchFamily="18" charset="0"/>
                <a:cs typeface="Times New Roman" panose="02020603050405020304" pitchFamily="18" charset="0"/>
              </a:rPr>
              <a:t>Strohmeier, S. and Piazza, F. (2015) ‘Artificial intelligence techniques in human resource management—A conceptual exploration’, </a:t>
            </a:r>
            <a:r>
              <a:rPr lang="en-US" sz="2700" i="1" dirty="0">
                <a:solidFill>
                  <a:prstClr val="black"/>
                </a:solidFill>
                <a:latin typeface="Times New Roman" panose="02020603050405020304" pitchFamily="18" charset="0"/>
                <a:cs typeface="Times New Roman" panose="02020603050405020304" pitchFamily="18" charset="0"/>
              </a:rPr>
              <a:t>Human Resource Management Review</a:t>
            </a:r>
            <a:r>
              <a:rPr lang="en-US" sz="2700" dirty="0">
                <a:solidFill>
                  <a:prstClr val="black"/>
                </a:solidFill>
                <a:latin typeface="Times New Roman" panose="02020603050405020304" pitchFamily="18" charset="0"/>
                <a:cs typeface="Times New Roman" panose="02020603050405020304" pitchFamily="18" charset="0"/>
              </a:rPr>
              <a:t>, 25(3), pp. 216–231.</a:t>
            </a:r>
          </a:p>
          <a:p>
            <a:pPr marL="428625" indent="-428625" algn="just" defTabSz="1371600">
              <a:buFont typeface="Arial" panose="020B0604020202020204" pitchFamily="34" charset="0"/>
              <a:buChar char="•"/>
            </a:pPr>
            <a:r>
              <a:rPr lang="en-US" sz="2700" dirty="0">
                <a:solidFill>
                  <a:prstClr val="black"/>
                </a:solidFill>
                <a:latin typeface="Times New Roman" panose="02020603050405020304" pitchFamily="18" charset="0"/>
                <a:cs typeface="Times New Roman" panose="02020603050405020304" pitchFamily="18" charset="0"/>
              </a:rPr>
              <a:t>Deloitte (2023) </a:t>
            </a:r>
            <a:r>
              <a:rPr lang="en-US" sz="2700" i="1" dirty="0">
                <a:solidFill>
                  <a:prstClr val="black"/>
                </a:solidFill>
                <a:latin typeface="Times New Roman" panose="02020603050405020304" pitchFamily="18" charset="0"/>
                <a:cs typeface="Times New Roman" panose="02020603050405020304" pitchFamily="18" charset="0"/>
              </a:rPr>
              <a:t>Global Human Capital Trends: Leading the social enterprise—Reinvent with a human focus</a:t>
            </a:r>
            <a:r>
              <a:rPr lang="en-US" sz="2700" dirty="0">
                <a:solidFill>
                  <a:prstClr val="black"/>
                </a:solidFill>
                <a:latin typeface="Times New Roman" panose="02020603050405020304" pitchFamily="18" charset="0"/>
                <a:cs typeface="Times New Roman" panose="02020603050405020304" pitchFamily="18" charset="0"/>
              </a:rPr>
              <a:t>. Available at: https://www2.deloitte.com (Accessed: 30 November 2025).</a:t>
            </a:r>
          </a:p>
          <a:p>
            <a:pPr marL="428625" indent="-428625" algn="just" defTabSz="1371600">
              <a:buFont typeface="Arial" panose="020B0604020202020204" pitchFamily="34" charset="0"/>
              <a:buChar char="•"/>
            </a:pPr>
            <a:r>
              <a:rPr lang="en-US" sz="2700" dirty="0">
                <a:solidFill>
                  <a:prstClr val="black"/>
                </a:solidFill>
                <a:latin typeface="Times New Roman" panose="02020603050405020304" pitchFamily="18" charset="0"/>
                <a:cs typeface="Times New Roman" panose="02020603050405020304" pitchFamily="18" charset="0"/>
              </a:rPr>
              <a:t>PwC (2022) </a:t>
            </a:r>
            <a:r>
              <a:rPr lang="en-US" sz="2700" i="1" dirty="0">
                <a:solidFill>
                  <a:prstClr val="black"/>
                </a:solidFill>
                <a:latin typeface="Times New Roman" panose="02020603050405020304" pitchFamily="18" charset="0"/>
                <a:cs typeface="Times New Roman" panose="02020603050405020304" pitchFamily="18" charset="0"/>
              </a:rPr>
              <a:t>The future of HR: Embracing digital transformation</a:t>
            </a:r>
            <a:r>
              <a:rPr lang="en-US" sz="2700" dirty="0">
                <a:solidFill>
                  <a:prstClr val="black"/>
                </a:solidFill>
                <a:latin typeface="Times New Roman" panose="02020603050405020304" pitchFamily="18" charset="0"/>
                <a:cs typeface="Times New Roman" panose="02020603050405020304" pitchFamily="18" charset="0"/>
              </a:rPr>
              <a:t>. Available at: https://www.pwc.com (Accessed: 30 November 2025).</a:t>
            </a:r>
          </a:p>
          <a:p>
            <a:pPr defTabSz="1371600"/>
            <a:endParaRPr lang="en-US" sz="2700" dirty="0">
              <a:solidFill>
                <a:prstClr val="black"/>
              </a:solidFill>
              <a:latin typeface="Myriad Pro"/>
            </a:endParaRPr>
          </a:p>
        </p:txBody>
      </p:sp>
    </p:spTree>
    <p:extLst>
      <p:ext uri="{BB962C8B-B14F-4D97-AF65-F5344CB8AC3E}">
        <p14:creationId xmlns:p14="http://schemas.microsoft.com/office/powerpoint/2010/main" val="3624563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1784959" y="31316"/>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9148" b="-9148"/>
            </a:stretch>
          </a:blipFill>
        </p:spPr>
      </p:sp>
      <p:grpSp>
        <p:nvGrpSpPr>
          <p:cNvPr id="3" name="Group 3"/>
          <p:cNvGrpSpPr/>
          <p:nvPr/>
        </p:nvGrpSpPr>
        <p:grpSpPr>
          <a:xfrm>
            <a:off x="1717675" y="0"/>
            <a:ext cx="805519" cy="2673350"/>
            <a:chOff x="0" y="0"/>
            <a:chExt cx="212153" cy="704092"/>
          </a:xfrm>
        </p:grpSpPr>
        <p:sp>
          <p:nvSpPr>
            <p:cNvPr id="4" name="Freeform 4"/>
            <p:cNvSpPr/>
            <p:nvPr/>
          </p:nvSpPr>
          <p:spPr>
            <a:xfrm>
              <a:off x="0" y="0"/>
              <a:ext cx="212153" cy="704092"/>
            </a:xfrm>
            <a:custGeom>
              <a:avLst/>
              <a:gdLst/>
              <a:ahLst/>
              <a:cxnLst/>
              <a:rect l="l" t="t" r="r" b="b"/>
              <a:pathLst>
                <a:path w="212153" h="704092">
                  <a:moveTo>
                    <a:pt x="0" y="0"/>
                  </a:moveTo>
                  <a:lnTo>
                    <a:pt x="212153" y="0"/>
                  </a:lnTo>
                  <a:lnTo>
                    <a:pt x="212153" y="704092"/>
                  </a:lnTo>
                  <a:lnTo>
                    <a:pt x="0" y="704092"/>
                  </a:lnTo>
                  <a:close/>
                </a:path>
              </a:pathLst>
            </a:custGeom>
            <a:solidFill>
              <a:srgbClr val="EDC254"/>
            </a:solidFill>
          </p:spPr>
        </p:sp>
        <p:sp>
          <p:nvSpPr>
            <p:cNvPr id="5" name="TextBox 5"/>
            <p:cNvSpPr txBox="1"/>
            <p:nvPr/>
          </p:nvSpPr>
          <p:spPr>
            <a:xfrm>
              <a:off x="0" y="-47625"/>
              <a:ext cx="212153" cy="75171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6" name="Group 6"/>
          <p:cNvGrpSpPr/>
          <p:nvPr/>
        </p:nvGrpSpPr>
        <p:grpSpPr>
          <a:xfrm>
            <a:off x="1717675" y="7613650"/>
            <a:ext cx="805519" cy="2673350"/>
            <a:chOff x="0" y="0"/>
            <a:chExt cx="212153" cy="704092"/>
          </a:xfrm>
        </p:grpSpPr>
        <p:sp>
          <p:nvSpPr>
            <p:cNvPr id="7" name="Freeform 7"/>
            <p:cNvSpPr/>
            <p:nvPr/>
          </p:nvSpPr>
          <p:spPr>
            <a:xfrm>
              <a:off x="0" y="0"/>
              <a:ext cx="212153" cy="704092"/>
            </a:xfrm>
            <a:custGeom>
              <a:avLst/>
              <a:gdLst/>
              <a:ahLst/>
              <a:cxnLst/>
              <a:rect l="l" t="t" r="r" b="b"/>
              <a:pathLst>
                <a:path w="212153" h="704092">
                  <a:moveTo>
                    <a:pt x="0" y="0"/>
                  </a:moveTo>
                  <a:lnTo>
                    <a:pt x="212153" y="0"/>
                  </a:lnTo>
                  <a:lnTo>
                    <a:pt x="212153" y="704092"/>
                  </a:lnTo>
                  <a:lnTo>
                    <a:pt x="0" y="704092"/>
                  </a:lnTo>
                  <a:close/>
                </a:path>
              </a:pathLst>
            </a:custGeom>
            <a:solidFill>
              <a:srgbClr val="EDC254"/>
            </a:solidFill>
          </p:spPr>
        </p:sp>
        <p:sp>
          <p:nvSpPr>
            <p:cNvPr id="8" name="TextBox 8"/>
            <p:cNvSpPr txBox="1"/>
            <p:nvPr/>
          </p:nvSpPr>
          <p:spPr>
            <a:xfrm>
              <a:off x="0" y="-47625"/>
              <a:ext cx="212153" cy="751717"/>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9" name="Group 9"/>
          <p:cNvGrpSpPr/>
          <p:nvPr/>
        </p:nvGrpSpPr>
        <p:grpSpPr>
          <a:xfrm>
            <a:off x="14300200" y="3190875"/>
            <a:ext cx="2546350" cy="7410450"/>
            <a:chOff x="0" y="0"/>
            <a:chExt cx="670644" cy="1951723"/>
          </a:xfrm>
        </p:grpSpPr>
        <p:sp>
          <p:nvSpPr>
            <p:cNvPr id="10" name="Freeform 10"/>
            <p:cNvSpPr/>
            <p:nvPr/>
          </p:nvSpPr>
          <p:spPr>
            <a:xfrm>
              <a:off x="0" y="0"/>
              <a:ext cx="670644" cy="1951724"/>
            </a:xfrm>
            <a:custGeom>
              <a:avLst/>
              <a:gdLst/>
              <a:ahLst/>
              <a:cxnLst/>
              <a:rect l="l" t="t" r="r" b="b"/>
              <a:pathLst>
                <a:path w="670644" h="1951724">
                  <a:moveTo>
                    <a:pt x="155060" y="0"/>
                  </a:moveTo>
                  <a:lnTo>
                    <a:pt x="515583" y="0"/>
                  </a:lnTo>
                  <a:cubicBezTo>
                    <a:pt x="601221" y="0"/>
                    <a:pt x="670644" y="69423"/>
                    <a:pt x="670644" y="155060"/>
                  </a:cubicBezTo>
                  <a:lnTo>
                    <a:pt x="670644" y="1796663"/>
                  </a:lnTo>
                  <a:cubicBezTo>
                    <a:pt x="670644" y="1882301"/>
                    <a:pt x="601221" y="1951724"/>
                    <a:pt x="515583" y="1951724"/>
                  </a:cubicBezTo>
                  <a:lnTo>
                    <a:pt x="155060" y="1951724"/>
                  </a:lnTo>
                  <a:cubicBezTo>
                    <a:pt x="113936" y="1951724"/>
                    <a:pt x="74496" y="1935387"/>
                    <a:pt x="45416" y="1906307"/>
                  </a:cubicBezTo>
                  <a:cubicBezTo>
                    <a:pt x="16337" y="1877228"/>
                    <a:pt x="0" y="1837788"/>
                    <a:pt x="0" y="1796663"/>
                  </a:cubicBezTo>
                  <a:lnTo>
                    <a:pt x="0" y="155060"/>
                  </a:lnTo>
                  <a:cubicBezTo>
                    <a:pt x="0" y="69423"/>
                    <a:pt x="69423" y="0"/>
                    <a:pt x="155060" y="0"/>
                  </a:cubicBezTo>
                  <a:close/>
                </a:path>
              </a:pathLst>
            </a:custGeom>
            <a:solidFill>
              <a:srgbClr val="EDC254"/>
            </a:solidFill>
          </p:spPr>
        </p:sp>
        <p:sp>
          <p:nvSpPr>
            <p:cNvPr id="11" name="TextBox 11"/>
            <p:cNvSpPr txBox="1"/>
            <p:nvPr/>
          </p:nvSpPr>
          <p:spPr>
            <a:xfrm>
              <a:off x="0" y="-47625"/>
              <a:ext cx="670644" cy="1999348"/>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2" name="TextBox 12"/>
          <p:cNvSpPr txBox="1"/>
          <p:nvPr/>
        </p:nvSpPr>
        <p:spPr>
          <a:xfrm>
            <a:off x="1717675" y="4403351"/>
            <a:ext cx="11597602" cy="1459374"/>
          </a:xfrm>
          <a:prstGeom prst="rect">
            <a:avLst/>
          </a:prstGeom>
        </p:spPr>
        <p:txBody>
          <a:bodyPr lIns="0" tIns="0" rIns="0" bIns="0" rtlCol="0" anchor="t">
            <a:spAutoFit/>
          </a:bodyPr>
          <a:lstStyle/>
          <a:p>
            <a:pPr marL="0" marR="0" lvl="0" indent="0" algn="l" defTabSz="914400" rtl="0" eaLnBrk="1" fontAlgn="auto" latinLnBrk="0" hangingPunct="1">
              <a:lnSpc>
                <a:spcPts val="5756"/>
              </a:lnSpc>
              <a:spcBef>
                <a:spcPct val="0"/>
              </a:spcBef>
              <a:spcAft>
                <a:spcPts val="0"/>
              </a:spcAft>
              <a:buClrTx/>
              <a:buSzTx/>
              <a:buFontTx/>
              <a:buNone/>
              <a:tabLst/>
              <a:defRPr/>
            </a:pPr>
            <a:r>
              <a:rPr kumimoji="0" lang="en-US" sz="4100"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TRAINING &amp; DEVELOPMENT: BUILDING RETAIL EXCELLENCE AT JD SPORTS</a:t>
            </a: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TextBox 13"/>
          <p:cNvSpPr txBox="1"/>
          <p:nvPr/>
        </p:nvSpPr>
        <p:spPr>
          <a:xfrm>
            <a:off x="1717675" y="6080615"/>
            <a:ext cx="9204044" cy="517065"/>
          </a:xfrm>
          <a:prstGeom prst="rect">
            <a:avLst/>
          </a:prstGeom>
        </p:spPr>
        <p:txBody>
          <a:bodyPr lIns="0" tIns="0" rIns="0" bIns="0" rtlCol="0" anchor="t">
            <a:spAutoFit/>
          </a:bodyPr>
          <a:lstStyle/>
          <a:p>
            <a:pPr marL="0" marR="0" lvl="0" indent="0" algn="l" defTabSz="914400" rtl="0" eaLnBrk="1" fontAlgn="auto" latinLnBrk="0" hangingPunct="1">
              <a:lnSpc>
                <a:spcPts val="4136"/>
              </a:lnSpc>
              <a:spcBef>
                <a:spcPct val="0"/>
              </a:spcBef>
              <a:spcAft>
                <a:spcPts val="0"/>
              </a:spcAft>
              <a:buClrTx/>
              <a:buSzTx/>
              <a:buFontTx/>
              <a:buNone/>
              <a:tabLst/>
              <a:defRPr/>
            </a:pPr>
            <a:r>
              <a:rPr kumimoji="0" lang="en-US" sz="2954" b="0" i="0" u="none" strike="noStrike" kern="1200" cap="none" spc="0" normalizeH="0" baseline="0" noProof="0">
                <a:ln>
                  <a:noFill/>
                </a:ln>
                <a:solidFill>
                  <a:srgbClr val="2A0947"/>
                </a:solidFill>
                <a:effectLst/>
                <a:uLnTx/>
                <a:uFillTx/>
                <a:latin typeface="Poppins"/>
                <a:ea typeface="Poppins"/>
                <a:cs typeface="Poppins"/>
                <a:sym typeface="Poppins"/>
              </a:rPr>
              <a:t>Name: Rezaul Karim</a:t>
            </a:r>
          </a:p>
        </p:txBody>
      </p:sp>
      <p:sp>
        <p:nvSpPr>
          <p:cNvPr id="14" name="TextBox 14"/>
          <p:cNvSpPr txBox="1"/>
          <p:nvPr/>
        </p:nvSpPr>
        <p:spPr>
          <a:xfrm>
            <a:off x="1717675" y="6751167"/>
            <a:ext cx="9360619" cy="500393"/>
          </a:xfrm>
          <a:prstGeom prst="rect">
            <a:avLst/>
          </a:prstGeom>
        </p:spPr>
        <p:txBody>
          <a:bodyPr wrap="square" lIns="0" tIns="0" rIns="0" bIns="0" rtlCol="0" anchor="t">
            <a:spAutoFit/>
          </a:bodyPr>
          <a:lstStyle/>
          <a:p>
            <a:pPr marL="0" marR="0" lvl="0" indent="0" algn="l" defTabSz="914400" rtl="0" eaLnBrk="1" fontAlgn="auto" latinLnBrk="0" hangingPunct="1">
              <a:lnSpc>
                <a:spcPts val="4136"/>
              </a:lnSpc>
              <a:spcBef>
                <a:spcPct val="0"/>
              </a:spcBef>
              <a:spcAft>
                <a:spcPts val="0"/>
              </a:spcAft>
              <a:buClrTx/>
              <a:buSzTx/>
              <a:buFontTx/>
              <a:buNone/>
              <a:tabLst/>
              <a:defRPr/>
            </a:pPr>
            <a:r>
              <a:rPr kumimoji="0" lang="en-US" sz="2954" b="0" i="0" u="none" strike="noStrike" kern="1200" cap="none" spc="0" normalizeH="0" baseline="0" noProof="0">
                <a:ln>
                  <a:noFill/>
                </a:ln>
                <a:solidFill>
                  <a:srgbClr val="2A0947"/>
                </a:solidFill>
                <a:effectLst/>
                <a:uLnTx/>
                <a:uFillTx/>
                <a:latin typeface="Poppins"/>
                <a:ea typeface="Poppins"/>
                <a:cs typeface="Poppins"/>
                <a:sym typeface="Poppins"/>
              </a:rPr>
              <a:t>ID: 2436008</a:t>
            </a:r>
          </a:p>
        </p:txBody>
      </p:sp>
      <p:sp>
        <p:nvSpPr>
          <p:cNvPr id="15" name="TextBox 15"/>
          <p:cNvSpPr txBox="1"/>
          <p:nvPr/>
        </p:nvSpPr>
        <p:spPr>
          <a:xfrm>
            <a:off x="1717675" y="3736049"/>
            <a:ext cx="11905603" cy="515654"/>
          </a:xfrm>
          <a:prstGeom prst="rect">
            <a:avLst/>
          </a:prstGeom>
        </p:spPr>
        <p:txBody>
          <a:bodyPr lIns="0" tIns="0" rIns="0" bIns="0" rtlCol="0" anchor="t">
            <a:spAutoFit/>
          </a:bodyPr>
          <a:lstStyle/>
          <a:p>
            <a:pPr marL="0" marR="0" lvl="0" indent="0" algn="l" defTabSz="914400" rtl="0" eaLnBrk="1" fontAlgn="auto" latinLnBrk="0" hangingPunct="1">
              <a:lnSpc>
                <a:spcPts val="4288"/>
              </a:lnSpc>
              <a:spcBef>
                <a:spcPct val="0"/>
              </a:spcBef>
              <a:spcAft>
                <a:spcPts val="0"/>
              </a:spcAft>
              <a:buClrTx/>
              <a:buSzTx/>
              <a:buFontTx/>
              <a:buNone/>
              <a:tabLst/>
              <a:defRPr/>
            </a:pPr>
            <a:r>
              <a:rPr kumimoji="0" lang="en-US" sz="3050" b="1" i="0" u="none" strike="noStrike" kern="1200" cap="none" spc="0" normalizeH="0" baseline="0" noProof="0">
                <a:ln>
                  <a:noFill/>
                </a:ln>
                <a:solidFill>
                  <a:srgbClr val="000000"/>
                </a:solidFill>
                <a:effectLst/>
                <a:uLnTx/>
                <a:uFillTx/>
                <a:latin typeface="Roboto Bold"/>
                <a:ea typeface="Roboto Bold"/>
                <a:cs typeface="Roboto Bold"/>
                <a:sym typeface="Roboto Bold"/>
              </a:rPr>
              <a:t>MODULE: MASTER IN BUSINESS ADMINISTRATION (LCMB7023)</a:t>
            </a: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16" name="Picture 15" descr="A close up of a sign&#10;&#10;AI-generated content may be incorrect.">
            <a:extLst>
              <a:ext uri="{FF2B5EF4-FFF2-40B4-BE49-F238E27FC236}">
                <a16:creationId xmlns:a16="http://schemas.microsoft.com/office/drawing/2014/main" id="{62857F8C-A445-2912-83B3-CB20A7FE7F7F}"/>
              </a:ext>
            </a:extLst>
          </p:cNvPr>
          <p:cNvPicPr>
            <a:picLocks noChangeAspect="1"/>
          </p:cNvPicPr>
          <p:nvPr/>
        </p:nvPicPr>
        <p:blipFill>
          <a:blip r:embed="rId3"/>
          <a:stretch>
            <a:fillRect/>
          </a:stretch>
        </p:blipFill>
        <p:spPr>
          <a:xfrm>
            <a:off x="2981064" y="33925"/>
            <a:ext cx="10290393" cy="2562616"/>
          </a:xfrm>
          <a:prstGeom prst="rect">
            <a:avLst/>
          </a:prstGeom>
        </p:spPr>
      </p:pic>
    </p:spTree>
    <p:extLst>
      <p:ext uri="{BB962C8B-B14F-4D97-AF65-F5344CB8AC3E}">
        <p14:creationId xmlns:p14="http://schemas.microsoft.com/office/powerpoint/2010/main" val="2301937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2057400"/>
            <a:ext cx="3086100" cy="3086100"/>
            <a:chOff x="0" y="0"/>
            <a:chExt cx="812800" cy="812800"/>
          </a:xfrm>
        </p:grpSpPr>
        <p:sp>
          <p:nvSpPr>
            <p:cNvPr id="3" name="Freeform 3"/>
            <p:cNvSpPr/>
            <p:nvPr/>
          </p:nvSpPr>
          <p:spPr>
            <a:xfrm>
              <a:off x="0" y="0"/>
              <a:ext cx="812800" cy="812800"/>
            </a:xfrm>
            <a:custGeom>
              <a:avLst/>
              <a:gdLst/>
              <a:ahLst/>
              <a:cxnLst/>
              <a:rect l="l" t="t" r="r" b="b"/>
              <a:pathLst>
                <a:path w="812800" h="812800">
                  <a:moveTo>
                    <a:pt x="127941" y="0"/>
                  </a:moveTo>
                  <a:lnTo>
                    <a:pt x="684859" y="0"/>
                  </a:lnTo>
                  <a:cubicBezTo>
                    <a:pt x="718791" y="0"/>
                    <a:pt x="751333" y="13479"/>
                    <a:pt x="775327" y="37473"/>
                  </a:cubicBezTo>
                  <a:cubicBezTo>
                    <a:pt x="799321" y="61467"/>
                    <a:pt x="812800" y="94009"/>
                    <a:pt x="812800" y="127941"/>
                  </a:cubicBezTo>
                  <a:lnTo>
                    <a:pt x="812800" y="684859"/>
                  </a:lnTo>
                  <a:cubicBezTo>
                    <a:pt x="812800" y="718791"/>
                    <a:pt x="799321" y="751333"/>
                    <a:pt x="775327" y="775327"/>
                  </a:cubicBezTo>
                  <a:cubicBezTo>
                    <a:pt x="751333" y="799321"/>
                    <a:pt x="718791" y="812800"/>
                    <a:pt x="684859" y="812800"/>
                  </a:cubicBezTo>
                  <a:lnTo>
                    <a:pt x="127941" y="812800"/>
                  </a:lnTo>
                  <a:cubicBezTo>
                    <a:pt x="94009" y="812800"/>
                    <a:pt x="61467" y="799321"/>
                    <a:pt x="37473" y="775327"/>
                  </a:cubicBezTo>
                  <a:cubicBezTo>
                    <a:pt x="13479" y="751333"/>
                    <a:pt x="0" y="718791"/>
                    <a:pt x="0" y="684859"/>
                  </a:cubicBezTo>
                  <a:lnTo>
                    <a:pt x="0" y="127941"/>
                  </a:lnTo>
                  <a:cubicBezTo>
                    <a:pt x="0" y="94009"/>
                    <a:pt x="13479" y="61467"/>
                    <a:pt x="37473" y="37473"/>
                  </a:cubicBezTo>
                  <a:cubicBezTo>
                    <a:pt x="61467" y="13479"/>
                    <a:pt x="94009" y="0"/>
                    <a:pt x="127941" y="0"/>
                  </a:cubicBezTo>
                  <a:close/>
                </a:path>
              </a:pathLst>
            </a:custGeom>
            <a:solidFill>
              <a:srgbClr val="EDC254"/>
            </a:solidFill>
          </p:spPr>
        </p:sp>
        <p:sp>
          <p:nvSpPr>
            <p:cNvPr id="4" name="TextBox 4"/>
            <p:cNvSpPr txBox="1"/>
            <p:nvPr/>
          </p:nvSpPr>
          <p:spPr>
            <a:xfrm>
              <a:off x="0" y="-47625"/>
              <a:ext cx="812800" cy="8604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9791700"/>
            <a:ext cx="6959600" cy="990600"/>
            <a:chOff x="0" y="0"/>
            <a:chExt cx="1832981" cy="260899"/>
          </a:xfrm>
        </p:grpSpPr>
        <p:sp>
          <p:nvSpPr>
            <p:cNvPr id="6" name="Freeform 6"/>
            <p:cNvSpPr/>
            <p:nvPr/>
          </p:nvSpPr>
          <p:spPr>
            <a:xfrm>
              <a:off x="0" y="0"/>
              <a:ext cx="1832981" cy="260899"/>
            </a:xfrm>
            <a:custGeom>
              <a:avLst/>
              <a:gdLst/>
              <a:ahLst/>
              <a:cxnLst/>
              <a:rect l="l" t="t" r="r" b="b"/>
              <a:pathLst>
                <a:path w="1832981" h="260899">
                  <a:moveTo>
                    <a:pt x="0" y="0"/>
                  </a:moveTo>
                  <a:lnTo>
                    <a:pt x="1832981" y="0"/>
                  </a:lnTo>
                  <a:lnTo>
                    <a:pt x="1832981" y="260899"/>
                  </a:lnTo>
                  <a:lnTo>
                    <a:pt x="0" y="260899"/>
                  </a:lnTo>
                  <a:close/>
                </a:path>
              </a:pathLst>
            </a:custGeom>
            <a:solidFill>
              <a:srgbClr val="EDC254"/>
            </a:solidFill>
          </p:spPr>
        </p:sp>
        <p:sp>
          <p:nvSpPr>
            <p:cNvPr id="7" name="TextBox 7"/>
            <p:cNvSpPr txBox="1"/>
            <p:nvPr/>
          </p:nvSpPr>
          <p:spPr>
            <a:xfrm>
              <a:off x="0" y="-47625"/>
              <a:ext cx="1832981" cy="308524"/>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8" name="Group 8"/>
          <p:cNvGrpSpPr/>
          <p:nvPr/>
        </p:nvGrpSpPr>
        <p:grpSpPr>
          <a:xfrm>
            <a:off x="5549900" y="-2353537"/>
            <a:ext cx="3086100" cy="308610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10" name="TextBox 10"/>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TextBox 11"/>
          <p:cNvSpPr txBox="1"/>
          <p:nvPr/>
        </p:nvSpPr>
        <p:spPr>
          <a:xfrm>
            <a:off x="1028700" y="1166123"/>
            <a:ext cx="10901131" cy="980608"/>
          </a:xfrm>
          <a:prstGeom prst="rect">
            <a:avLst/>
          </a:prstGeom>
        </p:spPr>
        <p:txBody>
          <a:bodyPr lIns="0" tIns="0" rIns="0" bIns="0" rtlCol="0" anchor="t">
            <a:spAutoFit/>
          </a:bodyPr>
          <a:lstStyle/>
          <a:p>
            <a:pPr marL="0" marR="0" lvl="0" indent="0" algn="l" defTabSz="914400" rtl="0" eaLnBrk="1" fontAlgn="auto" latinLnBrk="0" hangingPunct="1">
              <a:lnSpc>
                <a:spcPts val="8137"/>
              </a:lnSpc>
              <a:spcBef>
                <a:spcPct val="0"/>
              </a:spcBef>
              <a:spcAft>
                <a:spcPts val="0"/>
              </a:spcAft>
              <a:buClrTx/>
              <a:buSzTx/>
              <a:buFontTx/>
              <a:buNone/>
              <a:tabLst/>
              <a:defRPr/>
            </a:pPr>
            <a:r>
              <a:rPr kumimoji="0" lang="en-US" sz="581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OUTLINE OF CONTENTS</a:t>
            </a:r>
          </a:p>
        </p:txBody>
      </p:sp>
      <p:sp>
        <p:nvSpPr>
          <p:cNvPr id="12" name="TextBox 12"/>
          <p:cNvSpPr txBox="1"/>
          <p:nvPr/>
        </p:nvSpPr>
        <p:spPr>
          <a:xfrm>
            <a:off x="2526501" y="2271834"/>
            <a:ext cx="9132898" cy="4818544"/>
          </a:xfrm>
          <a:prstGeom prst="rect">
            <a:avLst/>
          </a:prstGeom>
        </p:spPr>
        <p:txBody>
          <a:bodyPr lIns="0" tIns="0" rIns="0" bIns="0" rtlCol="0" anchor="t">
            <a:spAutoFit/>
          </a:bodyPr>
          <a:lstStyle/>
          <a:p>
            <a:pPr marL="657098" marR="0" lvl="1" indent="-328549" algn="l" defTabSz="914400" rtl="0" eaLnBrk="1" fontAlgn="auto" latinLnBrk="0" hangingPunct="1">
              <a:lnSpc>
                <a:spcPts val="4260"/>
              </a:lnSpc>
              <a:spcBef>
                <a:spcPts val="0"/>
              </a:spcBef>
              <a:spcAft>
                <a:spcPts val="0"/>
              </a:spcAft>
              <a:buClrTx/>
              <a:buSzTx/>
              <a:buFont typeface="Arial"/>
              <a:buChar char="•"/>
              <a:tabLst/>
              <a:defRPr/>
            </a:pPr>
            <a:r>
              <a:rPr kumimoji="0" lang="en-US" sz="3043" b="0" i="0" u="none" strike="noStrike" kern="1200" cap="none" spc="0" normalizeH="0" baseline="0" noProof="0">
                <a:ln>
                  <a:noFill/>
                </a:ln>
                <a:solidFill>
                  <a:srgbClr val="2A0947"/>
                </a:solidFill>
                <a:effectLst/>
                <a:uLnTx/>
                <a:uFillTx/>
                <a:latin typeface="Poppins"/>
                <a:ea typeface="Poppins"/>
                <a:cs typeface="Poppins"/>
                <a:sym typeface="Poppins"/>
              </a:rPr>
              <a:t>COMPANY OVERVIEW AND FOUNDATION</a:t>
            </a:r>
          </a:p>
          <a:p>
            <a:pPr marL="657098" marR="0" lvl="1" indent="-328549" algn="l" defTabSz="914400" rtl="0" eaLnBrk="1" fontAlgn="auto" latinLnBrk="0" hangingPunct="1">
              <a:lnSpc>
                <a:spcPts val="4260"/>
              </a:lnSpc>
              <a:spcBef>
                <a:spcPts val="0"/>
              </a:spcBef>
              <a:spcAft>
                <a:spcPts val="0"/>
              </a:spcAft>
              <a:buClrTx/>
              <a:buSzTx/>
              <a:buFont typeface="Arial"/>
              <a:buChar char="•"/>
              <a:tabLst/>
              <a:defRPr/>
            </a:pPr>
            <a:r>
              <a:rPr kumimoji="0" lang="en-US" sz="3043" b="0" i="0" u="none" strike="noStrike" kern="1200" cap="none" spc="0" normalizeH="0" baseline="0" noProof="0">
                <a:ln>
                  <a:noFill/>
                </a:ln>
                <a:solidFill>
                  <a:srgbClr val="2A0947"/>
                </a:solidFill>
                <a:effectLst/>
                <a:uLnTx/>
                <a:uFillTx/>
                <a:latin typeface="Poppins"/>
                <a:ea typeface="Poppins"/>
                <a:cs typeface="Poppins"/>
                <a:sym typeface="Poppins"/>
              </a:rPr>
              <a:t>POLICIES &amp; TRAINING FRAMEWORK</a:t>
            </a:r>
          </a:p>
          <a:p>
            <a:pPr marL="657098" marR="0" lvl="1" indent="-328549" algn="l" defTabSz="914400" rtl="0" eaLnBrk="1" fontAlgn="auto" latinLnBrk="0" hangingPunct="1">
              <a:lnSpc>
                <a:spcPts val="4260"/>
              </a:lnSpc>
              <a:spcBef>
                <a:spcPts val="0"/>
              </a:spcBef>
              <a:spcAft>
                <a:spcPts val="0"/>
              </a:spcAft>
              <a:buClrTx/>
              <a:buSzTx/>
              <a:buFont typeface="Arial"/>
              <a:buChar char="•"/>
              <a:tabLst/>
              <a:defRPr/>
            </a:pPr>
            <a:r>
              <a:rPr kumimoji="0" lang="en-US" sz="3043" b="0" i="0" u="none" strike="noStrike" kern="1200" cap="none" spc="0" normalizeH="0" baseline="0" noProof="0">
                <a:ln>
                  <a:noFill/>
                </a:ln>
                <a:solidFill>
                  <a:srgbClr val="2A0947"/>
                </a:solidFill>
                <a:effectLst/>
                <a:uLnTx/>
                <a:uFillTx/>
                <a:latin typeface="Poppins"/>
                <a:ea typeface="Poppins"/>
                <a:cs typeface="Poppins"/>
                <a:sym typeface="Poppins"/>
              </a:rPr>
              <a:t>STRATEGIC ALIGNMENT &amp; TRAINING</a:t>
            </a:r>
          </a:p>
          <a:p>
            <a:pPr marL="657098" marR="0" lvl="1" indent="-328549" algn="l" defTabSz="914400" rtl="0" eaLnBrk="1" fontAlgn="auto" latinLnBrk="0" hangingPunct="1">
              <a:lnSpc>
                <a:spcPts val="4260"/>
              </a:lnSpc>
              <a:spcBef>
                <a:spcPts val="0"/>
              </a:spcBef>
              <a:spcAft>
                <a:spcPts val="0"/>
              </a:spcAft>
              <a:buClrTx/>
              <a:buSzTx/>
              <a:buFont typeface="Arial"/>
              <a:buChar char="•"/>
              <a:tabLst/>
              <a:defRPr/>
            </a:pPr>
            <a:r>
              <a:rPr kumimoji="0" lang="en-US" sz="3043" b="0" i="0" u="none" strike="noStrike" kern="1200" cap="none" spc="0" normalizeH="0" baseline="0" noProof="0">
                <a:ln>
                  <a:noFill/>
                </a:ln>
                <a:solidFill>
                  <a:srgbClr val="2A0947"/>
                </a:solidFill>
                <a:effectLst/>
                <a:uLnTx/>
                <a:uFillTx/>
                <a:latin typeface="Poppins"/>
                <a:ea typeface="Poppins"/>
                <a:cs typeface="Poppins"/>
                <a:sym typeface="Poppins"/>
              </a:rPr>
              <a:t>GAPS &amp; MANAGER ACCOUNTABILITY</a:t>
            </a:r>
          </a:p>
          <a:p>
            <a:pPr marL="657098" marR="0" lvl="1" indent="-328549" algn="l" defTabSz="914400" rtl="0" eaLnBrk="1" fontAlgn="auto" latinLnBrk="0" hangingPunct="1">
              <a:lnSpc>
                <a:spcPts val="4260"/>
              </a:lnSpc>
              <a:spcBef>
                <a:spcPts val="0"/>
              </a:spcBef>
              <a:spcAft>
                <a:spcPts val="0"/>
              </a:spcAft>
              <a:buClrTx/>
              <a:buSzTx/>
              <a:buFont typeface="Arial"/>
              <a:buChar char="•"/>
              <a:tabLst/>
              <a:defRPr/>
            </a:pPr>
            <a:r>
              <a:rPr kumimoji="0" lang="en-US" sz="3043" b="0" i="0" u="none" strike="noStrike" kern="1200" cap="none" spc="0" normalizeH="0" baseline="0" noProof="0">
                <a:ln>
                  <a:noFill/>
                </a:ln>
                <a:solidFill>
                  <a:srgbClr val="2A0947"/>
                </a:solidFill>
                <a:effectLst/>
                <a:uLnTx/>
                <a:uFillTx/>
                <a:latin typeface="Poppins"/>
                <a:ea typeface="Poppins"/>
                <a:cs typeface="Poppins"/>
                <a:sym typeface="Poppins"/>
              </a:rPr>
              <a:t>KEY TRAINING &amp; DEVELOPMENT CHALLENGES</a:t>
            </a:r>
          </a:p>
          <a:p>
            <a:pPr marL="657098" marR="0" lvl="1" indent="-328549" algn="l" defTabSz="914400" rtl="0" eaLnBrk="1" fontAlgn="auto" latinLnBrk="0" hangingPunct="1">
              <a:lnSpc>
                <a:spcPts val="4260"/>
              </a:lnSpc>
              <a:spcBef>
                <a:spcPts val="0"/>
              </a:spcBef>
              <a:spcAft>
                <a:spcPts val="0"/>
              </a:spcAft>
              <a:buClrTx/>
              <a:buSzTx/>
              <a:buFont typeface="Arial"/>
              <a:buChar char="•"/>
              <a:tabLst/>
              <a:defRPr/>
            </a:pPr>
            <a:r>
              <a:rPr kumimoji="0" lang="en-US" sz="3043" b="0" i="0" u="none" strike="noStrike" kern="1200" cap="none" spc="0" normalizeH="0" baseline="0" noProof="0">
                <a:ln>
                  <a:noFill/>
                </a:ln>
                <a:solidFill>
                  <a:srgbClr val="2A0947"/>
                </a:solidFill>
                <a:effectLst/>
                <a:uLnTx/>
                <a:uFillTx/>
                <a:latin typeface="Poppins"/>
                <a:ea typeface="Poppins"/>
                <a:cs typeface="Poppins"/>
                <a:sym typeface="Poppins"/>
              </a:rPr>
              <a:t>RECOMMENDATIONS (IMMEDIATE SOLUTIONS)</a:t>
            </a:r>
          </a:p>
          <a:p>
            <a:pPr marL="657098" marR="0" lvl="1" indent="-328549" algn="l" defTabSz="914400" rtl="0" eaLnBrk="1" fontAlgn="auto" latinLnBrk="0" hangingPunct="1">
              <a:lnSpc>
                <a:spcPts val="4260"/>
              </a:lnSpc>
              <a:spcBef>
                <a:spcPts val="0"/>
              </a:spcBef>
              <a:spcAft>
                <a:spcPts val="0"/>
              </a:spcAft>
              <a:buClrTx/>
              <a:buSzTx/>
              <a:buFont typeface="Arial"/>
              <a:buChar char="•"/>
              <a:tabLst/>
              <a:defRPr/>
            </a:pPr>
            <a:r>
              <a:rPr kumimoji="0" lang="en-US" sz="3043" b="0" i="0" u="none" strike="noStrike" kern="1200" cap="none" spc="0" normalizeH="0" baseline="0" noProof="0">
                <a:ln>
                  <a:noFill/>
                </a:ln>
                <a:solidFill>
                  <a:srgbClr val="2A0947"/>
                </a:solidFill>
                <a:effectLst/>
                <a:uLnTx/>
                <a:uFillTx/>
                <a:latin typeface="Poppins"/>
                <a:ea typeface="Poppins"/>
                <a:cs typeface="Poppins"/>
                <a:sym typeface="Poppins"/>
              </a:rPr>
              <a:t>PROJECTED IMPACT OF RECOMMENDATIONS</a:t>
            </a:r>
          </a:p>
          <a:p>
            <a:pPr marL="657098" marR="0" lvl="1" indent="-328549" algn="l" defTabSz="914400" rtl="0" eaLnBrk="1" fontAlgn="auto" latinLnBrk="0" hangingPunct="1">
              <a:lnSpc>
                <a:spcPts val="4260"/>
              </a:lnSpc>
              <a:spcBef>
                <a:spcPts val="0"/>
              </a:spcBef>
              <a:spcAft>
                <a:spcPts val="0"/>
              </a:spcAft>
              <a:buClrTx/>
              <a:buSzTx/>
              <a:buFont typeface="Arial"/>
              <a:buChar char="•"/>
              <a:tabLst/>
              <a:defRPr/>
            </a:pPr>
            <a:r>
              <a:rPr kumimoji="0" lang="en-US" sz="3043" b="0" i="0" u="none" strike="noStrike" kern="1200" cap="none" spc="0" normalizeH="0" baseline="0" noProof="0">
                <a:ln>
                  <a:noFill/>
                </a:ln>
                <a:solidFill>
                  <a:srgbClr val="2A0947"/>
                </a:solidFill>
                <a:effectLst/>
                <a:uLnTx/>
                <a:uFillTx/>
                <a:latin typeface="Poppins"/>
                <a:ea typeface="Poppins"/>
                <a:cs typeface="Poppins"/>
                <a:sym typeface="Poppins"/>
              </a:rPr>
              <a:t>CONCLUSION</a:t>
            </a:r>
          </a:p>
          <a:p>
            <a:pPr marL="657098" marR="0" lvl="1" indent="-328549" algn="l" defTabSz="914400" rtl="0" eaLnBrk="1" fontAlgn="auto" latinLnBrk="0" hangingPunct="1">
              <a:lnSpc>
                <a:spcPts val="4260"/>
              </a:lnSpc>
              <a:spcBef>
                <a:spcPts val="0"/>
              </a:spcBef>
              <a:spcAft>
                <a:spcPts val="0"/>
              </a:spcAft>
              <a:buClrTx/>
              <a:buSzTx/>
              <a:buFont typeface="Arial"/>
              <a:buChar char="•"/>
              <a:tabLst/>
              <a:defRPr/>
            </a:pPr>
            <a:r>
              <a:rPr kumimoji="0" lang="en-US" sz="3043" b="0" i="0" u="none" strike="noStrike" kern="1200" cap="none" spc="0" normalizeH="0" baseline="0" noProof="0">
                <a:ln>
                  <a:noFill/>
                </a:ln>
                <a:solidFill>
                  <a:srgbClr val="2A0947"/>
                </a:solidFill>
                <a:effectLst/>
                <a:uLnTx/>
                <a:uFillTx/>
                <a:latin typeface="Poppins"/>
                <a:ea typeface="Poppins"/>
                <a:cs typeface="Poppins"/>
                <a:sym typeface="Poppins"/>
              </a:rPr>
              <a:t>REFERENCES</a:t>
            </a:r>
          </a:p>
        </p:txBody>
      </p:sp>
    </p:spTree>
    <p:extLst>
      <p:ext uri="{BB962C8B-B14F-4D97-AF65-F5344CB8AC3E}">
        <p14:creationId xmlns:p14="http://schemas.microsoft.com/office/powerpoint/2010/main" val="2513041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2057400"/>
            <a:ext cx="3086100" cy="3086100"/>
            <a:chOff x="0" y="0"/>
            <a:chExt cx="812800" cy="812800"/>
          </a:xfrm>
        </p:grpSpPr>
        <p:sp>
          <p:nvSpPr>
            <p:cNvPr id="3" name="Freeform 3"/>
            <p:cNvSpPr/>
            <p:nvPr/>
          </p:nvSpPr>
          <p:spPr>
            <a:xfrm>
              <a:off x="0" y="0"/>
              <a:ext cx="812800" cy="812800"/>
            </a:xfrm>
            <a:custGeom>
              <a:avLst/>
              <a:gdLst/>
              <a:ahLst/>
              <a:cxnLst/>
              <a:rect l="l" t="t" r="r" b="b"/>
              <a:pathLst>
                <a:path w="812800" h="812800">
                  <a:moveTo>
                    <a:pt x="127941" y="0"/>
                  </a:moveTo>
                  <a:lnTo>
                    <a:pt x="684859" y="0"/>
                  </a:lnTo>
                  <a:cubicBezTo>
                    <a:pt x="718791" y="0"/>
                    <a:pt x="751333" y="13479"/>
                    <a:pt x="775327" y="37473"/>
                  </a:cubicBezTo>
                  <a:cubicBezTo>
                    <a:pt x="799321" y="61467"/>
                    <a:pt x="812800" y="94009"/>
                    <a:pt x="812800" y="127941"/>
                  </a:cubicBezTo>
                  <a:lnTo>
                    <a:pt x="812800" y="684859"/>
                  </a:lnTo>
                  <a:cubicBezTo>
                    <a:pt x="812800" y="718791"/>
                    <a:pt x="799321" y="751333"/>
                    <a:pt x="775327" y="775327"/>
                  </a:cubicBezTo>
                  <a:cubicBezTo>
                    <a:pt x="751333" y="799321"/>
                    <a:pt x="718791" y="812800"/>
                    <a:pt x="684859" y="812800"/>
                  </a:cubicBezTo>
                  <a:lnTo>
                    <a:pt x="127941" y="812800"/>
                  </a:lnTo>
                  <a:cubicBezTo>
                    <a:pt x="94009" y="812800"/>
                    <a:pt x="61467" y="799321"/>
                    <a:pt x="37473" y="775327"/>
                  </a:cubicBezTo>
                  <a:cubicBezTo>
                    <a:pt x="13479" y="751333"/>
                    <a:pt x="0" y="718791"/>
                    <a:pt x="0" y="684859"/>
                  </a:cubicBezTo>
                  <a:lnTo>
                    <a:pt x="0" y="127941"/>
                  </a:lnTo>
                  <a:cubicBezTo>
                    <a:pt x="0" y="94009"/>
                    <a:pt x="13479" y="61467"/>
                    <a:pt x="37473" y="37473"/>
                  </a:cubicBezTo>
                  <a:cubicBezTo>
                    <a:pt x="61467" y="13479"/>
                    <a:pt x="94009" y="0"/>
                    <a:pt x="127941" y="0"/>
                  </a:cubicBezTo>
                  <a:close/>
                </a:path>
              </a:pathLst>
            </a:custGeom>
            <a:solidFill>
              <a:srgbClr val="EDC254"/>
            </a:solidFill>
          </p:spPr>
        </p:sp>
        <p:sp>
          <p:nvSpPr>
            <p:cNvPr id="4" name="TextBox 4"/>
            <p:cNvSpPr txBox="1"/>
            <p:nvPr/>
          </p:nvSpPr>
          <p:spPr>
            <a:xfrm>
              <a:off x="0" y="-47625"/>
              <a:ext cx="812800" cy="8604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9791700"/>
            <a:ext cx="6959600" cy="990600"/>
            <a:chOff x="0" y="0"/>
            <a:chExt cx="1832981" cy="260899"/>
          </a:xfrm>
        </p:grpSpPr>
        <p:sp>
          <p:nvSpPr>
            <p:cNvPr id="6" name="Freeform 6"/>
            <p:cNvSpPr/>
            <p:nvPr/>
          </p:nvSpPr>
          <p:spPr>
            <a:xfrm>
              <a:off x="0" y="0"/>
              <a:ext cx="1832981" cy="260899"/>
            </a:xfrm>
            <a:custGeom>
              <a:avLst/>
              <a:gdLst/>
              <a:ahLst/>
              <a:cxnLst/>
              <a:rect l="l" t="t" r="r" b="b"/>
              <a:pathLst>
                <a:path w="1832981" h="260899">
                  <a:moveTo>
                    <a:pt x="0" y="0"/>
                  </a:moveTo>
                  <a:lnTo>
                    <a:pt x="1832981" y="0"/>
                  </a:lnTo>
                  <a:lnTo>
                    <a:pt x="1832981" y="260899"/>
                  </a:lnTo>
                  <a:lnTo>
                    <a:pt x="0" y="260899"/>
                  </a:lnTo>
                  <a:close/>
                </a:path>
              </a:pathLst>
            </a:custGeom>
            <a:solidFill>
              <a:srgbClr val="EDC254"/>
            </a:solidFill>
          </p:spPr>
        </p:sp>
        <p:sp>
          <p:nvSpPr>
            <p:cNvPr id="7" name="TextBox 7"/>
            <p:cNvSpPr txBox="1"/>
            <p:nvPr/>
          </p:nvSpPr>
          <p:spPr>
            <a:xfrm>
              <a:off x="0" y="-47625"/>
              <a:ext cx="1832981" cy="308524"/>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8" name="Group 8"/>
          <p:cNvGrpSpPr/>
          <p:nvPr/>
        </p:nvGrpSpPr>
        <p:grpSpPr>
          <a:xfrm>
            <a:off x="5549900" y="-2353537"/>
            <a:ext cx="3086100" cy="308610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10" name="TextBox 10"/>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1" name="Group 11"/>
          <p:cNvGrpSpPr>
            <a:grpSpLocks noChangeAspect="1"/>
          </p:cNvGrpSpPr>
          <p:nvPr/>
        </p:nvGrpSpPr>
        <p:grpSpPr>
          <a:xfrm>
            <a:off x="12100606" y="1739201"/>
            <a:ext cx="5735759" cy="7707985"/>
            <a:chOff x="0" y="0"/>
            <a:chExt cx="3663950" cy="4923790"/>
          </a:xfrm>
        </p:grpSpPr>
        <p:sp>
          <p:nvSpPr>
            <p:cNvPr id="12" name="Freeform 12"/>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2"/>
              <a:stretch>
                <a:fillRect l="-18" r="-18"/>
              </a:stretch>
            </a:blipFill>
          </p:spPr>
        </p:sp>
        <p:sp>
          <p:nvSpPr>
            <p:cNvPr id="13" name="Freeform 13"/>
            <p:cNvSpPr/>
            <p:nvPr/>
          </p:nvSpPr>
          <p:spPr>
            <a:xfrm>
              <a:off x="0" y="0"/>
              <a:ext cx="3662687" cy="4923790"/>
            </a:xfrm>
            <a:custGeom>
              <a:avLst/>
              <a:gdLst/>
              <a:ahLst/>
              <a:cxnLst/>
              <a:rect l="l" t="t" r="r" b="b"/>
              <a:pathLst>
                <a:path w="3662687"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EDC254"/>
            </a:solidFill>
          </p:spPr>
        </p:sp>
      </p:grpSp>
      <p:sp>
        <p:nvSpPr>
          <p:cNvPr id="14" name="TextBox 14"/>
          <p:cNvSpPr txBox="1"/>
          <p:nvPr/>
        </p:nvSpPr>
        <p:spPr>
          <a:xfrm>
            <a:off x="1340822" y="780805"/>
            <a:ext cx="15606356" cy="754701"/>
          </a:xfrm>
          <a:prstGeom prst="rect">
            <a:avLst/>
          </a:prstGeom>
        </p:spPr>
        <p:txBody>
          <a:bodyPr lIns="0" tIns="0" rIns="0" bIns="0" rtlCol="0" anchor="t">
            <a:spAutoFit/>
          </a:bodyPr>
          <a:lstStyle/>
          <a:p>
            <a:pPr marL="0" marR="0" lvl="0" indent="0" algn="just" defTabSz="914400" rtl="0" eaLnBrk="1" fontAlgn="auto" latinLnBrk="0" hangingPunct="1">
              <a:lnSpc>
                <a:spcPts val="6177"/>
              </a:lnSpc>
              <a:spcBef>
                <a:spcPct val="0"/>
              </a:spcBef>
              <a:spcAft>
                <a:spcPts val="0"/>
              </a:spcAft>
              <a:buClrTx/>
              <a:buSzTx/>
              <a:buFontTx/>
              <a:buNone/>
              <a:tabLst/>
              <a:defRPr/>
            </a:pPr>
            <a:r>
              <a:rPr kumimoji="0" lang="en-US" sz="441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COMPANY OVERVIEW AND FOUNDATION</a:t>
            </a:r>
          </a:p>
        </p:txBody>
      </p:sp>
      <p:sp>
        <p:nvSpPr>
          <p:cNvPr id="15" name="TextBox 15"/>
          <p:cNvSpPr txBox="1"/>
          <p:nvPr/>
        </p:nvSpPr>
        <p:spPr>
          <a:xfrm>
            <a:off x="615361" y="1602798"/>
            <a:ext cx="11104775"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Founded in 1981 in Bury, UK, JD Sports is a FTSE 100 global "Sports Fashion Powerhouse," renowned as the "King of Trainers," operating 4,850 stores across 49 countries. (Sparks and Letham, 2023)</a:t>
            </a:r>
          </a:p>
        </p:txBody>
      </p:sp>
      <p:sp>
        <p:nvSpPr>
          <p:cNvPr id="16" name="TextBox 16"/>
          <p:cNvSpPr txBox="1"/>
          <p:nvPr/>
        </p:nvSpPr>
        <p:spPr>
          <a:xfrm>
            <a:off x="615361" y="2989193"/>
            <a:ext cx="11104775"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Supported by a massive, youthful workforce of over 97,000 employees (FY24), the company reported robust FY25 financials of £11.5 billion in revenue and £923 million in adjusted PBT. (Statista, 2023)</a:t>
            </a:r>
          </a:p>
        </p:txBody>
      </p:sp>
      <p:sp>
        <p:nvSpPr>
          <p:cNvPr id="17" name="TextBox 17"/>
          <p:cNvSpPr txBox="1"/>
          <p:nvPr/>
        </p:nvSpPr>
        <p:spPr>
          <a:xfrm>
            <a:off x="1663559" y="4351431"/>
            <a:ext cx="13944881" cy="552135"/>
          </a:xfrm>
          <a:prstGeom prst="rect">
            <a:avLst/>
          </a:prstGeom>
        </p:spPr>
        <p:txBody>
          <a:bodyPr lIns="0" tIns="0" rIns="0" bIns="0" rtlCol="0" anchor="t">
            <a:spAutoFit/>
          </a:bodyPr>
          <a:lstStyle/>
          <a:p>
            <a:pPr marL="0" marR="0" lvl="0" indent="0" algn="just" defTabSz="914400" rtl="0" eaLnBrk="1" fontAlgn="auto" latinLnBrk="0" hangingPunct="1">
              <a:lnSpc>
                <a:spcPts val="4217"/>
              </a:lnSpc>
              <a:spcBef>
                <a:spcPct val="0"/>
              </a:spcBef>
              <a:spcAft>
                <a:spcPts val="0"/>
              </a:spcAft>
              <a:buClrTx/>
              <a:buSzTx/>
              <a:buFontTx/>
              <a:buNone/>
              <a:tabLst/>
              <a:defRPr/>
            </a:pPr>
            <a:r>
              <a:rPr kumimoji="0" lang="en-US" sz="3012" b="0" i="0" u="none" strike="noStrike" kern="1200" cap="none" spc="0" normalizeH="0" baseline="0" noProof="0">
                <a:ln>
                  <a:noFill/>
                </a:ln>
                <a:solidFill>
                  <a:srgbClr val="000000"/>
                </a:solidFill>
                <a:effectLst/>
                <a:uLnTx/>
                <a:uFillTx/>
                <a:latin typeface="Poppins"/>
                <a:ea typeface="Poppins"/>
                <a:cs typeface="Poppins"/>
                <a:sym typeface="Poppins"/>
              </a:rPr>
              <a:t>STRATEGIC CONTEXT: JD SPORTS’ GLOBAL</a:t>
            </a:r>
          </a:p>
        </p:txBody>
      </p:sp>
      <p:sp>
        <p:nvSpPr>
          <p:cNvPr id="18" name="TextBox 18"/>
          <p:cNvSpPr txBox="1"/>
          <p:nvPr/>
        </p:nvSpPr>
        <p:spPr>
          <a:xfrm>
            <a:off x="615361" y="5113116"/>
            <a:ext cx="11104775"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1" i="0" u="none" strike="noStrike" kern="1200" cap="none" spc="0" normalizeH="0" baseline="0" noProof="0">
                <a:ln>
                  <a:noFill/>
                </a:ln>
                <a:solidFill>
                  <a:srgbClr val="2A0947"/>
                </a:solidFill>
                <a:effectLst/>
                <a:uLnTx/>
                <a:uFillTx/>
                <a:latin typeface="Poppins Bold"/>
                <a:ea typeface="Poppins Bold"/>
                <a:cs typeface="Poppins Bold"/>
                <a:sym typeface="Poppins Bold"/>
              </a:rPr>
              <a:t>Global Expansion &amp; Brand Focus:</a:t>
            </a: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 The primary priority is establishing JD as the #1 global premium destination by opening 200-300 new stores annually, while utilizing secondary brands to capture diverse market segments. </a:t>
            </a:r>
          </a:p>
        </p:txBody>
      </p:sp>
      <p:sp>
        <p:nvSpPr>
          <p:cNvPr id="19" name="TextBox 19"/>
          <p:cNvSpPr txBox="1"/>
          <p:nvPr/>
        </p:nvSpPr>
        <p:spPr>
          <a:xfrm>
            <a:off x="615361" y="6689684"/>
            <a:ext cx="11104775" cy="1571789"/>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1" i="0" u="none" strike="noStrike" kern="1200" cap="none" spc="0" normalizeH="0" baseline="0" noProof="0">
                <a:ln>
                  <a:noFill/>
                </a:ln>
                <a:solidFill>
                  <a:srgbClr val="2A0947"/>
                </a:solidFill>
                <a:effectLst/>
                <a:uLnTx/>
                <a:uFillTx/>
                <a:latin typeface="Poppins Bold"/>
                <a:ea typeface="Poppins Bold"/>
                <a:cs typeface="Poppins Bold"/>
                <a:sym typeface="Poppins Bold"/>
              </a:rPr>
              <a:t>People &amp; Partnerships Investment:</a:t>
            </a: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 JD aims to be the preferred partner for major brands (Nike/Adidas) and the employer of choice by investing over £45m annually in wage increases to secure and retain the best young talent. (Sparks and Letham, 2023)</a:t>
            </a:r>
          </a:p>
        </p:txBody>
      </p:sp>
    </p:spTree>
    <p:extLst>
      <p:ext uri="{BB962C8B-B14F-4D97-AF65-F5344CB8AC3E}">
        <p14:creationId xmlns:p14="http://schemas.microsoft.com/office/powerpoint/2010/main" val="2111940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12100606" y="1739201"/>
            <a:ext cx="5735759" cy="7707985"/>
            <a:chOff x="0" y="0"/>
            <a:chExt cx="3663950" cy="4923790"/>
          </a:xfrm>
        </p:grpSpPr>
        <p:sp>
          <p:nvSpPr>
            <p:cNvPr id="3" name="Freeform 3"/>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2"/>
              <a:stretch>
                <a:fillRect l="-49782" r="-49782"/>
              </a:stretch>
            </a:blipFill>
          </p:spPr>
        </p:sp>
        <p:sp>
          <p:nvSpPr>
            <p:cNvPr id="4" name="Freeform 4"/>
            <p:cNvSpPr/>
            <p:nvPr/>
          </p:nvSpPr>
          <p:spPr>
            <a:xfrm>
              <a:off x="0" y="0"/>
              <a:ext cx="3662687" cy="4923790"/>
            </a:xfrm>
            <a:custGeom>
              <a:avLst/>
              <a:gdLst/>
              <a:ahLst/>
              <a:cxnLst/>
              <a:rect l="l" t="t" r="r" b="b"/>
              <a:pathLst>
                <a:path w="3662687"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EDC254"/>
            </a:solidFill>
          </p:spPr>
        </p:sp>
      </p:grpSp>
      <p:grpSp>
        <p:nvGrpSpPr>
          <p:cNvPr id="5" name="Group 5"/>
          <p:cNvGrpSpPr/>
          <p:nvPr/>
        </p:nvGrpSpPr>
        <p:grpSpPr>
          <a:xfrm>
            <a:off x="17259300" y="-2057400"/>
            <a:ext cx="3086100" cy="3086100"/>
            <a:chOff x="0" y="0"/>
            <a:chExt cx="812800" cy="812800"/>
          </a:xfrm>
        </p:grpSpPr>
        <p:sp>
          <p:nvSpPr>
            <p:cNvPr id="6" name="Freeform 6"/>
            <p:cNvSpPr/>
            <p:nvPr/>
          </p:nvSpPr>
          <p:spPr>
            <a:xfrm>
              <a:off x="0" y="0"/>
              <a:ext cx="812800" cy="812800"/>
            </a:xfrm>
            <a:custGeom>
              <a:avLst/>
              <a:gdLst/>
              <a:ahLst/>
              <a:cxnLst/>
              <a:rect l="l" t="t" r="r" b="b"/>
              <a:pathLst>
                <a:path w="812800" h="812800">
                  <a:moveTo>
                    <a:pt x="127941" y="0"/>
                  </a:moveTo>
                  <a:lnTo>
                    <a:pt x="684859" y="0"/>
                  </a:lnTo>
                  <a:cubicBezTo>
                    <a:pt x="718791" y="0"/>
                    <a:pt x="751333" y="13479"/>
                    <a:pt x="775327" y="37473"/>
                  </a:cubicBezTo>
                  <a:cubicBezTo>
                    <a:pt x="799321" y="61467"/>
                    <a:pt x="812800" y="94009"/>
                    <a:pt x="812800" y="127941"/>
                  </a:cubicBezTo>
                  <a:lnTo>
                    <a:pt x="812800" y="684859"/>
                  </a:lnTo>
                  <a:cubicBezTo>
                    <a:pt x="812800" y="718791"/>
                    <a:pt x="799321" y="751333"/>
                    <a:pt x="775327" y="775327"/>
                  </a:cubicBezTo>
                  <a:cubicBezTo>
                    <a:pt x="751333" y="799321"/>
                    <a:pt x="718791" y="812800"/>
                    <a:pt x="684859" y="812800"/>
                  </a:cubicBezTo>
                  <a:lnTo>
                    <a:pt x="127941" y="812800"/>
                  </a:lnTo>
                  <a:cubicBezTo>
                    <a:pt x="94009" y="812800"/>
                    <a:pt x="61467" y="799321"/>
                    <a:pt x="37473" y="775327"/>
                  </a:cubicBezTo>
                  <a:cubicBezTo>
                    <a:pt x="13479" y="751333"/>
                    <a:pt x="0" y="718791"/>
                    <a:pt x="0" y="684859"/>
                  </a:cubicBezTo>
                  <a:lnTo>
                    <a:pt x="0" y="127941"/>
                  </a:lnTo>
                  <a:cubicBezTo>
                    <a:pt x="0" y="94009"/>
                    <a:pt x="13479" y="61467"/>
                    <a:pt x="37473" y="37473"/>
                  </a:cubicBezTo>
                  <a:cubicBezTo>
                    <a:pt x="61467" y="13479"/>
                    <a:pt x="94009" y="0"/>
                    <a:pt x="127941" y="0"/>
                  </a:cubicBezTo>
                  <a:close/>
                </a:path>
              </a:pathLst>
            </a:custGeom>
            <a:solidFill>
              <a:srgbClr val="EDC254"/>
            </a:solidFill>
          </p:spPr>
        </p:sp>
        <p:sp>
          <p:nvSpPr>
            <p:cNvPr id="7" name="TextBox 7"/>
            <p:cNvSpPr txBox="1"/>
            <p:nvPr/>
          </p:nvSpPr>
          <p:spPr>
            <a:xfrm>
              <a:off x="0" y="-47625"/>
              <a:ext cx="812800" cy="8604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8" name="Group 8"/>
          <p:cNvGrpSpPr/>
          <p:nvPr/>
        </p:nvGrpSpPr>
        <p:grpSpPr>
          <a:xfrm>
            <a:off x="1028700" y="9791700"/>
            <a:ext cx="6959600" cy="990600"/>
            <a:chOff x="0" y="0"/>
            <a:chExt cx="1832981" cy="260899"/>
          </a:xfrm>
        </p:grpSpPr>
        <p:sp>
          <p:nvSpPr>
            <p:cNvPr id="9" name="Freeform 9"/>
            <p:cNvSpPr/>
            <p:nvPr/>
          </p:nvSpPr>
          <p:spPr>
            <a:xfrm>
              <a:off x="0" y="0"/>
              <a:ext cx="1832981" cy="260899"/>
            </a:xfrm>
            <a:custGeom>
              <a:avLst/>
              <a:gdLst/>
              <a:ahLst/>
              <a:cxnLst/>
              <a:rect l="l" t="t" r="r" b="b"/>
              <a:pathLst>
                <a:path w="1832981" h="260899">
                  <a:moveTo>
                    <a:pt x="0" y="0"/>
                  </a:moveTo>
                  <a:lnTo>
                    <a:pt x="1832981" y="0"/>
                  </a:lnTo>
                  <a:lnTo>
                    <a:pt x="1832981" y="260899"/>
                  </a:lnTo>
                  <a:lnTo>
                    <a:pt x="0" y="260899"/>
                  </a:lnTo>
                  <a:close/>
                </a:path>
              </a:pathLst>
            </a:custGeom>
            <a:solidFill>
              <a:srgbClr val="EDC254"/>
            </a:solidFill>
          </p:spPr>
        </p:sp>
        <p:sp>
          <p:nvSpPr>
            <p:cNvPr id="10" name="TextBox 10"/>
            <p:cNvSpPr txBox="1"/>
            <p:nvPr/>
          </p:nvSpPr>
          <p:spPr>
            <a:xfrm>
              <a:off x="0" y="-47625"/>
              <a:ext cx="1832981" cy="308524"/>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1" name="Group 11"/>
          <p:cNvGrpSpPr/>
          <p:nvPr/>
        </p:nvGrpSpPr>
        <p:grpSpPr>
          <a:xfrm>
            <a:off x="5549900" y="-2353537"/>
            <a:ext cx="3086100" cy="308610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13" name="TextBox 13"/>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4" name="TextBox 14"/>
          <p:cNvSpPr txBox="1"/>
          <p:nvPr/>
        </p:nvSpPr>
        <p:spPr>
          <a:xfrm>
            <a:off x="1028700" y="1204223"/>
            <a:ext cx="10380009" cy="646115"/>
          </a:xfrm>
          <a:prstGeom prst="rect">
            <a:avLst/>
          </a:prstGeom>
        </p:spPr>
        <p:txBody>
          <a:bodyPr lIns="0" tIns="0" rIns="0" bIns="0" rtlCol="0" anchor="t">
            <a:spAutoFit/>
          </a:bodyPr>
          <a:lstStyle/>
          <a:p>
            <a:pPr marL="0" marR="0" lvl="0" indent="0" algn="l" defTabSz="914400" rtl="0" eaLnBrk="1" fontAlgn="auto" latinLnBrk="0" hangingPunct="1">
              <a:lnSpc>
                <a:spcPts val="5337"/>
              </a:lnSpc>
              <a:spcBef>
                <a:spcPct val="0"/>
              </a:spcBef>
              <a:spcAft>
                <a:spcPts val="0"/>
              </a:spcAft>
              <a:buClrTx/>
              <a:buSzTx/>
              <a:buFontTx/>
              <a:buNone/>
              <a:tabLst/>
              <a:defRPr/>
            </a:pPr>
            <a:r>
              <a:rPr kumimoji="0" lang="en-US" sz="381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POLICIES &amp; TRAINING FRAMEWORK</a:t>
            </a:r>
          </a:p>
        </p:txBody>
      </p:sp>
      <p:sp>
        <p:nvSpPr>
          <p:cNvPr id="15" name="TextBox 15"/>
          <p:cNvSpPr txBox="1"/>
          <p:nvPr/>
        </p:nvSpPr>
        <p:spPr>
          <a:xfrm>
            <a:off x="1316582" y="2326589"/>
            <a:ext cx="10501220"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The formal DEI policy resulted in 45% of management roles being held by women in 2024, supported by the "Speak Up" policy guaranteeing anonymity for reporting breaches.  (Statista, 2025)</a:t>
            </a:r>
          </a:p>
        </p:txBody>
      </p:sp>
      <p:sp>
        <p:nvSpPr>
          <p:cNvPr id="16" name="TextBox 16"/>
          <p:cNvSpPr txBox="1"/>
          <p:nvPr/>
        </p:nvSpPr>
        <p:spPr>
          <a:xfrm>
            <a:off x="1316582" y="3708611"/>
            <a:ext cx="10501220"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Training relies on a "grow your own" strategy via the Inspiro Learning partnership, covering over 3,000 UK employees with formal qualifications and practical work experience. (Cole, 2024)</a:t>
            </a:r>
          </a:p>
        </p:txBody>
      </p:sp>
      <p:sp>
        <p:nvSpPr>
          <p:cNvPr id="17" name="TextBox 17"/>
          <p:cNvSpPr txBox="1"/>
          <p:nvPr/>
        </p:nvSpPr>
        <p:spPr>
          <a:xfrm>
            <a:off x="1316582" y="5089900"/>
            <a:ext cx="10501220"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Internal mobility is driven by structured internship programs that upskill frontline staff for corporate roles, achieving a 56% conversion rate to permanent HQ positions.</a:t>
            </a:r>
          </a:p>
        </p:txBody>
      </p:sp>
      <p:sp>
        <p:nvSpPr>
          <p:cNvPr id="18" name="TextBox 18"/>
          <p:cNvSpPr txBox="1"/>
          <p:nvPr/>
        </p:nvSpPr>
        <p:spPr>
          <a:xfrm>
            <a:off x="1316582" y="6471188"/>
            <a:ext cx="10501220"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The group supports global well-being with a network of "Welfare Champions" and enhances US benefits with a 401(k) match (up to 4%) and a Tuition Reimbursement Policy.  (Sparks and Letham, 2023)</a:t>
            </a:r>
          </a:p>
        </p:txBody>
      </p:sp>
      <p:sp>
        <p:nvSpPr>
          <p:cNvPr id="19" name="TextBox 19"/>
          <p:cNvSpPr txBox="1"/>
          <p:nvPr/>
        </p:nvSpPr>
        <p:spPr>
          <a:xfrm>
            <a:off x="1316582" y="7852477"/>
            <a:ext cx="10501220"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JD Group UK removed age-based wage banding to enhance attraction and retention of young talent, ensuring fair pay regardless of age. (Adedeji, 2019)</a:t>
            </a:r>
          </a:p>
        </p:txBody>
      </p:sp>
    </p:spTree>
    <p:extLst>
      <p:ext uri="{BB962C8B-B14F-4D97-AF65-F5344CB8AC3E}">
        <p14:creationId xmlns:p14="http://schemas.microsoft.com/office/powerpoint/2010/main" val="2119828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2057400"/>
            <a:ext cx="3086100" cy="3086100"/>
            <a:chOff x="0" y="0"/>
            <a:chExt cx="812800" cy="812800"/>
          </a:xfrm>
        </p:grpSpPr>
        <p:sp>
          <p:nvSpPr>
            <p:cNvPr id="3" name="Freeform 3"/>
            <p:cNvSpPr/>
            <p:nvPr/>
          </p:nvSpPr>
          <p:spPr>
            <a:xfrm>
              <a:off x="0" y="0"/>
              <a:ext cx="812800" cy="812800"/>
            </a:xfrm>
            <a:custGeom>
              <a:avLst/>
              <a:gdLst/>
              <a:ahLst/>
              <a:cxnLst/>
              <a:rect l="l" t="t" r="r" b="b"/>
              <a:pathLst>
                <a:path w="812800" h="812800">
                  <a:moveTo>
                    <a:pt x="127941" y="0"/>
                  </a:moveTo>
                  <a:lnTo>
                    <a:pt x="684859" y="0"/>
                  </a:lnTo>
                  <a:cubicBezTo>
                    <a:pt x="718791" y="0"/>
                    <a:pt x="751333" y="13479"/>
                    <a:pt x="775327" y="37473"/>
                  </a:cubicBezTo>
                  <a:cubicBezTo>
                    <a:pt x="799321" y="61467"/>
                    <a:pt x="812800" y="94009"/>
                    <a:pt x="812800" y="127941"/>
                  </a:cubicBezTo>
                  <a:lnTo>
                    <a:pt x="812800" y="684859"/>
                  </a:lnTo>
                  <a:cubicBezTo>
                    <a:pt x="812800" y="718791"/>
                    <a:pt x="799321" y="751333"/>
                    <a:pt x="775327" y="775327"/>
                  </a:cubicBezTo>
                  <a:cubicBezTo>
                    <a:pt x="751333" y="799321"/>
                    <a:pt x="718791" y="812800"/>
                    <a:pt x="684859" y="812800"/>
                  </a:cubicBezTo>
                  <a:lnTo>
                    <a:pt x="127941" y="812800"/>
                  </a:lnTo>
                  <a:cubicBezTo>
                    <a:pt x="94009" y="812800"/>
                    <a:pt x="61467" y="799321"/>
                    <a:pt x="37473" y="775327"/>
                  </a:cubicBezTo>
                  <a:cubicBezTo>
                    <a:pt x="13479" y="751333"/>
                    <a:pt x="0" y="718791"/>
                    <a:pt x="0" y="684859"/>
                  </a:cubicBezTo>
                  <a:lnTo>
                    <a:pt x="0" y="127941"/>
                  </a:lnTo>
                  <a:cubicBezTo>
                    <a:pt x="0" y="94009"/>
                    <a:pt x="13479" y="61467"/>
                    <a:pt x="37473" y="37473"/>
                  </a:cubicBezTo>
                  <a:cubicBezTo>
                    <a:pt x="61467" y="13479"/>
                    <a:pt x="94009" y="0"/>
                    <a:pt x="127941" y="0"/>
                  </a:cubicBezTo>
                  <a:close/>
                </a:path>
              </a:pathLst>
            </a:custGeom>
            <a:solidFill>
              <a:srgbClr val="EDC254"/>
            </a:solidFill>
          </p:spPr>
        </p:sp>
        <p:sp>
          <p:nvSpPr>
            <p:cNvPr id="4" name="TextBox 4"/>
            <p:cNvSpPr txBox="1"/>
            <p:nvPr/>
          </p:nvSpPr>
          <p:spPr>
            <a:xfrm>
              <a:off x="0" y="-47625"/>
              <a:ext cx="812800" cy="8604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9791700"/>
            <a:ext cx="6959600" cy="990600"/>
            <a:chOff x="0" y="0"/>
            <a:chExt cx="1832981" cy="260899"/>
          </a:xfrm>
        </p:grpSpPr>
        <p:sp>
          <p:nvSpPr>
            <p:cNvPr id="6" name="Freeform 6"/>
            <p:cNvSpPr/>
            <p:nvPr/>
          </p:nvSpPr>
          <p:spPr>
            <a:xfrm>
              <a:off x="0" y="0"/>
              <a:ext cx="1832981" cy="260899"/>
            </a:xfrm>
            <a:custGeom>
              <a:avLst/>
              <a:gdLst/>
              <a:ahLst/>
              <a:cxnLst/>
              <a:rect l="l" t="t" r="r" b="b"/>
              <a:pathLst>
                <a:path w="1832981" h="260899">
                  <a:moveTo>
                    <a:pt x="0" y="0"/>
                  </a:moveTo>
                  <a:lnTo>
                    <a:pt x="1832981" y="0"/>
                  </a:lnTo>
                  <a:lnTo>
                    <a:pt x="1832981" y="260899"/>
                  </a:lnTo>
                  <a:lnTo>
                    <a:pt x="0" y="260899"/>
                  </a:lnTo>
                  <a:close/>
                </a:path>
              </a:pathLst>
            </a:custGeom>
            <a:solidFill>
              <a:srgbClr val="EDC254"/>
            </a:solidFill>
          </p:spPr>
        </p:sp>
        <p:sp>
          <p:nvSpPr>
            <p:cNvPr id="7" name="TextBox 7"/>
            <p:cNvSpPr txBox="1"/>
            <p:nvPr/>
          </p:nvSpPr>
          <p:spPr>
            <a:xfrm>
              <a:off x="0" y="-47625"/>
              <a:ext cx="1832981" cy="308524"/>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8" name="Group 8"/>
          <p:cNvGrpSpPr/>
          <p:nvPr/>
        </p:nvGrpSpPr>
        <p:grpSpPr>
          <a:xfrm>
            <a:off x="5549900" y="-2353537"/>
            <a:ext cx="3086100" cy="308610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10" name="TextBox 10"/>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1" name="Group 11"/>
          <p:cNvGrpSpPr/>
          <p:nvPr/>
        </p:nvGrpSpPr>
        <p:grpSpPr>
          <a:xfrm rot="-10800000">
            <a:off x="1581383" y="4242205"/>
            <a:ext cx="1138553" cy="656880"/>
            <a:chOff x="0" y="0"/>
            <a:chExt cx="647700" cy="373686"/>
          </a:xfrm>
        </p:grpSpPr>
        <p:sp>
          <p:nvSpPr>
            <p:cNvPr id="12" name="Freeform 12"/>
            <p:cNvSpPr/>
            <p:nvPr/>
          </p:nvSpPr>
          <p:spPr>
            <a:xfrm>
              <a:off x="0" y="0"/>
              <a:ext cx="647700" cy="373686"/>
            </a:xfrm>
            <a:custGeom>
              <a:avLst/>
              <a:gdLst/>
              <a:ahLst/>
              <a:cxnLst/>
              <a:rect l="l" t="t" r="r" b="b"/>
              <a:pathLst>
                <a:path w="647700" h="373686">
                  <a:moveTo>
                    <a:pt x="239386" y="165382"/>
                  </a:moveTo>
                  <a:lnTo>
                    <a:pt x="647700" y="165382"/>
                  </a:lnTo>
                  <a:lnTo>
                    <a:pt x="647700" y="208295"/>
                  </a:lnTo>
                  <a:lnTo>
                    <a:pt x="239373" y="208295"/>
                  </a:lnTo>
                  <a:lnTo>
                    <a:pt x="302255" y="373686"/>
                  </a:lnTo>
                  <a:lnTo>
                    <a:pt x="0" y="186843"/>
                  </a:lnTo>
                  <a:lnTo>
                    <a:pt x="302255" y="0"/>
                  </a:lnTo>
                  <a:lnTo>
                    <a:pt x="239386" y="165382"/>
                  </a:lnTo>
                  <a:close/>
                </a:path>
              </a:pathLst>
            </a:custGeom>
            <a:solidFill>
              <a:srgbClr val="EDC254"/>
            </a:solidFill>
          </p:spPr>
        </p:sp>
        <p:sp>
          <p:nvSpPr>
            <p:cNvPr id="13" name="TextBox 13"/>
            <p:cNvSpPr txBox="1"/>
            <p:nvPr/>
          </p:nvSpPr>
          <p:spPr>
            <a:xfrm>
              <a:off x="120650" y="117475"/>
              <a:ext cx="527050" cy="91111"/>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4" name="TextBox 14"/>
          <p:cNvSpPr txBox="1"/>
          <p:nvPr/>
        </p:nvSpPr>
        <p:spPr>
          <a:xfrm>
            <a:off x="1028700" y="1204223"/>
            <a:ext cx="16230600" cy="646115"/>
          </a:xfrm>
          <a:prstGeom prst="rect">
            <a:avLst/>
          </a:prstGeom>
        </p:spPr>
        <p:txBody>
          <a:bodyPr lIns="0" tIns="0" rIns="0" bIns="0" rtlCol="0" anchor="t">
            <a:spAutoFit/>
          </a:bodyPr>
          <a:lstStyle/>
          <a:p>
            <a:pPr marL="0" marR="0" lvl="0" indent="0" algn="ctr" defTabSz="914400" rtl="0" eaLnBrk="1" fontAlgn="auto" latinLnBrk="0" hangingPunct="1">
              <a:lnSpc>
                <a:spcPts val="5337"/>
              </a:lnSpc>
              <a:spcBef>
                <a:spcPct val="0"/>
              </a:spcBef>
              <a:spcAft>
                <a:spcPts val="0"/>
              </a:spcAft>
              <a:buClrTx/>
              <a:buSzTx/>
              <a:buFontTx/>
              <a:buNone/>
              <a:tabLst/>
              <a:defRPr/>
            </a:pPr>
            <a:r>
              <a:rPr kumimoji="0" lang="en-US" sz="381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STRATEGIC ALIGNMENT &amp; TRANNING</a:t>
            </a:r>
          </a:p>
        </p:txBody>
      </p:sp>
      <p:sp>
        <p:nvSpPr>
          <p:cNvPr id="15" name="TextBox 15"/>
          <p:cNvSpPr txBox="1"/>
          <p:nvPr/>
        </p:nvSpPr>
        <p:spPr>
          <a:xfrm>
            <a:off x="1581383" y="2046756"/>
            <a:ext cx="15125235" cy="1589733"/>
          </a:xfrm>
          <a:prstGeom prst="rect">
            <a:avLst/>
          </a:prstGeom>
        </p:spPr>
        <p:txBody>
          <a:bodyPr lIns="0" tIns="0" rIns="0" bIns="0" rtlCol="0" anchor="t">
            <a:spAutoFit/>
          </a:bodyPr>
          <a:lstStyle/>
          <a:p>
            <a:pPr marL="0" marR="0" lvl="0" indent="0" algn="l" defTabSz="914400" rtl="0" eaLnBrk="1" fontAlgn="auto" latinLnBrk="0" hangingPunct="1">
              <a:lnSpc>
                <a:spcPts val="4229"/>
              </a:lnSpc>
              <a:spcBef>
                <a:spcPts val="0"/>
              </a:spcBef>
              <a:spcAft>
                <a:spcPts val="0"/>
              </a:spcAft>
              <a:buClrTx/>
              <a:buSzTx/>
              <a:buFontTx/>
              <a:buNone/>
              <a:tabLst/>
              <a:defRPr/>
            </a:pPr>
            <a:r>
              <a:rPr kumimoji="0" lang="en-US" sz="2643" b="0" i="0" u="none" strike="noStrike" kern="1200" cap="none" spc="0" normalizeH="0" baseline="0" noProof="0">
                <a:ln>
                  <a:noFill/>
                </a:ln>
                <a:solidFill>
                  <a:srgbClr val="2A0947"/>
                </a:solidFill>
                <a:effectLst/>
                <a:uLnTx/>
                <a:uFillTx/>
                <a:latin typeface="Poppins"/>
                <a:ea typeface="Poppins"/>
                <a:cs typeface="Poppins"/>
                <a:sym typeface="Poppins"/>
              </a:rPr>
              <a:t>The "Grow Your Own" strategy, powered by the Corporate Academy (US) and Inspiro Apprenticeships (UK), successfully mass-produces standardized operational leaders, supporting 200+ new store openings.</a:t>
            </a:r>
          </a:p>
        </p:txBody>
      </p:sp>
      <p:sp>
        <p:nvSpPr>
          <p:cNvPr id="16" name="TextBox 16"/>
          <p:cNvSpPr txBox="1"/>
          <p:nvPr/>
        </p:nvSpPr>
        <p:spPr>
          <a:xfrm>
            <a:off x="3015107" y="3780306"/>
            <a:ext cx="13841769" cy="1589733"/>
          </a:xfrm>
          <a:prstGeom prst="rect">
            <a:avLst/>
          </a:prstGeom>
        </p:spPr>
        <p:txBody>
          <a:bodyPr lIns="0" tIns="0" rIns="0" bIns="0" rtlCol="0" anchor="t">
            <a:spAutoFit/>
          </a:bodyPr>
          <a:lstStyle/>
          <a:p>
            <a:pPr marL="0" marR="0" lvl="0" indent="0" algn="l" defTabSz="914400" rtl="0" eaLnBrk="1" fontAlgn="auto" latinLnBrk="0" hangingPunct="1">
              <a:lnSpc>
                <a:spcPts val="4229"/>
              </a:lnSpc>
              <a:spcBef>
                <a:spcPts val="0"/>
              </a:spcBef>
              <a:spcAft>
                <a:spcPts val="0"/>
              </a:spcAft>
              <a:buClrTx/>
              <a:buSzTx/>
              <a:buFontTx/>
              <a:buNone/>
              <a:tabLst/>
              <a:defRPr/>
            </a:pPr>
            <a:r>
              <a:rPr kumimoji="0" lang="en-US" sz="2643" b="0" i="0" u="none" strike="noStrike" kern="1200" cap="none" spc="0" normalizeH="0" baseline="0" noProof="0">
                <a:ln>
                  <a:noFill/>
                </a:ln>
                <a:solidFill>
                  <a:srgbClr val="2A0947"/>
                </a:solidFill>
                <a:effectLst/>
                <a:uLnTx/>
                <a:uFillTx/>
                <a:latin typeface="Poppins"/>
                <a:ea typeface="Poppins"/>
                <a:cs typeface="Poppins"/>
                <a:sym typeface="Poppins"/>
              </a:rPr>
              <a:t>Technical apprenticeships and WMS training align with automated supply chain goals, actively shifting the warehouse workforce from manual labour to crucial "tech-logistics" roles.</a:t>
            </a:r>
          </a:p>
        </p:txBody>
      </p:sp>
      <p:grpSp>
        <p:nvGrpSpPr>
          <p:cNvPr id="17" name="Group 17"/>
          <p:cNvGrpSpPr/>
          <p:nvPr/>
        </p:nvGrpSpPr>
        <p:grpSpPr>
          <a:xfrm rot="-10800000">
            <a:off x="1397988" y="7454128"/>
            <a:ext cx="1138553" cy="656880"/>
            <a:chOff x="0" y="0"/>
            <a:chExt cx="647700" cy="373686"/>
          </a:xfrm>
        </p:grpSpPr>
        <p:sp>
          <p:nvSpPr>
            <p:cNvPr id="18" name="Freeform 18"/>
            <p:cNvSpPr/>
            <p:nvPr/>
          </p:nvSpPr>
          <p:spPr>
            <a:xfrm>
              <a:off x="0" y="0"/>
              <a:ext cx="647700" cy="373686"/>
            </a:xfrm>
            <a:custGeom>
              <a:avLst/>
              <a:gdLst/>
              <a:ahLst/>
              <a:cxnLst/>
              <a:rect l="l" t="t" r="r" b="b"/>
              <a:pathLst>
                <a:path w="647700" h="373686">
                  <a:moveTo>
                    <a:pt x="239386" y="165382"/>
                  </a:moveTo>
                  <a:lnTo>
                    <a:pt x="647700" y="165382"/>
                  </a:lnTo>
                  <a:lnTo>
                    <a:pt x="647700" y="208295"/>
                  </a:lnTo>
                  <a:lnTo>
                    <a:pt x="239373" y="208295"/>
                  </a:lnTo>
                  <a:lnTo>
                    <a:pt x="302255" y="373686"/>
                  </a:lnTo>
                  <a:lnTo>
                    <a:pt x="0" y="186843"/>
                  </a:lnTo>
                  <a:lnTo>
                    <a:pt x="302255" y="0"/>
                  </a:lnTo>
                  <a:lnTo>
                    <a:pt x="239386" y="165382"/>
                  </a:lnTo>
                  <a:close/>
                </a:path>
              </a:pathLst>
            </a:custGeom>
            <a:solidFill>
              <a:srgbClr val="EDC254"/>
            </a:solidFill>
          </p:spPr>
        </p:sp>
        <p:sp>
          <p:nvSpPr>
            <p:cNvPr id="19" name="TextBox 19"/>
            <p:cNvSpPr txBox="1"/>
            <p:nvPr/>
          </p:nvSpPr>
          <p:spPr>
            <a:xfrm>
              <a:off x="120650" y="117475"/>
              <a:ext cx="527050" cy="91111"/>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20" name="TextBox 20"/>
          <p:cNvSpPr txBox="1"/>
          <p:nvPr/>
        </p:nvSpPr>
        <p:spPr>
          <a:xfrm>
            <a:off x="2756583" y="7224723"/>
            <a:ext cx="13841769" cy="1056333"/>
          </a:xfrm>
          <a:prstGeom prst="rect">
            <a:avLst/>
          </a:prstGeom>
        </p:spPr>
        <p:txBody>
          <a:bodyPr lIns="0" tIns="0" rIns="0" bIns="0" rtlCol="0" anchor="t">
            <a:spAutoFit/>
          </a:bodyPr>
          <a:lstStyle/>
          <a:p>
            <a:pPr marL="0" marR="0" lvl="0" indent="0" algn="l" defTabSz="914400" rtl="0" eaLnBrk="1" fontAlgn="auto" latinLnBrk="0" hangingPunct="1">
              <a:lnSpc>
                <a:spcPts val="4229"/>
              </a:lnSpc>
              <a:spcBef>
                <a:spcPts val="0"/>
              </a:spcBef>
              <a:spcAft>
                <a:spcPts val="0"/>
              </a:spcAft>
              <a:buClrTx/>
              <a:buSzTx/>
              <a:buFontTx/>
              <a:buNone/>
              <a:tabLst/>
              <a:defRPr/>
            </a:pPr>
            <a:r>
              <a:rPr kumimoji="0" lang="en-US" sz="2643" b="0" i="0" u="none" strike="noStrike" kern="1200" cap="none" spc="0" normalizeH="0" baseline="0" noProof="0">
                <a:ln>
                  <a:noFill/>
                </a:ln>
                <a:solidFill>
                  <a:srgbClr val="2A0947"/>
                </a:solidFill>
                <a:effectLst/>
                <a:uLnTx/>
                <a:uFillTx/>
                <a:latin typeface="Poppins"/>
                <a:ea typeface="Poppins"/>
                <a:cs typeface="Poppins"/>
                <a:sym typeface="Poppins"/>
              </a:rPr>
              <a:t>Training programs are deployed to build digital capabilities among staff, specifically focusing on promoting and utilizing the JD STATUS loyalty platform.</a:t>
            </a:r>
          </a:p>
        </p:txBody>
      </p:sp>
      <p:sp>
        <p:nvSpPr>
          <p:cNvPr id="21" name="TextBox 21"/>
          <p:cNvSpPr txBox="1"/>
          <p:nvPr/>
        </p:nvSpPr>
        <p:spPr>
          <a:xfrm>
            <a:off x="1397988" y="5501640"/>
            <a:ext cx="15125235" cy="1589733"/>
          </a:xfrm>
          <a:prstGeom prst="rect">
            <a:avLst/>
          </a:prstGeom>
        </p:spPr>
        <p:txBody>
          <a:bodyPr lIns="0" tIns="0" rIns="0" bIns="0" rtlCol="0" anchor="t">
            <a:spAutoFit/>
          </a:bodyPr>
          <a:lstStyle/>
          <a:p>
            <a:pPr marL="0" marR="0" lvl="0" indent="0" algn="l" defTabSz="914400" rtl="0" eaLnBrk="1" fontAlgn="auto" latinLnBrk="0" hangingPunct="1">
              <a:lnSpc>
                <a:spcPts val="4229"/>
              </a:lnSpc>
              <a:spcBef>
                <a:spcPts val="0"/>
              </a:spcBef>
              <a:spcAft>
                <a:spcPts val="0"/>
              </a:spcAft>
              <a:buClrTx/>
              <a:buSzTx/>
              <a:buFontTx/>
              <a:buNone/>
              <a:tabLst/>
              <a:defRPr/>
            </a:pPr>
            <a:r>
              <a:rPr kumimoji="0" lang="en-US" sz="2643" b="0" i="0" u="none" strike="noStrike" kern="1200" cap="none" spc="0" normalizeH="0" baseline="0" noProof="0">
                <a:ln>
                  <a:noFill/>
                </a:ln>
                <a:solidFill>
                  <a:srgbClr val="2A0947"/>
                </a:solidFill>
                <a:effectLst/>
                <a:uLnTx/>
                <a:uFillTx/>
                <a:latin typeface="Poppins"/>
                <a:ea typeface="Poppins"/>
                <a:cs typeface="Poppins"/>
                <a:sym typeface="Poppins"/>
              </a:rPr>
              <a:t>JD utilizes a scalable training infrastructure to successfully support the opening of 216 new stores in FY24 across 23 countries, ensuring brand consistency during rapid international expansion. (McMillan, 2025)</a:t>
            </a:r>
          </a:p>
        </p:txBody>
      </p:sp>
    </p:spTree>
    <p:extLst>
      <p:ext uri="{BB962C8B-B14F-4D97-AF65-F5344CB8AC3E}">
        <p14:creationId xmlns:p14="http://schemas.microsoft.com/office/powerpoint/2010/main" val="1013293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2057400"/>
            <a:ext cx="3086100" cy="3086100"/>
            <a:chOff x="0" y="0"/>
            <a:chExt cx="812800" cy="812800"/>
          </a:xfrm>
        </p:grpSpPr>
        <p:sp>
          <p:nvSpPr>
            <p:cNvPr id="3" name="Freeform 3"/>
            <p:cNvSpPr/>
            <p:nvPr/>
          </p:nvSpPr>
          <p:spPr>
            <a:xfrm>
              <a:off x="0" y="0"/>
              <a:ext cx="812800" cy="812800"/>
            </a:xfrm>
            <a:custGeom>
              <a:avLst/>
              <a:gdLst/>
              <a:ahLst/>
              <a:cxnLst/>
              <a:rect l="l" t="t" r="r" b="b"/>
              <a:pathLst>
                <a:path w="812800" h="812800">
                  <a:moveTo>
                    <a:pt x="127941" y="0"/>
                  </a:moveTo>
                  <a:lnTo>
                    <a:pt x="684859" y="0"/>
                  </a:lnTo>
                  <a:cubicBezTo>
                    <a:pt x="718791" y="0"/>
                    <a:pt x="751333" y="13479"/>
                    <a:pt x="775327" y="37473"/>
                  </a:cubicBezTo>
                  <a:cubicBezTo>
                    <a:pt x="799321" y="61467"/>
                    <a:pt x="812800" y="94009"/>
                    <a:pt x="812800" y="127941"/>
                  </a:cubicBezTo>
                  <a:lnTo>
                    <a:pt x="812800" y="684859"/>
                  </a:lnTo>
                  <a:cubicBezTo>
                    <a:pt x="812800" y="718791"/>
                    <a:pt x="799321" y="751333"/>
                    <a:pt x="775327" y="775327"/>
                  </a:cubicBezTo>
                  <a:cubicBezTo>
                    <a:pt x="751333" y="799321"/>
                    <a:pt x="718791" y="812800"/>
                    <a:pt x="684859" y="812800"/>
                  </a:cubicBezTo>
                  <a:lnTo>
                    <a:pt x="127941" y="812800"/>
                  </a:lnTo>
                  <a:cubicBezTo>
                    <a:pt x="94009" y="812800"/>
                    <a:pt x="61467" y="799321"/>
                    <a:pt x="37473" y="775327"/>
                  </a:cubicBezTo>
                  <a:cubicBezTo>
                    <a:pt x="13479" y="751333"/>
                    <a:pt x="0" y="718791"/>
                    <a:pt x="0" y="684859"/>
                  </a:cubicBezTo>
                  <a:lnTo>
                    <a:pt x="0" y="127941"/>
                  </a:lnTo>
                  <a:cubicBezTo>
                    <a:pt x="0" y="94009"/>
                    <a:pt x="13479" y="61467"/>
                    <a:pt x="37473" y="37473"/>
                  </a:cubicBezTo>
                  <a:cubicBezTo>
                    <a:pt x="61467" y="13479"/>
                    <a:pt x="94009" y="0"/>
                    <a:pt x="127941" y="0"/>
                  </a:cubicBezTo>
                  <a:close/>
                </a:path>
              </a:pathLst>
            </a:custGeom>
            <a:solidFill>
              <a:srgbClr val="EDC254"/>
            </a:solidFill>
          </p:spPr>
        </p:sp>
        <p:sp>
          <p:nvSpPr>
            <p:cNvPr id="4" name="TextBox 4"/>
            <p:cNvSpPr txBox="1"/>
            <p:nvPr/>
          </p:nvSpPr>
          <p:spPr>
            <a:xfrm>
              <a:off x="0" y="-47625"/>
              <a:ext cx="812800" cy="8604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9791700"/>
            <a:ext cx="6959600" cy="990600"/>
            <a:chOff x="0" y="0"/>
            <a:chExt cx="1832981" cy="260899"/>
          </a:xfrm>
        </p:grpSpPr>
        <p:sp>
          <p:nvSpPr>
            <p:cNvPr id="6" name="Freeform 6"/>
            <p:cNvSpPr/>
            <p:nvPr/>
          </p:nvSpPr>
          <p:spPr>
            <a:xfrm>
              <a:off x="0" y="0"/>
              <a:ext cx="1832981" cy="260899"/>
            </a:xfrm>
            <a:custGeom>
              <a:avLst/>
              <a:gdLst/>
              <a:ahLst/>
              <a:cxnLst/>
              <a:rect l="l" t="t" r="r" b="b"/>
              <a:pathLst>
                <a:path w="1832981" h="260899">
                  <a:moveTo>
                    <a:pt x="0" y="0"/>
                  </a:moveTo>
                  <a:lnTo>
                    <a:pt x="1832981" y="0"/>
                  </a:lnTo>
                  <a:lnTo>
                    <a:pt x="1832981" y="260899"/>
                  </a:lnTo>
                  <a:lnTo>
                    <a:pt x="0" y="260899"/>
                  </a:lnTo>
                  <a:close/>
                </a:path>
              </a:pathLst>
            </a:custGeom>
            <a:solidFill>
              <a:srgbClr val="EDC254"/>
            </a:solidFill>
          </p:spPr>
        </p:sp>
        <p:sp>
          <p:nvSpPr>
            <p:cNvPr id="7" name="TextBox 7"/>
            <p:cNvSpPr txBox="1"/>
            <p:nvPr/>
          </p:nvSpPr>
          <p:spPr>
            <a:xfrm>
              <a:off x="0" y="-47625"/>
              <a:ext cx="1832981" cy="308524"/>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8" name="Group 8"/>
          <p:cNvGrpSpPr/>
          <p:nvPr/>
        </p:nvGrpSpPr>
        <p:grpSpPr>
          <a:xfrm>
            <a:off x="5549900" y="-2353537"/>
            <a:ext cx="3086100" cy="308610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10" name="TextBox 10"/>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1" name="Group 11"/>
          <p:cNvGrpSpPr/>
          <p:nvPr/>
        </p:nvGrpSpPr>
        <p:grpSpPr>
          <a:xfrm rot="-10800000">
            <a:off x="1581383" y="4016299"/>
            <a:ext cx="1138553" cy="656880"/>
            <a:chOff x="0" y="0"/>
            <a:chExt cx="647700" cy="373686"/>
          </a:xfrm>
        </p:grpSpPr>
        <p:sp>
          <p:nvSpPr>
            <p:cNvPr id="12" name="Freeform 12"/>
            <p:cNvSpPr/>
            <p:nvPr/>
          </p:nvSpPr>
          <p:spPr>
            <a:xfrm>
              <a:off x="0" y="0"/>
              <a:ext cx="647700" cy="373686"/>
            </a:xfrm>
            <a:custGeom>
              <a:avLst/>
              <a:gdLst/>
              <a:ahLst/>
              <a:cxnLst/>
              <a:rect l="l" t="t" r="r" b="b"/>
              <a:pathLst>
                <a:path w="647700" h="373686">
                  <a:moveTo>
                    <a:pt x="239386" y="165382"/>
                  </a:moveTo>
                  <a:lnTo>
                    <a:pt x="647700" y="165382"/>
                  </a:lnTo>
                  <a:lnTo>
                    <a:pt x="647700" y="208295"/>
                  </a:lnTo>
                  <a:lnTo>
                    <a:pt x="239373" y="208295"/>
                  </a:lnTo>
                  <a:lnTo>
                    <a:pt x="302255" y="373686"/>
                  </a:lnTo>
                  <a:lnTo>
                    <a:pt x="0" y="186843"/>
                  </a:lnTo>
                  <a:lnTo>
                    <a:pt x="302255" y="0"/>
                  </a:lnTo>
                  <a:lnTo>
                    <a:pt x="239386" y="165382"/>
                  </a:lnTo>
                  <a:close/>
                </a:path>
              </a:pathLst>
            </a:custGeom>
            <a:solidFill>
              <a:srgbClr val="EDC254"/>
            </a:solidFill>
          </p:spPr>
        </p:sp>
        <p:sp>
          <p:nvSpPr>
            <p:cNvPr id="13" name="TextBox 13"/>
            <p:cNvSpPr txBox="1"/>
            <p:nvPr/>
          </p:nvSpPr>
          <p:spPr>
            <a:xfrm>
              <a:off x="120650" y="117475"/>
              <a:ext cx="527050" cy="91111"/>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4" name="TextBox 14"/>
          <p:cNvSpPr txBox="1"/>
          <p:nvPr/>
        </p:nvSpPr>
        <p:spPr>
          <a:xfrm>
            <a:off x="1028700" y="1204223"/>
            <a:ext cx="16230600" cy="646115"/>
          </a:xfrm>
          <a:prstGeom prst="rect">
            <a:avLst/>
          </a:prstGeom>
        </p:spPr>
        <p:txBody>
          <a:bodyPr lIns="0" tIns="0" rIns="0" bIns="0" rtlCol="0" anchor="t">
            <a:spAutoFit/>
          </a:bodyPr>
          <a:lstStyle/>
          <a:p>
            <a:pPr marL="0" marR="0" lvl="0" indent="0" algn="ctr" defTabSz="914400" rtl="0" eaLnBrk="1" fontAlgn="auto" latinLnBrk="0" hangingPunct="1">
              <a:lnSpc>
                <a:spcPts val="5337"/>
              </a:lnSpc>
              <a:spcBef>
                <a:spcPct val="0"/>
              </a:spcBef>
              <a:spcAft>
                <a:spcPts val="0"/>
              </a:spcAft>
              <a:buClrTx/>
              <a:buSzTx/>
              <a:buFontTx/>
              <a:buNone/>
              <a:tabLst/>
              <a:defRPr/>
            </a:pPr>
            <a:r>
              <a:rPr kumimoji="0" lang="en-US" sz="381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GAPS &amp; MANAGER ACCOUNTABILITY</a:t>
            </a:r>
          </a:p>
        </p:txBody>
      </p:sp>
      <p:sp>
        <p:nvSpPr>
          <p:cNvPr id="15" name="TextBox 15"/>
          <p:cNvSpPr txBox="1"/>
          <p:nvPr/>
        </p:nvSpPr>
        <p:spPr>
          <a:xfrm>
            <a:off x="1581383" y="2094381"/>
            <a:ext cx="15125235" cy="1409229"/>
          </a:xfrm>
          <a:prstGeom prst="rect">
            <a:avLst/>
          </a:prstGeom>
        </p:spPr>
        <p:txBody>
          <a:bodyPr lIns="0" tIns="0" rIns="0" bIns="0" rtlCol="0" anchor="t">
            <a:spAutoFit/>
          </a:bodyPr>
          <a:lstStyle/>
          <a:p>
            <a:pPr marL="0" marR="0" lvl="0" indent="0" algn="just" defTabSz="914400" rtl="0" eaLnBrk="1" fontAlgn="auto" latinLnBrk="0" hangingPunct="1">
              <a:lnSpc>
                <a:spcPts val="3700"/>
              </a:lnSpc>
              <a:spcBef>
                <a:spcPct val="0"/>
              </a:spcBef>
              <a:spcAft>
                <a:spcPts val="0"/>
              </a:spcAft>
              <a:buClrTx/>
              <a:buSzTx/>
              <a:buFontTx/>
              <a:buNone/>
              <a:tabLst/>
              <a:defRPr/>
            </a:pPr>
            <a:r>
              <a:rPr kumimoji="0" lang="en-US" sz="2643" b="0" i="0" u="none" strike="noStrike" kern="1200" cap="none" spc="0" normalizeH="0" baseline="0" noProof="0">
                <a:ln>
                  <a:noFill/>
                </a:ln>
                <a:solidFill>
                  <a:srgbClr val="2A0947"/>
                </a:solidFill>
                <a:effectLst/>
                <a:uLnTx/>
                <a:uFillTx/>
                <a:latin typeface="Poppins"/>
                <a:ea typeface="Poppins"/>
                <a:cs typeface="Poppins"/>
                <a:sym typeface="Poppins"/>
              </a:rPr>
              <a:t>Approximately 60% of first-time managers receive no formal training, yet they are expected to manage training delivery, coaching, and knowledge transfer under severe time constraints during peak trading periods.</a:t>
            </a:r>
          </a:p>
        </p:txBody>
      </p:sp>
      <p:sp>
        <p:nvSpPr>
          <p:cNvPr id="16" name="TextBox 16"/>
          <p:cNvSpPr txBox="1"/>
          <p:nvPr/>
        </p:nvSpPr>
        <p:spPr>
          <a:xfrm>
            <a:off x="2864848" y="3667117"/>
            <a:ext cx="13841769" cy="1409229"/>
          </a:xfrm>
          <a:prstGeom prst="rect">
            <a:avLst/>
          </a:prstGeom>
        </p:spPr>
        <p:txBody>
          <a:bodyPr lIns="0" tIns="0" rIns="0" bIns="0" rtlCol="0" anchor="t">
            <a:spAutoFit/>
          </a:bodyPr>
          <a:lstStyle/>
          <a:p>
            <a:pPr marL="0" marR="0" lvl="0" indent="0" algn="r" defTabSz="914400" rtl="0" eaLnBrk="1" fontAlgn="auto" latinLnBrk="0" hangingPunct="1">
              <a:lnSpc>
                <a:spcPts val="3700"/>
              </a:lnSpc>
              <a:spcBef>
                <a:spcPct val="0"/>
              </a:spcBef>
              <a:spcAft>
                <a:spcPts val="0"/>
              </a:spcAft>
              <a:buClrTx/>
              <a:buSzTx/>
              <a:buFontTx/>
              <a:buNone/>
              <a:tabLst/>
              <a:defRPr/>
            </a:pPr>
            <a:r>
              <a:rPr kumimoji="0" lang="en-US" sz="2643" b="0" i="0" u="none" strike="noStrike" kern="1200" cap="none" spc="0" normalizeH="0" baseline="0" noProof="0">
                <a:ln>
                  <a:noFill/>
                </a:ln>
                <a:solidFill>
                  <a:srgbClr val="2A0947"/>
                </a:solidFill>
                <a:effectLst/>
                <a:uLnTx/>
                <a:uFillTx/>
                <a:latin typeface="Poppins"/>
                <a:ea typeface="Poppins"/>
                <a:cs typeface="Poppins"/>
                <a:sym typeface="Poppins"/>
              </a:rPr>
              <a:t>The Digital Ambition Gap persists as managers face internal role conflict, needing to pivot toward JD Status loyalty sign-ups while their core training and operational KPIs remain retail centric.</a:t>
            </a:r>
          </a:p>
        </p:txBody>
      </p:sp>
      <p:sp>
        <p:nvSpPr>
          <p:cNvPr id="17" name="TextBox 17"/>
          <p:cNvSpPr txBox="1"/>
          <p:nvPr/>
        </p:nvSpPr>
        <p:spPr>
          <a:xfrm>
            <a:off x="1581383" y="5239854"/>
            <a:ext cx="15125235" cy="1409229"/>
          </a:xfrm>
          <a:prstGeom prst="rect">
            <a:avLst/>
          </a:prstGeom>
        </p:spPr>
        <p:txBody>
          <a:bodyPr lIns="0" tIns="0" rIns="0" bIns="0" rtlCol="0" anchor="t">
            <a:spAutoFit/>
          </a:bodyPr>
          <a:lstStyle/>
          <a:p>
            <a:pPr marL="0" marR="0" lvl="0" indent="0" algn="just" defTabSz="914400" rtl="0" eaLnBrk="1" fontAlgn="auto" latinLnBrk="0" hangingPunct="1">
              <a:lnSpc>
                <a:spcPts val="3700"/>
              </a:lnSpc>
              <a:spcBef>
                <a:spcPct val="0"/>
              </a:spcBef>
              <a:spcAft>
                <a:spcPts val="0"/>
              </a:spcAft>
              <a:buClrTx/>
              <a:buSzTx/>
              <a:buFontTx/>
              <a:buNone/>
              <a:tabLst/>
              <a:defRPr/>
            </a:pPr>
            <a:r>
              <a:rPr kumimoji="0" lang="en-US" sz="2643" b="0" i="0" u="none" strike="noStrike" kern="1200" cap="none" spc="0" normalizeH="0" baseline="0" noProof="0">
                <a:ln>
                  <a:noFill/>
                </a:ln>
                <a:solidFill>
                  <a:srgbClr val="2A0947"/>
                </a:solidFill>
                <a:effectLst/>
                <a:uLnTx/>
                <a:uFillTx/>
                <a:latin typeface="Poppins"/>
                <a:ea typeface="Poppins"/>
                <a:cs typeface="Poppins"/>
                <a:sym typeface="Poppins"/>
              </a:rPr>
              <a:t>Insufficient "train-the-trainer" preparation leads to variable training capability and inconsistent implementation across the 4,500-store estate, directly affecting overall training quality and customer excellence.</a:t>
            </a:r>
          </a:p>
        </p:txBody>
      </p:sp>
      <p:grpSp>
        <p:nvGrpSpPr>
          <p:cNvPr id="18" name="Group 18"/>
          <p:cNvGrpSpPr/>
          <p:nvPr/>
        </p:nvGrpSpPr>
        <p:grpSpPr>
          <a:xfrm rot="-10800000">
            <a:off x="1581383" y="7311007"/>
            <a:ext cx="1138553" cy="656880"/>
            <a:chOff x="0" y="0"/>
            <a:chExt cx="647700" cy="373686"/>
          </a:xfrm>
        </p:grpSpPr>
        <p:sp>
          <p:nvSpPr>
            <p:cNvPr id="19" name="Freeform 19"/>
            <p:cNvSpPr/>
            <p:nvPr/>
          </p:nvSpPr>
          <p:spPr>
            <a:xfrm>
              <a:off x="0" y="0"/>
              <a:ext cx="647700" cy="373686"/>
            </a:xfrm>
            <a:custGeom>
              <a:avLst/>
              <a:gdLst/>
              <a:ahLst/>
              <a:cxnLst/>
              <a:rect l="l" t="t" r="r" b="b"/>
              <a:pathLst>
                <a:path w="647700" h="373686">
                  <a:moveTo>
                    <a:pt x="239386" y="165382"/>
                  </a:moveTo>
                  <a:lnTo>
                    <a:pt x="647700" y="165382"/>
                  </a:lnTo>
                  <a:lnTo>
                    <a:pt x="647700" y="208295"/>
                  </a:lnTo>
                  <a:lnTo>
                    <a:pt x="239373" y="208295"/>
                  </a:lnTo>
                  <a:lnTo>
                    <a:pt x="302255" y="373686"/>
                  </a:lnTo>
                  <a:lnTo>
                    <a:pt x="0" y="186843"/>
                  </a:lnTo>
                  <a:lnTo>
                    <a:pt x="302255" y="0"/>
                  </a:lnTo>
                  <a:lnTo>
                    <a:pt x="239386" y="165382"/>
                  </a:lnTo>
                  <a:close/>
                </a:path>
              </a:pathLst>
            </a:custGeom>
            <a:solidFill>
              <a:srgbClr val="EDC254"/>
            </a:solidFill>
          </p:spPr>
        </p:sp>
        <p:sp>
          <p:nvSpPr>
            <p:cNvPr id="20" name="TextBox 20"/>
            <p:cNvSpPr txBox="1"/>
            <p:nvPr/>
          </p:nvSpPr>
          <p:spPr>
            <a:xfrm>
              <a:off x="120650" y="117475"/>
              <a:ext cx="527050" cy="91111"/>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21" name="TextBox 21"/>
          <p:cNvSpPr txBox="1"/>
          <p:nvPr/>
        </p:nvSpPr>
        <p:spPr>
          <a:xfrm>
            <a:off x="2800269" y="6896733"/>
            <a:ext cx="13906348" cy="1409229"/>
          </a:xfrm>
          <a:prstGeom prst="rect">
            <a:avLst/>
          </a:prstGeom>
        </p:spPr>
        <p:txBody>
          <a:bodyPr lIns="0" tIns="0" rIns="0" bIns="0" rtlCol="0" anchor="t">
            <a:spAutoFit/>
          </a:bodyPr>
          <a:lstStyle/>
          <a:p>
            <a:pPr marL="0" marR="0" lvl="0" indent="0" algn="r" defTabSz="914400" rtl="0" eaLnBrk="1" fontAlgn="auto" latinLnBrk="0" hangingPunct="1">
              <a:lnSpc>
                <a:spcPts val="3700"/>
              </a:lnSpc>
              <a:spcBef>
                <a:spcPct val="0"/>
              </a:spcBef>
              <a:spcAft>
                <a:spcPts val="0"/>
              </a:spcAft>
              <a:buClrTx/>
              <a:buSzTx/>
              <a:buFontTx/>
              <a:buNone/>
              <a:tabLst/>
              <a:defRPr/>
            </a:pPr>
            <a:r>
              <a:rPr kumimoji="0" lang="en-US" sz="2643" b="0" i="0" u="none" strike="noStrike" kern="1200" cap="none" spc="0" normalizeH="0" baseline="0" noProof="0">
                <a:ln>
                  <a:noFill/>
                </a:ln>
                <a:solidFill>
                  <a:srgbClr val="2A0947"/>
                </a:solidFill>
                <a:effectLst/>
                <a:uLnTx/>
                <a:uFillTx/>
                <a:latin typeface="Poppins"/>
                <a:ea typeface="Poppins"/>
                <a:cs typeface="Poppins"/>
                <a:sym typeface="Poppins"/>
              </a:rPr>
              <a:t>Integrating acquired workforces (e.g., Hibbett) risks diluting the specific "JD Culture." Managers are designated as "culture carriers" and are now held strictly accountable for staff Retention (Staff Turnover %) to mitigate this dilution risk.</a:t>
            </a:r>
          </a:p>
        </p:txBody>
      </p:sp>
    </p:spTree>
    <p:extLst>
      <p:ext uri="{BB962C8B-B14F-4D97-AF65-F5344CB8AC3E}">
        <p14:creationId xmlns:p14="http://schemas.microsoft.com/office/powerpoint/2010/main" val="21540251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59300" y="-2057400"/>
            <a:ext cx="3086100" cy="3086100"/>
            <a:chOff x="0" y="0"/>
            <a:chExt cx="812800" cy="812800"/>
          </a:xfrm>
        </p:grpSpPr>
        <p:sp>
          <p:nvSpPr>
            <p:cNvPr id="3" name="Freeform 3"/>
            <p:cNvSpPr/>
            <p:nvPr/>
          </p:nvSpPr>
          <p:spPr>
            <a:xfrm>
              <a:off x="0" y="0"/>
              <a:ext cx="812800" cy="812800"/>
            </a:xfrm>
            <a:custGeom>
              <a:avLst/>
              <a:gdLst/>
              <a:ahLst/>
              <a:cxnLst/>
              <a:rect l="l" t="t" r="r" b="b"/>
              <a:pathLst>
                <a:path w="812800" h="812800">
                  <a:moveTo>
                    <a:pt x="127941" y="0"/>
                  </a:moveTo>
                  <a:lnTo>
                    <a:pt x="684859" y="0"/>
                  </a:lnTo>
                  <a:cubicBezTo>
                    <a:pt x="718791" y="0"/>
                    <a:pt x="751333" y="13479"/>
                    <a:pt x="775327" y="37473"/>
                  </a:cubicBezTo>
                  <a:cubicBezTo>
                    <a:pt x="799321" y="61467"/>
                    <a:pt x="812800" y="94009"/>
                    <a:pt x="812800" y="127941"/>
                  </a:cubicBezTo>
                  <a:lnTo>
                    <a:pt x="812800" y="684859"/>
                  </a:lnTo>
                  <a:cubicBezTo>
                    <a:pt x="812800" y="718791"/>
                    <a:pt x="799321" y="751333"/>
                    <a:pt x="775327" y="775327"/>
                  </a:cubicBezTo>
                  <a:cubicBezTo>
                    <a:pt x="751333" y="799321"/>
                    <a:pt x="718791" y="812800"/>
                    <a:pt x="684859" y="812800"/>
                  </a:cubicBezTo>
                  <a:lnTo>
                    <a:pt x="127941" y="812800"/>
                  </a:lnTo>
                  <a:cubicBezTo>
                    <a:pt x="94009" y="812800"/>
                    <a:pt x="61467" y="799321"/>
                    <a:pt x="37473" y="775327"/>
                  </a:cubicBezTo>
                  <a:cubicBezTo>
                    <a:pt x="13479" y="751333"/>
                    <a:pt x="0" y="718791"/>
                    <a:pt x="0" y="684859"/>
                  </a:cubicBezTo>
                  <a:lnTo>
                    <a:pt x="0" y="127941"/>
                  </a:lnTo>
                  <a:cubicBezTo>
                    <a:pt x="0" y="94009"/>
                    <a:pt x="13479" y="61467"/>
                    <a:pt x="37473" y="37473"/>
                  </a:cubicBezTo>
                  <a:cubicBezTo>
                    <a:pt x="61467" y="13479"/>
                    <a:pt x="94009" y="0"/>
                    <a:pt x="127941" y="0"/>
                  </a:cubicBezTo>
                  <a:close/>
                </a:path>
              </a:pathLst>
            </a:custGeom>
            <a:solidFill>
              <a:srgbClr val="EDC254"/>
            </a:solidFill>
          </p:spPr>
        </p:sp>
        <p:sp>
          <p:nvSpPr>
            <p:cNvPr id="4" name="TextBox 4"/>
            <p:cNvSpPr txBox="1"/>
            <p:nvPr/>
          </p:nvSpPr>
          <p:spPr>
            <a:xfrm>
              <a:off x="0" y="-47625"/>
              <a:ext cx="812800" cy="8604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9791700"/>
            <a:ext cx="6959600" cy="990600"/>
            <a:chOff x="0" y="0"/>
            <a:chExt cx="1832981" cy="260899"/>
          </a:xfrm>
        </p:grpSpPr>
        <p:sp>
          <p:nvSpPr>
            <p:cNvPr id="6" name="Freeform 6"/>
            <p:cNvSpPr/>
            <p:nvPr/>
          </p:nvSpPr>
          <p:spPr>
            <a:xfrm>
              <a:off x="0" y="0"/>
              <a:ext cx="1832981" cy="260899"/>
            </a:xfrm>
            <a:custGeom>
              <a:avLst/>
              <a:gdLst/>
              <a:ahLst/>
              <a:cxnLst/>
              <a:rect l="l" t="t" r="r" b="b"/>
              <a:pathLst>
                <a:path w="1832981" h="260899">
                  <a:moveTo>
                    <a:pt x="0" y="0"/>
                  </a:moveTo>
                  <a:lnTo>
                    <a:pt x="1832981" y="0"/>
                  </a:lnTo>
                  <a:lnTo>
                    <a:pt x="1832981" y="260899"/>
                  </a:lnTo>
                  <a:lnTo>
                    <a:pt x="0" y="260899"/>
                  </a:lnTo>
                  <a:close/>
                </a:path>
              </a:pathLst>
            </a:custGeom>
            <a:solidFill>
              <a:srgbClr val="EDC254"/>
            </a:solidFill>
          </p:spPr>
        </p:sp>
        <p:sp>
          <p:nvSpPr>
            <p:cNvPr id="7" name="TextBox 7"/>
            <p:cNvSpPr txBox="1"/>
            <p:nvPr/>
          </p:nvSpPr>
          <p:spPr>
            <a:xfrm>
              <a:off x="0" y="-47625"/>
              <a:ext cx="1832981" cy="308524"/>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8" name="Group 8"/>
          <p:cNvGrpSpPr/>
          <p:nvPr/>
        </p:nvGrpSpPr>
        <p:grpSpPr>
          <a:xfrm>
            <a:off x="5549900" y="-2353537"/>
            <a:ext cx="3086100" cy="308610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10" name="TextBox 10"/>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TextBox 11"/>
          <p:cNvSpPr txBox="1"/>
          <p:nvPr/>
        </p:nvSpPr>
        <p:spPr>
          <a:xfrm>
            <a:off x="257175" y="1096964"/>
            <a:ext cx="17773650" cy="771525"/>
          </a:xfrm>
          <a:prstGeom prst="rect">
            <a:avLst/>
          </a:prstGeom>
        </p:spPr>
        <p:txBody>
          <a:bodyPr lIns="0" tIns="0" rIns="0" bIns="0" rtlCol="0" anchor="t">
            <a:spAutoFit/>
          </a:bodyPr>
          <a:lstStyle/>
          <a:p>
            <a:pPr marL="0" marR="0" lvl="0" indent="0" algn="ctr" defTabSz="914400" rtl="0" eaLnBrk="1" fontAlgn="auto" latinLnBrk="0" hangingPunct="1">
              <a:lnSpc>
                <a:spcPts val="6299"/>
              </a:lnSpc>
              <a:spcBef>
                <a:spcPct val="0"/>
              </a:spcBef>
              <a:spcAft>
                <a:spcPts val="0"/>
              </a:spcAft>
              <a:buClrTx/>
              <a:buSzTx/>
              <a:buFontTx/>
              <a:buNone/>
              <a:tabLst/>
              <a:defRPr/>
            </a:pPr>
            <a:r>
              <a:rPr kumimoji="0" lang="en-US" sz="4500"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KEY TRAINING &amp; DEVELOPMENT CHALLENGES</a:t>
            </a:r>
          </a:p>
        </p:txBody>
      </p:sp>
      <p:sp>
        <p:nvSpPr>
          <p:cNvPr id="12" name="TextBox 12"/>
          <p:cNvSpPr txBox="1"/>
          <p:nvPr/>
        </p:nvSpPr>
        <p:spPr>
          <a:xfrm>
            <a:off x="675863" y="1970232"/>
            <a:ext cx="12061447"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1" i="0" u="none" strike="noStrike" kern="1200" cap="none" spc="0" normalizeH="0" baseline="0" noProof="0">
                <a:ln>
                  <a:noFill/>
                </a:ln>
                <a:solidFill>
                  <a:srgbClr val="2A0947"/>
                </a:solidFill>
                <a:effectLst/>
                <a:uLnTx/>
                <a:uFillTx/>
                <a:latin typeface="Poppins Bold"/>
                <a:ea typeface="Poppins Bold"/>
                <a:cs typeface="Poppins Bold"/>
                <a:sym typeface="Poppins Bold"/>
              </a:rPr>
              <a:t>High Turnover &amp; Training ROI: </a:t>
            </a: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Retail turnover (up to 60.5% US / 57.3% UK) means 31% of employees leave within 6 months, often before the training cost (33.3% of base salary) is recouped, creating continuous demand pressure on experienced staff .</a:t>
            </a:r>
          </a:p>
        </p:txBody>
      </p:sp>
      <p:sp>
        <p:nvSpPr>
          <p:cNvPr id="13" name="TextBox 13"/>
          <p:cNvSpPr txBox="1"/>
          <p:nvPr/>
        </p:nvSpPr>
        <p:spPr>
          <a:xfrm>
            <a:off x="6251647" y="3256270"/>
            <a:ext cx="11779178"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1" i="0" u="none" strike="noStrike" kern="1200" cap="none" spc="0" normalizeH="0" baseline="0" noProof="0">
                <a:ln>
                  <a:noFill/>
                </a:ln>
                <a:solidFill>
                  <a:srgbClr val="2A0947"/>
                </a:solidFill>
                <a:effectLst/>
                <a:uLnTx/>
                <a:uFillTx/>
                <a:latin typeface="Poppins Bold"/>
                <a:ea typeface="Poppins Bold"/>
                <a:cs typeface="Poppins Bold"/>
                <a:sym typeface="Poppins Bold"/>
              </a:rPr>
              <a:t>Manager Capability Gap:</a:t>
            </a: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 60% of first-time managers receive no formal training, resulting in insufficient "train-the-trainer" preparation and inconsistent quality standards across the global 4,500-store estate.</a:t>
            </a:r>
          </a:p>
        </p:txBody>
      </p:sp>
      <p:sp>
        <p:nvSpPr>
          <p:cNvPr id="14" name="TextBox 14"/>
          <p:cNvSpPr txBox="1"/>
          <p:nvPr/>
        </p:nvSpPr>
        <p:spPr>
          <a:xfrm>
            <a:off x="675863" y="4542309"/>
            <a:ext cx="12061447"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1" i="0" u="none" strike="noStrike" kern="1200" cap="none" spc="0" normalizeH="0" baseline="0" noProof="0">
                <a:ln>
                  <a:noFill/>
                </a:ln>
                <a:solidFill>
                  <a:srgbClr val="2A0947"/>
                </a:solidFill>
                <a:effectLst/>
                <a:uLnTx/>
                <a:uFillTx/>
                <a:latin typeface="Poppins Bold"/>
                <a:ea typeface="Poppins Bold"/>
                <a:cs typeface="Poppins Bold"/>
                <a:sym typeface="Poppins Bold"/>
              </a:rPr>
              <a:t>Low E-Learning Engagement:</a:t>
            </a: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 Current digital training is ineffective, reflected by a low e-learning completion rate of only ~40%, indicating delivery methods mismatch employee preferences and fail to address part-time staff time constraints.</a:t>
            </a:r>
          </a:p>
        </p:txBody>
      </p:sp>
      <p:sp>
        <p:nvSpPr>
          <p:cNvPr id="15" name="TextBox 15"/>
          <p:cNvSpPr txBox="1"/>
          <p:nvPr/>
        </p:nvSpPr>
        <p:spPr>
          <a:xfrm>
            <a:off x="6251647" y="6104573"/>
            <a:ext cx="11779178"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1" i="0" u="none" strike="noStrike" kern="1200" cap="none" spc="0" normalizeH="0" baseline="0" noProof="0">
                <a:ln>
                  <a:noFill/>
                </a:ln>
                <a:solidFill>
                  <a:srgbClr val="2A0947"/>
                </a:solidFill>
                <a:effectLst/>
                <a:uLnTx/>
                <a:uFillTx/>
                <a:latin typeface="Poppins Bold"/>
                <a:ea typeface="Poppins Bold"/>
                <a:cs typeface="Poppins Bold"/>
                <a:sym typeface="Poppins Bold"/>
              </a:rPr>
              <a:t>Scalability &amp; Cultural Fit:</a:t>
            </a: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 The current training model is not optimized for scaling (200–250 new stores annually across 36 countries), resulting in challenges related to cultural adaptation, language barriers, and maintaining brand consistency.</a:t>
            </a:r>
          </a:p>
        </p:txBody>
      </p:sp>
      <p:sp>
        <p:nvSpPr>
          <p:cNvPr id="16" name="TextBox 16"/>
          <p:cNvSpPr txBox="1"/>
          <p:nvPr/>
        </p:nvSpPr>
        <p:spPr>
          <a:xfrm>
            <a:off x="675863" y="7641488"/>
            <a:ext cx="12061447" cy="1181264"/>
          </a:xfrm>
          <a:prstGeom prst="rect">
            <a:avLst/>
          </a:prstGeom>
        </p:spPr>
        <p:txBody>
          <a:bodyPr lIns="0" tIns="0" rIns="0" bIns="0" rtlCol="0" anchor="t">
            <a:spAutoFit/>
          </a:bodyPr>
          <a:lstStyle/>
          <a:p>
            <a:pPr marL="0" marR="0" lvl="0" indent="0" algn="just" defTabSz="914400" rtl="0" eaLnBrk="1" fontAlgn="auto" latinLnBrk="0" hangingPunct="1">
              <a:lnSpc>
                <a:spcPts val="3140"/>
              </a:lnSpc>
              <a:spcBef>
                <a:spcPct val="0"/>
              </a:spcBef>
              <a:spcAft>
                <a:spcPts val="0"/>
              </a:spcAft>
              <a:buClrTx/>
              <a:buSzTx/>
              <a:buFontTx/>
              <a:buNone/>
              <a:tabLst/>
              <a:defRPr/>
            </a:pPr>
            <a:r>
              <a:rPr kumimoji="0" lang="en-US" sz="2243" b="1" i="0" u="none" strike="noStrike" kern="1200" cap="none" spc="0" normalizeH="0" baseline="0" noProof="0">
                <a:ln>
                  <a:noFill/>
                </a:ln>
                <a:solidFill>
                  <a:srgbClr val="2A0947"/>
                </a:solidFill>
                <a:effectLst/>
                <a:uLnTx/>
                <a:uFillTx/>
                <a:latin typeface="Poppins Bold"/>
                <a:ea typeface="Poppins Bold"/>
                <a:cs typeface="Poppins Bold"/>
                <a:sym typeface="Poppins Bold"/>
              </a:rPr>
              <a:t>Competitive Talent Pool: </a:t>
            </a:r>
            <a:r>
              <a:rPr kumimoji="0" lang="en-US" sz="2243" b="0" i="0" u="none" strike="noStrike" kern="1200" cap="none" spc="0" normalizeH="0" baseline="0" noProof="0">
                <a:ln>
                  <a:noFill/>
                </a:ln>
                <a:solidFill>
                  <a:srgbClr val="2A0947"/>
                </a:solidFill>
                <a:effectLst/>
                <a:uLnTx/>
                <a:uFillTx/>
                <a:latin typeface="Poppins"/>
                <a:ea typeface="Poppins"/>
                <a:cs typeface="Poppins"/>
                <a:sym typeface="Poppins"/>
              </a:rPr>
              <a:t>JD must be the "Employer of Choice" to secure top talent and key partners (Nike/Adidas) poor T&amp;D directly weakens its competitive stance and ability to execute premium service.</a:t>
            </a:r>
          </a:p>
        </p:txBody>
      </p:sp>
    </p:spTree>
    <p:extLst>
      <p:ext uri="{BB962C8B-B14F-4D97-AF65-F5344CB8AC3E}">
        <p14:creationId xmlns:p14="http://schemas.microsoft.com/office/powerpoint/2010/main" val="3300475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824200" y="-2940108"/>
            <a:ext cx="1435100" cy="5880217"/>
            <a:chOff x="0" y="0"/>
            <a:chExt cx="377969" cy="1548699"/>
          </a:xfrm>
        </p:grpSpPr>
        <p:sp>
          <p:nvSpPr>
            <p:cNvPr id="3" name="Freeform 3"/>
            <p:cNvSpPr/>
            <p:nvPr/>
          </p:nvSpPr>
          <p:spPr>
            <a:xfrm>
              <a:off x="0" y="0"/>
              <a:ext cx="377969" cy="1548699"/>
            </a:xfrm>
            <a:custGeom>
              <a:avLst/>
              <a:gdLst/>
              <a:ahLst/>
              <a:cxnLst/>
              <a:rect l="l" t="t" r="r" b="b"/>
              <a:pathLst>
                <a:path w="377969" h="1548699">
                  <a:moveTo>
                    <a:pt x="188984" y="0"/>
                  </a:moveTo>
                  <a:lnTo>
                    <a:pt x="188984" y="0"/>
                  </a:lnTo>
                  <a:cubicBezTo>
                    <a:pt x="239106" y="0"/>
                    <a:pt x="287175" y="19911"/>
                    <a:pt x="322616" y="55352"/>
                  </a:cubicBezTo>
                  <a:cubicBezTo>
                    <a:pt x="358058" y="90794"/>
                    <a:pt x="377969" y="138863"/>
                    <a:pt x="377969" y="188984"/>
                  </a:cubicBezTo>
                  <a:lnTo>
                    <a:pt x="377969" y="1359715"/>
                  </a:lnTo>
                  <a:cubicBezTo>
                    <a:pt x="377969" y="1464088"/>
                    <a:pt x="293358" y="1548699"/>
                    <a:pt x="188984" y="1548699"/>
                  </a:cubicBezTo>
                  <a:lnTo>
                    <a:pt x="188984" y="1548699"/>
                  </a:lnTo>
                  <a:cubicBezTo>
                    <a:pt x="138863" y="1548699"/>
                    <a:pt x="90794" y="1528788"/>
                    <a:pt x="55352" y="1493347"/>
                  </a:cubicBezTo>
                  <a:cubicBezTo>
                    <a:pt x="19911" y="1457905"/>
                    <a:pt x="0" y="1409836"/>
                    <a:pt x="0" y="1359715"/>
                  </a:cubicBezTo>
                  <a:lnTo>
                    <a:pt x="0" y="188984"/>
                  </a:lnTo>
                  <a:cubicBezTo>
                    <a:pt x="0" y="84611"/>
                    <a:pt x="84611" y="0"/>
                    <a:pt x="188984" y="0"/>
                  </a:cubicBezTo>
                  <a:close/>
                </a:path>
              </a:pathLst>
            </a:custGeom>
            <a:solidFill>
              <a:srgbClr val="EDC254"/>
            </a:solidFill>
          </p:spPr>
        </p:sp>
        <p:sp>
          <p:nvSpPr>
            <p:cNvPr id="4" name="TextBox 4"/>
            <p:cNvSpPr txBox="1"/>
            <p:nvPr/>
          </p:nvSpPr>
          <p:spPr>
            <a:xfrm>
              <a:off x="0" y="-47625"/>
              <a:ext cx="377969" cy="1596324"/>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5" name="TextBox 5"/>
          <p:cNvSpPr txBox="1"/>
          <p:nvPr/>
        </p:nvSpPr>
        <p:spPr>
          <a:xfrm>
            <a:off x="1028700" y="212364"/>
            <a:ext cx="13564110" cy="738191"/>
          </a:xfrm>
          <a:prstGeom prst="rect">
            <a:avLst/>
          </a:prstGeom>
        </p:spPr>
        <p:txBody>
          <a:bodyPr lIns="0" tIns="0" rIns="0" bIns="0" rtlCol="0" anchor="t">
            <a:spAutoFit/>
          </a:bodyPr>
          <a:lstStyle/>
          <a:p>
            <a:pPr marL="0" marR="0" lvl="0" indent="0" algn="l" defTabSz="914400" rtl="0" eaLnBrk="1" fontAlgn="auto" latinLnBrk="0" hangingPunct="1">
              <a:lnSpc>
                <a:spcPts val="6037"/>
              </a:lnSpc>
              <a:spcBef>
                <a:spcPct val="0"/>
              </a:spcBef>
              <a:spcAft>
                <a:spcPts val="0"/>
              </a:spcAft>
              <a:buClrTx/>
              <a:buSzTx/>
              <a:buFontTx/>
              <a:buNone/>
              <a:tabLst/>
              <a:defRPr/>
            </a:pPr>
            <a:r>
              <a:rPr kumimoji="0" lang="en-US" sz="431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RECOMMENDATIONS (IMMEDIATE SOLUTIONS)</a:t>
            </a:r>
          </a:p>
        </p:txBody>
      </p:sp>
      <p:grpSp>
        <p:nvGrpSpPr>
          <p:cNvPr id="6" name="Group 6"/>
          <p:cNvGrpSpPr/>
          <p:nvPr/>
        </p:nvGrpSpPr>
        <p:grpSpPr>
          <a:xfrm>
            <a:off x="15824200" y="3409473"/>
            <a:ext cx="1435100" cy="1764780"/>
            <a:chOff x="0" y="0"/>
            <a:chExt cx="377969" cy="464798"/>
          </a:xfrm>
        </p:grpSpPr>
        <p:sp>
          <p:nvSpPr>
            <p:cNvPr id="7" name="Freeform 7"/>
            <p:cNvSpPr/>
            <p:nvPr/>
          </p:nvSpPr>
          <p:spPr>
            <a:xfrm>
              <a:off x="0" y="0"/>
              <a:ext cx="377969" cy="464798"/>
            </a:xfrm>
            <a:custGeom>
              <a:avLst/>
              <a:gdLst/>
              <a:ahLst/>
              <a:cxnLst/>
              <a:rect l="l" t="t" r="r" b="b"/>
              <a:pathLst>
                <a:path w="377969" h="464798">
                  <a:moveTo>
                    <a:pt x="188984" y="0"/>
                  </a:moveTo>
                  <a:lnTo>
                    <a:pt x="188984" y="0"/>
                  </a:lnTo>
                  <a:cubicBezTo>
                    <a:pt x="239106" y="0"/>
                    <a:pt x="287175" y="19911"/>
                    <a:pt x="322616" y="55352"/>
                  </a:cubicBezTo>
                  <a:cubicBezTo>
                    <a:pt x="358058" y="90794"/>
                    <a:pt x="377969" y="138863"/>
                    <a:pt x="377969" y="188984"/>
                  </a:cubicBezTo>
                  <a:lnTo>
                    <a:pt x="377969" y="275814"/>
                  </a:lnTo>
                  <a:cubicBezTo>
                    <a:pt x="377969" y="380187"/>
                    <a:pt x="293358" y="464798"/>
                    <a:pt x="188984" y="464798"/>
                  </a:cubicBezTo>
                  <a:lnTo>
                    <a:pt x="188984" y="464798"/>
                  </a:lnTo>
                  <a:cubicBezTo>
                    <a:pt x="138863" y="464798"/>
                    <a:pt x="90794" y="444887"/>
                    <a:pt x="55352" y="409446"/>
                  </a:cubicBezTo>
                  <a:cubicBezTo>
                    <a:pt x="19911" y="374004"/>
                    <a:pt x="0" y="325935"/>
                    <a:pt x="0" y="275814"/>
                  </a:cubicBezTo>
                  <a:lnTo>
                    <a:pt x="0" y="188984"/>
                  </a:lnTo>
                  <a:cubicBezTo>
                    <a:pt x="0" y="84611"/>
                    <a:pt x="84611" y="0"/>
                    <a:pt x="188984" y="0"/>
                  </a:cubicBezTo>
                  <a:close/>
                </a:path>
              </a:pathLst>
            </a:custGeom>
            <a:solidFill>
              <a:srgbClr val="EDC254"/>
            </a:solidFill>
          </p:spPr>
        </p:sp>
        <p:sp>
          <p:nvSpPr>
            <p:cNvPr id="8" name="TextBox 8"/>
            <p:cNvSpPr txBox="1"/>
            <p:nvPr/>
          </p:nvSpPr>
          <p:spPr>
            <a:xfrm>
              <a:off x="0" y="-47625"/>
              <a:ext cx="377969" cy="512423"/>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9" name="Group 9"/>
          <p:cNvGrpSpPr/>
          <p:nvPr/>
        </p:nvGrpSpPr>
        <p:grpSpPr>
          <a:xfrm>
            <a:off x="-1108617" y="5351508"/>
            <a:ext cx="1435100" cy="5880217"/>
            <a:chOff x="0" y="0"/>
            <a:chExt cx="377969" cy="1548699"/>
          </a:xfrm>
        </p:grpSpPr>
        <p:sp>
          <p:nvSpPr>
            <p:cNvPr id="10" name="Freeform 10"/>
            <p:cNvSpPr/>
            <p:nvPr/>
          </p:nvSpPr>
          <p:spPr>
            <a:xfrm>
              <a:off x="0" y="0"/>
              <a:ext cx="377969" cy="1548699"/>
            </a:xfrm>
            <a:custGeom>
              <a:avLst/>
              <a:gdLst/>
              <a:ahLst/>
              <a:cxnLst/>
              <a:rect l="l" t="t" r="r" b="b"/>
              <a:pathLst>
                <a:path w="377969" h="1548699">
                  <a:moveTo>
                    <a:pt x="188984" y="0"/>
                  </a:moveTo>
                  <a:lnTo>
                    <a:pt x="188984" y="0"/>
                  </a:lnTo>
                  <a:cubicBezTo>
                    <a:pt x="239106" y="0"/>
                    <a:pt x="287175" y="19911"/>
                    <a:pt x="322616" y="55352"/>
                  </a:cubicBezTo>
                  <a:cubicBezTo>
                    <a:pt x="358058" y="90794"/>
                    <a:pt x="377969" y="138863"/>
                    <a:pt x="377969" y="188984"/>
                  </a:cubicBezTo>
                  <a:lnTo>
                    <a:pt x="377969" y="1359715"/>
                  </a:lnTo>
                  <a:cubicBezTo>
                    <a:pt x="377969" y="1464088"/>
                    <a:pt x="293358" y="1548699"/>
                    <a:pt x="188984" y="1548699"/>
                  </a:cubicBezTo>
                  <a:lnTo>
                    <a:pt x="188984" y="1548699"/>
                  </a:lnTo>
                  <a:cubicBezTo>
                    <a:pt x="138863" y="1548699"/>
                    <a:pt x="90794" y="1528788"/>
                    <a:pt x="55352" y="1493347"/>
                  </a:cubicBezTo>
                  <a:cubicBezTo>
                    <a:pt x="19911" y="1457905"/>
                    <a:pt x="0" y="1409836"/>
                    <a:pt x="0" y="1359715"/>
                  </a:cubicBezTo>
                  <a:lnTo>
                    <a:pt x="0" y="188984"/>
                  </a:lnTo>
                  <a:cubicBezTo>
                    <a:pt x="0" y="84611"/>
                    <a:pt x="84611" y="0"/>
                    <a:pt x="188984" y="0"/>
                  </a:cubicBezTo>
                  <a:close/>
                </a:path>
              </a:pathLst>
            </a:custGeom>
            <a:solidFill>
              <a:srgbClr val="EDC254"/>
            </a:solidFill>
          </p:spPr>
        </p:sp>
        <p:sp>
          <p:nvSpPr>
            <p:cNvPr id="11" name="TextBox 11"/>
            <p:cNvSpPr txBox="1"/>
            <p:nvPr/>
          </p:nvSpPr>
          <p:spPr>
            <a:xfrm>
              <a:off x="0" y="-47625"/>
              <a:ext cx="377969" cy="1596324"/>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2" name="AutoShape 12"/>
          <p:cNvSpPr/>
          <p:nvPr/>
        </p:nvSpPr>
        <p:spPr>
          <a:xfrm flipV="1">
            <a:off x="1651440" y="1096112"/>
            <a:ext cx="14288" cy="8624059"/>
          </a:xfrm>
          <a:prstGeom prst="line">
            <a:avLst/>
          </a:prstGeom>
          <a:ln w="28575" cap="flat">
            <a:solidFill>
              <a:srgbClr val="000000"/>
            </a:solidFill>
            <a:prstDash val="solid"/>
            <a:headEnd type="none" w="sm" len="sm"/>
            <a:tailEnd type="none" w="sm" len="sm"/>
          </a:ln>
        </p:spPr>
      </p:sp>
      <p:grpSp>
        <p:nvGrpSpPr>
          <p:cNvPr id="13" name="Group 13"/>
          <p:cNvGrpSpPr/>
          <p:nvPr/>
        </p:nvGrpSpPr>
        <p:grpSpPr>
          <a:xfrm>
            <a:off x="1028700" y="1225608"/>
            <a:ext cx="1245479" cy="1245479"/>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15" name="TextBox 15"/>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6" name="TextBox 16"/>
          <p:cNvSpPr txBox="1"/>
          <p:nvPr/>
        </p:nvSpPr>
        <p:spPr>
          <a:xfrm>
            <a:off x="1238888" y="1463288"/>
            <a:ext cx="825103" cy="715147"/>
          </a:xfrm>
          <a:prstGeom prst="rect">
            <a:avLst/>
          </a:prstGeom>
        </p:spPr>
        <p:txBody>
          <a:bodyPr lIns="0" tIns="0" rIns="0" bIns="0" rtlCol="0" anchor="t">
            <a:spAutoFit/>
          </a:bodyPr>
          <a:lstStyle/>
          <a:p>
            <a:pPr marL="0" marR="0" lvl="0" indent="0" algn="ctr" defTabSz="914400" rtl="0" eaLnBrk="1" fontAlgn="auto" latinLnBrk="0" hangingPunct="1">
              <a:lnSpc>
                <a:spcPts val="5813"/>
              </a:lnSpc>
              <a:spcBef>
                <a:spcPct val="0"/>
              </a:spcBef>
              <a:spcAft>
                <a:spcPts val="0"/>
              </a:spcAft>
              <a:buClrTx/>
              <a:buSzTx/>
              <a:buFontTx/>
              <a:buNone/>
              <a:tabLst/>
              <a:defRPr/>
            </a:pPr>
            <a:r>
              <a:rPr kumimoji="0" lang="en-US" sz="415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1</a:t>
            </a:r>
          </a:p>
        </p:txBody>
      </p:sp>
      <p:grpSp>
        <p:nvGrpSpPr>
          <p:cNvPr id="17" name="Group 17"/>
          <p:cNvGrpSpPr/>
          <p:nvPr/>
        </p:nvGrpSpPr>
        <p:grpSpPr>
          <a:xfrm>
            <a:off x="1028700" y="2632952"/>
            <a:ext cx="1245479" cy="1245479"/>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19" name="TextBox 19"/>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20" name="TextBox 20"/>
          <p:cNvSpPr txBox="1"/>
          <p:nvPr/>
        </p:nvSpPr>
        <p:spPr>
          <a:xfrm>
            <a:off x="1238888" y="2870631"/>
            <a:ext cx="825103" cy="715147"/>
          </a:xfrm>
          <a:prstGeom prst="rect">
            <a:avLst/>
          </a:prstGeom>
        </p:spPr>
        <p:txBody>
          <a:bodyPr lIns="0" tIns="0" rIns="0" bIns="0" rtlCol="0" anchor="t">
            <a:spAutoFit/>
          </a:bodyPr>
          <a:lstStyle/>
          <a:p>
            <a:pPr marL="0" marR="0" lvl="0" indent="0" algn="ctr" defTabSz="914400" rtl="0" eaLnBrk="1" fontAlgn="auto" latinLnBrk="0" hangingPunct="1">
              <a:lnSpc>
                <a:spcPts val="5813"/>
              </a:lnSpc>
              <a:spcBef>
                <a:spcPct val="0"/>
              </a:spcBef>
              <a:spcAft>
                <a:spcPts val="0"/>
              </a:spcAft>
              <a:buClrTx/>
              <a:buSzTx/>
              <a:buFontTx/>
              <a:buNone/>
              <a:tabLst/>
              <a:defRPr/>
            </a:pPr>
            <a:r>
              <a:rPr kumimoji="0" lang="en-US" sz="415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2</a:t>
            </a:r>
          </a:p>
        </p:txBody>
      </p:sp>
      <p:grpSp>
        <p:nvGrpSpPr>
          <p:cNvPr id="21" name="Group 21"/>
          <p:cNvGrpSpPr/>
          <p:nvPr/>
        </p:nvGrpSpPr>
        <p:grpSpPr>
          <a:xfrm>
            <a:off x="1028700" y="4040356"/>
            <a:ext cx="1245479" cy="124547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23" name="TextBox 23"/>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24" name="TextBox 24"/>
          <p:cNvSpPr txBox="1"/>
          <p:nvPr/>
        </p:nvSpPr>
        <p:spPr>
          <a:xfrm>
            <a:off x="1238888" y="4278036"/>
            <a:ext cx="825103" cy="715147"/>
          </a:xfrm>
          <a:prstGeom prst="rect">
            <a:avLst/>
          </a:prstGeom>
        </p:spPr>
        <p:txBody>
          <a:bodyPr lIns="0" tIns="0" rIns="0" bIns="0" rtlCol="0" anchor="t">
            <a:spAutoFit/>
          </a:bodyPr>
          <a:lstStyle/>
          <a:p>
            <a:pPr marL="0" marR="0" lvl="0" indent="0" algn="ctr" defTabSz="914400" rtl="0" eaLnBrk="1" fontAlgn="auto" latinLnBrk="0" hangingPunct="1">
              <a:lnSpc>
                <a:spcPts val="5813"/>
              </a:lnSpc>
              <a:spcBef>
                <a:spcPct val="0"/>
              </a:spcBef>
              <a:spcAft>
                <a:spcPts val="0"/>
              </a:spcAft>
              <a:buClrTx/>
              <a:buSzTx/>
              <a:buFontTx/>
              <a:buNone/>
              <a:tabLst/>
              <a:defRPr/>
            </a:pPr>
            <a:r>
              <a:rPr kumimoji="0" lang="en-US" sz="415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3</a:t>
            </a:r>
          </a:p>
        </p:txBody>
      </p:sp>
      <p:grpSp>
        <p:nvGrpSpPr>
          <p:cNvPr id="25" name="Group 25"/>
          <p:cNvGrpSpPr/>
          <p:nvPr/>
        </p:nvGrpSpPr>
        <p:grpSpPr>
          <a:xfrm>
            <a:off x="1028700" y="5447699"/>
            <a:ext cx="1245479" cy="1245479"/>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27" name="TextBox 27"/>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28" name="TextBox 28"/>
          <p:cNvSpPr txBox="1"/>
          <p:nvPr/>
        </p:nvSpPr>
        <p:spPr>
          <a:xfrm>
            <a:off x="1238888" y="5685379"/>
            <a:ext cx="825103" cy="715147"/>
          </a:xfrm>
          <a:prstGeom prst="rect">
            <a:avLst/>
          </a:prstGeom>
        </p:spPr>
        <p:txBody>
          <a:bodyPr lIns="0" tIns="0" rIns="0" bIns="0" rtlCol="0" anchor="t">
            <a:spAutoFit/>
          </a:bodyPr>
          <a:lstStyle/>
          <a:p>
            <a:pPr marL="0" marR="0" lvl="0" indent="0" algn="ctr" defTabSz="914400" rtl="0" eaLnBrk="1" fontAlgn="auto" latinLnBrk="0" hangingPunct="1">
              <a:lnSpc>
                <a:spcPts val="5813"/>
              </a:lnSpc>
              <a:spcBef>
                <a:spcPct val="0"/>
              </a:spcBef>
              <a:spcAft>
                <a:spcPts val="0"/>
              </a:spcAft>
              <a:buClrTx/>
              <a:buSzTx/>
              <a:buFontTx/>
              <a:buNone/>
              <a:tabLst/>
              <a:defRPr/>
            </a:pPr>
            <a:r>
              <a:rPr kumimoji="0" lang="en-US" sz="415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4</a:t>
            </a:r>
          </a:p>
        </p:txBody>
      </p:sp>
      <p:grpSp>
        <p:nvGrpSpPr>
          <p:cNvPr id="29" name="Group 29"/>
          <p:cNvGrpSpPr/>
          <p:nvPr/>
        </p:nvGrpSpPr>
        <p:grpSpPr>
          <a:xfrm>
            <a:off x="1028700" y="6855103"/>
            <a:ext cx="1245479" cy="1245479"/>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31" name="TextBox 31"/>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32" name="TextBox 32"/>
          <p:cNvSpPr txBox="1"/>
          <p:nvPr/>
        </p:nvSpPr>
        <p:spPr>
          <a:xfrm>
            <a:off x="1238888" y="7092783"/>
            <a:ext cx="825103" cy="715147"/>
          </a:xfrm>
          <a:prstGeom prst="rect">
            <a:avLst/>
          </a:prstGeom>
        </p:spPr>
        <p:txBody>
          <a:bodyPr lIns="0" tIns="0" rIns="0" bIns="0" rtlCol="0" anchor="t">
            <a:spAutoFit/>
          </a:bodyPr>
          <a:lstStyle/>
          <a:p>
            <a:pPr marL="0" marR="0" lvl="0" indent="0" algn="ctr" defTabSz="914400" rtl="0" eaLnBrk="1" fontAlgn="auto" latinLnBrk="0" hangingPunct="1">
              <a:lnSpc>
                <a:spcPts val="5813"/>
              </a:lnSpc>
              <a:spcBef>
                <a:spcPct val="0"/>
              </a:spcBef>
              <a:spcAft>
                <a:spcPts val="0"/>
              </a:spcAft>
              <a:buClrTx/>
              <a:buSzTx/>
              <a:buFontTx/>
              <a:buNone/>
              <a:tabLst/>
              <a:defRPr/>
            </a:pPr>
            <a:r>
              <a:rPr kumimoji="0" lang="en-US" sz="415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5</a:t>
            </a:r>
          </a:p>
        </p:txBody>
      </p:sp>
      <p:grpSp>
        <p:nvGrpSpPr>
          <p:cNvPr id="33" name="Group 33"/>
          <p:cNvGrpSpPr/>
          <p:nvPr/>
        </p:nvGrpSpPr>
        <p:grpSpPr>
          <a:xfrm>
            <a:off x="1028700" y="8262447"/>
            <a:ext cx="1245479" cy="1245479"/>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35" name="TextBox 35"/>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36" name="TextBox 36"/>
          <p:cNvSpPr txBox="1"/>
          <p:nvPr/>
        </p:nvSpPr>
        <p:spPr>
          <a:xfrm>
            <a:off x="1238888" y="8500126"/>
            <a:ext cx="825103" cy="715147"/>
          </a:xfrm>
          <a:prstGeom prst="rect">
            <a:avLst/>
          </a:prstGeom>
        </p:spPr>
        <p:txBody>
          <a:bodyPr lIns="0" tIns="0" rIns="0" bIns="0" rtlCol="0" anchor="t">
            <a:spAutoFit/>
          </a:bodyPr>
          <a:lstStyle/>
          <a:p>
            <a:pPr marL="0" marR="0" lvl="0" indent="0" algn="ctr" defTabSz="914400" rtl="0" eaLnBrk="1" fontAlgn="auto" latinLnBrk="0" hangingPunct="1">
              <a:lnSpc>
                <a:spcPts val="5813"/>
              </a:lnSpc>
              <a:spcBef>
                <a:spcPct val="0"/>
              </a:spcBef>
              <a:spcAft>
                <a:spcPts val="0"/>
              </a:spcAft>
              <a:buClrTx/>
              <a:buSzTx/>
              <a:buFontTx/>
              <a:buNone/>
              <a:tabLst/>
              <a:defRPr/>
            </a:pPr>
            <a:r>
              <a:rPr kumimoji="0" lang="en-US" sz="415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6</a:t>
            </a:r>
          </a:p>
        </p:txBody>
      </p:sp>
      <p:sp>
        <p:nvSpPr>
          <p:cNvPr id="37" name="TextBox 37"/>
          <p:cNvSpPr txBox="1"/>
          <p:nvPr/>
        </p:nvSpPr>
        <p:spPr>
          <a:xfrm>
            <a:off x="2722965" y="1434618"/>
            <a:ext cx="10930991" cy="743817"/>
          </a:xfrm>
          <a:prstGeom prst="rect">
            <a:avLst/>
          </a:prstGeom>
        </p:spPr>
        <p:txBody>
          <a:bodyPr lIns="0" tIns="0" rIns="0" bIns="0" rtlCol="0" anchor="t">
            <a:spAutoFit/>
          </a:bodyPr>
          <a:lstStyle/>
          <a:p>
            <a:pPr marL="0" marR="0" lvl="0" indent="0" algn="just" defTabSz="914400" rtl="0" eaLnBrk="1" fontAlgn="auto" latinLnBrk="0" hangingPunct="1">
              <a:lnSpc>
                <a:spcPts val="2965"/>
              </a:lnSpc>
              <a:spcBef>
                <a:spcPts val="0"/>
              </a:spcBef>
              <a:spcAft>
                <a:spcPts val="0"/>
              </a:spcAft>
              <a:buClrTx/>
              <a:buSzTx/>
              <a:buFontTx/>
              <a:buNone/>
              <a:tabLst/>
              <a:defRPr/>
            </a:pPr>
            <a:r>
              <a:rPr kumimoji="0" lang="en-US" sz="1977" b="0" i="0" u="none" strike="noStrike" kern="1200" cap="none" spc="0" normalizeH="0" baseline="0" noProof="0">
                <a:ln>
                  <a:noFill/>
                </a:ln>
                <a:solidFill>
                  <a:srgbClr val="2A0947"/>
                </a:solidFill>
                <a:effectLst/>
                <a:uLnTx/>
                <a:uFillTx/>
                <a:latin typeface="Poppins"/>
                <a:ea typeface="Poppins"/>
                <a:cs typeface="Poppins"/>
                <a:sym typeface="Poppins"/>
              </a:rPr>
              <a:t>Implement Train-the-Trainer Programme for managers, standardizing content delivery and utilizing Situational Leadership Theory.</a:t>
            </a:r>
          </a:p>
        </p:txBody>
      </p:sp>
      <p:sp>
        <p:nvSpPr>
          <p:cNvPr id="38" name="TextBox 38"/>
          <p:cNvSpPr txBox="1"/>
          <p:nvPr/>
        </p:nvSpPr>
        <p:spPr>
          <a:xfrm>
            <a:off x="2722965" y="2841961"/>
            <a:ext cx="10930991" cy="743817"/>
          </a:xfrm>
          <a:prstGeom prst="rect">
            <a:avLst/>
          </a:prstGeom>
        </p:spPr>
        <p:txBody>
          <a:bodyPr lIns="0" tIns="0" rIns="0" bIns="0" rtlCol="0" anchor="t">
            <a:spAutoFit/>
          </a:bodyPr>
          <a:lstStyle/>
          <a:p>
            <a:pPr marL="0" marR="0" lvl="0" indent="0" algn="just" defTabSz="914400" rtl="0" eaLnBrk="1" fontAlgn="auto" latinLnBrk="0" hangingPunct="1">
              <a:lnSpc>
                <a:spcPts val="2965"/>
              </a:lnSpc>
              <a:spcBef>
                <a:spcPts val="0"/>
              </a:spcBef>
              <a:spcAft>
                <a:spcPts val="0"/>
              </a:spcAft>
              <a:buClrTx/>
              <a:buSzTx/>
              <a:buFontTx/>
              <a:buNone/>
              <a:tabLst/>
              <a:defRPr/>
            </a:pPr>
            <a:r>
              <a:rPr kumimoji="0" lang="en-US" sz="1977" b="0" i="0" u="none" strike="noStrike" kern="1200" cap="none" spc="0" normalizeH="0" baseline="0" noProof="0">
                <a:ln>
                  <a:noFill/>
                </a:ln>
                <a:solidFill>
                  <a:srgbClr val="2A0947"/>
                </a:solidFill>
                <a:effectLst/>
                <a:uLnTx/>
                <a:uFillTx/>
                <a:latin typeface="Poppins"/>
                <a:ea typeface="Poppins"/>
                <a:cs typeface="Poppins"/>
                <a:sym typeface="Poppins"/>
              </a:rPr>
              <a:t>Gamify Digital Learning Platform by using microlearning modules (5-10 mins) and mobile-optimized content to counter low ~40% completion rate.</a:t>
            </a:r>
          </a:p>
        </p:txBody>
      </p:sp>
      <p:sp>
        <p:nvSpPr>
          <p:cNvPr id="39" name="TextBox 39"/>
          <p:cNvSpPr txBox="1"/>
          <p:nvPr/>
        </p:nvSpPr>
        <p:spPr>
          <a:xfrm>
            <a:off x="2722965" y="4215663"/>
            <a:ext cx="10930991" cy="743817"/>
          </a:xfrm>
          <a:prstGeom prst="rect">
            <a:avLst/>
          </a:prstGeom>
        </p:spPr>
        <p:txBody>
          <a:bodyPr lIns="0" tIns="0" rIns="0" bIns="0" rtlCol="0" anchor="t">
            <a:spAutoFit/>
          </a:bodyPr>
          <a:lstStyle/>
          <a:p>
            <a:pPr marL="0" marR="0" lvl="0" indent="0" algn="just" defTabSz="914400" rtl="0" eaLnBrk="1" fontAlgn="auto" latinLnBrk="0" hangingPunct="1">
              <a:lnSpc>
                <a:spcPts val="2965"/>
              </a:lnSpc>
              <a:spcBef>
                <a:spcPts val="0"/>
              </a:spcBef>
              <a:spcAft>
                <a:spcPts val="0"/>
              </a:spcAft>
              <a:buClrTx/>
              <a:buSzTx/>
              <a:buFontTx/>
              <a:buNone/>
              <a:tabLst/>
              <a:defRPr/>
            </a:pPr>
            <a:r>
              <a:rPr kumimoji="0" lang="en-US" sz="1977" b="0" i="0" u="none" strike="noStrike" kern="1200" cap="none" spc="0" normalizeH="0" baseline="0" noProof="0">
                <a:ln>
                  <a:noFill/>
                </a:ln>
                <a:solidFill>
                  <a:srgbClr val="2A0947"/>
                </a:solidFill>
                <a:effectLst/>
                <a:uLnTx/>
                <a:uFillTx/>
                <a:latin typeface="Poppins"/>
                <a:ea typeface="Poppins"/>
                <a:cs typeface="Poppins"/>
                <a:sym typeface="Poppins"/>
              </a:rPr>
              <a:t>Develop Retention-Focused Extended Onboarding (90-day journey) with formal mentorship to reduce early attrition (Chu, 2025).</a:t>
            </a:r>
          </a:p>
        </p:txBody>
      </p:sp>
      <p:sp>
        <p:nvSpPr>
          <p:cNvPr id="40" name="TextBox 40"/>
          <p:cNvSpPr txBox="1"/>
          <p:nvPr/>
        </p:nvSpPr>
        <p:spPr>
          <a:xfrm>
            <a:off x="2722965" y="5437268"/>
            <a:ext cx="10930991" cy="1115292"/>
          </a:xfrm>
          <a:prstGeom prst="rect">
            <a:avLst/>
          </a:prstGeom>
        </p:spPr>
        <p:txBody>
          <a:bodyPr lIns="0" tIns="0" rIns="0" bIns="0" rtlCol="0" anchor="t">
            <a:spAutoFit/>
          </a:bodyPr>
          <a:lstStyle/>
          <a:p>
            <a:pPr marL="0" marR="0" lvl="0" indent="0" algn="just" defTabSz="914400" rtl="0" eaLnBrk="1" fontAlgn="auto" latinLnBrk="0" hangingPunct="1">
              <a:lnSpc>
                <a:spcPts val="2965"/>
              </a:lnSpc>
              <a:spcBef>
                <a:spcPts val="0"/>
              </a:spcBef>
              <a:spcAft>
                <a:spcPts val="0"/>
              </a:spcAft>
              <a:buClrTx/>
              <a:buSzTx/>
              <a:buFontTx/>
              <a:buNone/>
              <a:tabLst/>
              <a:defRPr/>
            </a:pPr>
            <a:r>
              <a:rPr kumimoji="0" lang="en-US" sz="1977" b="0" i="0" u="none" strike="noStrike" kern="1200" cap="none" spc="0" normalizeH="0" baseline="0" noProof="0">
                <a:ln>
                  <a:noFill/>
                </a:ln>
                <a:solidFill>
                  <a:srgbClr val="2A0947"/>
                </a:solidFill>
                <a:effectLst/>
                <a:uLnTx/>
                <a:uFillTx/>
                <a:latin typeface="Poppins"/>
                <a:ea typeface="Poppins"/>
                <a:cs typeface="Poppins"/>
                <a:sym typeface="Poppins"/>
              </a:rPr>
              <a:t>Build an International Training Framework by developing culturally adaptable core curricula and establishing regional training hubs (Hofstede's Cultural Dimensions Theory).</a:t>
            </a:r>
          </a:p>
        </p:txBody>
      </p:sp>
      <p:sp>
        <p:nvSpPr>
          <p:cNvPr id="41" name="TextBox 41"/>
          <p:cNvSpPr txBox="1"/>
          <p:nvPr/>
        </p:nvSpPr>
        <p:spPr>
          <a:xfrm>
            <a:off x="2722965" y="6847836"/>
            <a:ext cx="10930991" cy="1115292"/>
          </a:xfrm>
          <a:prstGeom prst="rect">
            <a:avLst/>
          </a:prstGeom>
        </p:spPr>
        <p:txBody>
          <a:bodyPr lIns="0" tIns="0" rIns="0" bIns="0" rtlCol="0" anchor="t">
            <a:spAutoFit/>
          </a:bodyPr>
          <a:lstStyle/>
          <a:p>
            <a:pPr marL="0" marR="0" lvl="0" indent="0" algn="just" defTabSz="914400" rtl="0" eaLnBrk="1" fontAlgn="auto" latinLnBrk="0" hangingPunct="1">
              <a:lnSpc>
                <a:spcPts val="2965"/>
              </a:lnSpc>
              <a:spcBef>
                <a:spcPts val="0"/>
              </a:spcBef>
              <a:spcAft>
                <a:spcPts val="0"/>
              </a:spcAft>
              <a:buClrTx/>
              <a:buSzTx/>
              <a:buFontTx/>
              <a:buNone/>
              <a:tabLst/>
              <a:defRPr/>
            </a:pPr>
            <a:r>
              <a:rPr kumimoji="0" lang="en-US" sz="1977" b="0" i="0" u="none" strike="noStrike" kern="1200" cap="none" spc="0" normalizeH="0" baseline="0" noProof="0">
                <a:ln>
                  <a:noFill/>
                </a:ln>
                <a:solidFill>
                  <a:srgbClr val="2A0947"/>
                </a:solidFill>
                <a:effectLst/>
                <a:uLnTx/>
                <a:uFillTx/>
                <a:latin typeface="Poppins"/>
                <a:ea typeface="Poppins"/>
                <a:cs typeface="Poppins"/>
                <a:sym typeface="Poppins"/>
              </a:rPr>
              <a:t>Expand Apprenticeship &amp; Career Pathway Programmes to create transparent progression frameworks (Sales Assistant to Manager) and offer sponsored professional qualifications.</a:t>
            </a:r>
          </a:p>
        </p:txBody>
      </p:sp>
      <p:sp>
        <p:nvSpPr>
          <p:cNvPr id="42" name="TextBox 42"/>
          <p:cNvSpPr txBox="1"/>
          <p:nvPr/>
        </p:nvSpPr>
        <p:spPr>
          <a:xfrm>
            <a:off x="2722965" y="8255179"/>
            <a:ext cx="10930991" cy="1115292"/>
          </a:xfrm>
          <a:prstGeom prst="rect">
            <a:avLst/>
          </a:prstGeom>
        </p:spPr>
        <p:txBody>
          <a:bodyPr lIns="0" tIns="0" rIns="0" bIns="0" rtlCol="0" anchor="t">
            <a:spAutoFit/>
          </a:bodyPr>
          <a:lstStyle/>
          <a:p>
            <a:pPr marL="0" marR="0" lvl="0" indent="0" algn="just" defTabSz="914400" rtl="0" eaLnBrk="1" fontAlgn="auto" latinLnBrk="0" hangingPunct="1">
              <a:lnSpc>
                <a:spcPts val="2965"/>
              </a:lnSpc>
              <a:spcBef>
                <a:spcPts val="0"/>
              </a:spcBef>
              <a:spcAft>
                <a:spcPts val="0"/>
              </a:spcAft>
              <a:buClrTx/>
              <a:buSzTx/>
              <a:buFontTx/>
              <a:buNone/>
              <a:tabLst/>
              <a:defRPr/>
            </a:pPr>
            <a:r>
              <a:rPr kumimoji="0" lang="en-US" sz="1977" b="0" i="0" u="none" strike="noStrike" kern="1200" cap="none" spc="0" normalizeH="0" baseline="0" noProof="0">
                <a:ln>
                  <a:noFill/>
                </a:ln>
                <a:solidFill>
                  <a:srgbClr val="2A0947"/>
                </a:solidFill>
                <a:effectLst/>
                <a:uLnTx/>
                <a:uFillTx/>
                <a:latin typeface="Poppins"/>
                <a:ea typeface="Poppins"/>
                <a:cs typeface="Poppins"/>
                <a:sym typeface="Poppins"/>
              </a:rPr>
              <a:t>Integrate Training with Performance Management by linking skill development directly to promotion decisions, compensation, and using the 70-20-10 learning model. (Hong, 2016)</a:t>
            </a:r>
          </a:p>
        </p:txBody>
      </p:sp>
    </p:spTree>
    <p:extLst>
      <p:ext uri="{BB962C8B-B14F-4D97-AF65-F5344CB8AC3E}">
        <p14:creationId xmlns:p14="http://schemas.microsoft.com/office/powerpoint/2010/main" val="367466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456763" y="729830"/>
            <a:ext cx="8610600" cy="861060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74874"/>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5" name="TextBox 5"/>
          <p:cNvSpPr txBox="1"/>
          <p:nvPr/>
        </p:nvSpPr>
        <p:spPr>
          <a:xfrm>
            <a:off x="1028700" y="524109"/>
            <a:ext cx="6636323" cy="1215710"/>
          </a:xfrm>
          <a:prstGeom prst="rect">
            <a:avLst/>
          </a:prstGeom>
        </p:spPr>
        <p:txBody>
          <a:bodyPr lIns="0" tIns="0" rIns="0" bIns="0" rtlCol="0" anchor="t">
            <a:spAutoFit/>
          </a:bodyPr>
          <a:lstStyle/>
          <a:p>
            <a:pPr marL="0" marR="0" lvl="0" indent="0" algn="l" defTabSz="914400" rtl="0" eaLnBrk="1" fontAlgn="auto" latinLnBrk="0" hangingPunct="1">
              <a:lnSpc>
                <a:spcPts val="4917"/>
              </a:lnSpc>
              <a:spcBef>
                <a:spcPct val="0"/>
              </a:spcBef>
              <a:spcAft>
                <a:spcPts val="0"/>
              </a:spcAft>
              <a:buClrTx/>
              <a:buSzTx/>
              <a:buFontTx/>
              <a:buNone/>
              <a:tabLst/>
              <a:defRPr/>
            </a:pPr>
            <a:r>
              <a:rPr kumimoji="0" lang="en-US" sz="351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PROJECTED IMPACT OF RECOMMENDATIONS</a:t>
            </a:r>
          </a:p>
        </p:txBody>
      </p:sp>
      <p:sp>
        <p:nvSpPr>
          <p:cNvPr id="6" name="TextBox 6"/>
          <p:cNvSpPr txBox="1"/>
          <p:nvPr/>
        </p:nvSpPr>
        <p:spPr>
          <a:xfrm>
            <a:off x="1028700" y="2718220"/>
            <a:ext cx="12217077" cy="774229"/>
          </a:xfrm>
          <a:prstGeom prst="rect">
            <a:avLst/>
          </a:prstGeom>
        </p:spPr>
        <p:txBody>
          <a:bodyPr lIns="0" tIns="0" rIns="0" bIns="0" rtlCol="0" anchor="t">
            <a:spAutoFit/>
          </a:bodyPr>
          <a:lstStyle/>
          <a:p>
            <a:pPr marL="0" marR="0" lvl="0" indent="0" algn="just" defTabSz="914400" rtl="0" eaLnBrk="1" fontAlgn="auto" latinLnBrk="0" hangingPunct="1">
              <a:lnSpc>
                <a:spcPts val="3000"/>
              </a:lnSpc>
              <a:spcBef>
                <a:spcPct val="0"/>
              </a:spcBef>
              <a:spcAft>
                <a:spcPts val="0"/>
              </a:spcAft>
              <a:buClrTx/>
              <a:buSzTx/>
              <a:buFontTx/>
              <a:buNone/>
              <a:tabLst/>
              <a:defRPr/>
            </a:pPr>
            <a:r>
              <a:rPr kumimoji="0" lang="en-US" sz="2143" b="0" i="0" u="none" strike="noStrike" kern="1200" cap="none" spc="0" normalizeH="0" baseline="0" noProof="0">
                <a:ln>
                  <a:noFill/>
                </a:ln>
                <a:solidFill>
                  <a:srgbClr val="2A0947"/>
                </a:solidFill>
                <a:effectLst/>
                <a:uLnTx/>
                <a:uFillTx/>
                <a:latin typeface="Poppins"/>
                <a:ea typeface="Poppins"/>
                <a:cs typeface="Poppins"/>
                <a:sym typeface="Poppins"/>
              </a:rPr>
              <a:t>Reduce annual staff turnover from the industry average of 60% to 40–45% within 24 months, and increase employee engagement scores by 25–30%.</a:t>
            </a:r>
          </a:p>
        </p:txBody>
      </p:sp>
      <p:sp>
        <p:nvSpPr>
          <p:cNvPr id="7" name="TextBox 7"/>
          <p:cNvSpPr txBox="1"/>
          <p:nvPr/>
        </p:nvSpPr>
        <p:spPr>
          <a:xfrm>
            <a:off x="1028700" y="2026743"/>
            <a:ext cx="7939664" cy="456832"/>
          </a:xfrm>
          <a:prstGeom prst="rect">
            <a:avLst/>
          </a:prstGeom>
        </p:spPr>
        <p:txBody>
          <a:bodyPr lIns="0" tIns="0" rIns="0" bIns="0" rtlCol="0" anchor="t">
            <a:spAutoFit/>
          </a:bodyPr>
          <a:lstStyle/>
          <a:p>
            <a:pPr marL="0" marR="0" lvl="0" indent="0" algn="l" defTabSz="914400" rtl="0" eaLnBrk="1" fontAlgn="auto" latinLnBrk="0" hangingPunct="1">
              <a:lnSpc>
                <a:spcPts val="3695"/>
              </a:lnSpc>
              <a:spcBef>
                <a:spcPct val="0"/>
              </a:spcBef>
              <a:spcAft>
                <a:spcPts val="0"/>
              </a:spcAft>
              <a:buClrTx/>
              <a:buSzTx/>
              <a:buFontTx/>
              <a:buNone/>
              <a:tabLst/>
              <a:defRPr/>
            </a:pPr>
            <a:r>
              <a:rPr kumimoji="0" lang="en-US" sz="2639" b="0" i="0" u="none" strike="noStrike" kern="1200" cap="none" spc="0" normalizeH="0" baseline="0" noProof="0">
                <a:ln>
                  <a:noFill/>
                </a:ln>
                <a:solidFill>
                  <a:srgbClr val="000000"/>
                </a:solidFill>
                <a:effectLst/>
                <a:uLnTx/>
                <a:uFillTx/>
                <a:latin typeface="Roboto"/>
                <a:ea typeface="Roboto"/>
                <a:cs typeface="Roboto"/>
                <a:sym typeface="Roboto"/>
              </a:rPr>
              <a:t>EMPLOYEE RETENTION AND ENGAGEMENT</a:t>
            </a:r>
          </a:p>
        </p:txBody>
      </p:sp>
      <p:sp>
        <p:nvSpPr>
          <p:cNvPr id="8" name="TextBox 8"/>
          <p:cNvSpPr txBox="1"/>
          <p:nvPr/>
        </p:nvSpPr>
        <p:spPr>
          <a:xfrm>
            <a:off x="1028700" y="4122933"/>
            <a:ext cx="12217077" cy="774229"/>
          </a:xfrm>
          <a:prstGeom prst="rect">
            <a:avLst/>
          </a:prstGeom>
        </p:spPr>
        <p:txBody>
          <a:bodyPr lIns="0" tIns="0" rIns="0" bIns="0" rtlCol="0" anchor="t">
            <a:spAutoFit/>
          </a:bodyPr>
          <a:lstStyle/>
          <a:p>
            <a:pPr marL="0" marR="0" lvl="0" indent="0" algn="just" defTabSz="914400" rtl="0" eaLnBrk="1" fontAlgn="auto" latinLnBrk="0" hangingPunct="1">
              <a:lnSpc>
                <a:spcPts val="3000"/>
              </a:lnSpc>
              <a:spcBef>
                <a:spcPct val="0"/>
              </a:spcBef>
              <a:spcAft>
                <a:spcPts val="0"/>
              </a:spcAft>
              <a:buClrTx/>
              <a:buSzTx/>
              <a:buFontTx/>
              <a:buNone/>
              <a:tabLst/>
              <a:defRPr/>
            </a:pPr>
            <a:r>
              <a:rPr kumimoji="0" lang="en-US" sz="2143" b="0" i="0" u="none" strike="noStrike" kern="1200" cap="none" spc="0" normalizeH="0" baseline="0" noProof="0">
                <a:ln>
                  <a:noFill/>
                </a:ln>
                <a:solidFill>
                  <a:srgbClr val="2A0947"/>
                </a:solidFill>
                <a:effectLst/>
                <a:uLnTx/>
                <a:uFillTx/>
                <a:latin typeface="Poppins"/>
                <a:ea typeface="Poppins"/>
                <a:cs typeface="Poppins"/>
                <a:sym typeface="Poppins"/>
              </a:rPr>
              <a:t>Boost NPS by 12–15 points and sales per employee by 18–20%, achieving 90% training compliance.</a:t>
            </a:r>
          </a:p>
        </p:txBody>
      </p:sp>
      <p:sp>
        <p:nvSpPr>
          <p:cNvPr id="9" name="TextBox 9"/>
          <p:cNvSpPr txBox="1"/>
          <p:nvPr/>
        </p:nvSpPr>
        <p:spPr>
          <a:xfrm>
            <a:off x="1028700" y="3653022"/>
            <a:ext cx="7939664" cy="456832"/>
          </a:xfrm>
          <a:prstGeom prst="rect">
            <a:avLst/>
          </a:prstGeom>
        </p:spPr>
        <p:txBody>
          <a:bodyPr lIns="0" tIns="0" rIns="0" bIns="0" rtlCol="0" anchor="t">
            <a:spAutoFit/>
          </a:bodyPr>
          <a:lstStyle/>
          <a:p>
            <a:pPr marL="0" marR="0" lvl="0" indent="0" algn="l" defTabSz="914400" rtl="0" eaLnBrk="1" fontAlgn="auto" latinLnBrk="0" hangingPunct="1">
              <a:lnSpc>
                <a:spcPts val="3695"/>
              </a:lnSpc>
              <a:spcBef>
                <a:spcPct val="0"/>
              </a:spcBef>
              <a:spcAft>
                <a:spcPts val="0"/>
              </a:spcAft>
              <a:buClrTx/>
              <a:buSzTx/>
              <a:buFontTx/>
              <a:buNone/>
              <a:tabLst/>
              <a:defRPr/>
            </a:pPr>
            <a:r>
              <a:rPr kumimoji="0" lang="en-US" sz="2639" b="0" i="0" u="none" strike="noStrike" kern="1200" cap="none" spc="0" normalizeH="0" baseline="0" noProof="0">
                <a:ln>
                  <a:noFill/>
                </a:ln>
                <a:solidFill>
                  <a:srgbClr val="000000"/>
                </a:solidFill>
                <a:effectLst/>
                <a:uLnTx/>
                <a:uFillTx/>
                <a:latin typeface="Roboto"/>
                <a:ea typeface="Roboto"/>
                <a:cs typeface="Roboto"/>
                <a:sym typeface="Roboto"/>
              </a:rPr>
              <a:t>OPERATIONAL PERFORMANCE ENHANCEMENT</a:t>
            </a:r>
          </a:p>
        </p:txBody>
      </p:sp>
      <p:sp>
        <p:nvSpPr>
          <p:cNvPr id="10" name="TextBox 10"/>
          <p:cNvSpPr txBox="1"/>
          <p:nvPr/>
        </p:nvSpPr>
        <p:spPr>
          <a:xfrm>
            <a:off x="1028700" y="5781307"/>
            <a:ext cx="12217077" cy="774229"/>
          </a:xfrm>
          <a:prstGeom prst="rect">
            <a:avLst/>
          </a:prstGeom>
        </p:spPr>
        <p:txBody>
          <a:bodyPr lIns="0" tIns="0" rIns="0" bIns="0" rtlCol="0" anchor="t">
            <a:spAutoFit/>
          </a:bodyPr>
          <a:lstStyle/>
          <a:p>
            <a:pPr marL="0" marR="0" lvl="0" indent="0" algn="just" defTabSz="914400" rtl="0" eaLnBrk="1" fontAlgn="auto" latinLnBrk="0" hangingPunct="1">
              <a:lnSpc>
                <a:spcPts val="3000"/>
              </a:lnSpc>
              <a:spcBef>
                <a:spcPct val="0"/>
              </a:spcBef>
              <a:spcAft>
                <a:spcPts val="0"/>
              </a:spcAft>
              <a:buClrTx/>
              <a:buSzTx/>
              <a:buFontTx/>
              <a:buNone/>
              <a:tabLst/>
              <a:defRPr/>
            </a:pPr>
            <a:r>
              <a:rPr kumimoji="0" lang="en-US" sz="2143" b="0" i="0" u="none" strike="noStrike" kern="1200" cap="none" spc="0" normalizeH="0" baseline="0" noProof="0">
                <a:ln>
                  <a:noFill/>
                </a:ln>
                <a:solidFill>
                  <a:srgbClr val="2A0947"/>
                </a:solidFill>
                <a:effectLst/>
                <a:uLnTx/>
                <a:uFillTx/>
                <a:latin typeface="Poppins"/>
                <a:ea typeface="Poppins"/>
                <a:cs typeface="Poppins"/>
                <a:sym typeface="Poppins"/>
              </a:rPr>
              <a:t>Sustain talent pipeline, cutting recruitment costs by 25–30%, enhancing service and aligning T&amp;D with strategic goals.</a:t>
            </a:r>
          </a:p>
        </p:txBody>
      </p:sp>
      <p:sp>
        <p:nvSpPr>
          <p:cNvPr id="11" name="TextBox 11"/>
          <p:cNvSpPr txBox="1"/>
          <p:nvPr/>
        </p:nvSpPr>
        <p:spPr>
          <a:xfrm>
            <a:off x="1028700" y="5086350"/>
            <a:ext cx="11168126" cy="456832"/>
          </a:xfrm>
          <a:prstGeom prst="rect">
            <a:avLst/>
          </a:prstGeom>
        </p:spPr>
        <p:txBody>
          <a:bodyPr lIns="0" tIns="0" rIns="0" bIns="0" rtlCol="0" anchor="t">
            <a:spAutoFit/>
          </a:bodyPr>
          <a:lstStyle/>
          <a:p>
            <a:pPr marL="0" marR="0" lvl="0" indent="0" algn="l" defTabSz="914400" rtl="0" eaLnBrk="1" fontAlgn="auto" latinLnBrk="0" hangingPunct="1">
              <a:lnSpc>
                <a:spcPts val="3695"/>
              </a:lnSpc>
              <a:spcBef>
                <a:spcPct val="0"/>
              </a:spcBef>
              <a:spcAft>
                <a:spcPts val="0"/>
              </a:spcAft>
              <a:buClrTx/>
              <a:buSzTx/>
              <a:buFontTx/>
              <a:buNone/>
              <a:tabLst/>
              <a:defRPr/>
            </a:pPr>
            <a:r>
              <a:rPr kumimoji="0" lang="en-US" sz="2639" b="0" i="0" u="none" strike="noStrike" kern="1200" cap="none" spc="0" normalizeH="0" baseline="0" noProof="0">
                <a:ln>
                  <a:noFill/>
                </a:ln>
                <a:solidFill>
                  <a:srgbClr val="000000"/>
                </a:solidFill>
                <a:effectLst/>
                <a:uLnTx/>
                <a:uFillTx/>
                <a:latin typeface="Roboto"/>
                <a:ea typeface="Roboto"/>
                <a:cs typeface="Roboto"/>
                <a:sym typeface="Roboto"/>
              </a:rPr>
              <a:t>STRATEGIC BUSINESS IMPACT</a:t>
            </a:r>
          </a:p>
        </p:txBody>
      </p:sp>
      <p:sp>
        <p:nvSpPr>
          <p:cNvPr id="12" name="TextBox 12"/>
          <p:cNvSpPr txBox="1"/>
          <p:nvPr/>
        </p:nvSpPr>
        <p:spPr>
          <a:xfrm>
            <a:off x="1028700" y="7523870"/>
            <a:ext cx="12217077" cy="774229"/>
          </a:xfrm>
          <a:prstGeom prst="rect">
            <a:avLst/>
          </a:prstGeom>
        </p:spPr>
        <p:txBody>
          <a:bodyPr lIns="0" tIns="0" rIns="0" bIns="0" rtlCol="0" anchor="t">
            <a:spAutoFit/>
          </a:bodyPr>
          <a:lstStyle/>
          <a:p>
            <a:pPr marL="0" marR="0" lvl="0" indent="0" algn="just" defTabSz="914400" rtl="0" eaLnBrk="1" fontAlgn="auto" latinLnBrk="0" hangingPunct="1">
              <a:lnSpc>
                <a:spcPts val="3000"/>
              </a:lnSpc>
              <a:spcBef>
                <a:spcPct val="0"/>
              </a:spcBef>
              <a:spcAft>
                <a:spcPts val="0"/>
              </a:spcAft>
              <a:buClrTx/>
              <a:buSzTx/>
              <a:buFontTx/>
              <a:buNone/>
              <a:tabLst/>
              <a:defRPr/>
            </a:pPr>
            <a:r>
              <a:rPr kumimoji="0" lang="en-US" sz="2143" b="0" i="0" u="none" strike="noStrike" kern="1200" cap="none" spc="0" normalizeH="0" baseline="0" noProof="0">
                <a:ln>
                  <a:noFill/>
                </a:ln>
                <a:solidFill>
                  <a:srgbClr val="2A0947"/>
                </a:solidFill>
                <a:effectLst/>
                <a:uLnTx/>
                <a:uFillTx/>
                <a:latin typeface="Poppins"/>
                <a:ea typeface="Poppins"/>
                <a:cs typeface="Poppins"/>
                <a:sym typeface="Poppins"/>
              </a:rPr>
              <a:t>The total estimated investment of £3–5 million over 24 months is projected to yield savings of £12–18 million over 3 years, resulting in a calculated ROI ratio of 3:1 to 4:1.</a:t>
            </a:r>
          </a:p>
        </p:txBody>
      </p:sp>
      <p:sp>
        <p:nvSpPr>
          <p:cNvPr id="13" name="TextBox 13"/>
          <p:cNvSpPr txBox="1"/>
          <p:nvPr/>
        </p:nvSpPr>
        <p:spPr>
          <a:xfrm>
            <a:off x="1028700" y="6790813"/>
            <a:ext cx="11415112" cy="456832"/>
          </a:xfrm>
          <a:prstGeom prst="rect">
            <a:avLst/>
          </a:prstGeom>
        </p:spPr>
        <p:txBody>
          <a:bodyPr lIns="0" tIns="0" rIns="0" bIns="0" rtlCol="0" anchor="t">
            <a:spAutoFit/>
          </a:bodyPr>
          <a:lstStyle/>
          <a:p>
            <a:pPr marL="0" marR="0" lvl="0" indent="0" algn="l" defTabSz="914400" rtl="0" eaLnBrk="1" fontAlgn="auto" latinLnBrk="0" hangingPunct="1">
              <a:lnSpc>
                <a:spcPts val="3695"/>
              </a:lnSpc>
              <a:spcBef>
                <a:spcPct val="0"/>
              </a:spcBef>
              <a:spcAft>
                <a:spcPts val="0"/>
              </a:spcAft>
              <a:buClrTx/>
              <a:buSzTx/>
              <a:buFontTx/>
              <a:buNone/>
              <a:tabLst/>
              <a:defRPr/>
            </a:pPr>
            <a:r>
              <a:rPr kumimoji="0" lang="en-US" sz="2639" b="0" i="0" u="none" strike="noStrike" kern="1200" cap="none" spc="0" normalizeH="0" baseline="0" noProof="0">
                <a:ln>
                  <a:noFill/>
                </a:ln>
                <a:solidFill>
                  <a:srgbClr val="000000"/>
                </a:solidFill>
                <a:effectLst/>
                <a:uLnTx/>
                <a:uFillTx/>
                <a:latin typeface="Roboto"/>
                <a:ea typeface="Roboto"/>
                <a:cs typeface="Roboto"/>
                <a:sym typeface="Roboto"/>
              </a:rPr>
              <a:t>FINANCIAL RETURN ON INVESTMENT (ROI)</a:t>
            </a:r>
          </a:p>
        </p:txBody>
      </p:sp>
    </p:spTree>
    <p:extLst>
      <p:ext uri="{BB962C8B-B14F-4D97-AF65-F5344CB8AC3E}">
        <p14:creationId xmlns:p14="http://schemas.microsoft.com/office/powerpoint/2010/main" val="287740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573938"/>
            <a:ext cx="7585075" cy="980608"/>
          </a:xfrm>
          <a:prstGeom prst="rect">
            <a:avLst/>
          </a:prstGeom>
        </p:spPr>
        <p:txBody>
          <a:bodyPr lIns="0" tIns="0" rIns="0" bIns="0" rtlCol="0" anchor="t">
            <a:spAutoFit/>
          </a:bodyPr>
          <a:lstStyle/>
          <a:p>
            <a:pPr marL="0" marR="0" lvl="0" indent="0" algn="l" defTabSz="914400" rtl="0" eaLnBrk="1" fontAlgn="auto" latinLnBrk="0" hangingPunct="1">
              <a:lnSpc>
                <a:spcPts val="8137"/>
              </a:lnSpc>
              <a:spcBef>
                <a:spcPct val="0"/>
              </a:spcBef>
              <a:spcAft>
                <a:spcPts val="0"/>
              </a:spcAft>
              <a:buClrTx/>
              <a:buSzTx/>
              <a:buFontTx/>
              <a:buNone/>
              <a:tabLst/>
              <a:defRPr/>
            </a:pPr>
            <a:r>
              <a:rPr kumimoji="0" lang="en-US" sz="581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CONCLUSION</a:t>
            </a:r>
          </a:p>
        </p:txBody>
      </p:sp>
      <p:sp>
        <p:nvSpPr>
          <p:cNvPr id="3" name="TextBox 3"/>
          <p:cNvSpPr txBox="1"/>
          <p:nvPr/>
        </p:nvSpPr>
        <p:spPr>
          <a:xfrm>
            <a:off x="1028700" y="3055201"/>
            <a:ext cx="16230600" cy="4947922"/>
          </a:xfrm>
          <a:prstGeom prst="rect">
            <a:avLst/>
          </a:prstGeom>
        </p:spPr>
        <p:txBody>
          <a:bodyPr lIns="0" tIns="0" rIns="0" bIns="0" rtlCol="0" anchor="t">
            <a:spAutoFit/>
          </a:bodyPr>
          <a:lstStyle/>
          <a:p>
            <a:pPr marL="527150" marR="0" lvl="1" indent="-263575" algn="just" defTabSz="914400" rtl="0" eaLnBrk="1" fontAlgn="auto" latinLnBrk="0" hangingPunct="1">
              <a:lnSpc>
                <a:spcPts val="4394"/>
              </a:lnSpc>
              <a:spcBef>
                <a:spcPts val="0"/>
              </a:spcBef>
              <a:spcAft>
                <a:spcPts val="0"/>
              </a:spcAft>
              <a:buClrTx/>
              <a:buSzTx/>
              <a:buFont typeface="Arial"/>
              <a:buChar char="•"/>
              <a:tabLst/>
              <a:defRPr/>
            </a:pPr>
            <a:r>
              <a:rPr kumimoji="0" lang="en-US" sz="2441" b="0" i="0" u="none" strike="noStrike" kern="1200" cap="none" spc="0" normalizeH="0" baseline="0" noProof="0">
                <a:ln>
                  <a:noFill/>
                </a:ln>
                <a:solidFill>
                  <a:srgbClr val="2A0947"/>
                </a:solidFill>
                <a:effectLst/>
                <a:uLnTx/>
                <a:uFillTx/>
                <a:latin typeface="Poppins"/>
                <a:ea typeface="Poppins"/>
                <a:cs typeface="Poppins"/>
                <a:sym typeface="Poppins"/>
              </a:rPr>
              <a:t>The proposed T&amp;D investment strategically aligns with the "People, Partners &amp; Communities" pillar and "Triple-Double" goals by building the reliable talent pipeline required for 200–250 new store openings and protecting the £11.5 billion revenue base.</a:t>
            </a:r>
          </a:p>
          <a:p>
            <a:pPr marL="527150" marR="0" lvl="1" indent="-263575" algn="just" defTabSz="914400" rtl="0" eaLnBrk="1" fontAlgn="auto" latinLnBrk="0" hangingPunct="1">
              <a:lnSpc>
                <a:spcPts val="4394"/>
              </a:lnSpc>
              <a:spcBef>
                <a:spcPts val="0"/>
              </a:spcBef>
              <a:spcAft>
                <a:spcPts val="0"/>
              </a:spcAft>
              <a:buClrTx/>
              <a:buSzTx/>
              <a:buFont typeface="Arial"/>
              <a:buChar char="•"/>
              <a:tabLst/>
              <a:defRPr/>
            </a:pPr>
            <a:r>
              <a:rPr kumimoji="0" lang="en-US" sz="2441" b="0" i="0" u="none" strike="noStrike" kern="1200" cap="none" spc="0" normalizeH="0" baseline="0" noProof="0">
                <a:ln>
                  <a:noFill/>
                </a:ln>
                <a:solidFill>
                  <a:srgbClr val="2A0947"/>
                </a:solidFill>
                <a:effectLst/>
                <a:uLnTx/>
                <a:uFillTx/>
                <a:latin typeface="Poppins"/>
                <a:ea typeface="Poppins"/>
                <a:cs typeface="Poppins"/>
                <a:sym typeface="Poppins"/>
              </a:rPr>
              <a:t>Success hinges on redefining the Line Manager as a "Strategic Gatekeeper," utilizing the Train-the-Trainer program and linking KPIs to Retention/Digital Adoption to ensure consistent brand culture across all 4,850 stores.</a:t>
            </a:r>
          </a:p>
          <a:p>
            <a:pPr marL="527150" marR="0" lvl="1" indent="-263575" algn="just" defTabSz="914400" rtl="0" eaLnBrk="1" fontAlgn="auto" latinLnBrk="0" hangingPunct="1">
              <a:lnSpc>
                <a:spcPts val="4394"/>
              </a:lnSpc>
              <a:spcBef>
                <a:spcPts val="0"/>
              </a:spcBef>
              <a:spcAft>
                <a:spcPts val="0"/>
              </a:spcAft>
              <a:buClrTx/>
              <a:buSzTx/>
              <a:buFont typeface="Arial"/>
              <a:buChar char="•"/>
              <a:tabLst/>
              <a:defRPr/>
            </a:pPr>
            <a:r>
              <a:rPr kumimoji="0" lang="en-US" sz="2441" b="0" i="0" u="none" strike="noStrike" kern="1200" cap="none" spc="0" normalizeH="0" baseline="0" noProof="0">
                <a:ln>
                  <a:noFill/>
                </a:ln>
                <a:solidFill>
                  <a:srgbClr val="2A0947"/>
                </a:solidFill>
                <a:effectLst/>
                <a:uLnTx/>
                <a:uFillTx/>
                <a:latin typeface="Poppins"/>
                <a:ea typeface="Poppins"/>
                <a:cs typeface="Poppins"/>
                <a:sym typeface="Poppins"/>
              </a:rPr>
              <a:t>The recommended initiatives (e.g., Gamification, International Framework) close the Digital Skills Gap and Culture Gap, yielding a projected 3:1 to 4:1 ROI on the T&amp;D investment to secure JD's global position.</a:t>
            </a:r>
          </a:p>
        </p:txBody>
      </p:sp>
      <p:sp>
        <p:nvSpPr>
          <p:cNvPr id="4" name="Freeform 4"/>
          <p:cNvSpPr/>
          <p:nvPr/>
        </p:nvSpPr>
        <p:spPr>
          <a:xfrm>
            <a:off x="1028700" y="8665704"/>
            <a:ext cx="1878686" cy="469671"/>
          </a:xfrm>
          <a:custGeom>
            <a:avLst/>
            <a:gdLst/>
            <a:ahLst/>
            <a:cxnLst/>
            <a:rect l="l" t="t" r="r" b="b"/>
            <a:pathLst>
              <a:path w="1878686" h="469671">
                <a:moveTo>
                  <a:pt x="0" y="0"/>
                </a:moveTo>
                <a:lnTo>
                  <a:pt x="1878686" y="0"/>
                </a:lnTo>
                <a:lnTo>
                  <a:pt x="1878686" y="469672"/>
                </a:lnTo>
                <a:lnTo>
                  <a:pt x="0" y="469672"/>
                </a:lnTo>
                <a:lnTo>
                  <a:pt x="0" y="0"/>
                </a:lnTo>
                <a:close/>
              </a:path>
            </a:pathLst>
          </a:custGeom>
          <a:blipFill>
            <a:blip r:embed="rId2">
              <a:alphaModFix amt="65999"/>
              <a:extLst>
                <a:ext uri="{96DAC541-7B7A-43D3-8B79-37D633B846F1}">
                  <asvg:svgBlip xmlns:asvg="http://schemas.microsoft.com/office/drawing/2016/SVG/main" xmlns="" r:embed="rId3"/>
                </a:ext>
              </a:extLst>
            </a:blip>
            <a:stretch>
              <a:fillRect/>
            </a:stretch>
          </a:blipFill>
        </p:spPr>
      </p:sp>
    </p:spTree>
    <p:extLst>
      <p:ext uri="{BB962C8B-B14F-4D97-AF65-F5344CB8AC3E}">
        <p14:creationId xmlns:p14="http://schemas.microsoft.com/office/powerpoint/2010/main" val="18611400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486009"/>
            <a:ext cx="7585075" cy="980608"/>
          </a:xfrm>
          <a:prstGeom prst="rect">
            <a:avLst/>
          </a:prstGeom>
        </p:spPr>
        <p:txBody>
          <a:bodyPr lIns="0" tIns="0" rIns="0" bIns="0" rtlCol="0" anchor="t">
            <a:spAutoFit/>
          </a:bodyPr>
          <a:lstStyle/>
          <a:p>
            <a:pPr marL="0" marR="0" lvl="0" indent="0" algn="l" defTabSz="914400" rtl="0" eaLnBrk="1" fontAlgn="auto" latinLnBrk="0" hangingPunct="1">
              <a:lnSpc>
                <a:spcPts val="8137"/>
              </a:lnSpc>
              <a:spcBef>
                <a:spcPct val="0"/>
              </a:spcBef>
              <a:spcAft>
                <a:spcPts val="0"/>
              </a:spcAft>
              <a:buClrTx/>
              <a:buSzTx/>
              <a:buFontTx/>
              <a:buNone/>
              <a:tabLst/>
              <a:defRPr/>
            </a:pPr>
            <a:r>
              <a:rPr kumimoji="0" lang="en-US" sz="5812" b="0" i="0" u="none" strike="noStrike" kern="1200" cap="none" spc="0" normalizeH="0" baseline="0" noProof="0">
                <a:ln>
                  <a:noFill/>
                </a:ln>
                <a:solidFill>
                  <a:srgbClr val="000000"/>
                </a:solidFill>
                <a:effectLst/>
                <a:uLnTx/>
                <a:uFillTx/>
                <a:latin typeface="League Spartan"/>
                <a:ea typeface="League Spartan"/>
                <a:cs typeface="League Spartan"/>
                <a:sym typeface="League Spartan"/>
              </a:rPr>
              <a:t>REFERENCES</a:t>
            </a:r>
          </a:p>
        </p:txBody>
      </p:sp>
      <p:sp>
        <p:nvSpPr>
          <p:cNvPr id="3" name="TextBox 3"/>
          <p:cNvSpPr txBox="1"/>
          <p:nvPr/>
        </p:nvSpPr>
        <p:spPr>
          <a:xfrm>
            <a:off x="1028700" y="1323741"/>
            <a:ext cx="16230600" cy="8395335"/>
          </a:xfrm>
          <a:prstGeom prst="rect">
            <a:avLst/>
          </a:prstGeom>
        </p:spPr>
        <p:txBody>
          <a:bodyPr lIns="0" tIns="0" rIns="0" bIns="0" rtlCol="0" anchor="t">
            <a:spAutoFit/>
          </a:bodyPr>
          <a:lstStyle/>
          <a:p>
            <a:pPr marL="0" marR="0" lvl="0" indent="0" algn="just" defTabSz="914400" rtl="0" eaLnBrk="1" fontAlgn="auto" latinLnBrk="0" hangingPunct="1">
              <a:lnSpc>
                <a:spcPts val="3959"/>
              </a:lnSpc>
              <a:spcBef>
                <a:spcPts val="0"/>
              </a:spcBef>
              <a:spcAft>
                <a:spcPts val="0"/>
              </a:spcAft>
              <a:buClrTx/>
              <a:buSzTx/>
              <a:buFontTx/>
              <a:buNone/>
              <a:tabLst/>
              <a:defRPr/>
            </a:pP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Adedeji, O., 2019. </a:t>
            </a:r>
            <a:r>
              <a:rPr kumimoji="0" lang="en-US" sz="2199" b="0" i="1" u="none" strike="noStrike" kern="1200" cap="none" spc="0" normalizeH="0" baseline="0" noProof="0">
                <a:ln>
                  <a:noFill/>
                </a:ln>
                <a:solidFill>
                  <a:srgbClr val="2A0947"/>
                </a:solidFill>
                <a:effectLst/>
                <a:uLnTx/>
                <a:uFillTx/>
                <a:latin typeface="Poppins Italics"/>
                <a:ea typeface="Poppins Italics"/>
                <a:cs typeface="Poppins Italics"/>
                <a:sym typeface="Poppins Italics"/>
              </a:rPr>
              <a:t>The Effect of Age Related HR Practices on Perceived Age Discrimination, Employee Commitment, Turnover Intentions and The Moderating Effect of Diversity Management. </a:t>
            </a: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A Survey Investigation in Nigerian Banks (Doctoral dissertation, University of Huddersfield).</a:t>
            </a:r>
          </a:p>
          <a:p>
            <a:pPr marL="0" marR="0" lvl="0" indent="0" algn="just" defTabSz="914400" rtl="0" eaLnBrk="1" fontAlgn="auto" latinLnBrk="0" hangingPunct="1">
              <a:lnSpc>
                <a:spcPts val="3959"/>
              </a:lnSpc>
              <a:spcBef>
                <a:spcPts val="0"/>
              </a:spcBef>
              <a:spcAft>
                <a:spcPts val="0"/>
              </a:spcAft>
              <a:buClrTx/>
              <a:buSzTx/>
              <a:buFontTx/>
              <a:buNone/>
              <a:tabLst/>
              <a:defRPr/>
            </a:pP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Chu, E.C., 2025. </a:t>
            </a:r>
            <a:r>
              <a:rPr kumimoji="0" lang="en-US" sz="2199" b="0" i="1" u="none" strike="noStrike" kern="1200" cap="none" spc="0" normalizeH="0" baseline="0" noProof="0">
                <a:ln>
                  <a:noFill/>
                </a:ln>
                <a:solidFill>
                  <a:srgbClr val="2A0947"/>
                </a:solidFill>
                <a:effectLst/>
                <a:uLnTx/>
                <a:uFillTx/>
                <a:latin typeface="Poppins Italics"/>
                <a:ea typeface="Poppins Italics"/>
                <a:cs typeface="Poppins Italics"/>
                <a:sym typeface="Poppins Italics"/>
              </a:rPr>
              <a:t>Effective Strategies Nursing Home Leaders Use to Implement Changes and Increase Staff Retention and the Quality of Patient Care </a:t>
            </a: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(Doctoral dissertation, Walden University).</a:t>
            </a:r>
          </a:p>
          <a:p>
            <a:pPr marL="0" marR="0" lvl="0" indent="0" algn="just" defTabSz="914400" rtl="0" eaLnBrk="1" fontAlgn="auto" latinLnBrk="0" hangingPunct="1">
              <a:lnSpc>
                <a:spcPts val="3959"/>
              </a:lnSpc>
              <a:spcBef>
                <a:spcPts val="0"/>
              </a:spcBef>
              <a:spcAft>
                <a:spcPts val="0"/>
              </a:spcAft>
              <a:buClrTx/>
              <a:buSzTx/>
              <a:buFontTx/>
              <a:buNone/>
              <a:tabLst/>
              <a:defRPr/>
            </a:pP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Cole, P., 2024. </a:t>
            </a:r>
            <a:r>
              <a:rPr kumimoji="0" lang="en-US" sz="2199" b="0" i="1" u="none" strike="noStrike" kern="1200" cap="none" spc="0" normalizeH="0" baseline="0" noProof="0">
                <a:ln>
                  <a:noFill/>
                </a:ln>
                <a:solidFill>
                  <a:srgbClr val="2A0947"/>
                </a:solidFill>
                <a:effectLst/>
                <a:uLnTx/>
                <a:uFillTx/>
                <a:latin typeface="Poppins Italics"/>
                <a:ea typeface="Poppins Italics"/>
                <a:cs typeface="Poppins Italics"/>
                <a:sym typeface="Poppins Italics"/>
              </a:rPr>
              <a:t>JD Sports and Inspiro Expand Successful Apprenticeship Programme to Distribution Centre &amp; Retail Employees Across England - Inspiro Learning.</a:t>
            </a: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 Available at: https://www.inspirolearning.co.uk/jd-sports-and-inspiro-expand-successful-apprenticeship-programme-to-distribution-centre-amp-retail-employees-across-england/</a:t>
            </a:r>
          </a:p>
          <a:p>
            <a:pPr marL="0" marR="0" lvl="0" indent="0" algn="just" defTabSz="914400" rtl="0" eaLnBrk="1" fontAlgn="auto" latinLnBrk="0" hangingPunct="1">
              <a:lnSpc>
                <a:spcPts val="3959"/>
              </a:lnSpc>
              <a:spcBef>
                <a:spcPts val="0"/>
              </a:spcBef>
              <a:spcAft>
                <a:spcPts val="0"/>
              </a:spcAft>
              <a:buClrTx/>
              <a:buSzTx/>
              <a:buFontTx/>
              <a:buNone/>
              <a:tabLst/>
              <a:defRPr/>
            </a:pP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Hong, T.K., 2016. </a:t>
            </a:r>
            <a:r>
              <a:rPr kumimoji="0" lang="en-US" sz="2199" b="0" i="1" u="none" strike="noStrike" kern="1200" cap="none" spc="0" normalizeH="0" baseline="0" noProof="0">
                <a:ln>
                  <a:noFill/>
                </a:ln>
                <a:solidFill>
                  <a:srgbClr val="2A0947"/>
                </a:solidFill>
                <a:effectLst/>
                <a:uLnTx/>
                <a:uFillTx/>
                <a:latin typeface="Poppins Italics"/>
                <a:ea typeface="Poppins Italics"/>
                <a:cs typeface="Poppins Italics"/>
                <a:sym typeface="Poppins Italics"/>
              </a:rPr>
              <a:t>The Role of Informal Learning in Leadership Development and Competency Building. Beyond Blended Learning and the 70-20-10 Rule in the Context of Competency-Based Assessments and Evaluations. </a:t>
            </a: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diplom. de.</a:t>
            </a:r>
          </a:p>
          <a:p>
            <a:pPr marL="0" marR="0" lvl="0" indent="0" algn="just" defTabSz="914400" rtl="0" eaLnBrk="1" fontAlgn="auto" latinLnBrk="0" hangingPunct="1">
              <a:lnSpc>
                <a:spcPts val="3959"/>
              </a:lnSpc>
              <a:spcBef>
                <a:spcPts val="0"/>
              </a:spcBef>
              <a:spcAft>
                <a:spcPts val="0"/>
              </a:spcAft>
              <a:buClrTx/>
              <a:buSzTx/>
              <a:buFontTx/>
              <a:buNone/>
              <a:tabLst/>
              <a:defRPr/>
            </a:pP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McMillan, A., 2025. </a:t>
            </a:r>
            <a:r>
              <a:rPr kumimoji="0" lang="en-US" sz="2199" b="0" i="1" u="none" strike="noStrike" kern="1200" cap="none" spc="0" normalizeH="0" baseline="0" noProof="0">
                <a:ln>
                  <a:noFill/>
                </a:ln>
                <a:solidFill>
                  <a:srgbClr val="2A0947"/>
                </a:solidFill>
                <a:effectLst/>
                <a:uLnTx/>
                <a:uFillTx/>
                <a:latin typeface="Poppins Italics"/>
                <a:ea typeface="Poppins Italics"/>
                <a:cs typeface="Poppins Italics"/>
                <a:sym typeface="Poppins Italics"/>
              </a:rPr>
              <a:t>How o9 Will Unlock Efficiencies for JD Sports.</a:t>
            </a: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 Available at: https://supplychaindigital.com/operations/o9-unlock-efficiencies-jd-sports.</a:t>
            </a:r>
          </a:p>
          <a:p>
            <a:pPr marL="0" marR="0" lvl="0" indent="0" algn="just" defTabSz="914400" rtl="0" eaLnBrk="1" fontAlgn="auto" latinLnBrk="0" hangingPunct="1">
              <a:lnSpc>
                <a:spcPts val="3959"/>
              </a:lnSpc>
              <a:spcBef>
                <a:spcPts val="0"/>
              </a:spcBef>
              <a:spcAft>
                <a:spcPts val="0"/>
              </a:spcAft>
              <a:buClrTx/>
              <a:buSzTx/>
              <a:buFontTx/>
              <a:buNone/>
              <a:tabLst/>
              <a:defRPr/>
            </a:pP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Sparks, L. and Letham, S., 2018. </a:t>
            </a:r>
            <a:r>
              <a:rPr kumimoji="0" lang="en-US" sz="2199" b="0" i="1" u="none" strike="noStrike" kern="1200" cap="none" spc="0" normalizeH="0" baseline="0" noProof="0">
                <a:ln>
                  <a:noFill/>
                </a:ln>
                <a:solidFill>
                  <a:srgbClr val="2A0947"/>
                </a:solidFill>
                <a:effectLst/>
                <a:uLnTx/>
                <a:uFillTx/>
                <a:latin typeface="Poppins Italics"/>
                <a:ea typeface="Poppins Italics"/>
                <a:cs typeface="Poppins Italics"/>
                <a:sym typeface="Poppins Italics"/>
              </a:rPr>
              <a:t>Sport and retailing. In Managing Sport Business</a:t>
            </a: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 (pp. 346-363). Routledge.</a:t>
            </a:r>
          </a:p>
          <a:p>
            <a:pPr marL="0" marR="0" lvl="0" indent="0" algn="just" defTabSz="914400" rtl="0" eaLnBrk="1" fontAlgn="auto" latinLnBrk="0" hangingPunct="1">
              <a:lnSpc>
                <a:spcPts val="3959"/>
              </a:lnSpc>
              <a:spcBef>
                <a:spcPts val="0"/>
              </a:spcBef>
              <a:spcAft>
                <a:spcPts val="0"/>
              </a:spcAft>
              <a:buClrTx/>
              <a:buSzTx/>
              <a:buFontTx/>
              <a:buNone/>
              <a:tabLst/>
              <a:defRPr/>
            </a:pP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Statista, 2025. </a:t>
            </a:r>
            <a:r>
              <a:rPr kumimoji="0" lang="en-US" sz="2199" b="0" i="1" u="none" strike="noStrike" kern="1200" cap="none" spc="0" normalizeH="0" baseline="0" noProof="0">
                <a:ln>
                  <a:noFill/>
                </a:ln>
                <a:solidFill>
                  <a:srgbClr val="2A0947"/>
                </a:solidFill>
                <a:effectLst/>
                <a:uLnTx/>
                <a:uFillTx/>
                <a:latin typeface="Poppins Italics"/>
                <a:ea typeface="Poppins Italics"/>
                <a:cs typeface="Poppins Italics"/>
                <a:sym typeface="Poppins Italics"/>
              </a:rPr>
              <a:t>JD Sports Fashion revenue 2011-2025 Statistic.</a:t>
            </a:r>
            <a:r>
              <a:rPr kumimoji="0" lang="en-US" sz="2199" b="0" i="0" u="none" strike="noStrike" kern="1200" cap="none" spc="0" normalizeH="0" baseline="0" noProof="0">
                <a:ln>
                  <a:noFill/>
                </a:ln>
                <a:solidFill>
                  <a:srgbClr val="2A0947"/>
                </a:solidFill>
                <a:effectLst/>
                <a:uLnTx/>
                <a:uFillTx/>
                <a:latin typeface="Poppins"/>
                <a:ea typeface="Poppins"/>
                <a:cs typeface="Poppins"/>
                <a:sym typeface="Poppins"/>
              </a:rPr>
              <a:t> Available at: https://www.statista.com/statistics/438812/jd-sports-fashion-revenue/.</a:t>
            </a:r>
          </a:p>
        </p:txBody>
      </p:sp>
    </p:spTree>
    <p:extLst>
      <p:ext uri="{BB962C8B-B14F-4D97-AF65-F5344CB8AC3E}">
        <p14:creationId xmlns:p14="http://schemas.microsoft.com/office/powerpoint/2010/main" val="33984464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0903" r="-20903"/>
            </a:stretch>
          </a:blipFill>
        </p:spPr>
      </p:sp>
      <p:grpSp>
        <p:nvGrpSpPr>
          <p:cNvPr id="3" name="Group 3"/>
          <p:cNvGrpSpPr/>
          <p:nvPr/>
        </p:nvGrpSpPr>
        <p:grpSpPr>
          <a:xfrm>
            <a:off x="1028700" y="-248684"/>
            <a:ext cx="16230600" cy="6526476"/>
            <a:chOff x="0" y="0"/>
            <a:chExt cx="4274726" cy="1718907"/>
          </a:xfrm>
        </p:grpSpPr>
        <p:sp>
          <p:nvSpPr>
            <p:cNvPr id="4" name="Freeform 4"/>
            <p:cNvSpPr/>
            <p:nvPr/>
          </p:nvSpPr>
          <p:spPr>
            <a:xfrm>
              <a:off x="0" y="0"/>
              <a:ext cx="4274726" cy="1718907"/>
            </a:xfrm>
            <a:custGeom>
              <a:avLst/>
              <a:gdLst/>
              <a:ahLst/>
              <a:cxnLst/>
              <a:rect l="l" t="t" r="r" b="b"/>
              <a:pathLst>
                <a:path w="4274726" h="1718907">
                  <a:moveTo>
                    <a:pt x="24327" y="0"/>
                  </a:moveTo>
                  <a:lnTo>
                    <a:pt x="4250399" y="0"/>
                  </a:lnTo>
                  <a:cubicBezTo>
                    <a:pt x="4263834" y="0"/>
                    <a:pt x="4274726" y="10891"/>
                    <a:pt x="4274726" y="24327"/>
                  </a:cubicBezTo>
                  <a:lnTo>
                    <a:pt x="4274726" y="1694580"/>
                  </a:lnTo>
                  <a:cubicBezTo>
                    <a:pt x="4274726" y="1701032"/>
                    <a:pt x="4272163" y="1707220"/>
                    <a:pt x="4267601" y="1711782"/>
                  </a:cubicBezTo>
                  <a:cubicBezTo>
                    <a:pt x="4263039" y="1716344"/>
                    <a:pt x="4256851" y="1718907"/>
                    <a:pt x="4250399" y="1718907"/>
                  </a:cubicBezTo>
                  <a:lnTo>
                    <a:pt x="24327" y="1718907"/>
                  </a:lnTo>
                  <a:cubicBezTo>
                    <a:pt x="10891" y="1718907"/>
                    <a:pt x="0" y="1708016"/>
                    <a:pt x="0" y="1694580"/>
                  </a:cubicBezTo>
                  <a:lnTo>
                    <a:pt x="0" y="24327"/>
                  </a:lnTo>
                  <a:cubicBezTo>
                    <a:pt x="0" y="10891"/>
                    <a:pt x="10891" y="0"/>
                    <a:pt x="24327" y="0"/>
                  </a:cubicBezTo>
                  <a:close/>
                </a:path>
              </a:pathLst>
            </a:custGeom>
            <a:solidFill>
              <a:srgbClr val="FFFFFF"/>
            </a:solidFill>
          </p:spPr>
        </p:sp>
        <p:sp>
          <p:nvSpPr>
            <p:cNvPr id="5" name="TextBox 5"/>
            <p:cNvSpPr txBox="1"/>
            <p:nvPr/>
          </p:nvSpPr>
          <p:spPr>
            <a:xfrm>
              <a:off x="0" y="-47625"/>
              <a:ext cx="4274726" cy="1766532"/>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3423739" y="1412227"/>
            <a:ext cx="11440521" cy="1874832"/>
          </a:xfrm>
          <a:prstGeom prst="rect">
            <a:avLst/>
          </a:prstGeom>
        </p:spPr>
        <p:txBody>
          <a:bodyPr lIns="0" tIns="0" rIns="0" bIns="0" rtlCol="0" anchor="t">
            <a:spAutoFit/>
          </a:bodyPr>
          <a:lstStyle/>
          <a:p>
            <a:pPr algn="ctr">
              <a:lnSpc>
                <a:spcPts val="15386"/>
              </a:lnSpc>
            </a:pPr>
            <a:r>
              <a:rPr lang="en-US" sz="10990">
                <a:solidFill>
                  <a:srgbClr val="000000"/>
                </a:solidFill>
                <a:latin typeface="League Spartan"/>
                <a:ea typeface="League Spartan"/>
                <a:cs typeface="League Spartan"/>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TotalTime>
  <Words>4693</Words>
  <Application>Microsoft Office PowerPoint</Application>
  <PresentationFormat>Custom</PresentationFormat>
  <Paragraphs>288</Paragraphs>
  <Slides>30</Slides>
  <Notes>8</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30</vt:i4>
      </vt:variant>
    </vt:vector>
  </HeadingPairs>
  <TitlesOfParts>
    <vt:vector size="45" baseType="lpstr">
      <vt:lpstr>Myriad Pro</vt:lpstr>
      <vt:lpstr>Wingdings</vt:lpstr>
      <vt:lpstr>Poppins</vt:lpstr>
      <vt:lpstr>Arial</vt:lpstr>
      <vt:lpstr>Roboto</vt:lpstr>
      <vt:lpstr>Times New Roman</vt:lpstr>
      <vt:lpstr>quote-cjk-patch</vt:lpstr>
      <vt:lpstr>Poppins Bold</vt:lpstr>
      <vt:lpstr>League Spartan</vt:lpstr>
      <vt:lpstr>Roboto Bold</vt:lpstr>
      <vt:lpstr>Poppins Italics</vt:lpstr>
      <vt:lpstr>Calibri Light</vt:lpstr>
      <vt:lpstr>Calibri</vt:lpstr>
      <vt:lpstr>Office Theme</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TOPIC  HR technology and digital transformation</vt:lpstr>
      <vt:lpstr>Current HR Policies &amp; Practices</vt:lpstr>
      <vt:lpstr>Role of Line Managers</vt:lpstr>
      <vt:lpstr>Strategic Alignment with Company Goals</vt:lpstr>
      <vt:lpstr>Key HR Challenges</vt:lpstr>
      <vt:lpstr>Recommendations</vt:lpstr>
      <vt:lpstr>Conclusion</vt:lpstr>
      <vt:lpstr>Reference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Zannatul Ara</dc:creator>
  <cp:lastModifiedBy>Astrum IT</cp:lastModifiedBy>
  <cp:revision>9</cp:revision>
  <dcterms:created xsi:type="dcterms:W3CDTF">2006-08-16T00:00:00Z</dcterms:created>
  <dcterms:modified xsi:type="dcterms:W3CDTF">2025-12-01T00:19:42Z</dcterms:modified>
  <dc:identifier>DAG522p5UkI</dc:identifier>
</cp:coreProperties>
</file>