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7" r:id="rId1"/>
    <p:sldMasterId id="2147483757" r:id="rId2"/>
  </p:sldMasterIdLst>
  <p:notesMasterIdLst>
    <p:notesMasterId r:id="rId32"/>
  </p:notesMasterIdLst>
  <p:sldIdLst>
    <p:sldId id="256" r:id="rId3"/>
    <p:sldId id="971" r:id="rId4"/>
    <p:sldId id="991" r:id="rId5"/>
    <p:sldId id="992" r:id="rId6"/>
    <p:sldId id="993" r:id="rId7"/>
    <p:sldId id="403" r:id="rId8"/>
    <p:sldId id="994" r:id="rId9"/>
    <p:sldId id="384" r:id="rId10"/>
    <p:sldId id="996" r:id="rId11"/>
    <p:sldId id="988" r:id="rId12"/>
    <p:sldId id="984" r:id="rId13"/>
    <p:sldId id="985" r:id="rId14"/>
    <p:sldId id="986" r:id="rId15"/>
    <p:sldId id="987" r:id="rId16"/>
    <p:sldId id="995" r:id="rId17"/>
    <p:sldId id="1000" r:id="rId18"/>
    <p:sldId id="1001" r:id="rId19"/>
    <p:sldId id="998" r:id="rId20"/>
    <p:sldId id="976" r:id="rId21"/>
    <p:sldId id="977" r:id="rId22"/>
    <p:sldId id="1003" r:id="rId23"/>
    <p:sldId id="969" r:id="rId24"/>
    <p:sldId id="964" r:id="rId25"/>
    <p:sldId id="966" r:id="rId26"/>
    <p:sldId id="967" r:id="rId27"/>
    <p:sldId id="968" r:id="rId28"/>
    <p:sldId id="974" r:id="rId29"/>
    <p:sldId id="978" r:id="rId30"/>
    <p:sldId id="100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05DD81-51B8-0473-D266-7680761B78AA}" v="126" dt="2025-11-03T20:10:58.6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66"/>
    <p:restoredTop sz="61644"/>
  </p:normalViewPr>
  <p:slideViewPr>
    <p:cSldViewPr snapToGrid="0">
      <p:cViewPr varScale="1">
        <p:scale>
          <a:sx n="75" d="100"/>
          <a:sy n="75" d="100"/>
        </p:scale>
        <p:origin x="25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F47D45-4468-5048-A88A-7D494F138FE4}" type="datetimeFigureOut">
              <a:rPr lang="en-US" smtClean="0"/>
              <a:t>11/6/25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4F3691-A788-3446-B895-CA9A3EE69BF0}" type="slidenum">
              <a:rPr lang="en-US" smtClean="0"/>
              <a:t>‹#›</a:t>
            </a:fld>
            <a:endParaRPr lang="en-US"/>
          </a:p>
        </p:txBody>
      </p:sp>
    </p:spTree>
    <p:extLst>
      <p:ext uri="{BB962C8B-B14F-4D97-AF65-F5344CB8AC3E}">
        <p14:creationId xmlns:p14="http://schemas.microsoft.com/office/powerpoint/2010/main" val="3286304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Bereavement</a:t>
            </a:r>
            <a:r>
              <a:rPr lang="en-GB" dirty="0"/>
              <a:t>: The objective situation of having lost someone through death.</a:t>
            </a:r>
          </a:p>
          <a:p>
            <a:r>
              <a:rPr lang="en-GB" b="1" dirty="0"/>
              <a:t>Grief</a:t>
            </a:r>
            <a:r>
              <a:rPr lang="en-GB" dirty="0"/>
              <a:t>: The subjective psychological, emotional, and physical response to bereavement.</a:t>
            </a:r>
          </a:p>
          <a:p>
            <a:r>
              <a:rPr lang="en-GB" b="1" dirty="0"/>
              <a:t>Loss</a:t>
            </a:r>
            <a:r>
              <a:rPr lang="en-GB" dirty="0"/>
              <a:t>: A broader category—can encompass non-death losses (identity, status, health, relationships, home, culture, faith, anticipated future).</a:t>
            </a:r>
          </a:p>
          <a:p>
            <a:pPr lvl="1"/>
            <a:r>
              <a:rPr lang="en-GB" sz="1600" b="1" dirty="0"/>
              <a:t>Primary</a:t>
            </a:r>
            <a:r>
              <a:rPr lang="en-GB" sz="1600" dirty="0"/>
              <a:t> loss is the direct, initial event, such as a death or job loss. </a:t>
            </a:r>
          </a:p>
          <a:p>
            <a:pPr lvl="1"/>
            <a:r>
              <a:rPr lang="en-GB" sz="1600" b="1" dirty="0"/>
              <a:t>Secondary</a:t>
            </a:r>
            <a:r>
              <a:rPr lang="en-GB" sz="1600" dirty="0"/>
              <a:t> losses are the consequential, ripple-effect losses that stem from the primary event</a:t>
            </a:r>
          </a:p>
          <a:p>
            <a:r>
              <a:rPr lang="en-US" dirty="0"/>
              <a:t>All sorts of </a:t>
            </a:r>
            <a:r>
              <a:rPr lang="en-US" dirty="0" err="1"/>
              <a:t>reaections</a:t>
            </a:r>
            <a:r>
              <a:rPr lang="en-US" dirty="0"/>
              <a:t> – emotional, cognitive, </a:t>
            </a:r>
            <a:r>
              <a:rPr lang="en-US" dirty="0" err="1"/>
              <a:t>behavioural</a:t>
            </a:r>
            <a:r>
              <a:rPr lang="en-US" dirty="0"/>
              <a:t>, relational </a:t>
            </a:r>
          </a:p>
          <a:p>
            <a:endParaRPr lang="en-GB" dirty="0"/>
          </a:p>
        </p:txBody>
      </p:sp>
      <p:sp>
        <p:nvSpPr>
          <p:cNvPr id="4" name="Slide Number Placeholder 3"/>
          <p:cNvSpPr>
            <a:spLocks noGrp="1"/>
          </p:cNvSpPr>
          <p:nvPr>
            <p:ph type="sldNum" sz="quarter" idx="5"/>
          </p:nvPr>
        </p:nvSpPr>
        <p:spPr/>
        <p:txBody>
          <a:bodyPr/>
          <a:lstStyle/>
          <a:p>
            <a:fld id="{114F3691-A788-3446-B895-CA9A3EE69BF0}" type="slidenum">
              <a:rPr lang="en-US" smtClean="0"/>
              <a:t>2</a:t>
            </a:fld>
            <a:endParaRPr lang="en-US"/>
          </a:p>
        </p:txBody>
      </p:sp>
    </p:spTree>
    <p:extLst>
      <p:ext uri="{BB962C8B-B14F-4D97-AF65-F5344CB8AC3E}">
        <p14:creationId xmlns:p14="http://schemas.microsoft.com/office/powerpoint/2010/main" val="3904466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Originally outlined in </a:t>
            </a:r>
            <a:r>
              <a:rPr lang="en-GB" i="1" dirty="0"/>
              <a:t>On Death and Dying</a:t>
            </a:r>
            <a:r>
              <a:rPr lang="en-GB" dirty="0"/>
              <a:t> (1969),Elisabeth Kübler-Ross described five </a:t>
            </a:r>
            <a:r>
              <a:rPr lang="en-GB" b="1" dirty="0"/>
              <a:t>stages of grief</a:t>
            </a:r>
            <a:r>
              <a:rPr lang="en-GB" dirty="0"/>
              <a:t>. </a:t>
            </a:r>
          </a:p>
          <a:p>
            <a:pPr marL="171450" indent="-171450">
              <a:buFont typeface="Arial" panose="020B0604020202020204" pitchFamily="34" charset="0"/>
              <a:buChar char="•"/>
            </a:pPr>
            <a:r>
              <a:rPr lang="en-GB" dirty="0"/>
              <a:t>These were first developed in relation to people facing their own terminal illness, later applied (sometimes controversially) to bereavement.</a:t>
            </a:r>
          </a:p>
          <a:p>
            <a:pPr marL="171450" indent="-171450">
              <a:buFont typeface="Arial" panose="020B0604020202020204" pitchFamily="34" charset="0"/>
              <a:buChar char="•"/>
            </a:pPr>
            <a:r>
              <a:rPr lang="en-GB" b="1" dirty="0"/>
              <a:t>Clinical observations of terminally ill patients</a:t>
            </a:r>
            <a:r>
              <a:rPr lang="en-GB" dirty="0"/>
              <a:t>: Kübler-Ross conducted extensive interviews with dying patients in hospitals and hospices, documenting their emotional reactions and coping strategies, which became the empirical foundation for the book.</a:t>
            </a:r>
          </a:p>
          <a:p>
            <a:pPr marL="171450" indent="-171450">
              <a:buFont typeface="Arial" panose="020B0604020202020204" pitchFamily="34" charset="0"/>
              <a:buChar char="•"/>
            </a:pPr>
            <a:r>
              <a:rPr lang="en-GB" b="1" dirty="0"/>
              <a:t>Shift in medical and societal attitudes</a:t>
            </a:r>
            <a:r>
              <a:rPr lang="en-GB" dirty="0"/>
              <a:t>: The work emerged at a time when death was largely hidden in hospitals; it aimed to humanize end-of-life care and encourage emotional awareness among medical professionals.</a:t>
            </a:r>
          </a:p>
          <a:p>
            <a:pPr marL="171450" indent="-171450">
              <a:buFont typeface="Arial" panose="020B0604020202020204" pitchFamily="34" charset="0"/>
              <a:buChar char="•"/>
            </a:pPr>
            <a:r>
              <a:rPr lang="en-GB" b="1" dirty="0"/>
              <a:t>Introduction of the five-stage framework</a:t>
            </a:r>
            <a:r>
              <a:rPr lang="en-GB" dirty="0"/>
              <a:t>: Based on patterns observed in patients’ responses to terminal illness, she proposed the stages of denial, anger, bargaining, depression, and acceptance as common emotional experiences, not rigid sequences.</a:t>
            </a:r>
          </a:p>
          <a:p>
            <a:pPr marL="171450" indent="-171450">
              <a:buFont typeface="Arial" panose="020B0604020202020204" pitchFamily="34" charset="0"/>
              <a:buChar char="•"/>
            </a:pPr>
            <a:r>
              <a:rPr lang="en-GB" b="1" dirty="0"/>
              <a:t>Integration of psychology and palliative care</a:t>
            </a:r>
            <a:r>
              <a:rPr lang="en-GB" dirty="0"/>
              <a:t>: The book bridged psychiatry, psychology, and medicine, emphasizing the importance of emotional support, empathy, and communication in caring for dying individuals.</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114F3691-A788-3446-B895-CA9A3EE69BF0}" type="slidenum">
              <a:rPr lang="en-US" smtClean="0"/>
              <a:t>3</a:t>
            </a:fld>
            <a:endParaRPr lang="en-US"/>
          </a:p>
        </p:txBody>
      </p:sp>
    </p:spTree>
    <p:extLst>
      <p:ext uri="{BB962C8B-B14F-4D97-AF65-F5344CB8AC3E}">
        <p14:creationId xmlns:p14="http://schemas.microsoft.com/office/powerpoint/2010/main" val="1634575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Five Stages</a:t>
            </a:r>
          </a:p>
          <a:p>
            <a:r>
              <a:rPr lang="en-GB" b="1" dirty="0"/>
              <a:t>Denial</a:t>
            </a:r>
            <a:endParaRPr lang="en-GB" dirty="0"/>
          </a:p>
          <a:p>
            <a:pPr lvl="1"/>
            <a:r>
              <a:rPr lang="en-GB" dirty="0"/>
              <a:t>Shock, disbelief, or emotional numbness.</a:t>
            </a:r>
          </a:p>
          <a:p>
            <a:pPr lvl="1"/>
            <a:r>
              <a:rPr lang="en-GB" dirty="0"/>
              <a:t>A protective mechanism against overwhelming reality.</a:t>
            </a:r>
          </a:p>
          <a:p>
            <a:pPr lvl="1"/>
            <a:r>
              <a:rPr lang="en-GB" dirty="0"/>
              <a:t>“This isn’t happening… there must be a mistake.”</a:t>
            </a:r>
          </a:p>
          <a:p>
            <a:r>
              <a:rPr lang="en-GB" b="1" dirty="0"/>
              <a:t>Anger</a:t>
            </a:r>
            <a:endParaRPr lang="en-GB" dirty="0"/>
          </a:p>
          <a:p>
            <a:pPr lvl="1"/>
            <a:r>
              <a:rPr lang="en-GB" dirty="0"/>
              <a:t>Frustration and protest against the loss.</a:t>
            </a:r>
          </a:p>
          <a:p>
            <a:pPr lvl="1"/>
            <a:r>
              <a:rPr lang="en-GB" dirty="0"/>
              <a:t>Anger may be directed at others, self, the deceased, or even God/fate.</a:t>
            </a:r>
          </a:p>
          <a:p>
            <a:pPr lvl="1"/>
            <a:r>
              <a:rPr lang="en-GB" dirty="0"/>
              <a:t>“Why me? Why them? It’s not fair!”</a:t>
            </a:r>
          </a:p>
          <a:p>
            <a:r>
              <a:rPr lang="en-GB" b="1" dirty="0"/>
              <a:t>Bargaining</a:t>
            </a:r>
            <a:endParaRPr lang="en-GB" dirty="0"/>
          </a:p>
          <a:p>
            <a:pPr lvl="1"/>
            <a:r>
              <a:rPr lang="en-GB" dirty="0"/>
              <a:t>Attempts to negotiate, often with a higher power or with oneself.</a:t>
            </a:r>
          </a:p>
          <a:p>
            <a:pPr lvl="1"/>
            <a:r>
              <a:rPr lang="en-GB" dirty="0"/>
              <a:t>Focus on “what ifs” and “if </a:t>
            </a:r>
            <a:r>
              <a:rPr lang="en-GB" dirty="0" err="1"/>
              <a:t>onlys</a:t>
            </a:r>
            <a:r>
              <a:rPr lang="en-GB" dirty="0"/>
              <a:t>.”</a:t>
            </a:r>
          </a:p>
          <a:p>
            <a:pPr lvl="1"/>
            <a:r>
              <a:rPr lang="en-GB" dirty="0"/>
              <a:t>“If I do this, maybe I can reverse what happened.”</a:t>
            </a:r>
          </a:p>
          <a:p>
            <a:r>
              <a:rPr lang="en-GB" b="1" dirty="0"/>
              <a:t>Depression</a:t>
            </a:r>
            <a:endParaRPr lang="en-GB" dirty="0"/>
          </a:p>
          <a:p>
            <a:pPr lvl="1"/>
            <a:r>
              <a:rPr lang="en-GB" dirty="0"/>
              <a:t>Deep sadness, withdrawal, despair.</a:t>
            </a:r>
          </a:p>
          <a:p>
            <a:pPr lvl="1"/>
            <a:r>
              <a:rPr lang="en-GB" dirty="0"/>
              <a:t>Recognition of the finality of the loss.</a:t>
            </a:r>
          </a:p>
          <a:p>
            <a:pPr lvl="1"/>
            <a:r>
              <a:rPr lang="en-GB" dirty="0"/>
              <a:t>“There’s no point in going on… everything feels empty.”</a:t>
            </a:r>
          </a:p>
          <a:p>
            <a:r>
              <a:rPr lang="en-GB" b="1" dirty="0"/>
              <a:t>Acceptance</a:t>
            </a:r>
            <a:endParaRPr lang="en-GB" dirty="0"/>
          </a:p>
          <a:p>
            <a:pPr lvl="1"/>
            <a:r>
              <a:rPr lang="en-GB" dirty="0"/>
              <a:t>Coming to terms with the reality of the loss.</a:t>
            </a:r>
          </a:p>
          <a:p>
            <a:pPr lvl="1"/>
            <a:r>
              <a:rPr lang="en-GB" dirty="0"/>
              <a:t>Does not mean happiness or “getting over it,” but a calmer integration.</a:t>
            </a:r>
          </a:p>
          <a:p>
            <a:pPr lvl="1"/>
            <a:r>
              <a:rPr lang="en-GB" dirty="0"/>
              <a:t>“This has happened. I can live with it.”</a:t>
            </a:r>
          </a:p>
          <a:p>
            <a:endParaRPr lang="en-US" dirty="0"/>
          </a:p>
        </p:txBody>
      </p:sp>
      <p:sp>
        <p:nvSpPr>
          <p:cNvPr id="4" name="Slide Number Placeholder 3"/>
          <p:cNvSpPr>
            <a:spLocks noGrp="1"/>
          </p:cNvSpPr>
          <p:nvPr>
            <p:ph type="sldNum" sz="quarter" idx="5"/>
          </p:nvPr>
        </p:nvSpPr>
        <p:spPr/>
        <p:txBody>
          <a:bodyPr/>
          <a:lstStyle/>
          <a:p>
            <a:fld id="{114F3691-A788-3446-B895-CA9A3EE69BF0}" type="slidenum">
              <a:rPr lang="en-US" smtClean="0"/>
              <a:t>4</a:t>
            </a:fld>
            <a:endParaRPr lang="en-US"/>
          </a:p>
        </p:txBody>
      </p:sp>
    </p:spTree>
    <p:extLst>
      <p:ext uri="{BB962C8B-B14F-4D97-AF65-F5344CB8AC3E}">
        <p14:creationId xmlns:p14="http://schemas.microsoft.com/office/powerpoint/2010/main" val="3250853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Key Clarifications and Critiques</a:t>
            </a:r>
          </a:p>
          <a:p>
            <a:r>
              <a:rPr lang="en-GB" b="1" dirty="0"/>
              <a:t>Not linear</a:t>
            </a:r>
            <a:r>
              <a:rPr lang="en-GB" dirty="0"/>
              <a:t>: People don’t move neatly through the stages in order; they may revisit, skip, or experience multiple stages simultaneously.</a:t>
            </a:r>
          </a:p>
          <a:p>
            <a:r>
              <a:rPr lang="en-GB" b="1" dirty="0"/>
              <a:t>Not prescriptive</a:t>
            </a:r>
            <a:r>
              <a:rPr lang="en-GB" dirty="0"/>
              <a:t>: Kübler-Ross did not intend them as rigid steps, but they’ve often been misapplied as such.</a:t>
            </a:r>
          </a:p>
          <a:p>
            <a:r>
              <a:rPr lang="en-GB" b="1" dirty="0"/>
              <a:t>Broader influence</a:t>
            </a:r>
            <a:r>
              <a:rPr lang="en-GB" dirty="0"/>
              <a:t>: Her work was groundbreaking in opening conversations about death, dying, and grief, reducing cultural silence.</a:t>
            </a:r>
          </a:p>
          <a:p>
            <a:r>
              <a:rPr lang="en-GB" b="1" dirty="0"/>
              <a:t>Modern perspective</a:t>
            </a:r>
            <a:r>
              <a:rPr lang="en-GB" dirty="0"/>
              <a:t>: Many contemporary grief theorists (Worden, Stroebe &amp; Schut, Neimeyer) offer more flexible, process-based models, but the five stages remain widely recognised as a starting point.</a:t>
            </a:r>
          </a:p>
          <a:p>
            <a:endParaRPr lang="en-US" dirty="0"/>
          </a:p>
        </p:txBody>
      </p:sp>
      <p:sp>
        <p:nvSpPr>
          <p:cNvPr id="4" name="Slide Number Placeholder 3"/>
          <p:cNvSpPr>
            <a:spLocks noGrp="1"/>
          </p:cNvSpPr>
          <p:nvPr>
            <p:ph type="sldNum" sz="quarter" idx="5"/>
          </p:nvPr>
        </p:nvSpPr>
        <p:spPr/>
        <p:txBody>
          <a:bodyPr/>
          <a:lstStyle/>
          <a:p>
            <a:fld id="{114F3691-A788-3446-B895-CA9A3EE69BF0}" type="slidenum">
              <a:rPr lang="en-US" smtClean="0"/>
              <a:t>5</a:t>
            </a:fld>
            <a:endParaRPr lang="en-US"/>
          </a:p>
        </p:txBody>
      </p:sp>
    </p:spTree>
    <p:extLst>
      <p:ext uri="{BB962C8B-B14F-4D97-AF65-F5344CB8AC3E}">
        <p14:creationId xmlns:p14="http://schemas.microsoft.com/office/powerpoint/2010/main" val="3160049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nSpc>
                <a:spcPct val="90000"/>
              </a:lnSpc>
              <a:spcAft>
                <a:spcPts val="600"/>
              </a:spcAft>
            </a:pPr>
            <a:r>
              <a:rPr lang="en-GB" altLang="en-US" sz="1200" dirty="0">
                <a:solidFill>
                  <a:schemeClr val="bg1"/>
                </a:solidFill>
                <a:ea typeface="ＭＳ Ｐゴシック"/>
              </a:rPr>
              <a:t>Stroebe &amp; Schut (1999) </a:t>
            </a:r>
            <a:endParaRPr lang="en-US"/>
          </a:p>
          <a:p>
            <a:pPr>
              <a:spcBef>
                <a:spcPts val="0"/>
              </a:spcBef>
            </a:pPr>
            <a:r>
              <a:rPr lang="en-GB" b="1" dirty="0"/>
              <a:t>Developed by Stroebe and Schut (1999):</a:t>
            </a:r>
            <a:r>
              <a:rPr lang="en-GB" dirty="0"/>
              <a:t> This model conceptualizes grief as a dynamic process involving two types of coping.</a:t>
            </a:r>
            <a:endParaRPr lang="en-US"/>
          </a:p>
          <a:p>
            <a:r>
              <a:rPr lang="en-GB" b="1" dirty="0"/>
              <a:t>Loss-oriented coping:</a:t>
            </a:r>
            <a:r>
              <a:rPr lang="en-GB" dirty="0"/>
              <a:t> Involves confronting and processing the emotions, memories, and pain directly related to the loss.</a:t>
            </a:r>
          </a:p>
          <a:p>
            <a:r>
              <a:rPr lang="en-GB" b="1" dirty="0"/>
              <a:t>Restoration-oriented coping:</a:t>
            </a:r>
            <a:r>
              <a:rPr lang="en-GB" dirty="0"/>
              <a:t> Focuses on adapting to life changes, managing daily tasks, and building new routines after the loss.</a:t>
            </a:r>
          </a:p>
          <a:p>
            <a:r>
              <a:rPr lang="en-GB" b="1" dirty="0"/>
              <a:t>Oscillation:</a:t>
            </a:r>
            <a:r>
              <a:rPr lang="en-GB" dirty="0"/>
              <a:t> Healthy grieving involves moving back and forth between loss-oriented and restoration-oriented activities, rather than staying in one mode.</a:t>
            </a:r>
          </a:p>
          <a:p>
            <a:r>
              <a:rPr lang="en-GB" b="1" dirty="0"/>
              <a:t>Flexible coping:</a:t>
            </a:r>
            <a:r>
              <a:rPr lang="en-GB" dirty="0"/>
              <a:t> Oscillation allows the bereaved to balance emotional processing with practical adjustment, preventing prolonged or stalled grief.</a:t>
            </a:r>
          </a:p>
          <a:p>
            <a:r>
              <a:rPr lang="en-GB" b="1" dirty="0"/>
              <a:t>Individual differences:</a:t>
            </a:r>
            <a:r>
              <a:rPr lang="en-GB" dirty="0"/>
              <a:t> The model recognizes that people vary in how often and intensely they oscillate, depending on personality, support systems, and the nature of the loss.</a:t>
            </a:r>
          </a:p>
          <a:p>
            <a:pPr marL="0" lvl="0" indent="0">
              <a:buFont typeface="Arial"/>
              <a:buNone/>
            </a:pPr>
            <a:endParaRPr lang="en-US" dirty="0"/>
          </a:p>
        </p:txBody>
      </p:sp>
      <p:sp>
        <p:nvSpPr>
          <p:cNvPr id="4" name="Slide Number Placeholder 3"/>
          <p:cNvSpPr>
            <a:spLocks noGrp="1"/>
          </p:cNvSpPr>
          <p:nvPr>
            <p:ph type="sldNum" sz="quarter" idx="10"/>
          </p:nvPr>
        </p:nvSpPr>
        <p:spPr/>
        <p:txBody>
          <a:bodyPr/>
          <a:lstStyle/>
          <a:p>
            <a:fld id="{5EADE333-A5A1-3D4B-8555-4421C6271B64}" type="slidenum">
              <a:rPr lang="en-US" smtClean="0"/>
              <a:pPr/>
              <a:t>6</a:t>
            </a:fld>
            <a:endParaRPr lang="en-US"/>
          </a:p>
        </p:txBody>
      </p:sp>
    </p:spTree>
    <p:extLst>
      <p:ext uri="{BB962C8B-B14F-4D97-AF65-F5344CB8AC3E}">
        <p14:creationId xmlns:p14="http://schemas.microsoft.com/office/powerpoint/2010/main" val="3082928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Men and restoration-oriented coping:</a:t>
            </a:r>
            <a:r>
              <a:rPr lang="en-GB" dirty="0"/>
              <a:t> Men tend to engage more frequently in restoration-oriented activities, focusing on practical problem-solving, tasks, or work to manage grief. This aligns with social norms encouraging men to be action-focused rather than overtly emotional.</a:t>
            </a:r>
          </a:p>
          <a:p>
            <a:r>
              <a:rPr lang="en-GB" b="1" dirty="0"/>
              <a:t>Women and loss-oriented coping:</a:t>
            </a:r>
            <a:r>
              <a:rPr lang="en-GB" dirty="0"/>
              <a:t> Women are generally more likely to engage in loss-oriented coping, openly expressing emotions, seeking social support, and reflecting on the relationship with the deceased.</a:t>
            </a:r>
          </a:p>
          <a:p>
            <a:r>
              <a:rPr lang="en-GB" b="1" dirty="0"/>
              <a:t>Oscillation patterns:</a:t>
            </a:r>
            <a:r>
              <a:rPr lang="en-GB" dirty="0"/>
              <a:t> Studies suggest that women may oscillate more visibly between loss- and restoration-oriented coping, whereas men might stay longer in restoration-oriented activities, sometimes delaying emotional processing.</a:t>
            </a:r>
          </a:p>
          <a:p>
            <a:r>
              <a:rPr lang="en-GB" b="1" dirty="0"/>
              <a:t>Socialization effects:</a:t>
            </a:r>
            <a:r>
              <a:rPr lang="en-GB" dirty="0"/>
              <a:t> These patterns are influenced by societal expectations about gender and emotional expression rather than innate differences; men might feel pressure to “stay strong,” and women may feel more permitted to express vulnerability.</a:t>
            </a:r>
          </a:p>
          <a:p>
            <a:r>
              <a:rPr lang="en-GB" b="1" dirty="0"/>
              <a:t>Implications for support:</a:t>
            </a:r>
            <a:r>
              <a:rPr lang="en-GB" dirty="0"/>
              <a:t> Recognizing these differences helps tailor grief interventions—encouraging men to engage emotionally and supporting women in managing practical restoration tasks without guilt.</a:t>
            </a:r>
          </a:p>
          <a:p>
            <a:r>
              <a:rPr lang="en-GB" b="1" dirty="0"/>
              <a:t>Individual variation remains key:</a:t>
            </a:r>
            <a:r>
              <a:rPr lang="en-GB" dirty="0"/>
              <a:t> Despite general trends, there is wide variability, and gender does not rigidly determine how someone will grieve; personality, culture, and context all interact with coping style.</a:t>
            </a:r>
          </a:p>
          <a:p>
            <a:endParaRPr lang="en-US" dirty="0"/>
          </a:p>
        </p:txBody>
      </p:sp>
      <p:sp>
        <p:nvSpPr>
          <p:cNvPr id="4" name="Slide Number Placeholder 3"/>
          <p:cNvSpPr>
            <a:spLocks noGrp="1"/>
          </p:cNvSpPr>
          <p:nvPr>
            <p:ph type="sldNum" sz="quarter" idx="5"/>
          </p:nvPr>
        </p:nvSpPr>
        <p:spPr/>
        <p:txBody>
          <a:bodyPr/>
          <a:lstStyle/>
          <a:p>
            <a:fld id="{114F3691-A788-3446-B895-CA9A3EE69BF0}" type="slidenum">
              <a:rPr lang="en-US" smtClean="0"/>
              <a:t>7</a:t>
            </a:fld>
            <a:endParaRPr lang="en-US"/>
          </a:p>
        </p:txBody>
      </p:sp>
    </p:spTree>
    <p:extLst>
      <p:ext uri="{BB962C8B-B14F-4D97-AF65-F5344CB8AC3E}">
        <p14:creationId xmlns:p14="http://schemas.microsoft.com/office/powerpoint/2010/main" val="3991967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CE8B3A-CE3A-9E9F-8DB9-BFA4952689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9E4C74-950A-DA53-FB71-6524E85ED690}"/>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B01E9BB-F637-8629-C39F-AEC68757022D}"/>
              </a:ext>
            </a:extLst>
          </p:cNvPr>
          <p:cNvSpPr>
            <a:spLocks noGrp="1"/>
          </p:cNvSpPr>
          <p:nvPr>
            <p:ph type="body" idx="1"/>
          </p:nvPr>
        </p:nvSpPr>
        <p:spPr/>
        <p:txBody>
          <a:bodyPr/>
          <a:lstStyle/>
          <a:p>
            <a:pPr marL="171450" indent="-171450">
              <a:buFont typeface="Arial" panose="020B0604020202020204" pitchFamily="34" charset="0"/>
              <a:buChar char="•"/>
            </a:pPr>
            <a:r>
              <a:rPr lang="en-GB" b="1" dirty="0"/>
              <a:t>Core Idea: Grief is Not Static</a:t>
            </a:r>
          </a:p>
          <a:p>
            <a:pPr marL="171450" indent="-171450">
              <a:buFont typeface="Arial" panose="020B0604020202020204" pitchFamily="34" charset="0"/>
              <a:buChar char="•"/>
            </a:pPr>
            <a:r>
              <a:rPr lang="en-GB" dirty="0"/>
              <a:t>Parkes emphasised that grief is </a:t>
            </a:r>
            <a:r>
              <a:rPr lang="en-GB" b="1" dirty="0"/>
              <a:t>fluid, evolving, and active</a:t>
            </a:r>
            <a:r>
              <a:rPr lang="en-GB" dirty="0"/>
              <a:t>, not a one-off event or permanent “state” someone falls into.</a:t>
            </a:r>
          </a:p>
          <a:p>
            <a:pPr marL="171450" indent="-171450">
              <a:buFont typeface="Arial" panose="020B0604020202020204" pitchFamily="34" charset="0"/>
              <a:buChar char="•"/>
            </a:pPr>
            <a:r>
              <a:rPr lang="en-GB" dirty="0"/>
              <a:t>He described it as a process of </a:t>
            </a:r>
            <a:r>
              <a:rPr lang="en-GB" b="1" dirty="0"/>
              <a:t>psychological transition</a:t>
            </a:r>
            <a:r>
              <a:rPr lang="en-GB" dirty="0"/>
              <a:t>, often unpredictable, with oscillations of intensity and different phases over time.</a:t>
            </a:r>
          </a:p>
          <a:p>
            <a:pPr marL="171450" indent="-171450">
              <a:buFont typeface="Arial" panose="020B0604020202020204" pitchFamily="34" charset="0"/>
              <a:buChar char="•"/>
            </a:pPr>
            <a:r>
              <a:rPr lang="en-GB" dirty="0"/>
              <a:t>This contrasts with older notions of grief as either something people “get over” or as a single unchanging emotional state (e.g., “depression after loss”).</a:t>
            </a:r>
          </a:p>
          <a:p>
            <a:pPr marL="171450" indent="-171450">
              <a:buFont typeface="Arial" panose="020B0604020202020204" pitchFamily="34" charset="0"/>
              <a:buChar char="•"/>
            </a:pPr>
            <a:r>
              <a:rPr lang="en-GB" dirty="0"/>
              <a:t>Parkes viewed grief as a </a:t>
            </a:r>
            <a:r>
              <a:rPr lang="en-GB" b="1" dirty="0"/>
              <a:t>life transition</a:t>
            </a:r>
            <a:r>
              <a:rPr lang="en-GB" dirty="0"/>
              <a:t> requiring redefinition of self and world.</a:t>
            </a:r>
          </a:p>
          <a:p>
            <a:pPr marL="171450" indent="-171450">
              <a:buFont typeface="Arial" panose="020B0604020202020204" pitchFamily="34" charset="0"/>
              <a:buChar char="•"/>
            </a:pPr>
            <a:r>
              <a:rPr lang="en-GB" dirty="0"/>
              <a:t>Loss challenges the “assumptive world” — the internal model of how life is structured, predictable, and safe.</a:t>
            </a:r>
          </a:p>
          <a:p>
            <a:pPr marL="171450" indent="-171450">
              <a:buFont typeface="Arial" panose="020B0604020202020204" pitchFamily="34" charset="0"/>
              <a:buChar char="•"/>
            </a:pPr>
            <a:r>
              <a:rPr lang="en-GB" dirty="0"/>
              <a:t>Adjustment involves </a:t>
            </a:r>
            <a:r>
              <a:rPr lang="en-GB" b="1" dirty="0"/>
              <a:t>rebuilding assumptions</a:t>
            </a:r>
            <a:r>
              <a:rPr lang="en-GB" dirty="0"/>
              <a:t> in a changed reality (similar to later work by Neimeyer on meaning reconstruction).</a:t>
            </a:r>
          </a:p>
          <a:p>
            <a:pPr marL="171450" lvl="0" indent="-17145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3D84F836-543F-C232-A4AE-A2B4F984B297}"/>
              </a:ext>
            </a:extLst>
          </p:cNvPr>
          <p:cNvSpPr>
            <a:spLocks noGrp="1"/>
          </p:cNvSpPr>
          <p:nvPr>
            <p:ph type="sldNum" sz="quarter" idx="10"/>
          </p:nvPr>
        </p:nvSpPr>
        <p:spPr/>
        <p:txBody>
          <a:bodyPr/>
          <a:lstStyle/>
          <a:p>
            <a:fld id="{5EADE333-A5A1-3D4B-8555-4421C6271B64}" type="slidenum">
              <a:rPr lang="en-US" smtClean="0"/>
              <a:pPr/>
              <a:t>8</a:t>
            </a:fld>
            <a:endParaRPr lang="en-US"/>
          </a:p>
        </p:txBody>
      </p:sp>
    </p:spTree>
    <p:extLst>
      <p:ext uri="{BB962C8B-B14F-4D97-AF65-F5344CB8AC3E}">
        <p14:creationId xmlns:p14="http://schemas.microsoft.com/office/powerpoint/2010/main" val="801818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After the loss: mourning </a:t>
            </a:r>
          </a:p>
          <a:p>
            <a:r>
              <a:rPr lang="en-GB" b="1" dirty="0"/>
              <a:t>Psychological and Practical Framing:</a:t>
            </a:r>
            <a:r>
              <a:rPr lang="en-GB" dirty="0"/>
              <a:t> Worden emphasized mourning as an active process requiring conscious effort, contrasting earlier models that framed grief as a passive, stage-based experience. This made grief </a:t>
            </a:r>
            <a:r>
              <a:rPr lang="en-GB" dirty="0" err="1"/>
              <a:t>counseling</a:t>
            </a:r>
            <a:r>
              <a:rPr lang="en-GB" dirty="0"/>
              <a:t> more structured and goal-oriented.</a:t>
            </a:r>
          </a:p>
          <a:p>
            <a:r>
              <a:rPr lang="en-GB" b="1" dirty="0"/>
              <a:t>Integration with Psychoanalytic and Humanistic Theories:</a:t>
            </a:r>
            <a:r>
              <a:rPr lang="en-GB" dirty="0"/>
              <a:t> Over time, Worden’s framework was linked with psychoanalytic ideas (unconscious work, attachment) and humanistic perspectives (personal growth, meaning-making), broadening its theoretical applicability.</a:t>
            </a:r>
          </a:p>
          <a:p>
            <a:r>
              <a:rPr lang="en-GB" b="1" dirty="0"/>
              <a:t>Influence on Contemporary Grief Studies:</a:t>
            </a:r>
            <a:r>
              <a:rPr lang="en-GB" dirty="0"/>
              <a:t> Worden’s tasks have informed interventions, therapeutic models, and research, including attention to cultural, developmental, and trauma-informed variations, emphasizing mourning as both individual and social work.</a:t>
            </a:r>
          </a:p>
          <a:p>
            <a:endParaRPr lang="en-US" dirty="0"/>
          </a:p>
        </p:txBody>
      </p:sp>
      <p:sp>
        <p:nvSpPr>
          <p:cNvPr id="4" name="Slide Number Placeholder 3"/>
          <p:cNvSpPr>
            <a:spLocks noGrp="1"/>
          </p:cNvSpPr>
          <p:nvPr>
            <p:ph type="sldNum" sz="quarter" idx="5"/>
          </p:nvPr>
        </p:nvSpPr>
        <p:spPr/>
        <p:txBody>
          <a:bodyPr/>
          <a:lstStyle/>
          <a:p>
            <a:fld id="{114F3691-A788-3446-B895-CA9A3EE69BF0}" type="slidenum">
              <a:rPr lang="en-US" smtClean="0"/>
              <a:t>9</a:t>
            </a:fld>
            <a:endParaRPr lang="en-US"/>
          </a:p>
        </p:txBody>
      </p:sp>
    </p:spTree>
    <p:extLst>
      <p:ext uri="{BB962C8B-B14F-4D97-AF65-F5344CB8AC3E}">
        <p14:creationId xmlns:p14="http://schemas.microsoft.com/office/powerpoint/2010/main" val="2627438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48A272-BCA1-80CF-33D2-3D23579EC8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8D9637-2A5B-F655-F0B6-2126D1DD03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D979A9-915C-667B-1D60-D934E5938110}"/>
              </a:ext>
            </a:extLst>
          </p:cNvPr>
          <p:cNvSpPr>
            <a:spLocks noGrp="1"/>
          </p:cNvSpPr>
          <p:nvPr>
            <p:ph type="body" idx="1"/>
          </p:nvPr>
        </p:nvSpPr>
        <p:spPr/>
        <p:txBody>
          <a:bodyPr/>
          <a:lstStyle/>
          <a:p>
            <a:r>
              <a:rPr lang="en-GB" b="1" dirty="0"/>
              <a:t>Shift from Stages to Tasks</a:t>
            </a:r>
          </a:p>
          <a:p>
            <a:r>
              <a:rPr lang="en-GB" b="1" dirty="0"/>
              <a:t>Worden </a:t>
            </a:r>
            <a:r>
              <a:rPr lang="en-GB" dirty="0"/>
              <a:t>argued against rigid </a:t>
            </a:r>
            <a:r>
              <a:rPr lang="en-GB" i="1" dirty="0"/>
              <a:t>stage models</a:t>
            </a:r>
            <a:r>
              <a:rPr lang="en-GB" dirty="0"/>
              <a:t> (like Kübler-Ross).</a:t>
            </a:r>
          </a:p>
          <a:p>
            <a:r>
              <a:rPr lang="en-GB" dirty="0"/>
              <a:t>He viewed grief as an </a:t>
            </a:r>
            <a:r>
              <a:rPr lang="en-GB" b="1" dirty="0"/>
              <a:t>active process</a:t>
            </a:r>
            <a:r>
              <a:rPr lang="en-GB" dirty="0"/>
              <a:t>: something the bereaved must </a:t>
            </a:r>
            <a:r>
              <a:rPr lang="en-GB" i="1" dirty="0"/>
              <a:t>do</a:t>
            </a:r>
            <a:r>
              <a:rPr lang="en-GB" dirty="0"/>
              <a:t>, rather than </a:t>
            </a:r>
            <a:r>
              <a:rPr lang="en-GB" i="1" dirty="0"/>
              <a:t>passively undergo</a:t>
            </a:r>
            <a:r>
              <a:rPr lang="en-GB" dirty="0"/>
              <a:t>.</a:t>
            </a:r>
          </a:p>
          <a:p>
            <a:r>
              <a:rPr lang="en-GB" dirty="0"/>
              <a:t>His model emphasises </a:t>
            </a:r>
            <a:r>
              <a:rPr lang="en-GB" b="1" dirty="0"/>
              <a:t>tasks</a:t>
            </a:r>
            <a:r>
              <a:rPr lang="en-GB" dirty="0"/>
              <a:t> that the mourner works through, not linear stages to be completed.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Worden’s four tasks provide a </a:t>
            </a:r>
            <a:r>
              <a:rPr lang="en-GB" b="1" dirty="0"/>
              <a:t>flexible roadmap</a:t>
            </a:r>
            <a:r>
              <a:rPr lang="en-GB" dirty="0"/>
              <a:t>: not a rigid sequence but a set of challenges and growth opportunities. Each task touches on different domains of human experience—cognitive, emotional, behavioural, relational, and existential—and therapy can support clients in moving fluidly among them.</a:t>
            </a:r>
          </a:p>
          <a:p>
            <a:endParaRPr lang="en-US" dirty="0"/>
          </a:p>
        </p:txBody>
      </p:sp>
      <p:sp>
        <p:nvSpPr>
          <p:cNvPr id="4" name="Slide Number Placeholder 3">
            <a:extLst>
              <a:ext uri="{FF2B5EF4-FFF2-40B4-BE49-F238E27FC236}">
                <a16:creationId xmlns:a16="http://schemas.microsoft.com/office/drawing/2014/main" id="{33A55A99-9B13-5877-43D9-0405CDCB3857}"/>
              </a:ext>
            </a:extLst>
          </p:cNvPr>
          <p:cNvSpPr>
            <a:spLocks noGrp="1"/>
          </p:cNvSpPr>
          <p:nvPr>
            <p:ph type="sldNum" sz="quarter" idx="5"/>
          </p:nvPr>
        </p:nvSpPr>
        <p:spPr/>
        <p:txBody>
          <a:bodyPr/>
          <a:lstStyle/>
          <a:p>
            <a:fld id="{114F3691-A788-3446-B895-CA9A3EE69BF0}" type="slidenum">
              <a:rPr lang="en-US" smtClean="0"/>
              <a:t>10</a:t>
            </a:fld>
            <a:endParaRPr lang="en-US"/>
          </a:p>
        </p:txBody>
      </p:sp>
    </p:spTree>
    <p:extLst>
      <p:ext uri="{BB962C8B-B14F-4D97-AF65-F5344CB8AC3E}">
        <p14:creationId xmlns:p14="http://schemas.microsoft.com/office/powerpoint/2010/main" val="1912090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C85C42-845F-8306-3396-5509AF46C0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0398A5-5178-2105-1181-D60670783E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452045-47D9-8F64-2108-B01532C3634B}"/>
              </a:ext>
            </a:extLst>
          </p:cNvPr>
          <p:cNvSpPr>
            <a:spLocks noGrp="1"/>
          </p:cNvSpPr>
          <p:nvPr>
            <p:ph type="body" idx="1"/>
          </p:nvPr>
        </p:nvSpPr>
        <p:spPr/>
        <p:txBody>
          <a:bodyPr/>
          <a:lstStyle/>
          <a:p>
            <a:r>
              <a:rPr lang="en-GB" b="1" dirty="0"/>
              <a:t>Task I: To Accept the Reality of the Loss</a:t>
            </a:r>
          </a:p>
          <a:p>
            <a:pPr marL="171450" indent="-171450">
              <a:buFont typeface="Arial"/>
              <a:buChar char="•"/>
            </a:pPr>
            <a:r>
              <a:rPr lang="en-GB" dirty="0"/>
              <a:t>Confronting both </a:t>
            </a:r>
            <a:r>
              <a:rPr lang="en-GB" i="1" dirty="0"/>
              <a:t>intellectual</a:t>
            </a:r>
            <a:r>
              <a:rPr lang="en-GB" dirty="0"/>
              <a:t> and </a:t>
            </a:r>
            <a:r>
              <a:rPr lang="en-GB" i="1" dirty="0"/>
              <a:t>emotional</a:t>
            </a:r>
            <a:r>
              <a:rPr lang="en-GB" dirty="0"/>
              <a:t> acceptance that the person (or role/identity) is gone.</a:t>
            </a:r>
          </a:p>
          <a:p>
            <a:pPr marL="171450" indent="-171450">
              <a:buFont typeface="Arial"/>
              <a:buChar char="•"/>
            </a:pPr>
            <a:r>
              <a:rPr lang="en-GB" dirty="0"/>
              <a:t>Initial disbelief or denial (“This can’t be real”) is normal; rituals like funerals can aid reality-testing.</a:t>
            </a:r>
          </a:p>
          <a:p>
            <a:pPr marL="171450" indent="-171450">
              <a:buFont typeface="Arial"/>
              <a:buChar char="•"/>
            </a:pPr>
            <a:r>
              <a:rPr lang="en-GB" dirty="0"/>
              <a:t>Yearning, searching, or seeing the deceased in crowds may occur as the psyche adjusts.</a:t>
            </a:r>
          </a:p>
          <a:p>
            <a:pPr marL="171450" indent="-171450">
              <a:buFont typeface="Arial"/>
              <a:buChar char="•"/>
            </a:pPr>
            <a:r>
              <a:rPr lang="en-GB" dirty="0"/>
              <a:t>Acceptance often comes in waves; clients may “know” cognitively but not “feel” the loss emotionally.</a:t>
            </a:r>
          </a:p>
          <a:p>
            <a:pPr marL="171450" indent="-171450">
              <a:buFont typeface="Arial"/>
              <a:buChar char="•"/>
            </a:pPr>
            <a:r>
              <a:rPr lang="en-GB" dirty="0"/>
              <a:t>Therapy can gently help clients hold this paradox, without forcing premature acceptance.</a:t>
            </a:r>
          </a:p>
          <a:p>
            <a:pPr marL="171450" indent="-171450">
              <a:buFont typeface="Arial"/>
              <a:buChar char="•"/>
            </a:pPr>
            <a:r>
              <a:rPr lang="en-GB" dirty="0"/>
              <a:t>Risk if task is unresolved: chronic denial, avoidance of reminders, or inability to engage with mourning.</a:t>
            </a:r>
          </a:p>
          <a:p>
            <a:endParaRPr lang="en-US" dirty="0"/>
          </a:p>
        </p:txBody>
      </p:sp>
      <p:sp>
        <p:nvSpPr>
          <p:cNvPr id="4" name="Slide Number Placeholder 3">
            <a:extLst>
              <a:ext uri="{FF2B5EF4-FFF2-40B4-BE49-F238E27FC236}">
                <a16:creationId xmlns:a16="http://schemas.microsoft.com/office/drawing/2014/main" id="{EC919697-FD7A-B688-3609-33CB3E02AFD9}"/>
              </a:ext>
            </a:extLst>
          </p:cNvPr>
          <p:cNvSpPr>
            <a:spLocks noGrp="1"/>
          </p:cNvSpPr>
          <p:nvPr>
            <p:ph type="sldNum" sz="quarter" idx="5"/>
          </p:nvPr>
        </p:nvSpPr>
        <p:spPr/>
        <p:txBody>
          <a:bodyPr/>
          <a:lstStyle/>
          <a:p>
            <a:fld id="{114F3691-A788-3446-B895-CA9A3EE69BF0}" type="slidenum">
              <a:rPr lang="en-US" smtClean="0"/>
              <a:t>11</a:t>
            </a:fld>
            <a:endParaRPr lang="en-US"/>
          </a:p>
        </p:txBody>
      </p:sp>
    </p:spTree>
    <p:extLst>
      <p:ext uri="{BB962C8B-B14F-4D97-AF65-F5344CB8AC3E}">
        <p14:creationId xmlns:p14="http://schemas.microsoft.com/office/powerpoint/2010/main" val="746984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A7CE6-6685-6AD7-77BE-B998E1BC74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6EFA01-15B4-5384-87CD-EF8CABD1C6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E7F136-7453-1511-0745-09BE8A6833C7}"/>
              </a:ext>
            </a:extLst>
          </p:cNvPr>
          <p:cNvSpPr>
            <a:spLocks noGrp="1"/>
          </p:cNvSpPr>
          <p:nvPr>
            <p:ph type="body" idx="1"/>
          </p:nvPr>
        </p:nvSpPr>
        <p:spPr/>
        <p:txBody>
          <a:bodyPr/>
          <a:lstStyle/>
          <a:p>
            <a:r>
              <a:rPr lang="en-GB" b="1" dirty="0"/>
              <a:t>Task II: To Process the Pain of Grief</a:t>
            </a:r>
          </a:p>
          <a:p>
            <a:pPr marL="171450" indent="-171450">
              <a:buFont typeface="Arial"/>
              <a:buChar char="•"/>
            </a:pPr>
            <a:r>
              <a:rPr lang="en-GB" dirty="0"/>
              <a:t>Grief evokes a wide spectrum of emotions: sadness, anger, guilt, relief, shock, or even numbness.</a:t>
            </a:r>
          </a:p>
          <a:p>
            <a:pPr marL="171450" indent="-171450">
              <a:buFont typeface="Arial"/>
              <a:buChar char="•"/>
            </a:pPr>
            <a:r>
              <a:rPr lang="en-GB" dirty="0"/>
              <a:t>Pain may manifest cognitively (rumination, disbelief), behaviourally (withdrawal, restlessness), and physically (sleep disturbance, exhaustion).</a:t>
            </a:r>
          </a:p>
          <a:p>
            <a:pPr marL="171450" indent="-171450">
              <a:buFont typeface="Arial"/>
              <a:buChar char="•"/>
            </a:pPr>
            <a:r>
              <a:rPr lang="en-GB" dirty="0"/>
              <a:t>Some clients avoid grief through distraction, substance use, or over-functioning.</a:t>
            </a:r>
          </a:p>
          <a:p>
            <a:pPr marL="171450" indent="-171450">
              <a:buFont typeface="Arial"/>
              <a:buChar char="•"/>
            </a:pPr>
            <a:r>
              <a:rPr lang="en-GB" dirty="0"/>
              <a:t>Social or cultural norms may discourage open expression (e.g., “be strong,” “don’t cry”).</a:t>
            </a:r>
          </a:p>
          <a:p>
            <a:pPr marL="171450" indent="-171450">
              <a:buFont typeface="Arial"/>
              <a:buChar char="•"/>
            </a:pPr>
            <a:r>
              <a:rPr lang="en-GB" dirty="0"/>
              <a:t>Therapist role: provide empathic presence and unconditional acceptance so emotions can be safely expressed.</a:t>
            </a:r>
          </a:p>
          <a:p>
            <a:pPr marL="171450" indent="-171450">
              <a:buFont typeface="Arial"/>
              <a:buChar char="•"/>
            </a:pPr>
            <a:r>
              <a:rPr lang="en-GB" dirty="0"/>
              <a:t>Risk if task is unresolved: suppressed grief can resurface later as depression, anxiety, somatic illness, or complicated grief.</a:t>
            </a:r>
          </a:p>
          <a:p>
            <a:endParaRPr lang="en-US" dirty="0"/>
          </a:p>
        </p:txBody>
      </p:sp>
      <p:sp>
        <p:nvSpPr>
          <p:cNvPr id="4" name="Slide Number Placeholder 3">
            <a:extLst>
              <a:ext uri="{FF2B5EF4-FFF2-40B4-BE49-F238E27FC236}">
                <a16:creationId xmlns:a16="http://schemas.microsoft.com/office/drawing/2014/main" id="{8FD70E67-D9F3-10BB-D747-769562386C5F}"/>
              </a:ext>
            </a:extLst>
          </p:cNvPr>
          <p:cNvSpPr>
            <a:spLocks noGrp="1"/>
          </p:cNvSpPr>
          <p:nvPr>
            <p:ph type="sldNum" sz="quarter" idx="5"/>
          </p:nvPr>
        </p:nvSpPr>
        <p:spPr/>
        <p:txBody>
          <a:bodyPr/>
          <a:lstStyle/>
          <a:p>
            <a:fld id="{114F3691-A788-3446-B895-CA9A3EE69BF0}" type="slidenum">
              <a:rPr lang="en-US" smtClean="0"/>
              <a:t>12</a:t>
            </a:fld>
            <a:endParaRPr lang="en-US"/>
          </a:p>
        </p:txBody>
      </p:sp>
    </p:spTree>
    <p:extLst>
      <p:ext uri="{BB962C8B-B14F-4D97-AF65-F5344CB8AC3E}">
        <p14:creationId xmlns:p14="http://schemas.microsoft.com/office/powerpoint/2010/main" val="36592060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890AC9-621C-032B-B4E3-418653C349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7EB85A-ECE1-4777-FC2D-D0CCC39BD5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20807A-E348-2DE8-C1AB-956970CF7B1E}"/>
              </a:ext>
            </a:extLst>
          </p:cNvPr>
          <p:cNvSpPr>
            <a:spLocks noGrp="1"/>
          </p:cNvSpPr>
          <p:nvPr>
            <p:ph type="body" idx="1"/>
          </p:nvPr>
        </p:nvSpPr>
        <p:spPr/>
        <p:txBody>
          <a:bodyPr/>
          <a:lstStyle/>
          <a:p>
            <a:r>
              <a:rPr lang="en-GB" b="1" dirty="0"/>
              <a:t>Task III: To Adjust to a World Without the Deceased</a:t>
            </a:r>
          </a:p>
          <a:p>
            <a:pPr marL="171450" indent="-171450">
              <a:buFont typeface="Arial"/>
              <a:buChar char="•"/>
            </a:pPr>
            <a:r>
              <a:rPr lang="en-GB" b="1" dirty="0"/>
              <a:t>External adjustments</a:t>
            </a:r>
            <a:r>
              <a:rPr lang="en-GB" dirty="0"/>
              <a:t>: practical changes (managing finances, household roles, child-rearing).</a:t>
            </a:r>
          </a:p>
          <a:p>
            <a:pPr marL="171450" indent="-171450">
              <a:buFont typeface="Arial"/>
              <a:buChar char="•"/>
            </a:pPr>
            <a:r>
              <a:rPr lang="en-GB" b="1" dirty="0"/>
              <a:t>Internal adjustments</a:t>
            </a:r>
            <a:r>
              <a:rPr lang="en-GB" dirty="0"/>
              <a:t>: shifting identity (“I am no longer a spouse,” “I must discover who I am without them”).</a:t>
            </a:r>
          </a:p>
          <a:p>
            <a:pPr marL="171450" indent="-171450">
              <a:buFont typeface="Arial"/>
              <a:buChar char="•"/>
            </a:pPr>
            <a:r>
              <a:rPr lang="en-GB" b="1" dirty="0"/>
              <a:t>Spiritual/existential adjustments</a:t>
            </a:r>
            <a:r>
              <a:rPr lang="en-GB" dirty="0"/>
              <a:t>: rethinking meaning, faith, or worldview in the light of loss.</a:t>
            </a:r>
          </a:p>
          <a:p>
            <a:pPr marL="171450" indent="-171450">
              <a:buFont typeface="Arial"/>
              <a:buChar char="•"/>
            </a:pPr>
            <a:r>
              <a:rPr lang="en-GB" dirty="0"/>
              <a:t>Loss can create feelings of incompetence, helplessness, or being “adrift.”</a:t>
            </a:r>
          </a:p>
          <a:p>
            <a:pPr marL="171450" indent="-171450">
              <a:buFont typeface="Arial"/>
              <a:buChar char="•"/>
            </a:pPr>
            <a:r>
              <a:rPr lang="en-GB" dirty="0"/>
              <a:t>Therapist supports clients to gradually explore new roles, skills, or perspectives without rushing.</a:t>
            </a:r>
          </a:p>
          <a:p>
            <a:pPr marL="171450" indent="-171450">
              <a:buFont typeface="Arial"/>
              <a:buChar char="•"/>
            </a:pPr>
            <a:r>
              <a:rPr lang="en-GB" dirty="0"/>
              <a:t>Risk if task is unresolved: ongoing dependency on the past, inability to take on new roles, or existential despair.</a:t>
            </a:r>
          </a:p>
          <a:p>
            <a:endParaRPr lang="en-US" dirty="0"/>
          </a:p>
        </p:txBody>
      </p:sp>
      <p:sp>
        <p:nvSpPr>
          <p:cNvPr id="4" name="Slide Number Placeholder 3">
            <a:extLst>
              <a:ext uri="{FF2B5EF4-FFF2-40B4-BE49-F238E27FC236}">
                <a16:creationId xmlns:a16="http://schemas.microsoft.com/office/drawing/2014/main" id="{19360474-DDAE-2A4A-360B-F80156A0F4D2}"/>
              </a:ext>
            </a:extLst>
          </p:cNvPr>
          <p:cNvSpPr>
            <a:spLocks noGrp="1"/>
          </p:cNvSpPr>
          <p:nvPr>
            <p:ph type="sldNum" sz="quarter" idx="5"/>
          </p:nvPr>
        </p:nvSpPr>
        <p:spPr/>
        <p:txBody>
          <a:bodyPr/>
          <a:lstStyle/>
          <a:p>
            <a:fld id="{114F3691-A788-3446-B895-CA9A3EE69BF0}" type="slidenum">
              <a:rPr lang="en-US" smtClean="0"/>
              <a:t>13</a:t>
            </a:fld>
            <a:endParaRPr lang="en-US"/>
          </a:p>
        </p:txBody>
      </p:sp>
    </p:spTree>
    <p:extLst>
      <p:ext uri="{BB962C8B-B14F-4D97-AF65-F5344CB8AC3E}">
        <p14:creationId xmlns:p14="http://schemas.microsoft.com/office/powerpoint/2010/main" val="37781182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DD8CB3-ABAE-8ED8-0F8F-1E7754D508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2BEA36-F1D8-824F-D5C2-8E5EF9A588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8F8E73-7D80-923F-DEB4-27BC4976D129}"/>
              </a:ext>
            </a:extLst>
          </p:cNvPr>
          <p:cNvSpPr>
            <a:spLocks noGrp="1"/>
          </p:cNvSpPr>
          <p:nvPr>
            <p:ph type="body" idx="1"/>
          </p:nvPr>
        </p:nvSpPr>
        <p:spPr/>
        <p:txBody>
          <a:bodyPr/>
          <a:lstStyle/>
          <a:p>
            <a:r>
              <a:rPr lang="en-GB" b="1" dirty="0"/>
              <a:t>Task IV: To Find an Enduring Connection with the Deceased While Embarking on a New Life</a:t>
            </a:r>
          </a:p>
          <a:p>
            <a:pPr marL="171450" indent="-171450">
              <a:buFont typeface="Arial"/>
              <a:buChar char="•"/>
            </a:pPr>
            <a:r>
              <a:rPr lang="en-GB" dirty="0"/>
              <a:t>Rejects the outdated idea of “detachment” — instead, grief involves </a:t>
            </a:r>
            <a:r>
              <a:rPr lang="en-GB" b="1" dirty="0"/>
              <a:t>continuing bonds</a:t>
            </a:r>
            <a:r>
              <a:rPr lang="en-GB" dirty="0"/>
              <a:t>.</a:t>
            </a:r>
          </a:p>
          <a:p>
            <a:pPr marL="171450" indent="-171450">
              <a:buFont typeface="Arial"/>
              <a:buChar char="•"/>
            </a:pPr>
            <a:r>
              <a:rPr lang="en-GB" dirty="0"/>
              <a:t>Clients may maintain connection through memories, rituals, stories, or symbolic practices.</a:t>
            </a:r>
          </a:p>
          <a:p>
            <a:pPr marL="171450" indent="-171450">
              <a:buFont typeface="Arial"/>
              <a:buChar char="•"/>
            </a:pPr>
            <a:r>
              <a:rPr lang="en-GB" dirty="0"/>
              <a:t>The goal is integration: carrying the deceased in one’s heart while engaging in life again.</a:t>
            </a:r>
          </a:p>
          <a:p>
            <a:pPr marL="171450" indent="-171450">
              <a:buFont typeface="Arial"/>
              <a:buChar char="•"/>
            </a:pPr>
            <a:r>
              <a:rPr lang="en-GB" dirty="0"/>
              <a:t>Balancing remembrance with restoration (re-engagement in relationships, work, and future goals).</a:t>
            </a:r>
          </a:p>
          <a:p>
            <a:pPr marL="171450" indent="-171450">
              <a:buFont typeface="Arial"/>
              <a:buChar char="•"/>
            </a:pPr>
            <a:r>
              <a:rPr lang="en-GB" dirty="0"/>
              <a:t>Therapy can validate ongoing bonds and help clients distinguish between healthy remembrance vs. being immobilized by the past.</a:t>
            </a:r>
          </a:p>
          <a:p>
            <a:pPr marL="171450" indent="-171450">
              <a:buFont typeface="Arial"/>
              <a:buChar char="•"/>
            </a:pPr>
            <a:r>
              <a:rPr lang="en-GB" dirty="0"/>
              <a:t>Risk if task is unresolved: being “stuck” in grief, unable to move forward, or alternatively, cutting off memories entirely to avoid pain.</a:t>
            </a:r>
          </a:p>
          <a:p>
            <a:endParaRPr lang="en-US" dirty="0"/>
          </a:p>
        </p:txBody>
      </p:sp>
      <p:sp>
        <p:nvSpPr>
          <p:cNvPr id="4" name="Slide Number Placeholder 3">
            <a:extLst>
              <a:ext uri="{FF2B5EF4-FFF2-40B4-BE49-F238E27FC236}">
                <a16:creationId xmlns:a16="http://schemas.microsoft.com/office/drawing/2014/main" id="{76A11412-017F-A610-0BFE-291D04073DA7}"/>
              </a:ext>
            </a:extLst>
          </p:cNvPr>
          <p:cNvSpPr>
            <a:spLocks noGrp="1"/>
          </p:cNvSpPr>
          <p:nvPr>
            <p:ph type="sldNum" sz="quarter" idx="5"/>
          </p:nvPr>
        </p:nvSpPr>
        <p:spPr/>
        <p:txBody>
          <a:bodyPr/>
          <a:lstStyle/>
          <a:p>
            <a:fld id="{114F3691-A788-3446-B895-CA9A3EE69BF0}" type="slidenum">
              <a:rPr lang="en-US" smtClean="0"/>
              <a:t>14</a:t>
            </a:fld>
            <a:endParaRPr lang="en-US"/>
          </a:p>
        </p:txBody>
      </p:sp>
    </p:spTree>
    <p:extLst>
      <p:ext uri="{BB962C8B-B14F-4D97-AF65-F5344CB8AC3E}">
        <p14:creationId xmlns:p14="http://schemas.microsoft.com/office/powerpoint/2010/main" val="9520285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Traditions and rituals provide structure for the grieving </a:t>
            </a:r>
            <a:r>
              <a:rPr lang="en-GB" dirty="0" err="1"/>
              <a:t>process,offering</a:t>
            </a:r>
            <a:r>
              <a:rPr lang="en-GB" dirty="0"/>
              <a:t> a focus as well as outlining expected behaviours. </a:t>
            </a:r>
            <a:endParaRPr lang="en-US" dirty="0"/>
          </a:p>
          <a:p>
            <a:r>
              <a:rPr lang="en-GB" dirty="0"/>
              <a:t>This can act as containment, and a safety net in those very </a:t>
            </a:r>
            <a:r>
              <a:rPr lang="en-GB" dirty="0" err="1"/>
              <a:t>earlystages</a:t>
            </a:r>
            <a:r>
              <a:rPr lang="en-GB" dirty="0"/>
              <a:t> of mourning.</a:t>
            </a:r>
          </a:p>
          <a:p>
            <a:r>
              <a:rPr lang="en-GB" b="1" dirty="0"/>
              <a:t>Cultural norms shape expression:</a:t>
            </a:r>
            <a:r>
              <a:rPr lang="en-GB" dirty="0"/>
              <a:t> Different cultures have distinct expectations for mourning </a:t>
            </a:r>
            <a:r>
              <a:rPr lang="en-GB" dirty="0" err="1"/>
              <a:t>behaviors</a:t>
            </a:r>
            <a:r>
              <a:rPr lang="en-GB" dirty="0"/>
              <a:t>, including whether grief is expressed openly or privately, the appropriate duration of mourning, and rituals surrounding death.</a:t>
            </a:r>
          </a:p>
          <a:p>
            <a:r>
              <a:rPr lang="en-GB" b="1" dirty="0"/>
              <a:t>Good death vs bad death</a:t>
            </a:r>
          </a:p>
          <a:p>
            <a:r>
              <a:rPr lang="en-GB" b="1" dirty="0"/>
              <a:t>Times of mourning – Muslims buried in 24 hours, Judaism, Buddhism and </a:t>
            </a:r>
            <a:r>
              <a:rPr lang="en-GB" b="1" dirty="0" err="1"/>
              <a:t>Hindism</a:t>
            </a:r>
            <a:r>
              <a:rPr lang="en-GB" b="1" dirty="0"/>
              <a:t> with more stratified </a:t>
            </a:r>
            <a:r>
              <a:rPr lang="en-GB" b="1" dirty="0" err="1"/>
              <a:t>seuqnces</a:t>
            </a:r>
          </a:p>
          <a:p>
            <a:r>
              <a:rPr lang="en-GB" b="1" dirty="0"/>
              <a:t>Community vs. individual focus:</a:t>
            </a:r>
            <a:r>
              <a:rPr lang="en-GB" dirty="0"/>
              <a:t> Some cultures emphasize collective grieving and support networks, while others encourage private, individual coping, affecting how people seek comfort and process emotions.</a:t>
            </a:r>
          </a:p>
          <a:p>
            <a:r>
              <a:rPr lang="en-GB" b="1" dirty="0"/>
              <a:t>Rituals and meaning-making:</a:t>
            </a:r>
            <a:r>
              <a:rPr lang="en-GB" dirty="0"/>
              <a:t> Cultural rituals (funerals, memorials, ancestral ceremonies) provide structure and symbolic meaning, helping the bereaved integrate the loss into life narratives.</a:t>
            </a:r>
          </a:p>
          <a:p>
            <a:r>
              <a:rPr lang="en-GB" b="1" dirty="0"/>
              <a:t>Adaptation of grief interventions:</a:t>
            </a:r>
            <a:r>
              <a:rPr lang="en-GB" dirty="0"/>
              <a:t> Understanding cultural and intersectional contexts is crucial for effective support, ensuring that interventions are respectful, inclusive, and aligned with the bereaved person’s values and identity.</a:t>
            </a:r>
          </a:p>
          <a:p>
            <a:endParaRPr lang="en-US" dirty="0"/>
          </a:p>
        </p:txBody>
      </p:sp>
      <p:sp>
        <p:nvSpPr>
          <p:cNvPr id="4" name="Slide Number Placeholder 3"/>
          <p:cNvSpPr>
            <a:spLocks noGrp="1"/>
          </p:cNvSpPr>
          <p:nvPr>
            <p:ph type="sldNum" sz="quarter" idx="5"/>
          </p:nvPr>
        </p:nvSpPr>
        <p:spPr/>
        <p:txBody>
          <a:bodyPr/>
          <a:lstStyle/>
          <a:p>
            <a:fld id="{114F3691-A788-3446-B895-CA9A3EE69BF0}" type="slidenum">
              <a:rPr lang="en-US" smtClean="0"/>
              <a:t>15</a:t>
            </a:fld>
            <a:endParaRPr lang="en-US"/>
          </a:p>
        </p:txBody>
      </p:sp>
    </p:spTree>
    <p:extLst>
      <p:ext uri="{BB962C8B-B14F-4D97-AF65-F5344CB8AC3E}">
        <p14:creationId xmlns:p14="http://schemas.microsoft.com/office/powerpoint/2010/main" val="12830585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Christianity:</a:t>
            </a:r>
            <a:r>
              <a:rPr lang="en-US" dirty="0"/>
              <a:t> Practices vary by denomination, but common elements include funerals with prayers, hymns, and scripture readings; mourning periods often culminate in memorial services (e.g., “Mass of the Dead” in Catholicism). Emphasis is placed on hope in resurrection and eternal life.</a:t>
            </a:r>
          </a:p>
          <a:p>
            <a:pPr marL="285750" indent="-285750">
              <a:buFont typeface="Arial"/>
              <a:buChar char="•"/>
            </a:pPr>
            <a:r>
              <a:rPr lang="en-US" b="1" dirty="0"/>
              <a:t>Islam:</a:t>
            </a:r>
            <a:r>
              <a:rPr lang="en-US" dirty="0"/>
              <a:t> Burial typically occurs within 24 hours, with simple rituals emphasizing humility before God. Family observes a mourning period (</a:t>
            </a:r>
            <a:r>
              <a:rPr lang="en-US" i="1" dirty="0"/>
              <a:t>iddah</a:t>
            </a:r>
            <a:r>
              <a:rPr lang="en-US" dirty="0"/>
              <a:t>), including three days of communal support, while widows observe a longer period of four months and ten days. Recitation of the Qur’an and acts of charity are key.</a:t>
            </a:r>
            <a:endParaRPr lang="en-GB" dirty="0"/>
          </a:p>
          <a:p>
            <a:pPr marL="285750" indent="-285750">
              <a:buFont typeface="Arial"/>
              <a:buChar char="•"/>
            </a:pPr>
            <a:r>
              <a:rPr lang="en-US" b="1" dirty="0"/>
              <a:t>Judaism:</a:t>
            </a:r>
            <a:r>
              <a:rPr lang="en-US" dirty="0"/>
              <a:t> Structured mourning unfolds in stages—</a:t>
            </a:r>
            <a:r>
              <a:rPr lang="en-US" i="1" dirty="0"/>
              <a:t>Shiva</a:t>
            </a:r>
            <a:r>
              <a:rPr lang="en-US" dirty="0"/>
              <a:t> (seven days of intense mourning at home), </a:t>
            </a:r>
            <a:r>
              <a:rPr lang="en-US" i="1" dirty="0"/>
              <a:t>Shloshim</a:t>
            </a:r>
            <a:r>
              <a:rPr lang="en-US" dirty="0"/>
              <a:t> (thirty days of moderated mourning), and in some cases, a year-long mourning for parents. Practices stress community support, remembrance, and prayers such as the </a:t>
            </a:r>
            <a:r>
              <a:rPr lang="en-US" i="1" dirty="0"/>
              <a:t>Kaddish</a:t>
            </a:r>
            <a:r>
              <a:rPr lang="en-US" dirty="0"/>
              <a:t>.</a:t>
            </a:r>
            <a:endParaRPr lang="en-GB" dirty="0"/>
          </a:p>
          <a:p>
            <a:pPr marL="285750" indent="-285750">
              <a:buFont typeface="Arial"/>
              <a:buChar char="•"/>
            </a:pPr>
            <a:endParaRPr lang="en-US"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114F3691-A788-3446-B895-CA9A3EE69BF0}" type="slidenum">
              <a:rPr lang="en-US" smtClean="0"/>
              <a:t>16</a:t>
            </a:fld>
            <a:endParaRPr lang="en-US"/>
          </a:p>
        </p:txBody>
      </p:sp>
    </p:spTree>
    <p:extLst>
      <p:ext uri="{BB962C8B-B14F-4D97-AF65-F5344CB8AC3E}">
        <p14:creationId xmlns:p14="http://schemas.microsoft.com/office/powerpoint/2010/main" val="4713957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Sans-Serif"/>
              <a:buChar char="•"/>
            </a:pPr>
            <a:r>
              <a:rPr lang="en-US" b="1" dirty="0"/>
              <a:t>Hinduism:</a:t>
            </a:r>
            <a:r>
              <a:rPr lang="en-US" dirty="0"/>
              <a:t> Mourning rituals emphasize reincarnation and the soul’s journey. Cremation is common, followed by rituals like </a:t>
            </a:r>
            <a:r>
              <a:rPr lang="en-US" i="1" dirty="0"/>
              <a:t>shraddha</a:t>
            </a:r>
            <a:r>
              <a:rPr lang="en-US" dirty="0"/>
              <a:t> to support the departed soul. The mourning period often lasts 10–13 days, with family engaging in purification rites and ongoing remembrance through annual ceremonies.</a:t>
            </a:r>
            <a:endParaRPr lang="en-GB" dirty="0">
              <a:solidFill>
                <a:srgbClr val="444444"/>
              </a:solidFill>
            </a:endParaRPr>
          </a:p>
          <a:p>
            <a:pPr marL="285750" indent="-285750">
              <a:buFont typeface="Arial,Sans-Serif"/>
              <a:buChar char="•"/>
            </a:pPr>
            <a:r>
              <a:rPr lang="en-US" b="1" dirty="0"/>
              <a:t>Buddhism:</a:t>
            </a:r>
            <a:r>
              <a:rPr lang="en-US" dirty="0"/>
              <a:t> Mourning varies by tradition but often includes chanting, meditation, and merit-making rituals to aid the deceased’s rebirth. Ceremonies are held at intervals (e.g., 7th, 49th, and 100th days), reflecting the belief in transitional states (</a:t>
            </a:r>
            <a:r>
              <a:rPr lang="en-US" i="1" dirty="0"/>
              <a:t>bardo</a:t>
            </a:r>
            <a:r>
              <a:rPr lang="en-US" dirty="0"/>
              <a:t> in Tibetan Buddhism).</a:t>
            </a:r>
            <a:endParaRPr lang="en-GB" dirty="0">
              <a:solidFill>
                <a:srgbClr val="444444"/>
              </a:solidFill>
            </a:endParaRPr>
          </a:p>
          <a:p>
            <a:pPr marL="285750" indent="-285750">
              <a:buFont typeface="Arial,Sans-Serif"/>
              <a:buChar char="•"/>
            </a:pPr>
            <a:r>
              <a:rPr lang="en-US" b="1" dirty="0"/>
              <a:t>Indigenous and Traditional Religions:</a:t>
            </a:r>
            <a:r>
              <a:rPr lang="en-US" dirty="0"/>
              <a:t> Practices differ widely but often emphasize continuity between the living and ancestors. Mourning may involve storytelling, ritual offerings, drumming, or communal gatherings, reinforcing bonds with both the deceased and the wider community.</a:t>
            </a:r>
            <a:endParaRPr lang="en-GB" dirty="0"/>
          </a:p>
        </p:txBody>
      </p:sp>
      <p:sp>
        <p:nvSpPr>
          <p:cNvPr id="4" name="Slide Number Placeholder 3"/>
          <p:cNvSpPr>
            <a:spLocks noGrp="1"/>
          </p:cNvSpPr>
          <p:nvPr>
            <p:ph type="sldNum" sz="quarter" idx="5"/>
          </p:nvPr>
        </p:nvSpPr>
        <p:spPr/>
        <p:txBody>
          <a:bodyPr/>
          <a:lstStyle/>
          <a:p>
            <a:fld id="{114F3691-A788-3446-B895-CA9A3EE69BF0}" type="slidenum">
              <a:rPr lang="en-US" smtClean="0"/>
              <a:t>17</a:t>
            </a:fld>
            <a:endParaRPr lang="en-US"/>
          </a:p>
        </p:txBody>
      </p:sp>
    </p:spTree>
    <p:extLst>
      <p:ext uri="{BB962C8B-B14F-4D97-AF65-F5344CB8AC3E}">
        <p14:creationId xmlns:p14="http://schemas.microsoft.com/office/powerpoint/2010/main" val="5821334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digital age</a:t>
            </a:r>
            <a:r>
              <a:rPr lang="en-GB" dirty="0"/>
              <a:t>, especially the reality of </a:t>
            </a:r>
            <a:r>
              <a:rPr lang="en-GB" b="1" dirty="0"/>
              <a:t>digital permanence</a:t>
            </a:r>
            <a:r>
              <a:rPr lang="en-GB" dirty="0"/>
              <a:t>, significantly affects traditional processes of mourning in several ways:</a:t>
            </a:r>
          </a:p>
          <a:p>
            <a:r>
              <a:rPr lang="en-GB" b="1" dirty="0"/>
              <a:t>Prolonged Exposure to Loss:</a:t>
            </a:r>
            <a:r>
              <a:rPr lang="en-GB" dirty="0"/>
              <a:t> Because digital content remains accessible indefinitely, mourners can repeatedly encounter reminders of the deceased. This can </a:t>
            </a:r>
            <a:r>
              <a:rPr lang="en-GB" b="1" dirty="0"/>
              <a:t>delay acceptance of the loss</a:t>
            </a:r>
            <a:r>
              <a:rPr lang="en-GB" dirty="0"/>
              <a:t>, which is the first of Worden’s tasks of mourning.</a:t>
            </a:r>
          </a:p>
          <a:p>
            <a:r>
              <a:rPr lang="en-GB" b="1" dirty="0"/>
              <a:t>Persistent Emotional Engagement:</a:t>
            </a:r>
            <a:r>
              <a:rPr lang="en-GB" dirty="0"/>
              <a:t> Constant notifications, posts, or shared memories may keep grief “active,” complicating the processing of painful emotions. The second task—</a:t>
            </a:r>
            <a:r>
              <a:rPr lang="en-GB" b="1" dirty="0"/>
              <a:t>working through the pain of grief</a:t>
            </a:r>
            <a:r>
              <a:rPr lang="en-GB" dirty="0"/>
              <a:t>—can become more drawn out or emotionally exhausting.</a:t>
            </a:r>
          </a:p>
          <a:p>
            <a:r>
              <a:rPr lang="en-GB" b="1" dirty="0"/>
              <a:t>Challenges to Adjustment:</a:t>
            </a:r>
            <a:r>
              <a:rPr lang="en-GB" dirty="0"/>
              <a:t> The third task, </a:t>
            </a:r>
            <a:r>
              <a:rPr lang="en-GB" b="1" dirty="0"/>
              <a:t>adjusting to a world without the deceased</a:t>
            </a:r>
            <a:r>
              <a:rPr lang="en-GB" dirty="0"/>
              <a:t>, is complicated when the deceased continues to “exist” digitally. Mourners may struggle to redefine routines or social connections when their online presence persists.</a:t>
            </a:r>
          </a:p>
          <a:p>
            <a:r>
              <a:rPr lang="en-GB" b="1" dirty="0"/>
              <a:t>New Forms of Connection:</a:t>
            </a:r>
            <a:r>
              <a:rPr lang="en-GB" dirty="0"/>
              <a:t> Digital permanence allows for continued interaction with the deceased’s memory (e.g., commenting on posts or viewing photos), which can facilitate the fourth task—</a:t>
            </a:r>
            <a:r>
              <a:rPr lang="en-GB" b="1" dirty="0"/>
              <a:t>finding an enduring connection while moving on</a:t>
            </a:r>
            <a:r>
              <a:rPr lang="en-GB" dirty="0"/>
              <a:t>—but may also risk over-dependence on the digital presence.</a:t>
            </a:r>
          </a:p>
          <a:p>
            <a:r>
              <a:rPr lang="en-GB" b="1" dirty="0"/>
              <a:t>Ambiguity and Unfinished Mourning:</a:t>
            </a:r>
            <a:r>
              <a:rPr lang="en-GB" dirty="0"/>
              <a:t> The permanence of digital traces can create a sense of ambiguity about whether mourning is “complete,” potentially leading to </a:t>
            </a:r>
            <a:r>
              <a:rPr lang="en-GB" b="1" dirty="0"/>
              <a:t>prolonged or complicated grief</a:t>
            </a:r>
            <a:r>
              <a:rPr lang="en-GB" dirty="0"/>
              <a:t>.</a:t>
            </a:r>
          </a:p>
          <a:p>
            <a:r>
              <a:rPr lang="en-GB" b="1" dirty="0"/>
              <a:t>Shift in Mourning Practices:</a:t>
            </a:r>
            <a:r>
              <a:rPr lang="en-GB" dirty="0"/>
              <a:t> Mourners increasingly incorporate digital rituals (online memorials, virtual anniversaries), transforming grief from a purely private, temporal process into a </a:t>
            </a:r>
            <a:r>
              <a:rPr lang="en-GB" b="1" dirty="0"/>
              <a:t>public, continuous, and mediated experience</a:t>
            </a:r>
            <a:r>
              <a:rPr lang="en-GB" dirty="0"/>
              <a:t>.</a:t>
            </a:r>
          </a:p>
          <a:p>
            <a:endParaRPr lang="en-US" dirty="0"/>
          </a:p>
        </p:txBody>
      </p:sp>
      <p:sp>
        <p:nvSpPr>
          <p:cNvPr id="4" name="Slide Number Placeholder 3"/>
          <p:cNvSpPr>
            <a:spLocks noGrp="1"/>
          </p:cNvSpPr>
          <p:nvPr>
            <p:ph type="sldNum" sz="quarter" idx="5"/>
          </p:nvPr>
        </p:nvSpPr>
        <p:spPr/>
        <p:txBody>
          <a:bodyPr/>
          <a:lstStyle/>
          <a:p>
            <a:fld id="{114F3691-A788-3446-B895-CA9A3EE69BF0}" type="slidenum">
              <a:rPr lang="en-US" smtClean="0"/>
              <a:t>18</a:t>
            </a:fld>
            <a:endParaRPr lang="en-US"/>
          </a:p>
        </p:txBody>
      </p:sp>
    </p:spTree>
    <p:extLst>
      <p:ext uri="{BB962C8B-B14F-4D97-AF65-F5344CB8AC3E}">
        <p14:creationId xmlns:p14="http://schemas.microsoft.com/office/powerpoint/2010/main" val="2611380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b="1" dirty="0"/>
              <a:t>Uniqueness of Grief:</a:t>
            </a:r>
            <a:r>
              <a:rPr lang="en-GB" dirty="0"/>
              <a:t> Each individual experiences loss differently; rigid stage models fail to capture personal variation.</a:t>
            </a:r>
            <a:endParaRPr lang="en-US" dirty="0"/>
          </a:p>
          <a:p>
            <a:pPr marL="171450" indent="-171450">
              <a:buFont typeface="Arial"/>
              <a:buChar char="•"/>
            </a:pPr>
            <a:r>
              <a:rPr lang="en-GB" b="1" dirty="0"/>
              <a:t>Innate Capacity for Growth:</a:t>
            </a:r>
            <a:r>
              <a:rPr lang="en-GB" dirty="0"/>
              <a:t> Drawing on Rogers, grief is seen as a process where people have an actualising tendency to heal when supported.</a:t>
            </a:r>
          </a:p>
          <a:p>
            <a:pPr marL="171450" indent="-171450">
              <a:buFont typeface="Arial"/>
              <a:buChar char="•"/>
            </a:pPr>
            <a:r>
              <a:rPr lang="en-GB" b="1" dirty="0"/>
              <a:t>Holding Theory Lightly:</a:t>
            </a:r>
            <a:r>
              <a:rPr lang="en-GB" dirty="0"/>
              <a:t> Practitioners should not impose frameworks or timetables, but remain open to the client’s natural process.</a:t>
            </a:r>
          </a:p>
          <a:p>
            <a:pPr marL="171450" indent="-171450">
              <a:buFont typeface="Arial"/>
              <a:buChar char="•"/>
            </a:pPr>
            <a:r>
              <a:rPr lang="en-GB" b="1" dirty="0"/>
              <a:t>Integration over “Moving On”:</a:t>
            </a:r>
            <a:r>
              <a:rPr lang="en-GB" dirty="0"/>
              <a:t> The purpose of grieving is to weave the loss into one’s ongoing life story, not to simply “get over” it.</a:t>
            </a:r>
          </a:p>
          <a:p>
            <a:pPr marL="171450" indent="-171450">
              <a:buFont typeface="Arial"/>
              <a:buChar char="•"/>
            </a:pPr>
            <a:r>
              <a:rPr lang="en-GB" b="1" dirty="0"/>
              <a:t>Role of the Therapist:</a:t>
            </a:r>
            <a:r>
              <a:rPr lang="en-GB" dirty="0"/>
              <a:t> Helpers provide empathy, authenticity, and unconditional positive regard, creating a safe environment for grief work.</a:t>
            </a:r>
          </a:p>
          <a:p>
            <a:pPr marL="171450" indent="-171450">
              <a:buFont typeface="Arial"/>
              <a:buChar char="•"/>
            </a:pPr>
            <a:r>
              <a:rPr lang="en-GB" b="1" dirty="0"/>
              <a:t>Ethical Sensitivity:</a:t>
            </a:r>
            <a:r>
              <a:rPr lang="en-GB" dirty="0"/>
              <a:t> Respecting diversity in grieving styles means avoiding judgement and resisting societal pressures about how grief “should” look.</a:t>
            </a:r>
          </a:p>
          <a:p>
            <a:endParaRPr lang="en-GB" b="1" dirty="0"/>
          </a:p>
        </p:txBody>
      </p:sp>
      <p:sp>
        <p:nvSpPr>
          <p:cNvPr id="4" name="Slide Number Placeholder 3"/>
          <p:cNvSpPr>
            <a:spLocks noGrp="1"/>
          </p:cNvSpPr>
          <p:nvPr>
            <p:ph type="sldNum" sz="quarter" idx="5"/>
          </p:nvPr>
        </p:nvSpPr>
        <p:spPr/>
        <p:txBody>
          <a:bodyPr/>
          <a:lstStyle/>
          <a:p>
            <a:fld id="{114F3691-A788-3446-B895-CA9A3EE69BF0}" type="slidenum">
              <a:rPr lang="en-US" smtClean="0"/>
              <a:t>19</a:t>
            </a:fld>
            <a:endParaRPr lang="en-US"/>
          </a:p>
        </p:txBody>
      </p:sp>
    </p:spTree>
    <p:extLst>
      <p:ext uri="{BB962C8B-B14F-4D97-AF65-F5344CB8AC3E}">
        <p14:creationId xmlns:p14="http://schemas.microsoft.com/office/powerpoint/2010/main" val="2657106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Treatment/Approach in Person-Centred Therapy</a:t>
            </a:r>
          </a:p>
          <a:p>
            <a:r>
              <a:rPr lang="en-GB" b="1" dirty="0"/>
              <a:t>a) Core Conditions in Practice</a:t>
            </a:r>
          </a:p>
          <a:p>
            <a:r>
              <a:rPr lang="en-GB" b="1" dirty="0"/>
              <a:t>Empathy</a:t>
            </a:r>
            <a:r>
              <a:rPr lang="en-GB" dirty="0"/>
              <a:t>: The therapist’s attuned understanding helps clients articulate and accept their feelings (shock, rage, yearning, guilt). This is especially crucial when social supports fail or minimize grief.</a:t>
            </a:r>
          </a:p>
          <a:p>
            <a:r>
              <a:rPr lang="en-GB" b="1" dirty="0"/>
              <a:t>Unconditional Positive Regard (UPR)</a:t>
            </a:r>
            <a:r>
              <a:rPr lang="en-GB" dirty="0"/>
              <a:t>: Grief responses vary widely (e.g., numbness vs. weeping, anger vs. quiet withdrawal). UPR ensures that clients feel accepted regardless of how they grieve.</a:t>
            </a:r>
          </a:p>
          <a:p>
            <a:r>
              <a:rPr lang="en-GB" b="1" dirty="0"/>
              <a:t>Congruence (Authenticity)</a:t>
            </a:r>
            <a:r>
              <a:rPr lang="en-GB" dirty="0"/>
              <a:t>: The therapist models genuine presence. Carefully expressed emotional resonance (e.g., “I feel moved hearing you speak about her”) can help normalize the intensity of loss.</a:t>
            </a:r>
          </a:p>
          <a:p>
            <a:endParaRPr lang="en-GB" b="1" dirty="0"/>
          </a:p>
          <a:p>
            <a:endParaRPr lang="en-US" dirty="0"/>
          </a:p>
        </p:txBody>
      </p:sp>
      <p:sp>
        <p:nvSpPr>
          <p:cNvPr id="4" name="Slide Number Placeholder 3"/>
          <p:cNvSpPr>
            <a:spLocks noGrp="1"/>
          </p:cNvSpPr>
          <p:nvPr>
            <p:ph type="sldNum" sz="quarter" idx="5"/>
          </p:nvPr>
        </p:nvSpPr>
        <p:spPr/>
        <p:txBody>
          <a:bodyPr/>
          <a:lstStyle/>
          <a:p>
            <a:fld id="{114F3691-A788-3446-B895-CA9A3EE69BF0}" type="slidenum">
              <a:rPr lang="en-US" smtClean="0"/>
              <a:t>20</a:t>
            </a:fld>
            <a:endParaRPr lang="en-US"/>
          </a:p>
        </p:txBody>
      </p:sp>
    </p:spTree>
    <p:extLst>
      <p:ext uri="{BB962C8B-B14F-4D97-AF65-F5344CB8AC3E}">
        <p14:creationId xmlns:p14="http://schemas.microsoft.com/office/powerpoint/2010/main" val="32105811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D9E01-CED6-BA3C-D89F-54E30F60B8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756570-3426-CC95-5129-FAFC492B7A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80D164-B020-3FB2-145A-83EEB1654D52}"/>
              </a:ext>
            </a:extLst>
          </p:cNvPr>
          <p:cNvSpPr>
            <a:spLocks noGrp="1"/>
          </p:cNvSpPr>
          <p:nvPr>
            <p:ph type="body" idx="1"/>
          </p:nvPr>
        </p:nvSpPr>
        <p:spPr/>
        <p:txBody>
          <a:bodyPr/>
          <a:lstStyle/>
          <a:p>
            <a:endParaRPr lang="en-GB" b="1" dirty="0"/>
          </a:p>
          <a:p>
            <a:r>
              <a:rPr lang="en-GB" b="1" dirty="0"/>
              <a:t>b) The Process of Therapeutic Change</a:t>
            </a:r>
          </a:p>
          <a:p>
            <a:r>
              <a:rPr lang="en-GB" b="1" dirty="0"/>
              <a:t>From incongruence to congruence</a:t>
            </a:r>
            <a:r>
              <a:rPr lang="en-GB" dirty="0"/>
              <a:t>: Clients gradually trust and integrate their grief responses as </a:t>
            </a:r>
            <a:r>
              <a:rPr lang="en-GB" i="1" dirty="0"/>
              <a:t>theirs</a:t>
            </a:r>
            <a:r>
              <a:rPr lang="en-GB" dirty="0"/>
              <a:t>, not as socially prescribed or pathologized.</a:t>
            </a:r>
          </a:p>
          <a:p>
            <a:r>
              <a:rPr lang="en-GB" b="1" dirty="0"/>
              <a:t>Restoring organismic trust</a:t>
            </a:r>
            <a:r>
              <a:rPr lang="en-GB" dirty="0"/>
              <a:t>: The safe relational field enables clients to re-engage with their own valuing process—discovering how they want to live with their loss.</a:t>
            </a:r>
          </a:p>
          <a:p>
            <a:r>
              <a:rPr lang="en-GB" b="1" dirty="0"/>
              <a:t>Identity reconstruction</a:t>
            </a:r>
            <a:r>
              <a:rPr lang="en-GB" dirty="0"/>
              <a:t>: Clients reconfigure self-concept in a way that incorporates, rather than denies, the loss.</a:t>
            </a:r>
          </a:p>
          <a:p>
            <a:r>
              <a:rPr lang="en-GB" b="1" dirty="0"/>
              <a:t>c) Therapist’s Role</a:t>
            </a:r>
          </a:p>
          <a:p>
            <a:r>
              <a:rPr lang="en-GB" dirty="0"/>
              <a:t>Not to provide “techniques” or stage-based guidance, but to create an atmosphere in which the client’s natural grief process can unfold.</a:t>
            </a:r>
          </a:p>
          <a:p>
            <a:r>
              <a:rPr lang="en-GB" dirty="0"/>
              <a:t>Therapist is a </a:t>
            </a:r>
            <a:r>
              <a:rPr lang="en-GB" i="1" dirty="0"/>
              <a:t>companion</a:t>
            </a:r>
            <a:r>
              <a:rPr lang="en-GB" dirty="0"/>
              <a:t>, not a director—walking alongside the client in their journey.</a:t>
            </a:r>
          </a:p>
          <a:p>
            <a:endParaRPr lang="en-US" dirty="0"/>
          </a:p>
        </p:txBody>
      </p:sp>
      <p:sp>
        <p:nvSpPr>
          <p:cNvPr id="4" name="Slide Number Placeholder 3">
            <a:extLst>
              <a:ext uri="{FF2B5EF4-FFF2-40B4-BE49-F238E27FC236}">
                <a16:creationId xmlns:a16="http://schemas.microsoft.com/office/drawing/2014/main" id="{5BA1EEBD-EB51-8719-2B88-44696260CA1B}"/>
              </a:ext>
            </a:extLst>
          </p:cNvPr>
          <p:cNvSpPr>
            <a:spLocks noGrp="1"/>
          </p:cNvSpPr>
          <p:nvPr>
            <p:ph type="sldNum" sz="quarter" idx="5"/>
          </p:nvPr>
        </p:nvSpPr>
        <p:spPr/>
        <p:txBody>
          <a:bodyPr/>
          <a:lstStyle/>
          <a:p>
            <a:fld id="{114F3691-A788-3446-B895-CA9A3EE69BF0}" type="slidenum">
              <a:rPr lang="en-US" smtClean="0"/>
              <a:t>21</a:t>
            </a:fld>
            <a:endParaRPr lang="en-US"/>
          </a:p>
        </p:txBody>
      </p:sp>
    </p:spTree>
    <p:extLst>
      <p:ext uri="{BB962C8B-B14F-4D97-AF65-F5344CB8AC3E}">
        <p14:creationId xmlns:p14="http://schemas.microsoft.com/office/powerpoint/2010/main" val="14348453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a:ea typeface="Calibri"/>
                <a:cs typeface="Calibri"/>
              </a:rPr>
              <a:t>Death Anxiety</a:t>
            </a:r>
            <a:endParaRPr lang="en-US" dirty="0">
              <a:ea typeface="Calibri"/>
              <a:cs typeface="Calibri"/>
            </a:endParaRPr>
          </a:p>
          <a:p>
            <a:pPr marL="213989" indent="-213989"/>
            <a:r>
              <a:rPr lang="en-US" dirty="0">
                <a:ea typeface="Calibri"/>
                <a:cs typeface="Calibri"/>
              </a:rPr>
              <a:t>Chronicling the process - and moment - of death</a:t>
            </a:r>
          </a:p>
          <a:p>
            <a:pPr marL="213989" indent="-213989"/>
            <a:r>
              <a:rPr lang="en-US" dirty="0">
                <a:ea typeface="Calibri"/>
                <a:cs typeface="Calibri"/>
              </a:rPr>
              <a:t>Retelling of cultural practices (preparation of deceased, burial, ceremonies, </a:t>
            </a:r>
            <a:r>
              <a:rPr lang="en-US" dirty="0" err="1">
                <a:ea typeface="Calibri"/>
                <a:cs typeface="Calibri"/>
              </a:rPr>
              <a:t>etc</a:t>
            </a:r>
            <a:r>
              <a:rPr lang="en-US" dirty="0">
                <a:ea typeface="Calibri"/>
                <a:cs typeface="Calibri"/>
              </a:rPr>
              <a:t>) to access meaning-making frameworks (and potential sources of support)</a:t>
            </a:r>
          </a:p>
          <a:p>
            <a:pPr marL="0" indent="0">
              <a:buNone/>
            </a:pPr>
            <a:r>
              <a:rPr lang="en-US" b="1" dirty="0">
                <a:ea typeface="Calibri"/>
                <a:cs typeface="Calibri"/>
              </a:rPr>
              <a:t>Freedom</a:t>
            </a:r>
            <a:r>
              <a:rPr lang="en-US" dirty="0">
                <a:ea typeface="Calibri"/>
                <a:cs typeface="Calibri"/>
              </a:rPr>
              <a:t> </a:t>
            </a:r>
          </a:p>
          <a:p>
            <a:pPr marL="213989" indent="-213989"/>
            <a:r>
              <a:rPr lang="en-US" dirty="0">
                <a:ea typeface="Calibri"/>
                <a:cs typeface="Calibri"/>
              </a:rPr>
              <a:t>Work to find ways to introduce structure (start with the therapeutic process) and celebrate success! </a:t>
            </a:r>
          </a:p>
          <a:p>
            <a:pPr marL="213989" indent="-213989"/>
            <a:r>
              <a:rPr lang="en-US" dirty="0">
                <a:ea typeface="Calibri"/>
                <a:cs typeface="Calibri"/>
              </a:rPr>
              <a:t>Illuminate avoidance strategies</a:t>
            </a:r>
          </a:p>
          <a:p>
            <a:pPr marL="213989" indent="-213989"/>
            <a:r>
              <a:rPr lang="en-US" dirty="0">
                <a:ea typeface="Calibri"/>
                <a:cs typeface="Calibri"/>
              </a:rPr>
              <a:t>Seek out avenues for authenticity</a:t>
            </a:r>
          </a:p>
          <a:p>
            <a:pPr marL="0" indent="0">
              <a:buNone/>
            </a:pPr>
            <a:r>
              <a:rPr lang="en-US" b="1" dirty="0">
                <a:ea typeface="Calibri"/>
                <a:cs typeface="Calibri"/>
              </a:rPr>
              <a:t>Existential Isolation</a:t>
            </a:r>
            <a:endParaRPr lang="en-US" dirty="0"/>
          </a:p>
          <a:p>
            <a:pPr marL="213989" indent="-213989"/>
            <a:r>
              <a:rPr lang="en-US" dirty="0">
                <a:latin typeface="Calibri"/>
                <a:ea typeface="Calibri"/>
                <a:cs typeface="Calibri"/>
              </a:rPr>
              <a:t>Look for opportunities for connection and </a:t>
            </a:r>
            <a:r>
              <a:rPr lang="en-US" dirty="0" err="1">
                <a:latin typeface="Calibri"/>
                <a:ea typeface="Calibri"/>
                <a:cs typeface="Calibri"/>
              </a:rPr>
              <a:t>alturism</a:t>
            </a:r>
            <a:r>
              <a:rPr lang="en-US" dirty="0">
                <a:latin typeface="Calibri"/>
                <a:ea typeface="Calibri"/>
                <a:cs typeface="Calibri"/>
              </a:rPr>
              <a:t> </a:t>
            </a:r>
          </a:p>
          <a:p>
            <a:pPr marL="213989" indent="-213989"/>
            <a:r>
              <a:rPr lang="en-US" dirty="0">
                <a:ea typeface="Calibri"/>
                <a:cs typeface="Calibri"/>
              </a:rPr>
              <a:t>Be aware of rash decision-making (sexuality, compulsivity, </a:t>
            </a:r>
            <a:r>
              <a:rPr lang="en-US" dirty="0" err="1">
                <a:ea typeface="Calibri"/>
                <a:cs typeface="Calibri"/>
              </a:rPr>
              <a:t>etc</a:t>
            </a:r>
            <a:r>
              <a:rPr lang="en-US" dirty="0">
                <a:ea typeface="Calibri"/>
                <a:cs typeface="Calibri"/>
              </a:rPr>
              <a:t>)</a:t>
            </a:r>
          </a:p>
          <a:p>
            <a:pPr marL="213989" indent="-213989"/>
            <a:r>
              <a:rPr lang="en-US" dirty="0">
                <a:ea typeface="Calibri"/>
                <a:cs typeface="Calibri"/>
              </a:rPr>
              <a:t>Use the therapeutic relationship to facilitate an openness to social support</a:t>
            </a:r>
          </a:p>
          <a:p>
            <a:pPr marL="213989" indent="-213989"/>
            <a:r>
              <a:rPr lang="en-US" dirty="0">
                <a:ea typeface="Calibri"/>
                <a:cs typeface="Calibri"/>
              </a:rPr>
              <a:t>Psychoeducation about cycles of grief</a:t>
            </a:r>
          </a:p>
          <a:p>
            <a:pPr marL="0" indent="0">
              <a:buNone/>
            </a:pPr>
            <a:r>
              <a:rPr lang="en-US" b="1" dirty="0">
                <a:ea typeface="Calibri"/>
                <a:cs typeface="Calibri"/>
              </a:rPr>
              <a:t>Meaning</a:t>
            </a:r>
            <a:endParaRPr lang="en-US" dirty="0">
              <a:ea typeface="Calibri"/>
              <a:cs typeface="Calibri"/>
            </a:endParaRPr>
          </a:p>
          <a:p>
            <a:pPr marL="213989" indent="-213989"/>
            <a:r>
              <a:rPr lang="en-US" dirty="0">
                <a:ea typeface="Calibri"/>
                <a:cs typeface="Calibri"/>
              </a:rPr>
              <a:t>Look for meaningful </a:t>
            </a:r>
            <a:r>
              <a:rPr lang="en-US" dirty="0" err="1">
                <a:ea typeface="Calibri"/>
                <a:cs typeface="Calibri"/>
              </a:rPr>
              <a:t>labour</a:t>
            </a:r>
            <a:endParaRPr lang="en-US" dirty="0">
              <a:ea typeface="Calibri"/>
              <a:cs typeface="Calibri"/>
            </a:endParaRPr>
          </a:p>
          <a:p>
            <a:pPr marL="213989" indent="-213989"/>
            <a:r>
              <a:rPr lang="en-US" dirty="0">
                <a:latin typeface="Calibri"/>
                <a:ea typeface="Calibri"/>
                <a:cs typeface="Calibri"/>
              </a:rPr>
              <a:t>Listen for meaningful activities, ideas, beliefs</a:t>
            </a:r>
          </a:p>
          <a:p>
            <a:pPr marL="213989" indent="-213989"/>
            <a:r>
              <a:rPr lang="en-US" dirty="0">
                <a:latin typeface="Calibri"/>
                <a:ea typeface="Calibri"/>
                <a:cs typeface="Calibri"/>
              </a:rPr>
              <a:t>Tolerate that life will not return to normal </a:t>
            </a:r>
          </a:p>
          <a:p>
            <a:pPr marL="213989" indent="-213989"/>
            <a:endParaRPr lang="en-US" dirty="0">
              <a:ea typeface="Calibri"/>
              <a:cs typeface="Arial"/>
            </a:endParaRPr>
          </a:p>
          <a:p>
            <a:pPr marL="213989" indent="-213989"/>
            <a:endParaRPr lang="en-US" dirty="0">
              <a:ea typeface="Calibri"/>
              <a:cs typeface="Calibri"/>
            </a:endParaRPr>
          </a:p>
          <a:p>
            <a:pPr marL="213989" indent="-213989"/>
            <a:endParaRPr lang="en-US" dirty="0">
              <a:ea typeface="Calibri"/>
              <a:cs typeface="Calibri"/>
            </a:endParaRPr>
          </a:p>
          <a:p>
            <a:pPr marL="213989" indent="-213989"/>
            <a:endParaRPr lang="en-US" dirty="0">
              <a:ea typeface="Calibri"/>
              <a:cs typeface="Calibri"/>
            </a:endParaRPr>
          </a:p>
          <a:p>
            <a:pPr marL="213989" indent="-213989"/>
            <a:endParaRPr lang="en-US" dirty="0">
              <a:latin typeface="Calibri"/>
              <a:ea typeface="Calibri"/>
              <a:cs typeface="Arial"/>
            </a:endParaRPr>
          </a:p>
          <a:p>
            <a:pPr marL="213989" indent="-213989"/>
            <a:endParaRPr lang="en-US" dirty="0">
              <a:ea typeface="Calibri"/>
              <a:cs typeface="Calibri"/>
            </a:endParaRPr>
          </a:p>
          <a:p>
            <a:pPr marL="213989" indent="-213989"/>
            <a:endParaRPr lang="en-US" dirty="0">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A55FD24-17DB-43C4-B291-71E23996ED32}" type="slidenum">
              <a:rPr kumimoji="0" lang="en-US" alt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alt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844717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latin typeface="Arial"/>
                <a:ea typeface="ＭＳ Ｐゴシック"/>
                <a:cs typeface="Arial"/>
              </a:rPr>
              <a:t>Existentialism </a:t>
            </a:r>
          </a:p>
          <a:p>
            <a:pPr marL="171450" indent="-171450">
              <a:buFont typeface="Arial"/>
              <a:buChar char="•"/>
            </a:pPr>
            <a:r>
              <a:rPr lang="en-US" dirty="0">
                <a:latin typeface="Arial"/>
                <a:ea typeface="ＭＳ Ｐゴシック"/>
                <a:cs typeface="Arial"/>
              </a:rPr>
              <a:t>Death anxiety increases in saliency when individuals </a:t>
            </a:r>
            <a:r>
              <a:rPr lang="en-US" dirty="0" err="1">
                <a:latin typeface="Arial"/>
                <a:ea typeface="ＭＳ Ｐゴシック"/>
                <a:cs typeface="Arial"/>
              </a:rPr>
              <a:t>expe-rience</a:t>
            </a:r>
            <a:r>
              <a:rPr lang="en-US" dirty="0">
                <a:latin typeface="Arial"/>
                <a:ea typeface="ＭＳ Ｐゴシック"/>
                <a:cs typeface="Arial"/>
              </a:rPr>
              <a:t> the death of a close loved one.</a:t>
            </a:r>
            <a:endParaRPr lang="en-US" dirty="0"/>
          </a:p>
          <a:p>
            <a:pPr marL="171450" indent="-171450">
              <a:buFont typeface="Arial"/>
              <a:buChar char="•"/>
            </a:pPr>
            <a:r>
              <a:rPr lang="en-US" dirty="0">
                <a:latin typeface="Arial"/>
                <a:ea typeface="ＭＳ Ｐゴシック"/>
                <a:cs typeface="Arial"/>
              </a:rPr>
              <a:t>grief = one’s own life is also vulnerable and ﬁnite. </a:t>
            </a:r>
          </a:p>
          <a:p>
            <a:pPr marL="171450" indent="-171450">
              <a:buFont typeface="Arial"/>
              <a:buChar char="•"/>
            </a:pPr>
            <a:r>
              <a:rPr lang="en-US" dirty="0">
                <a:latin typeface="Arial"/>
                <a:ea typeface="ＭＳ Ｐゴシック"/>
                <a:cs typeface="Arial"/>
              </a:rPr>
              <a:t>Grief = Fear</a:t>
            </a:r>
          </a:p>
          <a:p>
            <a:pPr marL="171450" indent="-171450">
              <a:buFont typeface="Arial"/>
              <a:buChar char="•"/>
            </a:pPr>
            <a:r>
              <a:rPr lang="en-US" dirty="0">
                <a:latin typeface="Arial"/>
                <a:ea typeface="ＭＳ Ｐゴシック"/>
                <a:cs typeface="Arial"/>
              </a:rPr>
              <a:t>Grief counselling dogma fails = Death of others can heighten a person’s awareness and fear of their own death</a:t>
            </a:r>
          </a:p>
          <a:p>
            <a:pPr marL="171450" indent="-171450">
              <a:buFont typeface="Arial"/>
              <a:buChar char="•"/>
            </a:pPr>
            <a:r>
              <a:rPr lang="en-US" dirty="0">
                <a:latin typeface="Arial"/>
                <a:ea typeface="ＭＳ Ｐゴシック"/>
                <a:cs typeface="Arial"/>
              </a:rPr>
              <a:t>Fear of own mortality = denial of grief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A55FD24-17DB-43C4-B291-71E23996ED32}" type="slidenum">
              <a:rPr kumimoji="0" lang="en-US" alt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alt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196832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Shaken Worldview:</a:t>
            </a:r>
            <a:r>
              <a:rPr lang="en-US" dirty="0"/>
              <a:t> Bereavement can create feelings of emptiness, hopelessness, helplessness, and a sense of being “cast adrift.”</a:t>
            </a:r>
            <a:endParaRPr lang="en-US" dirty="0">
              <a:latin typeface="Arial"/>
              <a:ea typeface="ＭＳ Ｐゴシック"/>
              <a:cs typeface="Arial"/>
            </a:endParaRPr>
          </a:p>
          <a:p>
            <a:pPr>
              <a:buFont typeface="Arial"/>
              <a:buChar char="•"/>
            </a:pPr>
            <a:r>
              <a:rPr lang="en-US" b="1" dirty="0"/>
              <a:t>Existential Loneliness:</a:t>
            </a:r>
            <a:r>
              <a:rPr lang="en-US" dirty="0"/>
              <a:t> Separation from loved ones disrupts the previously secure and structured world, intensifying isolation and unease.</a:t>
            </a:r>
          </a:p>
          <a:p>
            <a:pPr>
              <a:buFont typeface="Arial"/>
              <a:buChar char="•"/>
            </a:pPr>
            <a:r>
              <a:rPr lang="en-US" b="1" dirty="0"/>
              <a:t>Anxiety and Existential Freedom:</a:t>
            </a:r>
            <a:r>
              <a:rPr lang="en-US" dirty="0"/>
              <a:t> Loss can trigger anxiety, leading to defensive attempts to avoid the burden of freedom and responsibility (Yalom, 1980).</a:t>
            </a:r>
          </a:p>
          <a:p>
            <a:pPr>
              <a:buFont typeface="Arial"/>
              <a:buChar char="•"/>
            </a:pPr>
            <a:r>
              <a:rPr lang="en-US" b="1" dirty="0"/>
              <a:t>Compulsivity and Avoidance:</a:t>
            </a:r>
            <a:r>
              <a:rPr lang="en-US" dirty="0"/>
              <a:t> Common defenses include compulsive behaviors, denial, displacement of responsibility, and avoidance of autonomy.</a:t>
            </a:r>
          </a:p>
          <a:p>
            <a:pPr>
              <a:buFont typeface="Arial"/>
              <a:buChar char="•"/>
            </a:pPr>
            <a:r>
              <a:rPr lang="en-US" b="1" dirty="0"/>
              <a:t>Displacement of Responsibility:</a:t>
            </a:r>
            <a:r>
              <a:rPr lang="en-US" dirty="0"/>
              <a:t> Grievers may attribute negative outcomes or personal struggles to the deceased, particularly in prolonged grief.</a:t>
            </a:r>
          </a:p>
          <a:p>
            <a:pPr>
              <a:buFont typeface="Arial"/>
              <a:buChar char="•"/>
            </a:pPr>
            <a:r>
              <a:rPr lang="en-US" b="1" dirty="0"/>
              <a:t>Denial of Responsibility:</a:t>
            </a:r>
            <a:r>
              <a:rPr lang="en-US" dirty="0"/>
              <a:t> Can manifest in depression, passivity, or learned helplessness, reinforcing impaired functioning in daily life.</a:t>
            </a:r>
          </a:p>
          <a:p>
            <a:pPr marL="171450" indent="-171450">
              <a:buFont typeface="Arial"/>
              <a:buChar char="•"/>
            </a:pPr>
            <a:endParaRPr lang="en-US" dirty="0">
              <a:latin typeface="Arial"/>
              <a:ea typeface="ＭＳ Ｐゴシック"/>
              <a:cs typeface="Arial"/>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A55FD24-17DB-43C4-B291-71E23996ED32}" type="slidenum">
              <a:rPr kumimoji="0" lang="en-US" alt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alt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121219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Interpersonal Isolation:</a:t>
            </a:r>
            <a:r>
              <a:rPr lang="en-US" dirty="0"/>
              <a:t> Grief often brings painful loneliness and a sense of disconnection from others.</a:t>
            </a:r>
            <a:endParaRPr lang="en-US" dirty="0">
              <a:latin typeface="Arial"/>
              <a:ea typeface="ＭＳ Ｐゴシック"/>
              <a:cs typeface="Arial"/>
            </a:endParaRPr>
          </a:p>
          <a:p>
            <a:pPr>
              <a:buFont typeface="Arial"/>
              <a:buChar char="•"/>
            </a:pPr>
            <a:r>
              <a:rPr lang="en-US" b="1"/>
              <a:t>Existential Isolation:</a:t>
            </a:r>
            <a:r>
              <a:rPr lang="en-US"/>
              <a:t> Beyond relationships, mourners may feel profoundly alone in their life journey.</a:t>
            </a:r>
          </a:p>
          <a:p>
            <a:pPr>
              <a:buFont typeface="Arial"/>
              <a:buChar char="•"/>
            </a:pPr>
            <a:r>
              <a:rPr lang="en-US" b="1"/>
              <a:t>Psychological Impact:</a:t>
            </a:r>
            <a:r>
              <a:rPr lang="en-US"/>
              <a:t> Existential isolation can demotivate, encourage withdrawal, and increase vulnerability to depression.</a:t>
            </a:r>
          </a:p>
          <a:p>
            <a:pPr>
              <a:buFont typeface="Arial"/>
              <a:buChar char="•"/>
            </a:pPr>
            <a:r>
              <a:rPr lang="en-US" b="1"/>
              <a:t>Condemned Isolation:</a:t>
            </a:r>
            <a:r>
              <a:rPr lang="en-US"/>
              <a:t> Chronic disconnection may lead to a deeper state of alienation, where nurturing relationships feel out of reach (Jordan, 2018).</a:t>
            </a:r>
          </a:p>
          <a:p>
            <a:pPr marL="171450" indent="-171450">
              <a:buFont typeface="Arial"/>
              <a:buChar char="•"/>
            </a:pPr>
            <a:endParaRPr lang="en-US" dirty="0">
              <a:latin typeface="Arial"/>
              <a:ea typeface="ＭＳ Ｐゴシック"/>
              <a:cs typeface="Arial"/>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A55FD24-17DB-43C4-B291-71E23996ED32}" type="slidenum">
              <a:rPr kumimoji="0" lang="en-US" alt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alt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701468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latin typeface="Arial"/>
                <a:ea typeface="ＭＳ Ｐゴシック"/>
                <a:cs typeface="Arial"/>
              </a:rPr>
              <a:t>The death of a loved one may cause an increase in and crisis of meaning. </a:t>
            </a:r>
            <a:endParaRPr lang="en-US" dirty="0"/>
          </a:p>
          <a:p>
            <a:pPr marL="171450" indent="-171450">
              <a:buFont typeface="Arial"/>
              <a:buChar char="•"/>
            </a:pPr>
            <a:r>
              <a:rPr lang="en-US" dirty="0">
                <a:latin typeface="Arial"/>
                <a:ea typeface="ＭＳ Ｐゴシック"/>
                <a:cs typeface="Arial"/>
              </a:rPr>
              <a:t>Concerning the latter, grieving individuals may wonder if and how life is worth living without their loved one. </a:t>
            </a:r>
            <a:endParaRPr lang="en-US">
              <a:cs typeface="Arial"/>
            </a:endParaRPr>
          </a:p>
          <a:p>
            <a:pPr marL="171450" indent="-171450">
              <a:buFont typeface="Arial"/>
              <a:buChar char="•"/>
            </a:pPr>
            <a:r>
              <a:rPr lang="en-US" dirty="0">
                <a:latin typeface="Arial"/>
                <a:ea typeface="ＭＳ Ｐゴシック"/>
                <a:cs typeface="Arial"/>
              </a:rPr>
              <a:t>This is particularly true for people whose primary source of meaning was their loved one. </a:t>
            </a:r>
            <a:endParaRPr lang="en-US">
              <a:cs typeface="Arial"/>
            </a:endParaRPr>
          </a:p>
          <a:p>
            <a:pPr marL="171450" indent="-171450">
              <a:buFont typeface="Arial"/>
              <a:buChar char="•"/>
            </a:pPr>
            <a:r>
              <a:rPr lang="en-US" dirty="0">
                <a:latin typeface="Arial"/>
                <a:ea typeface="ＭＳ Ｐゴシック"/>
                <a:cs typeface="Arial"/>
              </a:rPr>
              <a:t>Grieving individuals also might dispute, possibly for the ﬁrst time, the meanings they created, leaving them with a sense of vulnerability, isolation, and emptiness</a:t>
            </a:r>
          </a:p>
          <a:p>
            <a:pPr marL="171450" indent="-171450">
              <a:buFont typeface="Arial"/>
              <a:buChar char="•"/>
            </a:pPr>
            <a:r>
              <a:rPr lang="en-US" dirty="0">
                <a:latin typeface="Arial"/>
                <a:ea typeface="ＭＳ Ｐゴシック"/>
                <a:cs typeface="Arial"/>
              </a:rPr>
              <a:t>the </a:t>
            </a:r>
            <a:r>
              <a:rPr lang="en-US" dirty="0" err="1">
                <a:latin typeface="Arial"/>
                <a:ea typeface="ＭＳ Ｐゴシック"/>
                <a:cs typeface="Arial"/>
              </a:rPr>
              <a:t>deathof</a:t>
            </a:r>
            <a:r>
              <a:rPr lang="en-US" dirty="0">
                <a:latin typeface="Arial"/>
                <a:ea typeface="ＭＳ Ｐゴシック"/>
                <a:cs typeface="Arial"/>
              </a:rPr>
              <a:t> a loved one can alter or even dissolve one’s sense of meaning, creating an existential vacuum.</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A55FD24-17DB-43C4-B291-71E23996ED32}" type="slidenum">
              <a:rPr kumimoji="0" lang="en-US" alt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US" alt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397566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Attuning to </a:t>
            </a:r>
            <a:r>
              <a:rPr lang="en-GB" i="1" dirty="0"/>
              <a:t>how</a:t>
            </a:r>
            <a:r>
              <a:rPr lang="en-GB" dirty="0"/>
              <a:t> grief is expressed (words, body, silence).</a:t>
            </a:r>
          </a:p>
          <a:p>
            <a:pPr marL="171450" indent="-171450">
              <a:buFont typeface="Arial" panose="020B0604020202020204" pitchFamily="34" charset="0"/>
              <a:buChar char="•"/>
            </a:pPr>
            <a:r>
              <a:rPr lang="en-GB" dirty="0"/>
              <a:t>Validating loss beyond death—inviting exploration of </a:t>
            </a:r>
            <a:r>
              <a:rPr lang="en-GB" i="1" dirty="0"/>
              <a:t>hidden grief</a:t>
            </a:r>
            <a:r>
              <a:rPr lang="en-GB" dirty="0"/>
              <a:t>.</a:t>
            </a:r>
          </a:p>
          <a:p>
            <a:pPr marL="171450" indent="-171450">
              <a:buFont typeface="Arial" panose="020B0604020202020204" pitchFamily="34" charset="0"/>
              <a:buChar char="•"/>
            </a:pPr>
            <a:r>
              <a:rPr lang="en-GB" dirty="0"/>
              <a:t>Creating safe space for oscillation between pain and restoration.</a:t>
            </a:r>
          </a:p>
          <a:p>
            <a:pPr marL="171450" indent="-171450">
              <a:buFont typeface="Arial" panose="020B0604020202020204" pitchFamily="34" charset="0"/>
              <a:buChar char="•"/>
            </a:pPr>
            <a:r>
              <a:rPr lang="en-GB" dirty="0"/>
              <a:t>Facilitating narrative reconstruction and meaning-making.</a:t>
            </a:r>
          </a:p>
          <a:p>
            <a:pPr marL="171450" indent="-171450">
              <a:buFont typeface="Arial" panose="020B0604020202020204" pitchFamily="34" charset="0"/>
              <a:buChar char="•"/>
            </a:pPr>
            <a:r>
              <a:rPr lang="en-GB" dirty="0"/>
              <a:t>Attending to ritual, memory, and symbolic expression.</a:t>
            </a:r>
          </a:p>
          <a:p>
            <a:pPr marL="171450" indent="-171450">
              <a:buFont typeface="Arial" panose="020B0604020202020204" pitchFamily="34" charset="0"/>
              <a:buChar char="•"/>
            </a:pPr>
            <a:r>
              <a:rPr lang="en-GB" dirty="0"/>
              <a:t>Awareness of limits: some losses may not “heal” but require accompaniment.</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114F3691-A788-3446-B895-CA9A3EE69BF0}" type="slidenum">
              <a:rPr lang="en-US" smtClean="0"/>
              <a:t>27</a:t>
            </a:fld>
            <a:endParaRPr lang="en-US"/>
          </a:p>
        </p:txBody>
      </p:sp>
    </p:spTree>
    <p:extLst>
      <p:ext uri="{BB962C8B-B14F-4D97-AF65-F5344CB8AC3E}">
        <p14:creationId xmlns:p14="http://schemas.microsoft.com/office/powerpoint/2010/main" val="546878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B465D-8287-8044-4939-6F0CF2B4EE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8DE373-7EA8-3FD1-6AA2-D8AD43DD7C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4F2FF4-F507-1E4F-D8BF-250DF753498A}"/>
              </a:ext>
            </a:extLst>
          </p:cNvPr>
          <p:cNvSpPr>
            <a:spLocks noGrp="1"/>
          </p:cNvSpPr>
          <p:nvPr>
            <p:ph type="body" idx="1"/>
          </p:nvPr>
        </p:nvSpPr>
        <p:spPr/>
        <p:txBody>
          <a:bodyPr/>
          <a:lstStyle/>
          <a:p>
            <a:r>
              <a:rPr lang="en-GB" b="1" dirty="0"/>
              <a:t>General Considerations</a:t>
            </a:r>
          </a:p>
          <a:p>
            <a:r>
              <a:rPr lang="en-GB" b="1" dirty="0"/>
              <a:t>Silence</a:t>
            </a:r>
            <a:r>
              <a:rPr lang="en-GB" dirty="0"/>
              <a:t>: Person-Centred work allows silence, recognizing grief may exceed language.</a:t>
            </a:r>
          </a:p>
          <a:p>
            <a:r>
              <a:rPr lang="en-GB" b="1" dirty="0"/>
              <a:t>Non-directivity</a:t>
            </a:r>
            <a:r>
              <a:rPr lang="en-GB" dirty="0"/>
              <a:t>: Avoid pushing clients into meaning-making before they are ready; trust in the unfolding process.</a:t>
            </a:r>
          </a:p>
          <a:p>
            <a:r>
              <a:rPr lang="en-GB" b="1" dirty="0"/>
              <a:t>Respect for uniqueness</a:t>
            </a:r>
            <a:r>
              <a:rPr lang="en-GB" dirty="0"/>
              <a:t>: Every grief is unique—no two clients will experience the same relationship, loss, or response.</a:t>
            </a:r>
          </a:p>
          <a:p>
            <a:r>
              <a:rPr lang="en-GB" b="1" dirty="0"/>
              <a:t>Disenfranchised grief</a:t>
            </a:r>
            <a:r>
              <a:rPr lang="en-GB" dirty="0"/>
              <a:t>: UPR is especially vital for losses society minimizes (miscarriage, pet loss, loss in LGBTQ+ contexts).</a:t>
            </a:r>
          </a:p>
          <a:p>
            <a:r>
              <a:rPr lang="en-GB" b="1" dirty="0"/>
              <a:t>Therapist self-awareness</a:t>
            </a:r>
            <a:r>
              <a:rPr lang="en-GB" dirty="0"/>
              <a:t>: The therapist must remain aware of their own relationship to loss to avoid subtle pressures or </a:t>
            </a:r>
            <a:r>
              <a:rPr lang="en-GB" dirty="0" err="1"/>
              <a:t>defenses</a:t>
            </a:r>
            <a:r>
              <a:rPr lang="en-GB" dirty="0"/>
              <a:t> in the encounter.</a:t>
            </a:r>
          </a:p>
          <a:p>
            <a:endParaRPr lang="en-US" dirty="0"/>
          </a:p>
        </p:txBody>
      </p:sp>
      <p:sp>
        <p:nvSpPr>
          <p:cNvPr id="4" name="Slide Number Placeholder 3">
            <a:extLst>
              <a:ext uri="{FF2B5EF4-FFF2-40B4-BE49-F238E27FC236}">
                <a16:creationId xmlns:a16="http://schemas.microsoft.com/office/drawing/2014/main" id="{18ACE57D-D3F1-B00A-E651-23CCD26F5381}"/>
              </a:ext>
            </a:extLst>
          </p:cNvPr>
          <p:cNvSpPr>
            <a:spLocks noGrp="1"/>
          </p:cNvSpPr>
          <p:nvPr>
            <p:ph type="sldNum" sz="quarter" idx="5"/>
          </p:nvPr>
        </p:nvSpPr>
        <p:spPr/>
        <p:txBody>
          <a:bodyPr/>
          <a:lstStyle/>
          <a:p>
            <a:fld id="{114F3691-A788-3446-B895-CA9A3EE69BF0}" type="slidenum">
              <a:rPr lang="en-US" smtClean="0"/>
              <a:t>28</a:t>
            </a:fld>
            <a:endParaRPr lang="en-US"/>
          </a:p>
        </p:txBody>
      </p:sp>
    </p:spTree>
    <p:extLst>
      <p:ext uri="{BB962C8B-B14F-4D97-AF65-F5344CB8AC3E}">
        <p14:creationId xmlns:p14="http://schemas.microsoft.com/office/powerpoint/2010/main" val="1010656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11/6/25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5699356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11/6/25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954652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11/6/25</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197671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11/6/25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609228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11/6/25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877271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11/6/25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68038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11/6/25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27726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11/6/25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334700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11/6/25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828968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11/6/25</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041739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11/6/25</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8146906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pic>
        <p:nvPicPr>
          <p:cNvPr id="2" name="Picture 6" descr="band.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15589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Rectangle 3"/>
          <p:cNvSpPr/>
          <p:nvPr userDrawn="1"/>
        </p:nvSpPr>
        <p:spPr>
          <a:xfrm>
            <a:off x="0" y="0"/>
            <a:ext cx="12192000" cy="15589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l"/>
            <a:endParaRPr lang="en-US" sz="3733" b="1" dirty="0">
              <a:solidFill>
                <a:schemeClr val="tx1"/>
              </a:solidFill>
              <a:latin typeface="Arial" pitchFamily="34" charset="0"/>
              <a:cs typeface="Arial" pitchFamily="34" charset="0"/>
            </a:endParaRPr>
          </a:p>
        </p:txBody>
      </p:sp>
      <p:sp>
        <p:nvSpPr>
          <p:cNvPr id="5" name="Title 1"/>
          <p:cNvSpPr>
            <a:spLocks noGrp="1"/>
          </p:cNvSpPr>
          <p:nvPr>
            <p:ph type="title"/>
          </p:nvPr>
        </p:nvSpPr>
        <p:spPr>
          <a:xfrm>
            <a:off x="609600" y="274639"/>
            <a:ext cx="10972800" cy="1143000"/>
          </a:xfrm>
        </p:spPr>
        <p:txBody>
          <a:bodyPr>
            <a:normAutofit/>
          </a:bodyPr>
          <a:lstStyle>
            <a:lvl1pPr algn="l">
              <a:defRPr sz="3733" b="1">
                <a:latin typeface="Arial" pitchFamily="34" charset="0"/>
                <a:cs typeface="Arial" pitchFamily="34" charset="0"/>
              </a:defRPr>
            </a:lvl1pPr>
          </a:lstStyle>
          <a:p>
            <a:r>
              <a:rPr lang="en-US" dirty="0"/>
              <a:t>Click to edit Master title style</a:t>
            </a:r>
            <a:endParaRPr lang="en-GB" dirty="0"/>
          </a:p>
        </p:txBody>
      </p:sp>
      <p:sp>
        <p:nvSpPr>
          <p:cNvPr id="6" name="Picture Placeholder 2"/>
          <p:cNvSpPr>
            <a:spLocks noGrp="1"/>
          </p:cNvSpPr>
          <p:nvPr>
            <p:ph type="pic" idx="1"/>
          </p:nvPr>
        </p:nvSpPr>
        <p:spPr>
          <a:xfrm>
            <a:off x="609600" y="2628053"/>
            <a:ext cx="4024168" cy="2154809"/>
          </a:xfrm>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GB" dirty="0"/>
          </a:p>
        </p:txBody>
      </p:sp>
      <p:sp>
        <p:nvSpPr>
          <p:cNvPr id="10" name="Text Placeholder 2"/>
          <p:cNvSpPr>
            <a:spLocks noGrp="1"/>
          </p:cNvSpPr>
          <p:nvPr>
            <p:ph idx="10"/>
          </p:nvPr>
        </p:nvSpPr>
        <p:spPr>
          <a:xfrm>
            <a:off x="5201054" y="2628052"/>
            <a:ext cx="6381345" cy="3498112"/>
          </a:xfrm>
          <a:prstGeom prst="rect">
            <a:avLst/>
          </a:prstGeom>
        </p:spPr>
        <p:txBody>
          <a:bodyPr vert="horz" lIns="91440" tIns="45720" rIns="91440" bIns="45720" rtlCol="0">
            <a:normAutofit/>
          </a:bodyPr>
          <a:lstStyle>
            <a:lvl1pPr>
              <a:defRPr>
                <a:solidFill>
                  <a:srgbClr val="7F7F7F"/>
                </a:solidFill>
              </a:defRPr>
            </a:lvl1pPr>
            <a:lvl2pPr>
              <a:defRPr>
                <a:solidFill>
                  <a:srgbClr val="7F7F7F"/>
                </a:solidFill>
              </a:defRPr>
            </a:lvl2pPr>
            <a:lvl3pPr>
              <a:defRPr>
                <a:solidFill>
                  <a:srgbClr val="7F7F7F"/>
                </a:solidFill>
              </a:defRPr>
            </a:lvl3pPr>
            <a:lvl4pPr>
              <a:defRPr>
                <a:solidFill>
                  <a:srgbClr val="7F7F7F"/>
                </a:solidFill>
              </a:defRPr>
            </a:lvl4pPr>
            <a:lvl5pPr>
              <a:defRPr>
                <a:solidFill>
                  <a:srgbClr val="7F7F7F"/>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8773722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017474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375154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41635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pic>
        <p:nvPicPr>
          <p:cNvPr id="2" name="Picture 6" descr="band.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15589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Rectangle 3"/>
          <p:cNvSpPr/>
          <p:nvPr userDrawn="1"/>
        </p:nvSpPr>
        <p:spPr>
          <a:xfrm>
            <a:off x="0" y="0"/>
            <a:ext cx="12192000" cy="15589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l"/>
            <a:endParaRPr lang="en-US" sz="3733" b="1" dirty="0">
              <a:solidFill>
                <a:schemeClr val="tx1"/>
              </a:solidFill>
              <a:latin typeface="Arial" pitchFamily="34" charset="0"/>
              <a:cs typeface="Arial" pitchFamily="34" charset="0"/>
            </a:endParaRPr>
          </a:p>
        </p:txBody>
      </p:sp>
      <p:sp>
        <p:nvSpPr>
          <p:cNvPr id="5" name="Title 1"/>
          <p:cNvSpPr>
            <a:spLocks noGrp="1"/>
          </p:cNvSpPr>
          <p:nvPr>
            <p:ph type="title"/>
          </p:nvPr>
        </p:nvSpPr>
        <p:spPr>
          <a:xfrm>
            <a:off x="609600" y="274639"/>
            <a:ext cx="10972800" cy="1143000"/>
          </a:xfrm>
        </p:spPr>
        <p:txBody>
          <a:bodyPr>
            <a:normAutofit/>
          </a:bodyPr>
          <a:lstStyle>
            <a:lvl1pPr algn="l">
              <a:defRPr sz="3733" b="1">
                <a:latin typeface="Arial" pitchFamily="34" charset="0"/>
                <a:cs typeface="Arial" pitchFamily="34" charset="0"/>
              </a:defRPr>
            </a:lvl1pPr>
          </a:lstStyle>
          <a:p>
            <a:r>
              <a:rPr lang="en-US" dirty="0"/>
              <a:t>Click to edit Master title style</a:t>
            </a:r>
            <a:endParaRPr lang="en-GB" dirty="0"/>
          </a:p>
        </p:txBody>
      </p:sp>
      <p:sp>
        <p:nvSpPr>
          <p:cNvPr id="6" name="Picture Placeholder 2"/>
          <p:cNvSpPr>
            <a:spLocks noGrp="1"/>
          </p:cNvSpPr>
          <p:nvPr>
            <p:ph type="pic" idx="1"/>
          </p:nvPr>
        </p:nvSpPr>
        <p:spPr>
          <a:xfrm>
            <a:off x="609600" y="2628053"/>
            <a:ext cx="4024168" cy="2154809"/>
          </a:xfrm>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GB" dirty="0"/>
          </a:p>
        </p:txBody>
      </p:sp>
      <p:sp>
        <p:nvSpPr>
          <p:cNvPr id="10" name="Text Placeholder 2"/>
          <p:cNvSpPr>
            <a:spLocks noGrp="1"/>
          </p:cNvSpPr>
          <p:nvPr>
            <p:ph idx="10"/>
          </p:nvPr>
        </p:nvSpPr>
        <p:spPr>
          <a:xfrm>
            <a:off x="5201054" y="2628052"/>
            <a:ext cx="6381345" cy="3498112"/>
          </a:xfrm>
          <a:prstGeom prst="rect">
            <a:avLst/>
          </a:prstGeom>
        </p:spPr>
        <p:txBody>
          <a:bodyPr vert="horz" lIns="91440" tIns="45720" rIns="91440" bIns="45720" rtlCol="0">
            <a:normAutofit/>
          </a:bodyPr>
          <a:lstStyle>
            <a:lvl1pPr>
              <a:defRPr>
                <a:solidFill>
                  <a:srgbClr val="7F7F7F"/>
                </a:solidFill>
              </a:defRPr>
            </a:lvl1pPr>
            <a:lvl2pPr>
              <a:defRPr>
                <a:solidFill>
                  <a:srgbClr val="7F7F7F"/>
                </a:solidFill>
              </a:defRPr>
            </a:lvl2pPr>
            <a:lvl3pPr>
              <a:defRPr>
                <a:solidFill>
                  <a:srgbClr val="7F7F7F"/>
                </a:solidFill>
              </a:defRPr>
            </a:lvl3pPr>
            <a:lvl4pPr>
              <a:defRPr>
                <a:solidFill>
                  <a:srgbClr val="7F7F7F"/>
                </a:solidFill>
              </a:defRPr>
            </a:lvl4pPr>
            <a:lvl5pPr>
              <a:defRPr>
                <a:solidFill>
                  <a:srgbClr val="7F7F7F"/>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8228789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pic>
        <p:nvPicPr>
          <p:cNvPr id="2" name="Picture 6" descr="band.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15589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Rectangle 3"/>
          <p:cNvSpPr/>
          <p:nvPr userDrawn="1"/>
        </p:nvSpPr>
        <p:spPr>
          <a:xfrm>
            <a:off x="0" y="0"/>
            <a:ext cx="12192000" cy="15589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a:p>
        </p:txBody>
      </p:sp>
    </p:spTree>
    <p:extLst>
      <p:ext uri="{BB962C8B-B14F-4D97-AF65-F5344CB8AC3E}">
        <p14:creationId xmlns:p14="http://schemas.microsoft.com/office/powerpoint/2010/main" val="28946187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3" y="2367093"/>
            <a:ext cx="10363827"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A9FBBF7-18DE-DD4F-84D7-EAD753BB45E2}" type="datetimeFigureOut">
              <a:rPr lang="en-US" smtClean="0"/>
              <a:pPr/>
              <a:t>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A9C19C-7361-D044-B507-A6B2A8593B08}" type="slidenum">
              <a:rPr lang="en-US" smtClean="0"/>
              <a:pPr/>
              <a:t>‹#›</a:t>
            </a:fld>
            <a:endParaRPr lang="en-US"/>
          </a:p>
        </p:txBody>
      </p:sp>
    </p:spTree>
    <p:extLst>
      <p:ext uri="{BB962C8B-B14F-4D97-AF65-F5344CB8AC3E}">
        <p14:creationId xmlns:p14="http://schemas.microsoft.com/office/powerpoint/2010/main" val="4025902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11/6/25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2195637897"/>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A93357-AD8C-5CB0-AB32-9C5588916B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B5949F1-3EC0-817D-E9C5-21AC4FE517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0120026"/>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27000" b="-2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6B0A5-4775-6A0C-5E7E-FBF1EBA5EA89}"/>
              </a:ext>
            </a:extLst>
          </p:cNvPr>
          <p:cNvSpPr>
            <a:spLocks noGrp="1"/>
          </p:cNvSpPr>
          <p:nvPr>
            <p:ph type="ctrTitle"/>
          </p:nvPr>
        </p:nvSpPr>
        <p:spPr>
          <a:xfrm>
            <a:off x="2456906" y="5836430"/>
            <a:ext cx="7588155" cy="722612"/>
          </a:xfrm>
        </p:spPr>
        <p:txBody>
          <a:bodyPr/>
          <a:lstStyle/>
          <a:p>
            <a:r>
              <a:rPr lang="en-US" dirty="0">
                <a:solidFill>
                  <a:schemeClr val="bg1"/>
                </a:solidFill>
              </a:rPr>
              <a:t>Bereavement, Grief and Loss </a:t>
            </a:r>
          </a:p>
        </p:txBody>
      </p:sp>
    </p:spTree>
    <p:extLst>
      <p:ext uri="{BB962C8B-B14F-4D97-AF65-F5344CB8AC3E}">
        <p14:creationId xmlns:p14="http://schemas.microsoft.com/office/powerpoint/2010/main" val="2165623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Grief Counselling and Grief Therapy: A Handbook for the Mental Health  Practitioner, Fourth Edition: Amazon.co.uk: Worden, J. William:  9780415559997: Books">
            <a:extLst>
              <a:ext uri="{FF2B5EF4-FFF2-40B4-BE49-F238E27FC236}">
                <a16:creationId xmlns:a16="http://schemas.microsoft.com/office/drawing/2014/main" id="{C5EC1C65-F7E4-ADE9-2880-3ECC9F235F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431" r="6203" b="-3"/>
          <a:stretch>
            <a:fillRect/>
          </a:stretch>
        </p:blipFill>
        <p:spPr bwMode="auto">
          <a:xfrm>
            <a:off x="484632" y="1230679"/>
            <a:ext cx="2560320" cy="439049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ounselling for Grief and Bereavement (Therapy in Practice)">
            <a:extLst>
              <a:ext uri="{FF2B5EF4-FFF2-40B4-BE49-F238E27FC236}">
                <a16:creationId xmlns:a16="http://schemas.microsoft.com/office/drawing/2014/main" id="{C0D93396-6A40-F441-4874-32A6B630BB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5081" r="10481" b="-3"/>
          <a:stretch>
            <a:fillRect/>
          </a:stretch>
        </p:blipFill>
        <p:spPr bwMode="auto">
          <a:xfrm>
            <a:off x="3354631" y="1244431"/>
            <a:ext cx="2560320" cy="436299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Book Review: New Techniques of Grief Therapy edited by Robert A. Neimeyer -  The Eaves">
            <a:extLst>
              <a:ext uri="{FF2B5EF4-FFF2-40B4-BE49-F238E27FC236}">
                <a16:creationId xmlns:a16="http://schemas.microsoft.com/office/drawing/2014/main" id="{8F63690B-F42E-5FBD-3784-5BD48787AF47}"/>
              </a:ext>
            </a:extLst>
          </p:cNvPr>
          <p:cNvPicPr>
            <a:picLocks noChangeAspect="1"/>
          </p:cNvPicPr>
          <p:nvPr/>
        </p:nvPicPr>
        <p:blipFill>
          <a:blip r:embed="rId5"/>
          <a:srcRect l="2613" r="14204" b="-1"/>
          <a:stretch>
            <a:fillRect/>
          </a:stretch>
        </p:blipFill>
        <p:spPr>
          <a:xfrm>
            <a:off x="6235726" y="1227379"/>
            <a:ext cx="2560320" cy="4397095"/>
          </a:xfrm>
          <a:prstGeom prst="rect">
            <a:avLst/>
          </a:prstGeom>
        </p:spPr>
      </p:pic>
      <p:pic>
        <p:nvPicPr>
          <p:cNvPr id="3" name="Picture 2" descr="Principles and Practice of Grief Counseling">
            <a:extLst>
              <a:ext uri="{FF2B5EF4-FFF2-40B4-BE49-F238E27FC236}">
                <a16:creationId xmlns:a16="http://schemas.microsoft.com/office/drawing/2014/main" id="{6E225ED2-08F4-CA48-DE4D-B2C820C0CAE7}"/>
              </a:ext>
            </a:extLst>
          </p:cNvPr>
          <p:cNvPicPr>
            <a:picLocks noChangeAspect="1"/>
          </p:cNvPicPr>
          <p:nvPr/>
        </p:nvPicPr>
        <p:blipFill>
          <a:blip r:embed="rId6"/>
          <a:srcRect l="14769" r="14462"/>
          <a:stretch>
            <a:fillRect/>
          </a:stretch>
        </p:blipFill>
        <p:spPr>
          <a:xfrm>
            <a:off x="8994971" y="1226653"/>
            <a:ext cx="3053117" cy="4367124"/>
          </a:xfrm>
          <a:prstGeom prst="rect">
            <a:avLst/>
          </a:prstGeom>
        </p:spPr>
      </p:pic>
    </p:spTree>
    <p:extLst>
      <p:ext uri="{BB962C8B-B14F-4D97-AF65-F5344CB8AC3E}">
        <p14:creationId xmlns:p14="http://schemas.microsoft.com/office/powerpoint/2010/main" val="2459879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DC53FDBA-4E94-4D1E-FD19-7D14E915B1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2" y="-2126"/>
            <a:ext cx="4140948" cy="685587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On Life After Death: Amazon.co.uk: Kubler-Ross, Elisabeth: 9780890876534:  Books">
            <a:extLst>
              <a:ext uri="{FF2B5EF4-FFF2-40B4-BE49-F238E27FC236}">
                <a16:creationId xmlns:a16="http://schemas.microsoft.com/office/drawing/2014/main" id="{B6A9FB79-E8E5-0377-5535-872570D71ABF}"/>
              </a:ext>
            </a:extLst>
          </p:cNvPr>
          <p:cNvPicPr>
            <a:picLocks noChangeAspect="1"/>
          </p:cNvPicPr>
          <p:nvPr/>
        </p:nvPicPr>
        <p:blipFill>
          <a:blip r:embed="rId4"/>
          <a:stretch>
            <a:fillRect/>
          </a:stretch>
        </p:blipFill>
        <p:spPr>
          <a:xfrm>
            <a:off x="4137805" y="-2019"/>
            <a:ext cx="4045541" cy="6816832"/>
          </a:xfrm>
          <a:prstGeom prst="rect">
            <a:avLst/>
          </a:prstGeom>
        </p:spPr>
      </p:pic>
      <p:pic>
        <p:nvPicPr>
          <p:cNvPr id="5" name="Picture 4" descr="Elisabeth Kubler-Ross | Biography, Grief Model, Books, &amp; Facts | Britannica">
            <a:extLst>
              <a:ext uri="{FF2B5EF4-FFF2-40B4-BE49-F238E27FC236}">
                <a16:creationId xmlns:a16="http://schemas.microsoft.com/office/drawing/2014/main" id="{B486D8AB-88F6-D55C-45A7-30E36F088A8A}"/>
              </a:ext>
            </a:extLst>
          </p:cNvPr>
          <p:cNvPicPr>
            <a:picLocks noChangeAspect="1"/>
          </p:cNvPicPr>
          <p:nvPr/>
        </p:nvPicPr>
        <p:blipFill>
          <a:blip r:embed="rId5"/>
          <a:stretch>
            <a:fillRect/>
          </a:stretch>
        </p:blipFill>
        <p:spPr>
          <a:xfrm>
            <a:off x="8179231" y="10212"/>
            <a:ext cx="4008895" cy="6850491"/>
          </a:xfrm>
          <a:prstGeom prst="rect">
            <a:avLst/>
          </a:prstGeom>
        </p:spPr>
      </p:pic>
    </p:spTree>
    <p:extLst>
      <p:ext uri="{BB962C8B-B14F-4D97-AF65-F5344CB8AC3E}">
        <p14:creationId xmlns:p14="http://schemas.microsoft.com/office/powerpoint/2010/main" val="3141200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Five Stages Of Grief - Understanding the Kubler-Ross Model">
            <a:extLst>
              <a:ext uri="{FF2B5EF4-FFF2-40B4-BE49-F238E27FC236}">
                <a16:creationId xmlns:a16="http://schemas.microsoft.com/office/drawing/2014/main" id="{C77CD75B-B8FF-3777-B6D7-FB240813181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28397" y="68263"/>
            <a:ext cx="8535206" cy="6721475"/>
          </a:xfrm>
          <a:prstGeom prst="rect">
            <a:avLst/>
          </a:prstGeom>
          <a:solidFill>
            <a:srgbClr val="FFFFFF"/>
          </a:solidFill>
        </p:spPr>
      </p:pic>
    </p:spTree>
    <p:extLst>
      <p:ext uri="{BB962C8B-B14F-4D97-AF65-F5344CB8AC3E}">
        <p14:creationId xmlns:p14="http://schemas.microsoft.com/office/powerpoint/2010/main" val="567377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The Mess of Grief – Beth Erlander">
            <a:extLst>
              <a:ext uri="{FF2B5EF4-FFF2-40B4-BE49-F238E27FC236}">
                <a16:creationId xmlns:a16="http://schemas.microsoft.com/office/drawing/2014/main" id="{E7C3BB50-1FE7-44AF-F798-4FEE6859412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92251" y="68263"/>
            <a:ext cx="5007498" cy="6721475"/>
          </a:xfrm>
          <a:prstGeom prst="rect">
            <a:avLst/>
          </a:prstGeom>
          <a:solidFill>
            <a:srgbClr val="FFFFFF"/>
          </a:solidFill>
        </p:spPr>
      </p:pic>
    </p:spTree>
    <p:extLst>
      <p:ext uri="{BB962C8B-B14F-4D97-AF65-F5344CB8AC3E}">
        <p14:creationId xmlns:p14="http://schemas.microsoft.com/office/powerpoint/2010/main" val="1998525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538788" y="2081213"/>
            <a:ext cx="6653212" cy="4043362"/>
          </a:xfrm>
        </p:spPr>
        <p:txBody>
          <a:bodyPr>
            <a:noAutofit/>
          </a:bodyPr>
          <a:lstStyle/>
          <a:p>
            <a:pPr marL="0" indent="0">
              <a:spcBef>
                <a:spcPts val="0"/>
              </a:spcBef>
              <a:spcAft>
                <a:spcPts val="800"/>
              </a:spcAft>
              <a:buNone/>
            </a:pPr>
            <a:r>
              <a:rPr lang="en-GB" altLang="en-US" sz="1867" dirty="0">
                <a:solidFill>
                  <a:srgbClr val="7F7F7F"/>
                </a:solidFill>
                <a:ea typeface="ＭＳ Ｐゴシック" panose="020B0600070205080204" pitchFamily="34" charset="-128"/>
              </a:rPr>
              <a:t> </a:t>
            </a:r>
          </a:p>
        </p:txBody>
      </p:sp>
      <p:sp>
        <p:nvSpPr>
          <p:cNvPr id="6" name="Rectangle 5"/>
          <p:cNvSpPr/>
          <p:nvPr/>
        </p:nvSpPr>
        <p:spPr>
          <a:xfrm>
            <a:off x="532560" y="5247725"/>
            <a:ext cx="3477392" cy="584775"/>
          </a:xfrm>
          <a:prstGeom prst="rect">
            <a:avLst/>
          </a:prstGeom>
        </p:spPr>
        <p:txBody>
          <a:bodyPr wrap="square" lIns="91440" tIns="45720" rIns="91440" bIns="45720">
            <a:spAutoFit/>
          </a:bodyPr>
          <a:lstStyle/>
          <a:p>
            <a:endParaRPr lang="en-GB" sz="800" dirty="0">
              <a:solidFill>
                <a:schemeClr val="bg2">
                  <a:lumMod val="50000"/>
                  <a:lumOff val="50000"/>
                </a:schemeClr>
              </a:solidFill>
              <a:latin typeface="Arial" pitchFamily="34" charset="0"/>
              <a:cs typeface="Arial" pitchFamily="34" charset="0"/>
            </a:endParaRPr>
          </a:p>
          <a:p>
            <a:endParaRPr lang="en-GB" sz="800" dirty="0">
              <a:solidFill>
                <a:schemeClr val="bg2">
                  <a:lumMod val="50000"/>
                  <a:lumOff val="50000"/>
                </a:schemeClr>
              </a:solidFill>
              <a:latin typeface="Arial" pitchFamily="34" charset="0"/>
              <a:cs typeface="Arial" pitchFamily="34" charset="0"/>
            </a:endParaRPr>
          </a:p>
          <a:p>
            <a:endParaRPr lang="en-GB" sz="800" dirty="0">
              <a:solidFill>
                <a:schemeClr val="bg2">
                  <a:lumMod val="50000"/>
                  <a:lumOff val="50000"/>
                </a:schemeClr>
              </a:solidFill>
              <a:latin typeface="Arial" pitchFamily="34" charset="0"/>
              <a:cs typeface="Arial" pitchFamily="34" charset="0"/>
            </a:endParaRPr>
          </a:p>
          <a:p>
            <a:endParaRPr lang="en-GB" sz="800" dirty="0">
              <a:solidFill>
                <a:schemeClr val="bg2">
                  <a:lumMod val="50000"/>
                  <a:lumOff val="50000"/>
                </a:schemeClr>
              </a:solidFill>
              <a:latin typeface="Arial" pitchFamily="34" charset="0"/>
              <a:cs typeface="Arial" pitchFamily="34" charset="0"/>
            </a:endParaRPr>
          </a:p>
        </p:txBody>
      </p:sp>
      <p:pic>
        <p:nvPicPr>
          <p:cNvPr id="7" name="Picture 4" descr="&#10;img019.jpg                                                     000124B0Macintosh HD                   BEE9DF60:">
            <a:extLst>
              <a:ext uri="{FF2B5EF4-FFF2-40B4-BE49-F238E27FC236}">
                <a16:creationId xmlns:a16="http://schemas.microsoft.com/office/drawing/2014/main" id="{626A67FE-50FD-42C2-8952-95359DE2B3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558" y="9526"/>
            <a:ext cx="10161321" cy="6845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07219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Untitled">
            <a:extLst>
              <a:ext uri="{FF2B5EF4-FFF2-40B4-BE49-F238E27FC236}">
                <a16:creationId xmlns:a16="http://schemas.microsoft.com/office/drawing/2014/main" id="{09B1A185-C44F-299D-EEEC-633FFE7B46B3}"/>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t="2807" b="2807"/>
          <a:stretch>
            <a:fillRect/>
          </a:stretch>
        </p:blipFill>
        <p:spPr bwMode="auto">
          <a:xfrm>
            <a:off x="-1" y="0"/>
            <a:ext cx="1218806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5649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44ED22-ECF3-4CC4-DC10-206428680377}"/>
            </a:ext>
          </a:extLst>
        </p:cNvPr>
        <p:cNvGrpSpPr/>
        <p:nvPr/>
      </p:nvGrpSpPr>
      <p:grpSpPr>
        <a:xfrm>
          <a:off x="0" y="0"/>
          <a:ext cx="0" cy="0"/>
          <a:chOff x="0" y="0"/>
          <a:chExt cx="0" cy="0"/>
        </a:xfrm>
      </p:grpSpPr>
      <p:pic>
        <p:nvPicPr>
          <p:cNvPr id="9218" name="Picture 2" descr="The Five Stages of Grief are Tools | Quotes by Elisabeth Kubler-Ross and  David Kessler">
            <a:extLst>
              <a:ext uri="{FF2B5EF4-FFF2-40B4-BE49-F238E27FC236}">
                <a16:creationId xmlns:a16="http://schemas.microsoft.com/office/drawing/2014/main" id="{EC906F9E-C5F7-5D14-8E30-46CB994EEF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281"/>
          <a:stretch>
            <a:fillRect/>
          </a:stretch>
        </p:blipFill>
        <p:spPr bwMode="auto">
          <a:xfrm>
            <a:off x="2391442" y="68263"/>
            <a:ext cx="7409115" cy="6721475"/>
          </a:xfrm>
          <a:prstGeom prst="rect">
            <a:avLst/>
          </a:prstGeom>
          <a:solidFill>
            <a:srgbClr val="FFFFFF"/>
          </a:solidFill>
        </p:spPr>
      </p:pic>
    </p:spTree>
    <p:extLst>
      <p:ext uri="{BB962C8B-B14F-4D97-AF65-F5344CB8AC3E}">
        <p14:creationId xmlns:p14="http://schemas.microsoft.com/office/powerpoint/2010/main" val="1106644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ourning Rituals – Religious Studies - Mammoth Memory Art">
            <a:extLst>
              <a:ext uri="{FF2B5EF4-FFF2-40B4-BE49-F238E27FC236}">
                <a16:creationId xmlns:a16="http://schemas.microsoft.com/office/drawing/2014/main" id="{4764B408-BE87-ACC5-8479-8481FF990138}"/>
              </a:ext>
            </a:extLst>
          </p:cNvPr>
          <p:cNvPicPr>
            <a:picLocks noChangeAspect="1"/>
          </p:cNvPicPr>
          <p:nvPr/>
        </p:nvPicPr>
        <p:blipFill>
          <a:blip r:embed="rId3"/>
          <a:srcRect b="15730"/>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2769391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B5B73-12B0-24BF-DBEA-30092C207ACA}"/>
            </a:ext>
          </a:extLst>
        </p:cNvPr>
        <p:cNvGrpSpPr/>
        <p:nvPr/>
      </p:nvGrpSpPr>
      <p:grpSpPr>
        <a:xfrm>
          <a:off x="0" y="0"/>
          <a:ext cx="0" cy="0"/>
          <a:chOff x="0" y="0"/>
          <a:chExt cx="0" cy="0"/>
        </a:xfrm>
      </p:grpSpPr>
      <p:pic>
        <p:nvPicPr>
          <p:cNvPr id="9" name="Picture 8" descr="Supporting &amp; Helping a Bereaved Friend | Jones Family Mortuary">
            <a:extLst>
              <a:ext uri="{FF2B5EF4-FFF2-40B4-BE49-F238E27FC236}">
                <a16:creationId xmlns:a16="http://schemas.microsoft.com/office/drawing/2014/main" id="{3C184F82-2FB4-55D8-07EF-9A31647471B2}"/>
              </a:ext>
            </a:extLst>
          </p:cNvPr>
          <p:cNvPicPr>
            <a:picLocks noChangeAspect="1"/>
          </p:cNvPicPr>
          <p:nvPr/>
        </p:nvPicPr>
        <p:blipFill>
          <a:blip r:embed="rId3"/>
          <a:stretch>
            <a:fillRect/>
          </a:stretch>
        </p:blipFill>
        <p:spPr>
          <a:xfrm>
            <a:off x="718820" y="68263"/>
            <a:ext cx="10754360" cy="6721475"/>
          </a:xfrm>
          <a:prstGeom prst="rect">
            <a:avLst/>
          </a:prstGeom>
          <a:noFill/>
        </p:spPr>
      </p:pic>
    </p:spTree>
    <p:extLst>
      <p:ext uri="{BB962C8B-B14F-4D97-AF65-F5344CB8AC3E}">
        <p14:creationId xmlns:p14="http://schemas.microsoft.com/office/powerpoint/2010/main" val="1395278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5E3C6A-32A5-3BD7-AC49-07CE8852C424}"/>
            </a:ext>
          </a:extLst>
        </p:cNvPr>
        <p:cNvGrpSpPr/>
        <p:nvPr/>
      </p:nvGrpSpPr>
      <p:grpSpPr>
        <a:xfrm>
          <a:off x="0" y="0"/>
          <a:ext cx="0" cy="0"/>
          <a:chOff x="0" y="0"/>
          <a:chExt cx="0" cy="0"/>
        </a:xfrm>
      </p:grpSpPr>
      <p:pic>
        <p:nvPicPr>
          <p:cNvPr id="5" name="Picture 4" descr="Models of grief integration: Mediators of Mourning - Griefline Knowledge">
            <a:extLst>
              <a:ext uri="{FF2B5EF4-FFF2-40B4-BE49-F238E27FC236}">
                <a16:creationId xmlns:a16="http://schemas.microsoft.com/office/drawing/2014/main" id="{6CBF9D45-EFA4-1F0F-176F-76FDD9AA0729}"/>
              </a:ext>
            </a:extLst>
          </p:cNvPr>
          <p:cNvPicPr>
            <a:picLocks noChangeAspect="1"/>
          </p:cNvPicPr>
          <p:nvPr/>
        </p:nvPicPr>
        <p:blipFill>
          <a:blip r:embed="rId3"/>
          <a:stretch>
            <a:fillRect/>
          </a:stretch>
        </p:blipFill>
        <p:spPr>
          <a:xfrm>
            <a:off x="2667000" y="0"/>
            <a:ext cx="6858000" cy="6858000"/>
          </a:xfrm>
          <a:prstGeom prst="rect">
            <a:avLst/>
          </a:prstGeom>
        </p:spPr>
      </p:pic>
    </p:spTree>
    <p:extLst>
      <p:ext uri="{BB962C8B-B14F-4D97-AF65-F5344CB8AC3E}">
        <p14:creationId xmlns:p14="http://schemas.microsoft.com/office/powerpoint/2010/main" val="1049559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CD0D8-B4A9-9C47-4B27-8BD60FE66271}"/>
            </a:ext>
          </a:extLst>
        </p:cNvPr>
        <p:cNvGrpSpPr/>
        <p:nvPr/>
      </p:nvGrpSpPr>
      <p:grpSpPr>
        <a:xfrm>
          <a:off x="0" y="0"/>
          <a:ext cx="0" cy="0"/>
          <a:chOff x="0" y="0"/>
          <a:chExt cx="0" cy="0"/>
        </a:xfrm>
      </p:grpSpPr>
      <p:pic>
        <p:nvPicPr>
          <p:cNvPr id="5" name="Picture 4" descr="Models of grief integration: Mediators of Mourning - Griefline Knowledge">
            <a:extLst>
              <a:ext uri="{FF2B5EF4-FFF2-40B4-BE49-F238E27FC236}">
                <a16:creationId xmlns:a16="http://schemas.microsoft.com/office/drawing/2014/main" id="{FBB480FA-EE58-83DA-C5EA-866C87012E89}"/>
              </a:ext>
            </a:extLst>
          </p:cNvPr>
          <p:cNvPicPr>
            <a:picLocks noChangeAspect="1"/>
          </p:cNvPicPr>
          <p:nvPr/>
        </p:nvPicPr>
        <p:blipFill>
          <a:blip r:embed="rId3"/>
          <a:stretch>
            <a:fillRect/>
          </a:stretch>
        </p:blipFill>
        <p:spPr>
          <a:xfrm>
            <a:off x="2667000" y="0"/>
            <a:ext cx="6858000" cy="6858000"/>
          </a:xfrm>
          <a:prstGeom prst="rect">
            <a:avLst/>
          </a:prstGeom>
        </p:spPr>
      </p:pic>
    </p:spTree>
    <p:extLst>
      <p:ext uri="{BB962C8B-B14F-4D97-AF65-F5344CB8AC3E}">
        <p14:creationId xmlns:p14="http://schemas.microsoft.com/office/powerpoint/2010/main" val="870140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9E4B33-80E1-FB96-408B-120226C74386}"/>
            </a:ext>
          </a:extLst>
        </p:cNvPr>
        <p:cNvGrpSpPr/>
        <p:nvPr/>
      </p:nvGrpSpPr>
      <p:grpSpPr>
        <a:xfrm>
          <a:off x="0" y="0"/>
          <a:ext cx="0" cy="0"/>
          <a:chOff x="0" y="0"/>
          <a:chExt cx="0" cy="0"/>
        </a:xfrm>
      </p:grpSpPr>
      <p:pic>
        <p:nvPicPr>
          <p:cNvPr id="5" name="Picture 4" descr="Models of grief integration: Mediators of Mourning - Griefline Knowledge">
            <a:extLst>
              <a:ext uri="{FF2B5EF4-FFF2-40B4-BE49-F238E27FC236}">
                <a16:creationId xmlns:a16="http://schemas.microsoft.com/office/drawing/2014/main" id="{0E5B682F-612D-F258-7249-876FC307F6FD}"/>
              </a:ext>
            </a:extLst>
          </p:cNvPr>
          <p:cNvPicPr>
            <a:picLocks noChangeAspect="1"/>
          </p:cNvPicPr>
          <p:nvPr/>
        </p:nvPicPr>
        <p:blipFill>
          <a:blip r:embed="rId3"/>
          <a:stretch>
            <a:fillRect/>
          </a:stretch>
        </p:blipFill>
        <p:spPr>
          <a:xfrm>
            <a:off x="2667000" y="0"/>
            <a:ext cx="6858000" cy="6858000"/>
          </a:xfrm>
          <a:prstGeom prst="rect">
            <a:avLst/>
          </a:prstGeom>
        </p:spPr>
      </p:pic>
    </p:spTree>
    <p:extLst>
      <p:ext uri="{BB962C8B-B14F-4D97-AF65-F5344CB8AC3E}">
        <p14:creationId xmlns:p14="http://schemas.microsoft.com/office/powerpoint/2010/main" val="26319372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9A703-B2CB-7A64-2C7E-2C56E16C97B4}"/>
            </a:ext>
          </a:extLst>
        </p:cNvPr>
        <p:cNvGrpSpPr/>
        <p:nvPr/>
      </p:nvGrpSpPr>
      <p:grpSpPr>
        <a:xfrm>
          <a:off x="0" y="0"/>
          <a:ext cx="0" cy="0"/>
          <a:chOff x="0" y="0"/>
          <a:chExt cx="0" cy="0"/>
        </a:xfrm>
      </p:grpSpPr>
      <p:pic>
        <p:nvPicPr>
          <p:cNvPr id="5" name="Picture 4" descr="Models of grief integration: Mediators of Mourning - Griefline Knowledge">
            <a:extLst>
              <a:ext uri="{FF2B5EF4-FFF2-40B4-BE49-F238E27FC236}">
                <a16:creationId xmlns:a16="http://schemas.microsoft.com/office/drawing/2014/main" id="{D955A06F-E7BC-A91A-DB50-9BB45B00A9C9}"/>
              </a:ext>
            </a:extLst>
          </p:cNvPr>
          <p:cNvPicPr>
            <a:picLocks noChangeAspect="1"/>
          </p:cNvPicPr>
          <p:nvPr/>
        </p:nvPicPr>
        <p:blipFill>
          <a:blip r:embed="rId3"/>
          <a:stretch>
            <a:fillRect/>
          </a:stretch>
        </p:blipFill>
        <p:spPr>
          <a:xfrm>
            <a:off x="2667000" y="0"/>
            <a:ext cx="6858000" cy="6858000"/>
          </a:xfrm>
          <a:prstGeom prst="rect">
            <a:avLst/>
          </a:prstGeom>
        </p:spPr>
      </p:pic>
    </p:spTree>
    <p:extLst>
      <p:ext uri="{BB962C8B-B14F-4D97-AF65-F5344CB8AC3E}">
        <p14:creationId xmlns:p14="http://schemas.microsoft.com/office/powerpoint/2010/main" val="2526121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4" name="Picture 2" descr="How Different Societies Approach Loss - FasterCapital">
            <a:extLst>
              <a:ext uri="{FF2B5EF4-FFF2-40B4-BE49-F238E27FC236}">
                <a16:creationId xmlns:a16="http://schemas.microsoft.com/office/drawing/2014/main" id="{C1BBD799-290F-A574-7F84-0A5CCAF144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587"/>
            <a:ext cx="12192000" cy="6854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04772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Placeholder 4" descr="Death In Religions - Home">
            <a:extLst>
              <a:ext uri="{FF2B5EF4-FFF2-40B4-BE49-F238E27FC236}">
                <a16:creationId xmlns:a16="http://schemas.microsoft.com/office/drawing/2014/main" id="{E2B0F7E3-2378-9E0D-EEBB-31B3EC18182B}"/>
              </a:ext>
            </a:extLst>
          </p:cNvPr>
          <p:cNvPicPr>
            <a:picLocks noGrp="1" noChangeAspect="1"/>
          </p:cNvPicPr>
          <p:nvPr>
            <p:ph idx="4294967295"/>
          </p:nvPr>
        </p:nvPicPr>
        <p:blipFill>
          <a:blip r:embed="rId3"/>
          <a:stretch/>
        </p:blipFill>
        <p:spPr>
          <a:xfrm>
            <a:off x="3273425" y="136525"/>
            <a:ext cx="5645150" cy="6721475"/>
          </a:xfrm>
          <a:prstGeom prst="rect">
            <a:avLst/>
          </a:prstGeom>
          <a:noFill/>
        </p:spPr>
      </p:pic>
    </p:spTree>
    <p:extLst>
      <p:ext uri="{BB962C8B-B14F-4D97-AF65-F5344CB8AC3E}">
        <p14:creationId xmlns:p14="http://schemas.microsoft.com/office/powerpoint/2010/main" val="29396528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Placeholder 4" descr="Cultural Differences in Mourning Practices Around the World">
            <a:extLst>
              <a:ext uri="{FF2B5EF4-FFF2-40B4-BE49-F238E27FC236}">
                <a16:creationId xmlns:a16="http://schemas.microsoft.com/office/drawing/2014/main" id="{F3CFDD0C-4E86-4D7F-979D-0D93A045EE7F}"/>
              </a:ext>
            </a:extLst>
          </p:cNvPr>
          <p:cNvPicPr>
            <a:picLocks noGrp="1" noChangeAspect="1"/>
          </p:cNvPicPr>
          <p:nvPr>
            <p:ph idx="4294967295"/>
          </p:nvPr>
        </p:nvPicPr>
        <p:blipFill>
          <a:blip r:embed="rId3"/>
          <a:stretch/>
        </p:blipFill>
        <p:spPr>
          <a:xfrm>
            <a:off x="2591859" y="68262"/>
            <a:ext cx="6721475" cy="6721475"/>
          </a:xfrm>
          <a:prstGeom prst="rect">
            <a:avLst/>
          </a:prstGeom>
          <a:noFill/>
        </p:spPr>
      </p:pic>
    </p:spTree>
    <p:extLst>
      <p:ext uri="{BB962C8B-B14F-4D97-AF65-F5344CB8AC3E}">
        <p14:creationId xmlns:p14="http://schemas.microsoft.com/office/powerpoint/2010/main" val="23075194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The Digital Death - What Remains?">
            <a:extLst>
              <a:ext uri="{FF2B5EF4-FFF2-40B4-BE49-F238E27FC236}">
                <a16:creationId xmlns:a16="http://schemas.microsoft.com/office/drawing/2014/main" id="{1316EF95-A076-3A4C-8C63-42186AF82D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274" b="13456"/>
          <a:stretch>
            <a:fillRect/>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15762048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e Therapeutic Relationship: perspectives and themes 978 1 906254 04 9  (2008)">
            <a:extLst>
              <a:ext uri="{FF2B5EF4-FFF2-40B4-BE49-F238E27FC236}">
                <a16:creationId xmlns:a16="http://schemas.microsoft.com/office/drawing/2014/main" id="{E3EB2B14-9266-BDEE-2C5E-94220C543F7C}"/>
              </a:ext>
            </a:extLst>
          </p:cNvPr>
          <p:cNvPicPr>
            <a:picLocks noChangeAspect="1"/>
          </p:cNvPicPr>
          <p:nvPr/>
        </p:nvPicPr>
        <p:blipFill>
          <a:blip r:embed="rId3"/>
          <a:stretch>
            <a:fillRect/>
          </a:stretch>
        </p:blipFill>
        <p:spPr>
          <a:xfrm>
            <a:off x="7256473" y="643467"/>
            <a:ext cx="3727850" cy="5571066"/>
          </a:xfrm>
          <a:prstGeom prst="rect">
            <a:avLst/>
          </a:prstGeom>
        </p:spPr>
      </p:pic>
      <p:pic>
        <p:nvPicPr>
          <p:cNvPr id="4" name="Content Placeholder 3" descr="Loss and Bereavement ...">
            <a:extLst>
              <a:ext uri="{FF2B5EF4-FFF2-40B4-BE49-F238E27FC236}">
                <a16:creationId xmlns:a16="http://schemas.microsoft.com/office/drawing/2014/main" id="{F739D94F-5D1B-BCB7-CD5A-25C9B2E351F5}"/>
              </a:ext>
            </a:extLst>
          </p:cNvPr>
          <p:cNvPicPr>
            <a:picLocks noGrp="1" noChangeAspect="1"/>
          </p:cNvPicPr>
          <p:nvPr>
            <p:ph idx="4294967295"/>
          </p:nvPr>
        </p:nvPicPr>
        <p:blipFill>
          <a:blip r:embed="rId4"/>
          <a:stretch>
            <a:fillRect/>
          </a:stretch>
        </p:blipFill>
        <p:spPr>
          <a:xfrm>
            <a:off x="683559" y="642938"/>
            <a:ext cx="4725988" cy="5572125"/>
          </a:xfrm>
          <a:prstGeom prst="rect">
            <a:avLst/>
          </a:prstGeom>
        </p:spPr>
      </p:pic>
    </p:spTree>
    <p:extLst>
      <p:ext uri="{BB962C8B-B14F-4D97-AF65-F5344CB8AC3E}">
        <p14:creationId xmlns:p14="http://schemas.microsoft.com/office/powerpoint/2010/main" val="39526186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8" descr="Person-Centred Therapy: A Clinical Philosophy - 1st Edition - Keith Tu">
            <a:extLst>
              <a:ext uri="{FF2B5EF4-FFF2-40B4-BE49-F238E27FC236}">
                <a16:creationId xmlns:a16="http://schemas.microsoft.com/office/drawing/2014/main" id="{EB31F9BC-6127-2793-3D87-D9E09C2FC59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28905" y="643467"/>
            <a:ext cx="3714044" cy="5571066"/>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Person-centred therapy books | SAGE Publications Ltd">
            <a:extLst>
              <a:ext uri="{FF2B5EF4-FFF2-40B4-BE49-F238E27FC236}">
                <a16:creationId xmlns:a16="http://schemas.microsoft.com/office/drawing/2014/main" id="{08281396-5C5A-1916-7FAA-3435B3BE03F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249235" y="643467"/>
            <a:ext cx="3913673"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210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314D1C-D6E8-2C86-62B2-E125E590E691}"/>
            </a:ext>
          </a:extLst>
        </p:cNvPr>
        <p:cNvGrpSpPr/>
        <p:nvPr/>
      </p:nvGrpSpPr>
      <p:grpSpPr>
        <a:xfrm>
          <a:off x="0" y="0"/>
          <a:ext cx="0" cy="0"/>
          <a:chOff x="0" y="0"/>
          <a:chExt cx="0" cy="0"/>
        </a:xfrm>
      </p:grpSpPr>
      <p:pic>
        <p:nvPicPr>
          <p:cNvPr id="6" name="Picture 8" descr="Person-Centred Therapy: A Clinical Philosophy - 1st Edition - Keith Tu">
            <a:extLst>
              <a:ext uri="{FF2B5EF4-FFF2-40B4-BE49-F238E27FC236}">
                <a16:creationId xmlns:a16="http://schemas.microsoft.com/office/drawing/2014/main" id="{219DCB7D-BDA3-6F75-C078-1B41F353266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28905" y="643467"/>
            <a:ext cx="3714044" cy="5571066"/>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Person-centred therapy books | SAGE Publications Ltd">
            <a:extLst>
              <a:ext uri="{FF2B5EF4-FFF2-40B4-BE49-F238E27FC236}">
                <a16:creationId xmlns:a16="http://schemas.microsoft.com/office/drawing/2014/main" id="{A62EF659-92FE-962B-A636-02A57A1A58D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249235" y="643467"/>
            <a:ext cx="3913673"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98311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2" name="Picture 6" descr="Existential Psychotherapy Archives - Psychological Therapy Books">
            <a:extLst>
              <a:ext uri="{FF2B5EF4-FFF2-40B4-BE49-F238E27FC236}">
                <a16:creationId xmlns:a16="http://schemas.microsoft.com/office/drawing/2014/main" id="{B1858879-B208-E9A4-84D7-7C4D651633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21249"/>
          <a:stretch>
            <a:fillRect/>
          </a:stretch>
        </p:blipFill>
        <p:spPr bwMode="auto">
          <a:xfrm>
            <a:off x="20" y="10"/>
            <a:ext cx="6095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he Evidence-Based Foundations of Existential–Humanistic Therapy: Amazon.co.uk:  Hoffman, Louis, Lac, Veronica: 9781433842924: Books">
            <a:extLst>
              <a:ext uri="{FF2B5EF4-FFF2-40B4-BE49-F238E27FC236}">
                <a16:creationId xmlns:a16="http://schemas.microsoft.com/office/drawing/2014/main" id="{41116795-8265-4D27-AFFF-CE07478B6F92}"/>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t="14089" r="-2" b="7160"/>
          <a:stretch>
            <a:fillRect/>
          </a:stretch>
        </p:blipFill>
        <p:spPr bwMode="auto">
          <a:xfrm>
            <a:off x="6096000" y="10"/>
            <a:ext cx="609600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8290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The Existential Crisis You Are (or Should Be) Having | Psychology Today  United Kingdom">
            <a:extLst>
              <a:ext uri="{FF2B5EF4-FFF2-40B4-BE49-F238E27FC236}">
                <a16:creationId xmlns:a16="http://schemas.microsoft.com/office/drawing/2014/main" id="{1269B5BB-7722-24D4-6E50-A79F4205C416}"/>
              </a:ext>
            </a:extLst>
          </p:cNvPr>
          <p:cNvPicPr>
            <a:picLocks noGrp="1" noChangeAspect="1"/>
          </p:cNvPicPr>
          <p:nvPr>
            <p:ph idx="4294967295"/>
          </p:nvPr>
        </p:nvPicPr>
        <p:blipFill rotWithShape="1">
          <a:blip r:embed="rId3"/>
          <a:srcRect t="4864" b="20137"/>
          <a:stretch/>
        </p:blipFill>
        <p:spPr>
          <a:xfrm>
            <a:off x="0" y="1588"/>
            <a:ext cx="9118600" cy="6846887"/>
          </a:xfrm>
          <a:prstGeom prst="rect">
            <a:avLst/>
          </a:prstGeom>
          <a:noFill/>
        </p:spPr>
      </p:pic>
    </p:spTree>
    <p:extLst>
      <p:ext uri="{BB962C8B-B14F-4D97-AF65-F5344CB8AC3E}">
        <p14:creationId xmlns:p14="http://schemas.microsoft.com/office/powerpoint/2010/main" val="9078175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Give In vs Give Up: What's the Difference?">
            <a:extLst>
              <a:ext uri="{FF2B5EF4-FFF2-40B4-BE49-F238E27FC236}">
                <a16:creationId xmlns:a16="http://schemas.microsoft.com/office/drawing/2014/main" id="{6E865B2F-A132-9E75-D155-902D3EDD60BD}"/>
              </a:ext>
            </a:extLst>
          </p:cNvPr>
          <p:cNvPicPr>
            <a:picLocks noGrp="1" noChangeAspect="1"/>
          </p:cNvPicPr>
          <p:nvPr>
            <p:ph idx="4294967295"/>
          </p:nvPr>
        </p:nvPicPr>
        <p:blipFill>
          <a:blip r:embed="rId3"/>
          <a:stretch>
            <a:fillRect/>
          </a:stretch>
        </p:blipFill>
        <p:spPr>
          <a:xfrm>
            <a:off x="0" y="642938"/>
            <a:ext cx="6962775" cy="5572125"/>
          </a:xfrm>
          <a:prstGeom prst="rect">
            <a:avLst/>
          </a:prstGeom>
          <a:noFill/>
        </p:spPr>
      </p:pic>
    </p:spTree>
    <p:extLst>
      <p:ext uri="{BB962C8B-B14F-4D97-AF65-F5344CB8AC3E}">
        <p14:creationId xmlns:p14="http://schemas.microsoft.com/office/powerpoint/2010/main" val="13839731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Social Isolation Might be Killing you | by Kal Writes | Invisible Illness |  Medium">
            <a:extLst>
              <a:ext uri="{FF2B5EF4-FFF2-40B4-BE49-F238E27FC236}">
                <a16:creationId xmlns:a16="http://schemas.microsoft.com/office/drawing/2014/main" id="{5C053E62-03B8-0CF9-0493-DCCCCBC3B21C}"/>
              </a:ext>
            </a:extLst>
          </p:cNvPr>
          <p:cNvPicPr>
            <a:picLocks noGrp="1" noChangeAspect="1"/>
          </p:cNvPicPr>
          <p:nvPr>
            <p:ph idx="1"/>
          </p:nvPr>
        </p:nvPicPr>
        <p:blipFill rotWithShape="1">
          <a:blip r:embed="rId3"/>
          <a:srcRect t="7124" r="-2" b="8651"/>
          <a:stretch>
            <a:fillRect/>
          </a:stretch>
        </p:blipFill>
        <p:spPr>
          <a:xfrm>
            <a:off x="-6588" y="10"/>
            <a:ext cx="12198588" cy="6857990"/>
          </a:xfrm>
          <a:prstGeom prst="rect">
            <a:avLst/>
          </a:prstGeom>
          <a:noFill/>
        </p:spPr>
      </p:pic>
    </p:spTree>
    <p:extLst>
      <p:ext uri="{BB962C8B-B14F-4D97-AF65-F5344CB8AC3E}">
        <p14:creationId xmlns:p14="http://schemas.microsoft.com/office/powerpoint/2010/main" val="14071568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3"/>
          <a:stretch>
            <a:fillRect t="-5000" b="-5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814517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The Brow Of Grief - Facial Expressions - Joshua Nava Arts">
            <a:extLst>
              <a:ext uri="{FF2B5EF4-FFF2-40B4-BE49-F238E27FC236}">
                <a16:creationId xmlns:a16="http://schemas.microsoft.com/office/drawing/2014/main" id="{C437C230-A020-B48B-5C61-4E7B26D052BA}"/>
              </a:ext>
            </a:extLst>
          </p:cNvPr>
          <p:cNvPicPr>
            <a:picLocks noChangeAspect="1"/>
          </p:cNvPicPr>
          <p:nvPr/>
        </p:nvPicPr>
        <p:blipFill>
          <a:blip r:embed="rId3"/>
          <a:stretch>
            <a:fillRect/>
          </a:stretch>
        </p:blipFill>
        <p:spPr>
          <a:xfrm>
            <a:off x="3985958" y="643466"/>
            <a:ext cx="4220083" cy="5571067"/>
          </a:xfrm>
          <a:prstGeom prst="rect">
            <a:avLst/>
          </a:prstGeom>
        </p:spPr>
      </p:pic>
    </p:spTree>
    <p:extLst>
      <p:ext uri="{BB962C8B-B14F-4D97-AF65-F5344CB8AC3E}">
        <p14:creationId xmlns:p14="http://schemas.microsoft.com/office/powerpoint/2010/main" val="22937028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E2E147-CC1C-FA19-9A2D-2F74BC2C600D}"/>
            </a:ext>
          </a:extLst>
        </p:cNvPr>
        <p:cNvGrpSpPr/>
        <p:nvPr/>
      </p:nvGrpSpPr>
      <p:grpSpPr>
        <a:xfrm>
          <a:off x="0" y="0"/>
          <a:ext cx="0" cy="0"/>
          <a:chOff x="0" y="0"/>
          <a:chExt cx="0" cy="0"/>
        </a:xfrm>
      </p:grpSpPr>
      <p:pic>
        <p:nvPicPr>
          <p:cNvPr id="4" name="Content Placeholder 3" descr="The Uniqueness of Grief: Understanding Your Personal Journey - SWFL  Counseling - Fort Myers, FL">
            <a:extLst>
              <a:ext uri="{FF2B5EF4-FFF2-40B4-BE49-F238E27FC236}">
                <a16:creationId xmlns:a16="http://schemas.microsoft.com/office/drawing/2014/main" id="{45D3435A-45AC-54AE-005B-52A4BC981260}"/>
              </a:ext>
            </a:extLst>
          </p:cNvPr>
          <p:cNvPicPr>
            <a:picLocks noGrp="1" noChangeAspect="1"/>
          </p:cNvPicPr>
          <p:nvPr>
            <p:ph idx="4294967295"/>
          </p:nvPr>
        </p:nvPicPr>
        <p:blipFill>
          <a:blip r:embed="rId3"/>
          <a:stretch>
            <a:fillRect/>
          </a:stretch>
        </p:blipFill>
        <p:spPr>
          <a:xfrm>
            <a:off x="3311320" y="642938"/>
            <a:ext cx="5572125" cy="5572125"/>
          </a:xfrm>
          <a:prstGeom prst="rect">
            <a:avLst/>
          </a:prstGeom>
        </p:spPr>
      </p:pic>
    </p:spTree>
    <p:extLst>
      <p:ext uri="{BB962C8B-B14F-4D97-AF65-F5344CB8AC3E}">
        <p14:creationId xmlns:p14="http://schemas.microsoft.com/office/powerpoint/2010/main" val="12780729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4A8191-ED92-46CD-CF4B-8589C2F4E20A}"/>
              </a:ext>
            </a:extLst>
          </p:cNvPr>
          <p:cNvSpPr>
            <a:spLocks noGrp="1"/>
          </p:cNvSpPr>
          <p:nvPr>
            <p:ph type="title"/>
          </p:nvPr>
        </p:nvSpPr>
        <p:spPr/>
        <p:txBody>
          <a:bodyPr/>
          <a:lstStyle/>
          <a:p>
            <a:r>
              <a:rPr lang="en-GB" dirty="0"/>
              <a:t>References</a:t>
            </a:r>
            <a:endParaRPr lang="en-US" dirty="0"/>
          </a:p>
        </p:txBody>
      </p:sp>
      <p:sp>
        <p:nvSpPr>
          <p:cNvPr id="6" name="Content Placeholder 5">
            <a:extLst>
              <a:ext uri="{FF2B5EF4-FFF2-40B4-BE49-F238E27FC236}">
                <a16:creationId xmlns:a16="http://schemas.microsoft.com/office/drawing/2014/main" id="{249FC852-4D16-D529-498E-AA3BE79285D0}"/>
              </a:ext>
            </a:extLst>
          </p:cNvPr>
          <p:cNvSpPr>
            <a:spLocks noGrp="1"/>
          </p:cNvSpPr>
          <p:nvPr>
            <p:ph idx="1"/>
          </p:nvPr>
        </p:nvSpPr>
        <p:spPr/>
        <p:txBody>
          <a:bodyPr vert="horz" lIns="91440" tIns="45720" rIns="91440" bIns="45720" rtlCol="0" anchor="t">
            <a:normAutofit fontScale="70000" lnSpcReduction="20000"/>
          </a:bodyPr>
          <a:lstStyle/>
          <a:p>
            <a:r>
              <a:rPr lang="en-GB" dirty="0">
                <a:ea typeface="+mn-lt"/>
                <a:cs typeface="+mn-lt"/>
              </a:rPr>
              <a:t>Bowlby, J. (1980). </a:t>
            </a:r>
            <a:r>
              <a:rPr lang="en-GB" i="1" dirty="0">
                <a:ea typeface="+mn-lt"/>
                <a:cs typeface="+mn-lt"/>
              </a:rPr>
              <a:t>Attachment and Loss: Vol. 3. Loss, Sadness and Depression</a:t>
            </a:r>
            <a:r>
              <a:rPr lang="en-GB" dirty="0">
                <a:ea typeface="+mn-lt"/>
                <a:cs typeface="+mn-lt"/>
              </a:rPr>
              <a:t>. Basic Books.</a:t>
            </a:r>
            <a:endParaRPr lang="en-GB" dirty="0"/>
          </a:p>
          <a:p>
            <a:r>
              <a:rPr lang="en-GB">
                <a:ea typeface="+mn-lt"/>
                <a:cs typeface="+mn-lt"/>
              </a:rPr>
              <a:t>Worden, J. W. (2018). </a:t>
            </a:r>
            <a:r>
              <a:rPr lang="en-GB" i="1">
                <a:ea typeface="+mn-lt"/>
                <a:cs typeface="+mn-lt"/>
              </a:rPr>
              <a:t>Grief </a:t>
            </a:r>
            <a:r>
              <a:rPr lang="en-GB" i="1" err="1">
                <a:ea typeface="+mn-lt"/>
                <a:cs typeface="+mn-lt"/>
              </a:rPr>
              <a:t>Counseling</a:t>
            </a:r>
            <a:r>
              <a:rPr lang="en-GB" i="1">
                <a:ea typeface="+mn-lt"/>
                <a:cs typeface="+mn-lt"/>
              </a:rPr>
              <a:t> and Grief Therapy: A Handbook for the Mental Health Practitioner</a:t>
            </a:r>
            <a:r>
              <a:rPr lang="en-GB">
                <a:ea typeface="+mn-lt"/>
                <a:cs typeface="+mn-lt"/>
              </a:rPr>
              <a:t> (5th ed.). Springer.</a:t>
            </a:r>
            <a:endParaRPr lang="en-GB"/>
          </a:p>
          <a:p>
            <a:r>
              <a:rPr lang="en-GB" dirty="0">
                <a:ea typeface="+mn-lt"/>
                <a:cs typeface="+mn-lt"/>
              </a:rPr>
              <a:t>Neimeyer, R. A. (Ed.). (2012). </a:t>
            </a:r>
            <a:r>
              <a:rPr lang="en-GB" i="1" dirty="0">
                <a:ea typeface="+mn-lt"/>
                <a:cs typeface="+mn-lt"/>
              </a:rPr>
              <a:t>Techniques of Grief Therapy: Creative Practices for </a:t>
            </a:r>
            <a:r>
              <a:rPr lang="en-GB" i="1" dirty="0" err="1">
                <a:ea typeface="+mn-lt"/>
                <a:cs typeface="+mn-lt"/>
              </a:rPr>
              <a:t>Counseling</a:t>
            </a:r>
            <a:r>
              <a:rPr lang="en-GB" i="1" dirty="0">
                <a:ea typeface="+mn-lt"/>
                <a:cs typeface="+mn-lt"/>
              </a:rPr>
              <a:t> the Bereaved</a:t>
            </a:r>
            <a:r>
              <a:rPr lang="en-GB" dirty="0">
                <a:ea typeface="+mn-lt"/>
                <a:cs typeface="+mn-lt"/>
              </a:rPr>
              <a:t>. Routledge.</a:t>
            </a:r>
            <a:endParaRPr lang="en-GB" dirty="0"/>
          </a:p>
          <a:p>
            <a:r>
              <a:rPr lang="en-GB" dirty="0">
                <a:ea typeface="+mn-lt"/>
                <a:cs typeface="+mn-lt"/>
              </a:rPr>
              <a:t>Klass, D., Silverman, P. R., &amp; Nickman, S. L. (Eds.). (1996). </a:t>
            </a:r>
            <a:r>
              <a:rPr lang="en-GB" i="1" dirty="0">
                <a:ea typeface="+mn-lt"/>
                <a:cs typeface="+mn-lt"/>
              </a:rPr>
              <a:t>Continuing Bonds: New Understandings of Grief</a:t>
            </a:r>
            <a:r>
              <a:rPr lang="en-GB" dirty="0">
                <a:ea typeface="+mn-lt"/>
                <a:cs typeface="+mn-lt"/>
              </a:rPr>
              <a:t>. Routledge.</a:t>
            </a:r>
            <a:endParaRPr lang="en-GB" dirty="0"/>
          </a:p>
          <a:p>
            <a:r>
              <a:rPr lang="en-GB" dirty="0">
                <a:ea typeface="+mn-lt"/>
                <a:cs typeface="+mn-lt"/>
              </a:rPr>
              <a:t>Stroebe, M., Schut, H., &amp; van den Bout, J. (Eds.). (2013). </a:t>
            </a:r>
            <a:r>
              <a:rPr lang="en-GB" i="1" dirty="0">
                <a:ea typeface="+mn-lt"/>
                <a:cs typeface="+mn-lt"/>
              </a:rPr>
              <a:t>Complicated Grief: Scientific Foundations for Health Care Professionals</a:t>
            </a:r>
            <a:r>
              <a:rPr lang="en-GB" dirty="0">
                <a:ea typeface="+mn-lt"/>
                <a:cs typeface="+mn-lt"/>
              </a:rPr>
              <a:t>. Routledge.</a:t>
            </a:r>
            <a:endParaRPr lang="en-GB" dirty="0"/>
          </a:p>
          <a:p>
            <a:r>
              <a:rPr lang="en-GB" dirty="0">
                <a:ea typeface="+mn-lt"/>
                <a:cs typeface="+mn-lt"/>
              </a:rPr>
              <a:t>Attig, T. (2011). </a:t>
            </a:r>
            <a:r>
              <a:rPr lang="en-GB" i="1" dirty="0">
                <a:ea typeface="+mn-lt"/>
                <a:cs typeface="+mn-lt"/>
              </a:rPr>
              <a:t>How We Grieve: Relearning the World</a:t>
            </a:r>
            <a:r>
              <a:rPr lang="en-GB" dirty="0">
                <a:ea typeface="+mn-lt"/>
                <a:cs typeface="+mn-lt"/>
              </a:rPr>
              <a:t> (Rev. ed.). Oxford University Press.</a:t>
            </a:r>
            <a:endParaRPr lang="en-GB" dirty="0"/>
          </a:p>
          <a:p>
            <a:r>
              <a:rPr lang="en-GB" dirty="0">
                <a:ea typeface="+mn-lt"/>
                <a:cs typeface="+mn-lt"/>
              </a:rPr>
              <a:t>Yalom, I. D., &amp; Yalom, M. (2021). </a:t>
            </a:r>
            <a:r>
              <a:rPr lang="en-GB" i="1" dirty="0">
                <a:ea typeface="+mn-lt"/>
                <a:cs typeface="+mn-lt"/>
              </a:rPr>
              <a:t>A Matter of Death and Life</a:t>
            </a:r>
            <a:r>
              <a:rPr lang="en-GB" dirty="0">
                <a:ea typeface="+mn-lt"/>
                <a:cs typeface="+mn-lt"/>
              </a:rPr>
              <a:t>. Stanford University Press.</a:t>
            </a:r>
            <a:endParaRPr lang="en-GB"/>
          </a:p>
          <a:p>
            <a:r>
              <a:rPr lang="en-GB" dirty="0">
                <a:ea typeface="+mn-lt"/>
                <a:cs typeface="+mn-lt"/>
              </a:rPr>
              <a:t>Kübler-Ross, E., &amp; Kessler, D. (2005). </a:t>
            </a:r>
            <a:r>
              <a:rPr lang="en-GB" i="1" dirty="0">
                <a:ea typeface="+mn-lt"/>
                <a:cs typeface="+mn-lt"/>
              </a:rPr>
              <a:t>On Grief and Grieving: Finding the Meaning of Grief through the Five Stages of Loss</a:t>
            </a:r>
            <a:r>
              <a:rPr lang="en-GB" dirty="0">
                <a:ea typeface="+mn-lt"/>
                <a:cs typeface="+mn-lt"/>
              </a:rPr>
              <a:t>. Scribner.</a:t>
            </a:r>
            <a:endParaRPr lang="en-GB" dirty="0"/>
          </a:p>
          <a:p>
            <a:r>
              <a:rPr lang="en-GB" dirty="0">
                <a:ea typeface="+mn-lt"/>
                <a:cs typeface="+mn-lt"/>
              </a:rPr>
              <a:t>Parkes, C. M. (2009). </a:t>
            </a:r>
            <a:r>
              <a:rPr lang="en-GB" i="1" dirty="0">
                <a:ea typeface="+mn-lt"/>
                <a:cs typeface="+mn-lt"/>
              </a:rPr>
              <a:t>Bereavement: Studies of Grief in Adult Life</a:t>
            </a:r>
            <a:r>
              <a:rPr lang="en-GB" dirty="0">
                <a:ea typeface="+mn-lt"/>
                <a:cs typeface="+mn-lt"/>
              </a:rPr>
              <a:t> (4th ed.). Routledge.</a:t>
            </a:r>
            <a:endParaRPr lang="en-GB" dirty="0"/>
          </a:p>
          <a:p>
            <a:r>
              <a:rPr lang="en-GB" dirty="0">
                <a:ea typeface="+mn-lt"/>
                <a:cs typeface="+mn-lt"/>
              </a:rPr>
              <a:t>Shear, M. K. (2015). </a:t>
            </a:r>
            <a:r>
              <a:rPr lang="en-GB" i="1" dirty="0">
                <a:ea typeface="+mn-lt"/>
                <a:cs typeface="+mn-lt"/>
              </a:rPr>
              <a:t>Complicated Grief Treatment: The Theory, Practice and Outcomes</a:t>
            </a:r>
            <a:r>
              <a:rPr lang="en-GB" dirty="0">
                <a:ea typeface="+mn-lt"/>
                <a:cs typeface="+mn-lt"/>
              </a:rPr>
              <a:t>. In Stroebe, M., Schut, H., &amp; van den Bout, J. (Eds.), </a:t>
            </a:r>
            <a:r>
              <a:rPr lang="en-GB" i="1" dirty="0">
                <a:ea typeface="+mn-lt"/>
                <a:cs typeface="+mn-lt"/>
              </a:rPr>
              <a:t>Complicated Grief</a:t>
            </a:r>
            <a:r>
              <a:rPr lang="en-GB" dirty="0">
                <a:ea typeface="+mn-lt"/>
                <a:cs typeface="+mn-lt"/>
              </a:rPr>
              <a:t> (pp. 219–236). Routledge.</a:t>
            </a:r>
            <a:endParaRPr lang="en-GB" dirty="0"/>
          </a:p>
          <a:p>
            <a:endParaRPr lang="en-GB" dirty="0"/>
          </a:p>
        </p:txBody>
      </p:sp>
      <p:sp>
        <p:nvSpPr>
          <p:cNvPr id="2" name="Date Placeholder 1">
            <a:extLst>
              <a:ext uri="{FF2B5EF4-FFF2-40B4-BE49-F238E27FC236}">
                <a16:creationId xmlns:a16="http://schemas.microsoft.com/office/drawing/2014/main" id="{65F05628-D646-510A-925F-ABA1E7775A04}"/>
              </a:ext>
            </a:extLst>
          </p:cNvPr>
          <p:cNvSpPr>
            <a:spLocks noGrp="1"/>
          </p:cNvSpPr>
          <p:nvPr>
            <p:ph type="dt" sz="half" idx="10"/>
          </p:nvPr>
        </p:nvSpPr>
        <p:spPr/>
        <p:txBody>
          <a:bodyPr/>
          <a:lstStyle/>
          <a:p>
            <a:fld id="{EC406279-5AA8-4AD7-B0DB-04B6395C0F82}" type="datetime1">
              <a:rPr lang="en-US"/>
              <a:t>11/6/25</a:t>
            </a:fld>
            <a:endParaRPr lang="en-US" dirty="0"/>
          </a:p>
        </p:txBody>
      </p:sp>
      <p:sp>
        <p:nvSpPr>
          <p:cNvPr id="3" name="Footer Placeholder 2">
            <a:extLst>
              <a:ext uri="{FF2B5EF4-FFF2-40B4-BE49-F238E27FC236}">
                <a16:creationId xmlns:a16="http://schemas.microsoft.com/office/drawing/2014/main" id="{61894F91-2C39-AD34-5600-1C9943E65228}"/>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5C35FE78-7F4C-FFA6-8482-E17524A3D042}"/>
              </a:ext>
            </a:extLst>
          </p:cNvPr>
          <p:cNvSpPr>
            <a:spLocks noGrp="1"/>
          </p:cNvSpPr>
          <p:nvPr>
            <p:ph type="sldNum" sz="quarter" idx="12"/>
          </p:nvPr>
        </p:nvSpPr>
        <p:spPr/>
        <p:txBody>
          <a:bodyPr/>
          <a:lstStyle/>
          <a:p>
            <a:fld id="{CC057153-B650-4DEB-B370-79DDCFDCE934}" type="slidenum">
              <a:rPr lang="en-US" dirty="0"/>
              <a:t>29</a:t>
            </a:fld>
            <a:endParaRPr lang="en-US" dirty="0"/>
          </a:p>
        </p:txBody>
      </p:sp>
    </p:spTree>
    <p:extLst>
      <p:ext uri="{BB962C8B-B14F-4D97-AF65-F5344CB8AC3E}">
        <p14:creationId xmlns:p14="http://schemas.microsoft.com/office/powerpoint/2010/main" val="2283160861"/>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
  <TotalTime>934</TotalTime>
  <Words>3912</Words>
  <Application>Microsoft Macintosh PowerPoint</Application>
  <PresentationFormat>Widescreen</PresentationFormat>
  <Paragraphs>236</Paragraphs>
  <Slides>29</Slides>
  <Notes>27</Notes>
  <HiddenSlides>2</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29</vt:i4>
      </vt:variant>
    </vt:vector>
  </HeadingPairs>
  <TitlesOfParts>
    <vt:vector size="38" baseType="lpstr">
      <vt:lpstr>ＭＳ Ｐゴシック</vt:lpstr>
      <vt:lpstr>Aptos</vt:lpstr>
      <vt:lpstr>Aptos Display</vt:lpstr>
      <vt:lpstr>Arial</vt:lpstr>
      <vt:lpstr>Arial,Sans-Serif</vt:lpstr>
      <vt:lpstr>Calibri</vt:lpstr>
      <vt:lpstr>Neue Haas Grotesk Text Pro</vt:lpstr>
      <vt:lpstr>VanillaVTI</vt:lpstr>
      <vt:lpstr>Custom Design</vt:lpstr>
      <vt:lpstr>Bereavement, Grief and Loss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Mason Neely</dc:creator>
  <cp:lastModifiedBy>Mason Neely</cp:lastModifiedBy>
  <cp:revision>235</cp:revision>
  <dcterms:created xsi:type="dcterms:W3CDTF">2025-09-12T15:48:28Z</dcterms:created>
  <dcterms:modified xsi:type="dcterms:W3CDTF">2025-11-06T17:27:47Z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