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86" r:id="rId2"/>
    <p:sldId id="257" r:id="rId3"/>
    <p:sldId id="269" r:id="rId4"/>
    <p:sldId id="258" r:id="rId5"/>
    <p:sldId id="259" r:id="rId6"/>
    <p:sldId id="268" r:id="rId7"/>
    <p:sldId id="267" r:id="rId8"/>
    <p:sldId id="263" r:id="rId9"/>
    <p:sldId id="270" r:id="rId10"/>
    <p:sldId id="262" r:id="rId11"/>
    <p:sldId id="265" r:id="rId12"/>
    <p:sldId id="271" r:id="rId13"/>
    <p:sldId id="272" r:id="rId14"/>
    <p:sldId id="278" r:id="rId15"/>
    <p:sldId id="274" r:id="rId16"/>
    <p:sldId id="279" r:id="rId17"/>
    <p:sldId id="280" r:id="rId18"/>
    <p:sldId id="282" r:id="rId19"/>
    <p:sldId id="283" r:id="rId20"/>
    <p:sldId id="284" r:id="rId21"/>
    <p:sldId id="285" r:id="rId22"/>
    <p:sldId id="261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3A9C2F-CF9E-4455-862F-10B6BFA5BE64}" v="8" dt="2021-11-08T17:55:23.8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76312" autoAdjust="0"/>
  </p:normalViewPr>
  <p:slideViewPr>
    <p:cSldViewPr snapToGrid="0">
      <p:cViewPr varScale="1">
        <p:scale>
          <a:sx n="71" d="100"/>
          <a:sy n="71" d="100"/>
        </p:scale>
        <p:origin x="50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73F20A-EAA9-4437-91B6-1F3C4B2BDEF9}" type="datetimeFigureOut">
              <a:rPr lang="en-GB"/>
              <a:t>08/11/2021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A0500F-11F3-44AE-96BD-94B5AB58FED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73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This is Model 1, or single loop, reflection (</a:t>
            </a:r>
            <a:r>
              <a:rPr lang="en-GB" dirty="0"/>
              <a:t>Argyris, Putnam and McLain-Smith, 1985)</a:t>
            </a:r>
            <a:endParaRPr lang="en-GB" dirty="0"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655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321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8782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dirty="0"/>
              <a:t>Coined by Sociologist Jack </a:t>
            </a:r>
            <a:r>
              <a:rPr lang="en-GB" dirty="0" err="1"/>
              <a:t>Merzirow</a:t>
            </a:r>
            <a:r>
              <a:rPr lang="en-GB" dirty="0"/>
              <a:t> (1978) as </a:t>
            </a:r>
            <a:r>
              <a:rPr lang="en-GB" b="1" dirty="0"/>
              <a:t>Perspective Transformation </a:t>
            </a:r>
            <a:r>
              <a:rPr lang="en-GB" dirty="0"/>
              <a:t>utilising a </a:t>
            </a:r>
            <a:r>
              <a:rPr lang="en-GB" b="1" dirty="0"/>
              <a:t>reflective-change-action</a:t>
            </a:r>
            <a:r>
              <a:rPr lang="en-GB" dirty="0"/>
              <a:t> model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cs typeface="Calibri"/>
              </a:rPr>
              <a:t>Three stages: psychological, convictional,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530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083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169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800"/>
              </a:spcAft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3986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1878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4564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789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6911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RP uncovers </a:t>
            </a:r>
            <a:r>
              <a:rPr lang="en-US" dirty="0" err="1">
                <a:cs typeface="Calibri"/>
              </a:rPr>
              <a:t>uncocious</a:t>
            </a:r>
            <a:r>
              <a:rPr lang="en-US" dirty="0">
                <a:cs typeface="Calibri"/>
              </a:rPr>
              <a:t> values, beliefs and meaning making processes – with an aim to better understand, or change, surface </a:t>
            </a:r>
            <a:r>
              <a:rPr lang="en-US" dirty="0" err="1">
                <a:cs typeface="Calibri"/>
              </a:rPr>
              <a:t>behaviou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RP's practice is therefore different for each person, dependent on these bias, governing variables and frameworks used to reflect</a:t>
            </a:r>
          </a:p>
          <a:p>
            <a:r>
              <a:rPr lang="en-US" dirty="0">
                <a:cs typeface="Calibri"/>
              </a:rPr>
              <a:t>Good reflective practice </a:t>
            </a:r>
            <a:r>
              <a:rPr lang="en-US" dirty="0" err="1">
                <a:cs typeface="Calibri"/>
              </a:rPr>
              <a:t>consideres</a:t>
            </a:r>
            <a:r>
              <a:rPr lang="en-US" dirty="0">
                <a:cs typeface="Calibri"/>
              </a:rPr>
              <a:t> a broad reflection or a moment, then </a:t>
            </a:r>
            <a:r>
              <a:rPr lang="en-US" dirty="0" err="1">
                <a:cs typeface="Calibri"/>
              </a:rPr>
              <a:t>dialling</a:t>
            </a:r>
            <a:r>
              <a:rPr lang="en-US" dirty="0">
                <a:cs typeface="Calibri"/>
              </a:rPr>
              <a:t> critically with reflexive practice – while being aware of governing variables, operational thoughts and biases</a:t>
            </a:r>
          </a:p>
          <a:p>
            <a:r>
              <a:rPr lang="en-US" dirty="0">
                <a:cs typeface="Calibri"/>
              </a:rPr>
              <a:t>A reflective counsellor will be aware of their biases, which can hider a </a:t>
            </a:r>
            <a:r>
              <a:rPr lang="en-US" dirty="0" err="1">
                <a:cs typeface="Calibri"/>
              </a:rPr>
              <a:t>theraputic</a:t>
            </a:r>
            <a:r>
              <a:rPr lang="en-US" dirty="0">
                <a:cs typeface="Calibri"/>
              </a:rPr>
              <a:t> process (transition) or look to </a:t>
            </a:r>
            <a:r>
              <a:rPr lang="en-US" dirty="0" err="1">
                <a:cs typeface="Calibri"/>
              </a:rPr>
              <a:t>utalise</a:t>
            </a:r>
            <a:r>
              <a:rPr lang="en-US" dirty="0">
                <a:cs typeface="Calibri"/>
              </a:rPr>
              <a:t> their biases/</a:t>
            </a:r>
            <a:r>
              <a:rPr lang="en-US" dirty="0" err="1">
                <a:cs typeface="Calibri"/>
              </a:rPr>
              <a:t>experinces</a:t>
            </a:r>
            <a:r>
              <a:rPr lang="en-US" dirty="0">
                <a:cs typeface="Calibri"/>
              </a:rPr>
              <a:t> (</a:t>
            </a:r>
            <a:r>
              <a:rPr lang="en-US" dirty="0" err="1">
                <a:cs typeface="Calibri"/>
              </a:rPr>
              <a:t>countertransferance</a:t>
            </a:r>
            <a:r>
              <a:rPr lang="en-US" dirty="0">
                <a:cs typeface="Calibri"/>
              </a:rPr>
              <a:t>)</a:t>
            </a:r>
          </a:p>
          <a:p>
            <a:r>
              <a:rPr lang="en-US" dirty="0">
                <a:cs typeface="Calibri"/>
              </a:rPr>
              <a:t>RP allows for reduced anxiety (finding stillness) and raises </a:t>
            </a:r>
            <a:r>
              <a:rPr lang="en-US" dirty="0" err="1">
                <a:cs typeface="Calibri"/>
              </a:rPr>
              <a:t>resiliance</a:t>
            </a:r>
            <a:r>
              <a:rPr lang="en-US" dirty="0">
                <a:cs typeface="Calibri"/>
              </a:rPr>
              <a:t> through self-awareness with the </a:t>
            </a:r>
            <a:r>
              <a:rPr lang="en-US" dirty="0" err="1">
                <a:cs typeface="Calibri"/>
              </a:rPr>
              <a:t>uncoving</a:t>
            </a:r>
            <a:r>
              <a:rPr lang="en-US" dirty="0">
                <a:cs typeface="Calibri"/>
              </a:rPr>
              <a:t> of further information about self, </a:t>
            </a:r>
            <a:r>
              <a:rPr lang="en-US" dirty="0" err="1">
                <a:cs typeface="Calibri"/>
              </a:rPr>
              <a:t>unconcious</a:t>
            </a:r>
            <a:r>
              <a:rPr lang="en-US" dirty="0">
                <a:cs typeface="Calibri"/>
              </a:rPr>
              <a:t> biases (double loop) and improved action planning and problem solving.</a:t>
            </a:r>
          </a:p>
          <a:p>
            <a:r>
              <a:rPr lang="en-US" dirty="0">
                <a:cs typeface="Calibri"/>
              </a:rPr>
              <a:t>Various models can be </a:t>
            </a:r>
            <a:r>
              <a:rPr lang="en-US" dirty="0" err="1">
                <a:cs typeface="Calibri"/>
              </a:rPr>
              <a:t>utalised</a:t>
            </a:r>
            <a:r>
              <a:rPr lang="en-US" dirty="0">
                <a:cs typeface="Calibri"/>
              </a:rPr>
              <a:t> to inform you reflective practice – in the ones presented, double loop with models one and two and transition theory, these fit with my reflective story well.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0500F-11F3-44AE-96BD-94B5AB58FED9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294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541344603252172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177/074171367802800202" TargetMode="Externa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hyperlink" Target="https://wmbridges.com/about/what-is-transition/" TargetMode="External"/><Relationship Id="rId5" Type="http://schemas.openxmlformats.org/officeDocument/2006/relationships/hyperlink" Target="https://www.jstor.org/stable/40183951" TargetMode="External"/><Relationship Id="rId4" Type="http://schemas.openxmlformats.org/officeDocument/2006/relationships/hyperlink" Target="http://www.aral.com.au/resources/argyris.html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B870A-2467-4FAD-A03F-610E0BA73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5153"/>
            <a:ext cx="10515600" cy="39318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>
                <a:cs typeface="Calibri" panose="020F0502020204030204"/>
              </a:rPr>
              <a:t>Conor Lloyd </a:t>
            </a:r>
            <a:endParaRPr lang="en-US"/>
          </a:p>
          <a:p>
            <a:pPr marL="0" indent="0" algn="ctr">
              <a:buNone/>
            </a:pPr>
            <a:r>
              <a:rPr lang="en-GB">
                <a:cs typeface="Calibri" panose="020F0502020204030204"/>
              </a:rPr>
              <a:t>2106209</a:t>
            </a:r>
          </a:p>
          <a:p>
            <a:pPr marL="0" indent="0" algn="ctr">
              <a:buNone/>
            </a:pPr>
            <a:r>
              <a:rPr lang="en-GB">
                <a:cs typeface="Calibri" panose="020F0502020204030204"/>
              </a:rPr>
              <a:t>GCERT-PT Counselling Skills</a:t>
            </a:r>
          </a:p>
          <a:p>
            <a:pPr algn="ctr">
              <a:buNone/>
            </a:pPr>
            <a:r>
              <a:rPr lang="en-GB"/>
              <a:t>Reflective Practice in Counselling (ECCS6002)</a:t>
            </a:r>
            <a:endParaRPr lang="en-GB"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>
                <a:cs typeface="Calibri" panose="020F0502020204030204"/>
              </a:rPr>
              <a:t>8th November 2021</a:t>
            </a:r>
            <a:endParaRPr lang="en-GB" dirty="0">
              <a:cs typeface="Calibri" panose="020F0502020204030204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FD40CD3-29E4-498D-9507-8FB7D8D659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213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4"/>
    </mc:Choice>
    <mc:Fallback>
      <p:transition spd="slow" advTm="3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AB9375-EFF4-482A-821E-91C2E2092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58796" y="297756"/>
            <a:ext cx="5737574" cy="715754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cs typeface="Calibri Light"/>
              </a:rPr>
              <a:t>Introduction</a:t>
            </a:r>
            <a:endParaRPr lang="en-GB" sz="3600" b="1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FE5F471-FC15-4857-A845-C546F05C559A}"/>
              </a:ext>
            </a:extLst>
          </p:cNvPr>
          <p:cNvSpPr txBox="1"/>
          <p:nvPr/>
        </p:nvSpPr>
        <p:spPr>
          <a:xfrm>
            <a:off x="700356" y="1787702"/>
            <a:ext cx="10555534" cy="44832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500"/>
              </a:spcAft>
            </a:pPr>
            <a:r>
              <a:rPr lang="en-GB" sz="2800" dirty="0"/>
              <a:t>What is Reflective Practice?</a:t>
            </a:r>
            <a:endParaRPr lang="en-GB" sz="2800" dirty="0">
              <a:cs typeface="Calibri"/>
            </a:endParaRPr>
          </a:p>
          <a:p>
            <a:pPr>
              <a:spcAft>
                <a:spcPts val="500"/>
              </a:spcAft>
            </a:pPr>
            <a:r>
              <a:rPr lang="en-GB" sz="2800" dirty="0">
                <a:cs typeface="Calibri"/>
              </a:rPr>
              <a:t>What are the constructs of Reflective Practice?</a:t>
            </a:r>
          </a:p>
          <a:p>
            <a:pPr>
              <a:spcAft>
                <a:spcPts val="500"/>
              </a:spcAft>
            </a:pPr>
            <a:r>
              <a:rPr lang="en-GB" sz="2800" dirty="0">
                <a:cs typeface="Calibri"/>
              </a:rPr>
              <a:t>Why Reflective Practice is important (throughout)?</a:t>
            </a:r>
          </a:p>
          <a:p>
            <a:pPr>
              <a:spcAft>
                <a:spcPts val="500"/>
              </a:spcAft>
            </a:pPr>
            <a:endParaRPr lang="en-GB" sz="2800" dirty="0">
              <a:cs typeface="Calibri"/>
            </a:endParaRPr>
          </a:p>
          <a:p>
            <a:pPr>
              <a:spcAft>
                <a:spcPts val="500"/>
              </a:spcAft>
            </a:pPr>
            <a:r>
              <a:rPr lang="en-GB" sz="2800" dirty="0">
                <a:cs typeface="Calibri"/>
              </a:rPr>
              <a:t>Transition Theory </a:t>
            </a:r>
            <a:r>
              <a:rPr lang="en-GB" sz="2000" dirty="0">
                <a:cs typeface="Calibri"/>
              </a:rPr>
              <a:t>(Bridges 2021)</a:t>
            </a:r>
          </a:p>
          <a:p>
            <a:pPr>
              <a:spcAft>
                <a:spcPts val="500"/>
              </a:spcAft>
            </a:pPr>
            <a:r>
              <a:rPr lang="en-GB" sz="2800" dirty="0">
                <a:cs typeface="Calibri"/>
              </a:rPr>
              <a:t>An experience of transition – my story</a:t>
            </a:r>
          </a:p>
          <a:p>
            <a:pPr>
              <a:spcAft>
                <a:spcPts val="500"/>
              </a:spcAft>
            </a:pPr>
            <a:r>
              <a:rPr lang="en-GB" sz="2800" dirty="0">
                <a:cs typeface="Calibri"/>
              </a:rPr>
              <a:t>Single and Double Loop Theory </a:t>
            </a:r>
            <a:r>
              <a:rPr lang="en-GB" sz="2000" dirty="0">
                <a:cs typeface="Calibri"/>
              </a:rPr>
              <a:t>(</a:t>
            </a:r>
            <a:r>
              <a:rPr lang="en-GB" sz="2000" dirty="0">
                <a:ea typeface="+mn-lt"/>
                <a:cs typeface="+mn-lt"/>
              </a:rPr>
              <a:t>Argyris and Schon, 1997)</a:t>
            </a:r>
          </a:p>
          <a:p>
            <a:pPr>
              <a:spcAft>
                <a:spcPts val="500"/>
              </a:spcAft>
            </a:pPr>
            <a:r>
              <a:rPr lang="en-GB" sz="2800" dirty="0">
                <a:cs typeface="Calibri"/>
              </a:rPr>
              <a:t>Model one and Model two </a:t>
            </a:r>
            <a:r>
              <a:rPr lang="en-GB" sz="2000" dirty="0">
                <a:ea typeface="+mn-lt"/>
                <a:cs typeface="+mn-lt"/>
              </a:rPr>
              <a:t>(Argyris, Putnam and McLain-Smith, 1985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)</a:t>
            </a:r>
          </a:p>
          <a:p>
            <a:pPr>
              <a:spcAft>
                <a:spcPts val="500"/>
              </a:spcAft>
            </a:pPr>
            <a:r>
              <a:rPr lang="en-GB" sz="2800" dirty="0">
                <a:cs typeface="Calibri"/>
              </a:rPr>
              <a:t>Critical reflection on my story - using all the above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8E13517-4424-4928-B7F6-24ACE604B1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2894" y="411233"/>
            <a:ext cx="3196975" cy="3201578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DC46F765-BFE7-41B5-A567-6E2AD8F80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027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820"/>
    </mc:Choice>
    <mc:Fallback>
      <p:transition spd="slow" advTm="48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4496B2-4468-457D-AAD2-E4E28965A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cs typeface="Calibri Light"/>
              </a:rPr>
              <a:t>What is reflective practice?</a:t>
            </a:r>
            <a:br>
              <a:rPr lang="en-GB" sz="3600" dirty="0">
                <a:cs typeface="Calibri Light"/>
              </a:rPr>
            </a:br>
            <a:r>
              <a:rPr lang="en-GB" sz="3600">
                <a:solidFill>
                  <a:schemeClr val="tx2"/>
                </a:solidFill>
                <a:cs typeface="Calibri Light"/>
              </a:rPr>
              <a:t>At a glance</a:t>
            </a:r>
            <a:r>
              <a:rPr lang="en-GB" sz="3600" dirty="0">
                <a:solidFill>
                  <a:schemeClr val="tx2"/>
                </a:solidFill>
                <a:cs typeface="Calibri Light"/>
              </a:rPr>
              <a:t>: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FC011-8794-4D9F-89A4-303BBC1F5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cs typeface="Calibri" panose="020F0502020204030204"/>
              </a:rPr>
              <a:t>Reflection involves examining our experience and assessing what is reflected back... know they self before you set out to act in the world.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cs typeface="Calibri" panose="020F0502020204030204"/>
              </a:rPr>
              <a:t>(Carter and Gradin, 2000)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cs typeface="Calibri" panose="020F0502020204030204"/>
              </a:rPr>
              <a:t>Reflective Practice is harnessing this learning and becoming more aware of the process and the new meaning we are making.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cs typeface="Calibri" panose="020F0502020204030204"/>
              </a:rPr>
              <a:t>(White, Fook and Gardner, 2008)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cs typeface="Calibri" panose="020F0502020204030204"/>
              </a:rPr>
              <a:t>New meaning making is the essence of </a:t>
            </a:r>
            <a:r>
              <a:rPr lang="en-GB" sz="1800">
                <a:solidFill>
                  <a:schemeClr val="tx2"/>
                </a:solidFill>
                <a:cs typeface="Calibri" panose="020F0502020204030204"/>
              </a:rPr>
              <a:t>therapeutic</a:t>
            </a:r>
            <a:r>
              <a:rPr lang="en-GB" sz="1800" dirty="0">
                <a:solidFill>
                  <a:schemeClr val="tx2"/>
                </a:solidFill>
                <a:cs typeface="Calibri" panose="020F0502020204030204"/>
              </a:rPr>
              <a:t> practice.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cs typeface="Calibri" panose="020F0502020204030204"/>
              </a:rPr>
              <a:t>(Bager-Charleson, 2010, p. 15)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cs typeface="Calibri" panose="020F0502020204030204"/>
            </a:endParaRP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174F3A55-082F-42A7-81B3-C01F90C320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450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18"/>
    </mc:Choice>
    <mc:Fallback>
      <p:transition spd="slow" advTm="65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7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27088A-73DB-4661-B873-B368498FB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cs typeface="Calibri Light"/>
              </a:rPr>
              <a:t>What is reflective practice?</a:t>
            </a:r>
            <a:br>
              <a:rPr lang="en-GB" sz="3600">
                <a:solidFill>
                  <a:schemeClr val="tx2"/>
                </a:solidFill>
                <a:cs typeface="Calibri Light"/>
              </a:rPr>
            </a:br>
            <a:r>
              <a:rPr lang="en-GB" sz="3600">
                <a:solidFill>
                  <a:schemeClr val="tx2"/>
                </a:solidFill>
                <a:cs typeface="Calibri Light"/>
              </a:rPr>
              <a:t>Key constructs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70D0F-E5D0-46F1-914F-19D14C279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800">
              <a:solidFill>
                <a:schemeClr val="tx2"/>
              </a:solidFill>
              <a:cs typeface="Calibri"/>
            </a:endParaRPr>
          </a:p>
          <a:p>
            <a:r>
              <a:rPr lang="en-GB" sz="1800">
                <a:solidFill>
                  <a:schemeClr val="tx2"/>
                </a:solidFill>
                <a:cs typeface="Calibri"/>
              </a:rPr>
              <a:t>Reflection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cs typeface="Calibri"/>
            </a:endParaRPr>
          </a:p>
          <a:p>
            <a:r>
              <a:rPr lang="en-GB" sz="1800">
                <a:solidFill>
                  <a:schemeClr val="tx2"/>
                </a:solidFill>
                <a:cs typeface="Calibri"/>
              </a:rPr>
              <a:t>Reflexivity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Framing/reflective mirrors</a:t>
            </a:r>
          </a:p>
          <a:p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Reflection-in-action and on-action (Schon, 1991)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Transformative Learning (Mezirow, 1978)</a:t>
            </a:r>
          </a:p>
          <a:p>
            <a:pPr lvl="1"/>
            <a:endParaRPr lang="en-GB" sz="1800">
              <a:solidFill>
                <a:schemeClr val="tx2"/>
              </a:solidFill>
              <a:cs typeface="Calibri"/>
            </a:endParaRPr>
          </a:p>
          <a:p>
            <a:r>
              <a:rPr lang="en-GB" sz="1800">
                <a:solidFill>
                  <a:schemeClr val="tx2"/>
                </a:solidFill>
                <a:cs typeface="Calibri"/>
              </a:rPr>
              <a:t>Professional practice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1B80CB8-17FC-4DFE-9283-A2FE4295E0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385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32"/>
    </mc:Choice>
    <mc:Fallback>
      <p:transition spd="slow" advTm="11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9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196707-5BEF-4E1B-AFB0-A64710227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  <a:cs typeface="Calibri Light"/>
              </a:rPr>
              <a:t>What is Reflective Practice?</a:t>
            </a:r>
            <a:br>
              <a:rPr lang="en-GB" sz="4000">
                <a:solidFill>
                  <a:schemeClr val="tx2"/>
                </a:solidFill>
                <a:cs typeface="Calibri Light"/>
              </a:rPr>
            </a:br>
            <a:r>
              <a:rPr lang="en-GB" sz="4000">
                <a:solidFill>
                  <a:schemeClr val="tx2"/>
                </a:solidFill>
                <a:ea typeface="+mj-lt"/>
                <a:cs typeface="+mj-lt"/>
              </a:rPr>
              <a:t>Reflection: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42A7F-5DD3-44CA-81CD-103B1DB56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</a:pPr>
            <a:endParaRPr lang="en-GB" sz="1800">
              <a:solidFill>
                <a:schemeClr val="tx2"/>
              </a:solidFill>
              <a:cs typeface="Calibri"/>
            </a:endParaRPr>
          </a:p>
          <a:p>
            <a:pPr>
              <a:spcAft>
                <a:spcPts val="1000"/>
              </a:spcAft>
            </a:pPr>
            <a:r>
              <a:rPr lang="en-GB" sz="1800">
                <a:solidFill>
                  <a:schemeClr val="tx2"/>
                </a:solidFill>
                <a:cs typeface="Calibri"/>
              </a:rPr>
              <a:t>Shines a light on, and reflects back, surface behaviour 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(Bager-Charleson, 2010)</a:t>
            </a:r>
            <a:endParaRPr lang="en-US" sz="1800">
              <a:solidFill>
                <a:schemeClr val="tx2"/>
              </a:solidFill>
              <a:cs typeface="Calibri"/>
            </a:endParaRPr>
          </a:p>
          <a:p>
            <a:pPr>
              <a:spcAft>
                <a:spcPts val="1000"/>
              </a:spcAft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Encourages to making sense (Merzirow, 1978; Bager-Charleson, 2010, p. 15)</a:t>
            </a:r>
            <a:endParaRPr lang="en-GB" sz="1800">
              <a:solidFill>
                <a:schemeClr val="tx2"/>
              </a:solidFill>
            </a:endParaRPr>
          </a:p>
          <a:p>
            <a:pPr lvl="1">
              <a:spcAft>
                <a:spcPts val="1000"/>
              </a:spcAft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Notice an issue (or success) </a:t>
            </a:r>
            <a:endParaRPr lang="en-US" sz="1800">
              <a:solidFill>
                <a:schemeClr val="tx2"/>
              </a:solidFill>
              <a:ea typeface="+mn-lt"/>
              <a:cs typeface="+mn-lt"/>
            </a:endParaRPr>
          </a:p>
          <a:p>
            <a:pPr lvl="1">
              <a:spcAft>
                <a:spcPts val="1000"/>
              </a:spcAft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Use broad questioning "why, how, what"</a:t>
            </a:r>
            <a:endParaRPr lang="en-US" sz="1800">
              <a:solidFill>
                <a:schemeClr val="tx2"/>
              </a:solidFill>
              <a:ea typeface="+mn-lt"/>
              <a:cs typeface="+mn-lt"/>
            </a:endParaRPr>
          </a:p>
          <a:p>
            <a:pPr lvl="1">
              <a:spcAft>
                <a:spcPts val="1000"/>
              </a:spcAft>
            </a:pP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Either avoid, make new action plan or push to identify the critical nature of the problem</a:t>
            </a:r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spcAft>
                <a:spcPts val="1000"/>
              </a:spcAft>
              <a:buNone/>
            </a:pPr>
            <a:endParaRPr lang="en-GB" sz="1800">
              <a:solidFill>
                <a:schemeClr val="tx2"/>
              </a:solidFill>
              <a:cs typeface="Calibri" panose="020F0502020204030204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1665CF8-16E0-4F45-8A38-F5676FD267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564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829"/>
    </mc:Choice>
    <mc:Fallback>
      <p:transition spd="slow" advTm="26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9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1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3416CBB-8DF3-4C72-84A6-5677140399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849" r="59681" b="40697"/>
          <a:stretch/>
        </p:blipFill>
        <p:spPr>
          <a:xfrm>
            <a:off x="643467" y="1016317"/>
            <a:ext cx="10905066" cy="4825365"/>
          </a:xfrm>
          <a:prstGeom prst="rect">
            <a:avLst/>
          </a:prstGeom>
          <a:ln>
            <a:noFill/>
          </a:ln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4B91F2C-CC43-45FB-AB63-58FFD6FCA4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478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62"/>
    </mc:Choice>
    <mc:Fallback>
      <p:transition spd="slow" advTm="8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196707-5BEF-4E1B-AFB0-A64710227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cs typeface="Calibri Light"/>
              </a:rPr>
              <a:t>What is Reflective Practice?</a:t>
            </a:r>
            <a:br>
              <a:rPr lang="en-GB" sz="3600">
                <a:solidFill>
                  <a:schemeClr val="tx2"/>
                </a:solidFill>
                <a:cs typeface="Calibri Light"/>
              </a:rPr>
            </a:br>
            <a:r>
              <a:rPr lang="en-GB" sz="3600">
                <a:solidFill>
                  <a:schemeClr val="tx2"/>
                </a:solidFill>
                <a:latin typeface="Calibri Light"/>
                <a:cs typeface="Calibri"/>
              </a:rPr>
              <a:t>Reflexivity:</a:t>
            </a:r>
            <a:endParaRPr lang="en-GB" sz="3600">
              <a:solidFill>
                <a:schemeClr val="tx2"/>
              </a:solidFill>
              <a:latin typeface="Calibri Light"/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42A7F-5DD3-44CA-81CD-103B1DB56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</a:pPr>
            <a:r>
              <a:rPr lang="en-GB" sz="1500">
                <a:solidFill>
                  <a:schemeClr val="tx2"/>
                </a:solidFill>
                <a:ea typeface="+mn-lt"/>
                <a:cs typeface="+mn-lt"/>
              </a:rPr>
              <a:t>Increases objectivity; provides a framework for the subjective examination of processes beneath surface behaviour (Schon and Rein, 1994)</a:t>
            </a:r>
            <a:endParaRPr lang="en-GB" sz="1500">
              <a:solidFill>
                <a:schemeClr val="tx2"/>
              </a:solidFill>
              <a:cs typeface="Calibri"/>
            </a:endParaRPr>
          </a:p>
          <a:p>
            <a:pPr lvl="1">
              <a:spcAft>
                <a:spcPts val="1000"/>
              </a:spcAft>
            </a:pPr>
            <a:r>
              <a:rPr lang="en-GB" sz="1500">
                <a:solidFill>
                  <a:schemeClr val="tx2"/>
                </a:solidFill>
                <a:cs typeface="Calibri"/>
              </a:rPr>
              <a:t> critically examine cultural bias, life experiences and values that led to behaviour</a:t>
            </a:r>
          </a:p>
          <a:p>
            <a:pPr lvl="1">
              <a:spcAft>
                <a:spcPts val="1000"/>
              </a:spcAft>
            </a:pPr>
            <a:r>
              <a:rPr lang="en-GB" sz="1500">
                <a:solidFill>
                  <a:schemeClr val="tx2"/>
                </a:solidFill>
                <a:cs typeface="Calibri"/>
              </a:rPr>
              <a:t>Using new frames, or lenses, to challenge cultural biases</a:t>
            </a:r>
          </a:p>
          <a:p>
            <a:pPr lvl="1">
              <a:spcAft>
                <a:spcPts val="1000"/>
              </a:spcAft>
            </a:pPr>
            <a:r>
              <a:rPr lang="en-GB" sz="1500">
                <a:solidFill>
                  <a:schemeClr val="tx2"/>
                </a:solidFill>
                <a:cs typeface="Calibri"/>
              </a:rPr>
              <a:t>Opportunity for trying new perspectives (Etherington, 2004)</a:t>
            </a:r>
          </a:p>
          <a:p>
            <a:pPr>
              <a:spcAft>
                <a:spcPts val="1000"/>
              </a:spcAft>
            </a:pPr>
            <a:r>
              <a:rPr lang="en-GB" sz="1500">
                <a:solidFill>
                  <a:schemeClr val="tx2"/>
                </a:solidFill>
                <a:cs typeface="Calibri"/>
              </a:rPr>
              <a:t>Raises self-awareness</a:t>
            </a:r>
          </a:p>
          <a:p>
            <a:pPr>
              <a:spcAft>
                <a:spcPts val="1000"/>
              </a:spcAft>
            </a:pPr>
            <a:r>
              <a:rPr lang="en-GB" sz="1500">
                <a:solidFill>
                  <a:schemeClr val="tx2"/>
                </a:solidFill>
                <a:cs typeface="Calibri"/>
              </a:rPr>
              <a:t>Allows for revision of values and morals</a:t>
            </a:r>
            <a:endParaRPr lang="en-GB" sz="1500">
              <a:solidFill>
                <a:schemeClr val="tx2"/>
              </a:solidFill>
            </a:endParaRPr>
          </a:p>
          <a:p>
            <a:pPr>
              <a:spcAft>
                <a:spcPts val="1000"/>
              </a:spcAft>
            </a:pPr>
            <a:r>
              <a:rPr lang="en-GB" sz="1500">
                <a:solidFill>
                  <a:schemeClr val="tx2"/>
                </a:solidFill>
                <a:cs typeface="Calibri"/>
              </a:rPr>
              <a:t>Challenges maladaptive processes</a:t>
            </a:r>
          </a:p>
          <a:p>
            <a:pPr>
              <a:spcAft>
                <a:spcPts val="1000"/>
              </a:spcAft>
            </a:pPr>
            <a:r>
              <a:rPr lang="en-GB" sz="1500">
                <a:solidFill>
                  <a:schemeClr val="tx2"/>
                </a:solidFill>
                <a:cs typeface="Calibri"/>
              </a:rPr>
              <a:t>Encourages action plans and change of behaviours, based on reflection</a:t>
            </a:r>
            <a:endParaRPr lang="en-GB" sz="1500">
              <a:solidFill>
                <a:schemeClr val="tx2"/>
              </a:solidFill>
            </a:endParaRPr>
          </a:p>
          <a:p>
            <a:pPr marL="0" indent="0">
              <a:spcAft>
                <a:spcPts val="1000"/>
              </a:spcAft>
              <a:buNone/>
            </a:pPr>
            <a:r>
              <a:rPr lang="en-GB" sz="1500">
                <a:solidFill>
                  <a:schemeClr val="tx2"/>
                </a:solidFill>
                <a:cs typeface="Calibri" panose="020F0502020204030204"/>
              </a:rPr>
              <a:t>(Bager-Charleson, 2010)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E50214CE-D5A9-4619-83D5-35F0DA0823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79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265"/>
    </mc:Choice>
    <mc:Fallback>
      <p:transition spd="slow" advTm="105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29DCE-5D40-465A-952E-AC0B7CBF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cs typeface="Calibri Light"/>
              </a:rPr>
              <a:t>What is Reflective Practice </a:t>
            </a:r>
            <a:br>
              <a:rPr lang="en-GB" sz="3600">
                <a:solidFill>
                  <a:schemeClr val="tx2"/>
                </a:solidFill>
                <a:cs typeface="Calibri Light"/>
              </a:rPr>
            </a:br>
            <a:r>
              <a:rPr lang="en-GB" sz="3600">
                <a:solidFill>
                  <a:schemeClr val="tx2"/>
                </a:solidFill>
                <a:cs typeface="Calibri Light"/>
              </a:rPr>
              <a:t>To a practitioner?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6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AD8EF-7F97-4ED5-A25E-0AF27BD22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500"/>
              </a:spcAft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 RP is unique to each reflective practitioner:</a:t>
            </a:r>
            <a:endParaRPr lang="en-US" sz="1400" dirty="0">
              <a:solidFill>
                <a:schemeClr val="tx2"/>
              </a:solidFill>
              <a:ea typeface="+mn-lt"/>
              <a:cs typeface="+mn-lt"/>
            </a:endParaRPr>
          </a:p>
          <a:p>
            <a:pPr lvl="1">
              <a:spcAft>
                <a:spcPts val="500"/>
              </a:spcAft>
              <a:buFont typeface="Courier New,monospace" panose="020B0604020202020204" pitchFamily="34" charset="0"/>
              <a:buChar char="o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Based in many theories across various domains</a:t>
            </a:r>
            <a:endParaRPr lang="en-US" sz="1400" dirty="0">
              <a:solidFill>
                <a:schemeClr val="tx2"/>
              </a:solidFill>
              <a:ea typeface="+mn-lt"/>
              <a:cs typeface="+mn-lt"/>
            </a:endParaRPr>
          </a:p>
          <a:p>
            <a:pPr lvl="2">
              <a:spcAft>
                <a:spcPts val="500"/>
              </a:spcAft>
              <a:buFont typeface="Wingdings,Sans-Serif" panose="020B0604020202020204" pitchFamily="34" charset="0"/>
              <a:buChar char="Ø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Including but not exclusive to:</a:t>
            </a:r>
            <a:endParaRPr lang="en-US" sz="1400" dirty="0">
              <a:solidFill>
                <a:schemeClr val="tx2"/>
              </a:solidFill>
              <a:ea typeface="+mn-lt"/>
              <a:cs typeface="+mn-lt"/>
            </a:endParaRPr>
          </a:p>
          <a:p>
            <a:pPr lvl="2">
              <a:spcAft>
                <a:spcPts val="500"/>
              </a:spcAft>
              <a:buFont typeface="Wingdings,Sans-Serif" panose="020B0604020202020204" pitchFamily="34" charset="0"/>
              <a:buChar char="Ø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psychotherapy and counselling, psychology, sociology, social work, education, business/managerial hierarchies, etc.</a:t>
            </a:r>
          </a:p>
          <a:p>
            <a:pPr lvl="1">
              <a:spcAft>
                <a:spcPts val="500"/>
              </a:spcAft>
              <a:buFont typeface="Courier New,monospace" panose="020B0604020202020204" pitchFamily="34" charset="0"/>
              <a:buChar char="o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Ongoingly applied across all scenarios, environments and experiences. (</a:t>
            </a:r>
            <a:r>
              <a:rPr lang="en-GB" sz="1400" dirty="0">
                <a:solidFill>
                  <a:schemeClr val="tx2"/>
                </a:solidFill>
                <a:cs typeface="Calibri"/>
              </a:rPr>
              <a:t>Carter and Gradin, 2000)</a:t>
            </a:r>
            <a:endParaRPr lang="en-GB" sz="1400" dirty="0">
              <a:solidFill>
                <a:schemeClr val="tx2"/>
              </a:solidFill>
              <a:ea typeface="+mn-lt"/>
              <a:cs typeface="+mn-lt"/>
            </a:endParaRPr>
          </a:p>
          <a:p>
            <a:pPr lvl="1">
              <a:spcAft>
                <a:spcPts val="500"/>
              </a:spcAft>
              <a:buFont typeface="Courier New,monospace" panose="020B0604020202020204" pitchFamily="34" charset="0"/>
              <a:buChar char="o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Therefore, Reflective practice is a dialectical engagement (Bolton, 2014)</a:t>
            </a:r>
          </a:p>
          <a:p>
            <a:pPr>
              <a:spcAft>
                <a:spcPts val="500"/>
              </a:spcAft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No one-size-fits-all Reflective Practice framework (Bager-Charleson, 2010, p. 13)</a:t>
            </a:r>
            <a:endParaRPr lang="en-US" sz="1400" dirty="0">
              <a:solidFill>
                <a:schemeClr val="tx2"/>
              </a:solidFill>
              <a:ea typeface="+mn-lt"/>
              <a:cs typeface="+mn-lt"/>
            </a:endParaRPr>
          </a:p>
          <a:p>
            <a:pPr>
              <a:spcAft>
                <a:spcPts val="500"/>
              </a:spcAft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Captures </a:t>
            </a:r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transference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and turns this to </a:t>
            </a:r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countertransference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(Fook, 2002)</a:t>
            </a:r>
            <a:endParaRPr lang="en-GB" sz="1400" dirty="0">
              <a:solidFill>
                <a:schemeClr val="tx2"/>
              </a:solidFill>
            </a:endParaRPr>
          </a:p>
          <a:p>
            <a:pPr>
              <a:spcAft>
                <a:spcPts val="500"/>
              </a:spcAft>
            </a:pPr>
            <a:r>
              <a:rPr lang="en-GB" sz="1400">
                <a:solidFill>
                  <a:schemeClr val="tx2"/>
                </a:solidFill>
                <a:ea typeface="+mn-lt"/>
                <a:cs typeface="+mn-lt"/>
              </a:rPr>
              <a:t>Reflection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-on-action and reflection-in-action (Schon, 1991)</a:t>
            </a:r>
          </a:p>
          <a:p>
            <a:pPr>
              <a:spcAft>
                <a:spcPts val="500"/>
              </a:spcAft>
            </a:pPr>
            <a:r>
              <a:rPr lang="en-GB" sz="1400" dirty="0">
                <a:solidFill>
                  <a:schemeClr val="tx2"/>
                </a:solidFill>
                <a:cs typeface="Calibri" panose="020F0502020204030204"/>
              </a:rPr>
              <a:t>Personal and Professional growth (Bolton, 2014)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4494440-6742-4599-9C8F-658A86E2F5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280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691"/>
    </mc:Choice>
    <mc:Fallback>
      <p:transition spd="slow" advTm="190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10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12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Rectangle 1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6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B2B2CC30-F0A9-4C81-B163-B6ACAB4A60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249" r="61595" b="7895"/>
          <a:stretch/>
        </p:blipFill>
        <p:spPr>
          <a:xfrm>
            <a:off x="2179246" y="40217"/>
            <a:ext cx="7833507" cy="6317190"/>
          </a:xfrm>
          <a:prstGeom prst="rect">
            <a:avLst/>
          </a:prstGeom>
          <a:ln>
            <a:noFill/>
          </a:ln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97FA043D-04B7-4DDA-8971-D3B4183192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966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31"/>
    </mc:Choice>
    <mc:Fallback>
      <p:transition spd="slow" advTm="16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3C6B80-1C36-430B-B045-DF6395281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cs typeface="Calibri Light"/>
              </a:rPr>
              <a:t>A Quick word on Transformative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3E446-7DDD-4B77-9A24-0F1100674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Jack Merzirow (1978) - </a:t>
            </a:r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Perspective Transformation </a:t>
            </a:r>
            <a:endParaRPr lang="en-US" sz="1800">
              <a:solidFill>
                <a:schemeClr val="tx2"/>
              </a:solidFill>
              <a:cs typeface="Calibri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reflective-change-action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model</a:t>
            </a:r>
            <a:endParaRPr lang="en-GB" sz="1800">
              <a:solidFill>
                <a:schemeClr val="tx2"/>
              </a:solidFill>
              <a:cs typeface="Calibri"/>
            </a:endParaRPr>
          </a:p>
          <a:p>
            <a:pPr marL="457200" lvl="1" indent="0">
              <a:buNone/>
            </a:pPr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Three stages: changes in understanding of the self, modification of values, and changes in lifestyle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800">
                <a:solidFill>
                  <a:schemeClr val="tx2"/>
                </a:solidFill>
                <a:cs typeface="Calibri"/>
              </a:rPr>
              <a:t>Many similarities to Reflexive Practice (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Schön and Rein, 1994</a:t>
            </a:r>
            <a:r>
              <a:rPr lang="en-GB" sz="1800">
                <a:solidFill>
                  <a:schemeClr val="tx2"/>
                </a:solidFill>
                <a:cs typeface="Calibri"/>
              </a:rPr>
              <a:t>; 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Bager-Charleson, 2010</a:t>
            </a:r>
            <a:r>
              <a:rPr lang="en-GB" sz="1800">
                <a:solidFill>
                  <a:schemeClr val="tx2"/>
                </a:solidFill>
                <a:cs typeface="Calibri"/>
              </a:rPr>
              <a:t>)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800">
                <a:solidFill>
                  <a:schemeClr val="tx2"/>
                </a:solidFill>
                <a:cs typeface="Calibri"/>
              </a:rPr>
              <a:t>and Double-loop Theory (Argyrus and Schön's, 1997)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"… uniquely adult form of metacognitive reasoning." (Mezirow, 2003)</a:t>
            </a:r>
          </a:p>
          <a:p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pPr lvl="1"/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BDF27EE1-1611-4D29-9DBC-B4F5FD7017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318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034"/>
    </mc:Choice>
    <mc:Fallback>
      <p:transition spd="slow" advTm="39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47B12F-4ABD-477E-9D8F-1BFD4962B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cs typeface="Calibri Light"/>
              </a:rPr>
              <a:t>Reflective Practice and Transformative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944D7-FC6A-45D5-A005-9C2D52BC3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110" y="804672"/>
            <a:ext cx="6548950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cs typeface="Calibri"/>
              </a:rPr>
              <a:t>Reflective Practice considered in the eyes of Transformative Learning:</a:t>
            </a:r>
            <a:endParaRPr lang="en-US" sz="1800">
              <a:solidFill>
                <a:schemeClr val="tx2"/>
              </a:solidFill>
              <a:ea typeface="+mn-lt"/>
              <a:cs typeface="+mn-lt"/>
            </a:endParaRPr>
          </a:p>
          <a:p>
            <a:pPr lvl="1"/>
            <a:r>
              <a:rPr lang="en-GB" sz="1800">
                <a:solidFill>
                  <a:schemeClr val="tx2"/>
                </a:solidFill>
                <a:cs typeface="Calibri"/>
              </a:rPr>
              <a:t>John Dewey: Learning builds on mistakes and one's receptiveness to explore the mistake (considered in Bager-Charleson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, 2010, p. 14)</a:t>
            </a:r>
            <a:endParaRPr lang="en-US" sz="1800">
              <a:solidFill>
                <a:schemeClr val="tx2"/>
              </a:solidFill>
              <a:ea typeface="+mn-lt"/>
              <a:cs typeface="+mn-lt"/>
            </a:endParaRPr>
          </a:p>
          <a:p>
            <a:pPr lvl="1"/>
            <a:r>
              <a:rPr lang="en-GB" sz="1800">
                <a:solidFill>
                  <a:schemeClr val="tx2"/>
                </a:solidFill>
                <a:cs typeface="Calibri"/>
              </a:rPr>
              <a:t>Problems and errors are considered possibilities (Bager-Charleson, 2010, p. 14)</a:t>
            </a:r>
            <a:endParaRPr lang="en-US" sz="1800">
              <a:solidFill>
                <a:schemeClr val="tx2"/>
              </a:solidFill>
              <a:ea typeface="+mn-lt"/>
              <a:cs typeface="+mn-lt"/>
            </a:endParaRPr>
          </a:p>
          <a:p>
            <a:pPr lvl="2"/>
            <a:r>
              <a:rPr lang="en-GB" sz="1800">
                <a:solidFill>
                  <a:schemeClr val="tx2"/>
                </a:solidFill>
                <a:cs typeface="Calibri"/>
              </a:rPr>
              <a:t>Learning to know problems and </a:t>
            </a:r>
            <a:r>
              <a:rPr lang="en-GB" sz="1800" b="1">
                <a:solidFill>
                  <a:schemeClr val="tx2"/>
                </a:solidFill>
                <a:cs typeface="Calibri"/>
              </a:rPr>
              <a:t>ask why</a:t>
            </a:r>
            <a:r>
              <a:rPr lang="en-GB" sz="1800">
                <a:solidFill>
                  <a:schemeClr val="tx2"/>
                </a:solidFill>
                <a:cs typeface="Calibri"/>
              </a:rPr>
              <a:t>/</a:t>
            </a:r>
            <a:r>
              <a:rPr lang="en-GB" sz="1800" b="1">
                <a:solidFill>
                  <a:schemeClr val="tx2"/>
                </a:solidFill>
                <a:cs typeface="Calibri"/>
              </a:rPr>
              <a:t>how </a:t>
            </a:r>
            <a:r>
              <a:rPr lang="en-GB" sz="1800">
                <a:solidFill>
                  <a:schemeClr val="tx2"/>
                </a:solidFill>
                <a:cs typeface="Calibri"/>
              </a:rPr>
              <a:t>(reflection)</a:t>
            </a:r>
            <a:endParaRPr lang="en-US" sz="1800">
              <a:solidFill>
                <a:schemeClr val="tx2"/>
              </a:solidFill>
              <a:ea typeface="+mn-lt"/>
              <a:cs typeface="+mn-lt"/>
            </a:endParaRPr>
          </a:p>
          <a:p>
            <a:pPr lvl="2"/>
            <a:r>
              <a:rPr lang="en-GB" sz="1800">
                <a:solidFill>
                  <a:schemeClr val="tx2"/>
                </a:solidFill>
                <a:cs typeface="Calibri"/>
              </a:rPr>
              <a:t>Utilising problems to </a:t>
            </a:r>
            <a:r>
              <a:rPr lang="en-GB" sz="1800" b="1">
                <a:solidFill>
                  <a:schemeClr val="tx2"/>
                </a:solidFill>
                <a:cs typeface="Calibri"/>
              </a:rPr>
              <a:t>critically </a:t>
            </a:r>
            <a:r>
              <a:rPr lang="en-GB" sz="1800">
                <a:solidFill>
                  <a:schemeClr val="tx2"/>
                </a:solidFill>
                <a:cs typeface="Calibri"/>
              </a:rPr>
              <a:t>consider an impact resultant action (reflexivity)</a:t>
            </a:r>
            <a:endParaRPr lang="en-US" sz="1800">
              <a:solidFill>
                <a:schemeClr val="tx2"/>
              </a:solidFill>
              <a:ea typeface="+mn-lt"/>
              <a:cs typeface="+mn-lt"/>
            </a:endParaRPr>
          </a:p>
          <a:p>
            <a:pPr lvl="2"/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>
                <a:solidFill>
                  <a:schemeClr val="tx2"/>
                </a:solidFill>
                <a:cs typeface="Calibri"/>
              </a:rPr>
              <a:t>RP harnesses learning from new meaning found in reflection (White, Fook, and Gardner, 2008)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5B7C136F-F380-4FA2-B4BE-3FDF14F975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925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887"/>
    </mc:Choice>
    <mc:Fallback>
      <p:transition spd="slow" advTm="33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B6FF6-B692-41F6-92AE-D187A4AA0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81650" y="438809"/>
            <a:ext cx="5927437" cy="7139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Part 2</a:t>
            </a:r>
            <a:b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Transition Theory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56A85B34-D885-48B5-BC20-599B583D3C68}"/>
              </a:ext>
            </a:extLst>
          </p:cNvPr>
          <p:cNvSpPr txBox="1"/>
          <p:nvPr/>
        </p:nvSpPr>
        <p:spPr>
          <a:xfrm>
            <a:off x="235336" y="1835953"/>
            <a:ext cx="6763464" cy="48807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Bridges (2021) put forward that there are three psychological transition points as individuals leave old routines or makes transitions towards a new goal in their life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>
              <a:spcAft>
                <a:spcPts val="500"/>
              </a:spcAft>
            </a:pPr>
            <a:r>
              <a:rPr lang="en-GB" b="1" dirty="0">
                <a:solidFill>
                  <a:srgbClr val="C00000"/>
                </a:solidFill>
                <a:ea typeface="+mn-lt"/>
                <a:cs typeface="+mn-lt"/>
              </a:rPr>
              <a:t>Stage 1: Ending, Loosing, Letting go</a:t>
            </a:r>
          </a:p>
          <a:p>
            <a:pPr>
              <a:spcAft>
                <a:spcPts val="1000"/>
              </a:spcAft>
            </a:pPr>
            <a:r>
              <a:rPr lang="en-GB" dirty="0">
                <a:solidFill>
                  <a:srgbClr val="C00000"/>
                </a:solidFill>
                <a:ea typeface="+mn-lt"/>
                <a:cs typeface="+mn-lt"/>
              </a:rPr>
              <a:t>Identify loss, manage loss; identify what is left behind and what is kept</a:t>
            </a:r>
            <a:endParaRPr lang="en-GB" b="1" dirty="0">
              <a:solidFill>
                <a:srgbClr val="C00000"/>
              </a:solidFill>
              <a:ea typeface="+mn-lt"/>
              <a:cs typeface="+mn-lt"/>
            </a:endParaRPr>
          </a:p>
          <a:p>
            <a:pPr>
              <a:spcAft>
                <a:spcPts val="500"/>
              </a:spcAft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Stage 2: The Neutral zone</a:t>
            </a:r>
          </a:p>
          <a:p>
            <a:pPr>
              <a:spcAft>
                <a:spcPts val="10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In-between, old routine gone, new routines are not fully operational; Psychological realignments takes place; old/new reality and old/new sense of identity interact; individual in flux, senses of confusion or distress; need for nurture, formation of routes of which to grow from</a:t>
            </a:r>
          </a:p>
          <a:p>
            <a:pPr>
              <a:spcAft>
                <a:spcPts val="500"/>
              </a:spcAft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Stage 3: The New Beginning</a:t>
            </a:r>
          </a:p>
          <a:p>
            <a:pPr>
              <a:spcAft>
                <a:spcPts val="1000"/>
              </a:spcAft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cs typeface="Calibri" panose="020F0502020204030204"/>
              </a:rPr>
              <a:t>New understanding of self and reality/context; Formation of new values and meaning; Expression of new identity; New roles and purposes; sense of reorientation and renewal.</a:t>
            </a:r>
            <a:endParaRPr lang="en-GB" sz="1600" b="1" dirty="0">
              <a:solidFill>
                <a:schemeClr val="accent6">
                  <a:lumMod val="75000"/>
                </a:schemeClr>
              </a:solidFill>
              <a:cs typeface="Calibri" panose="020F0502020204030204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0D42401A-E88C-48E8-9603-80727020EDDE}"/>
              </a:ext>
            </a:extLst>
          </p:cNvPr>
          <p:cNvGrpSpPr/>
          <p:nvPr/>
        </p:nvGrpSpPr>
        <p:grpSpPr>
          <a:xfrm>
            <a:off x="6794561" y="132309"/>
            <a:ext cx="5100990" cy="3858831"/>
            <a:chOff x="6817651" y="1281081"/>
            <a:chExt cx="4812354" cy="3743377"/>
          </a:xfrm>
        </p:grpSpPr>
        <p:pic>
          <p:nvPicPr>
            <p:cNvPr id="26" name="Picture 4" descr="Graphical user interface, application, Word&#10;&#10;Description automatically generated">
              <a:extLst>
                <a:ext uri="{FF2B5EF4-FFF2-40B4-BE49-F238E27FC236}">
                  <a16:creationId xmlns:a16="http://schemas.microsoft.com/office/drawing/2014/main" id="{14A506E2-5BCB-443A-B53E-08BB7FBD8A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11" t="21392" r="64632" b="18436"/>
            <a:stretch/>
          </p:blipFill>
          <p:spPr>
            <a:xfrm>
              <a:off x="7091218" y="1281081"/>
              <a:ext cx="4538787" cy="3445152"/>
            </a:xfrm>
            <a:prstGeom prst="rect">
              <a:avLst/>
            </a:prstGeom>
          </p:spPr>
        </p:pic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1DB830F-8AF9-4DAA-87A7-C34C5B7FF35A}"/>
                </a:ext>
              </a:extLst>
            </p:cNvPr>
            <p:cNvSpPr txBox="1"/>
            <p:nvPr/>
          </p:nvSpPr>
          <p:spPr>
            <a:xfrm>
              <a:off x="9001991" y="4643581"/>
              <a:ext cx="722746" cy="38087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dirty="0"/>
                <a:t>Time</a:t>
              </a:r>
              <a:endParaRPr lang="en-US" dirty="0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E34EBE74-8916-4D2E-A62D-31D31A87197B}"/>
                </a:ext>
              </a:extLst>
            </p:cNvPr>
            <p:cNvSpPr txBox="1"/>
            <p:nvPr/>
          </p:nvSpPr>
          <p:spPr>
            <a:xfrm rot="-5400000">
              <a:off x="6346535" y="2813626"/>
              <a:ext cx="1311564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dirty="0"/>
                <a:t>Importance</a:t>
              </a:r>
              <a:endParaRPr lang="en-US" dirty="0"/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ED70244-B215-4393-9CFF-E7E7C6ECF6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815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265"/>
    </mc:Choice>
    <mc:Fallback>
      <p:transition spd="slow" advTm="60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B6FF6-B692-41F6-92AE-D187A4AA0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9133" y="447468"/>
            <a:ext cx="8629073" cy="72263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Summary</a:t>
            </a:r>
            <a:endParaRPr lang="en-US" dirty="0">
              <a:solidFill>
                <a:schemeClr val="tx2"/>
              </a:solidFill>
              <a:cs typeface="Calibri Light" panose="020F0302020204030204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TextBox 1">
            <a:extLst>
              <a:ext uri="{FF2B5EF4-FFF2-40B4-BE49-F238E27FC236}">
                <a16:creationId xmlns:a16="http://schemas.microsoft.com/office/drawing/2014/main" id="{FFCD5A44-A1C8-43D0-AC0B-53ED54B0439A}"/>
              </a:ext>
            </a:extLst>
          </p:cNvPr>
          <p:cNvSpPr txBox="1"/>
          <p:nvPr/>
        </p:nvSpPr>
        <p:spPr>
          <a:xfrm>
            <a:off x="301770" y="2736418"/>
            <a:ext cx="5792643" cy="327269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800"/>
              </a:spcAft>
            </a:pPr>
            <a:r>
              <a:rPr lang="en-US" dirty="0">
                <a:solidFill>
                  <a:srgbClr val="44546A"/>
                </a:solidFill>
              </a:rPr>
              <a:t>Using this model, I will recount a significant change in my life:</a:t>
            </a:r>
            <a:endParaRPr lang="en-US" dirty="0">
              <a:cs typeface="Calibri" panose="020F0502020204030204"/>
            </a:endParaRPr>
          </a:p>
          <a:p>
            <a:pPr>
              <a:spcAft>
                <a:spcPts val="800"/>
              </a:spcAft>
            </a:pPr>
            <a:r>
              <a:rPr lang="en-US" b="1" dirty="0">
                <a:solidFill>
                  <a:srgbClr val="44546A"/>
                </a:solidFill>
                <a:cs typeface="Calibri"/>
              </a:rPr>
              <a:t>Ending</a:t>
            </a:r>
            <a:r>
              <a:rPr lang="en-US" dirty="0">
                <a:solidFill>
                  <a:srgbClr val="44546A"/>
                </a:solidFill>
                <a:cs typeface="Calibri"/>
              </a:rPr>
              <a:t>: My previous degree and pursing goals that were not my own</a:t>
            </a:r>
          </a:p>
          <a:p>
            <a:r>
              <a:rPr lang="en-US" b="1" dirty="0">
                <a:solidFill>
                  <a:srgbClr val="44546A"/>
                </a:solidFill>
                <a:cs typeface="Calibri"/>
              </a:rPr>
              <a:t>Transition</a:t>
            </a:r>
            <a:r>
              <a:rPr lang="en-US" dirty="0">
                <a:solidFill>
                  <a:srgbClr val="44546A"/>
                </a:solidFill>
                <a:cs typeface="Calibri"/>
              </a:rPr>
              <a:t>: Aimlessness, loss of identity, loss of motivation</a:t>
            </a:r>
          </a:p>
          <a:p>
            <a:r>
              <a:rPr lang="en-US" dirty="0">
                <a:solidFill>
                  <a:srgbClr val="44546A"/>
                </a:solidFill>
                <a:ea typeface="+mn-lt"/>
                <a:cs typeface="+mn-lt"/>
              </a:rPr>
              <a:t>Discovery of unconscious processes and cultural </a:t>
            </a:r>
            <a:r>
              <a:rPr lang="en-US" dirty="0">
                <a:solidFill>
                  <a:srgbClr val="44546A"/>
                </a:solidFill>
                <a:cs typeface="Calibri"/>
              </a:rPr>
              <a:t>biases 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>
              <a:spcAft>
                <a:spcPts val="800"/>
              </a:spcAft>
            </a:pPr>
            <a:r>
              <a:rPr lang="en-US" dirty="0">
                <a:solidFill>
                  <a:srgbClr val="44546A"/>
                </a:solidFill>
                <a:cs typeface="Calibri"/>
              </a:rPr>
              <a:t>Renewed sense of self,  meaning making and new goals</a:t>
            </a:r>
            <a:endParaRPr lang="en-US" dirty="0">
              <a:cs typeface="Calibri"/>
            </a:endParaRPr>
          </a:p>
          <a:p>
            <a:pPr>
              <a:spcAft>
                <a:spcPts val="800"/>
              </a:spcAft>
            </a:pPr>
            <a:r>
              <a:rPr lang="en-US" b="1" dirty="0">
                <a:solidFill>
                  <a:srgbClr val="44546A"/>
                </a:solidFill>
                <a:cs typeface="Calibri"/>
              </a:rPr>
              <a:t>New Beginning</a:t>
            </a:r>
            <a:r>
              <a:rPr lang="en-US" dirty="0">
                <a:solidFill>
                  <a:srgbClr val="44546A"/>
                </a:solidFill>
                <a:cs typeface="Calibri"/>
              </a:rPr>
              <a:t>: Working for my own goals; new job and pursuit of achievement</a:t>
            </a:r>
          </a:p>
          <a:p>
            <a:pPr>
              <a:spcAft>
                <a:spcPts val="800"/>
              </a:spcAft>
            </a:pPr>
            <a:r>
              <a:rPr lang="en-US" dirty="0">
                <a:solidFill>
                  <a:srgbClr val="44546A"/>
                </a:solidFill>
                <a:cs typeface="Calibri"/>
              </a:rPr>
              <a:t>This has been an eight-year process.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2132A74-2E67-4BDB-B94B-19F120902C37}"/>
              </a:ext>
            </a:extLst>
          </p:cNvPr>
          <p:cNvGrpSpPr/>
          <p:nvPr/>
        </p:nvGrpSpPr>
        <p:grpSpPr>
          <a:xfrm>
            <a:off x="6817651" y="1281081"/>
            <a:ext cx="4812354" cy="3743377"/>
            <a:chOff x="6817651" y="1281081"/>
            <a:chExt cx="4812354" cy="3743377"/>
          </a:xfrm>
        </p:grpSpPr>
        <p:pic>
          <p:nvPicPr>
            <p:cNvPr id="4" name="Picture 4" descr="Graphical user interface, application, Word&#10;&#10;Description automatically generated">
              <a:extLst>
                <a:ext uri="{FF2B5EF4-FFF2-40B4-BE49-F238E27FC236}">
                  <a16:creationId xmlns:a16="http://schemas.microsoft.com/office/drawing/2014/main" id="{3F62FB82-E283-47BE-A32B-6AEEA258280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11" t="21392" r="64632" b="18436"/>
            <a:stretch/>
          </p:blipFill>
          <p:spPr>
            <a:xfrm>
              <a:off x="7091218" y="1281081"/>
              <a:ext cx="4538787" cy="3445152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B76C65F-07C0-4BC2-A850-93FA9B05B1B8}"/>
                </a:ext>
              </a:extLst>
            </p:cNvPr>
            <p:cNvSpPr txBox="1"/>
            <p:nvPr/>
          </p:nvSpPr>
          <p:spPr>
            <a:xfrm>
              <a:off x="9001991" y="4643581"/>
              <a:ext cx="722746" cy="38087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dirty="0"/>
                <a:t>Time</a:t>
              </a:r>
              <a:endParaRPr lang="en-US" dirty="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9B47839E-9306-4EEB-9E83-7E6CFE7ABB08}"/>
                </a:ext>
              </a:extLst>
            </p:cNvPr>
            <p:cNvSpPr txBox="1"/>
            <p:nvPr/>
          </p:nvSpPr>
          <p:spPr>
            <a:xfrm rot="-5400000">
              <a:off x="6346535" y="2813626"/>
              <a:ext cx="1311564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dirty="0"/>
                <a:t>Importance</a:t>
              </a:r>
              <a:endParaRPr lang="en-US" dirty="0"/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5A53328-98E4-42C4-A2B6-5F39E60666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36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245"/>
    </mc:Choice>
    <mc:Fallback>
      <p:transition spd="slow" advTm="48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B6FF6-B692-41F6-92AE-D187A4AA0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678" y="280059"/>
            <a:ext cx="8629073" cy="72263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Endings</a:t>
            </a: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TextBox 1">
            <a:extLst>
              <a:ext uri="{FF2B5EF4-FFF2-40B4-BE49-F238E27FC236}">
                <a16:creationId xmlns:a16="http://schemas.microsoft.com/office/drawing/2014/main" id="{FFCD5A44-A1C8-43D0-AC0B-53ED54B0439A}"/>
              </a:ext>
            </a:extLst>
          </p:cNvPr>
          <p:cNvSpPr txBox="1"/>
          <p:nvPr/>
        </p:nvSpPr>
        <p:spPr>
          <a:xfrm>
            <a:off x="2159145" y="2074639"/>
            <a:ext cx="8128031" cy="416621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800"/>
              </a:spcAft>
            </a:pPr>
            <a:r>
              <a:rPr lang="en-GB" dirty="0">
                <a:solidFill>
                  <a:srgbClr val="44546A"/>
                </a:solidFill>
              </a:rPr>
              <a:t>Preface: enjoyed design in school, never a real interest in architecture.</a:t>
            </a:r>
            <a:endParaRPr lang="en-GB" dirty="0">
              <a:solidFill>
                <a:srgbClr val="44546A"/>
              </a:solidFill>
              <a:cs typeface="Calibri"/>
            </a:endParaRPr>
          </a:p>
          <a:p>
            <a:pPr>
              <a:spcAft>
                <a:spcPts val="800"/>
              </a:spcAft>
            </a:pP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 dirty="0">
                <a:solidFill>
                  <a:srgbClr val="44546A"/>
                </a:solidFill>
                <a:cs typeface="Calibri"/>
              </a:rPr>
              <a:t>A  sense that I was out-of-touch, </a:t>
            </a:r>
            <a:r>
              <a:rPr lang="en-GB" b="1" dirty="0">
                <a:solidFill>
                  <a:srgbClr val="44546A"/>
                </a:solidFill>
                <a:cs typeface="Calibri"/>
              </a:rPr>
              <a:t>losing </a:t>
            </a:r>
            <a:r>
              <a:rPr lang="en-GB" dirty="0">
                <a:solidFill>
                  <a:srgbClr val="44546A"/>
                </a:solidFill>
                <a:cs typeface="Calibri"/>
              </a:rPr>
              <a:t>interest and out-of-control.</a:t>
            </a: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 dirty="0">
                <a:solidFill>
                  <a:srgbClr val="44546A"/>
                </a:solidFill>
                <a:cs typeface="Calibri"/>
              </a:rPr>
              <a:t>Motivation slipped; grades slipped – I did not recognise myself</a:t>
            </a: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 dirty="0">
                <a:solidFill>
                  <a:srgbClr val="44546A"/>
                </a:solidFill>
                <a:cs typeface="Calibri"/>
              </a:rPr>
              <a:t>Suffered personal loss – withdrew myself further</a:t>
            </a: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 dirty="0">
                <a:solidFill>
                  <a:srgbClr val="44546A"/>
                </a:solidFill>
                <a:cs typeface="Calibri"/>
              </a:rPr>
              <a:t>I didn't know how to fail. My call to action was to </a:t>
            </a:r>
            <a:r>
              <a:rPr lang="en-GB" i="1" dirty="0">
                <a:solidFill>
                  <a:srgbClr val="44546A"/>
                </a:solidFill>
                <a:cs typeface="Calibri"/>
              </a:rPr>
              <a:t>try</a:t>
            </a:r>
            <a:r>
              <a:rPr lang="en-GB" dirty="0">
                <a:solidFill>
                  <a:srgbClr val="44546A"/>
                </a:solidFill>
                <a:cs typeface="Calibri"/>
              </a:rPr>
              <a:t> harder </a:t>
            </a:r>
            <a:endParaRPr lang="en-GB" dirty="0">
              <a:solidFill>
                <a:srgbClr val="FF0000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US" dirty="0">
                <a:solidFill>
                  <a:srgbClr val="44546A"/>
                </a:solidFill>
                <a:cs typeface="Calibri"/>
              </a:rPr>
              <a:t>For three further years (of re-sits) I fought to get a degree – negative loop of low motivation, guilt for lower grades, trying to be better but unable to be because of my mental health.</a:t>
            </a:r>
            <a:endParaRPr lang="en-US" dirty="0">
              <a:cs typeface="Calibri" panose="020F0502020204030204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US" dirty="0">
                <a:solidFill>
                  <a:srgbClr val="44546A"/>
                </a:solidFill>
                <a:cs typeface="Calibri"/>
              </a:rPr>
              <a:t>During those three years I lost my sense of </a:t>
            </a:r>
            <a:r>
              <a:rPr lang="en-US" b="1" dirty="0">
                <a:solidFill>
                  <a:srgbClr val="44546A"/>
                </a:solidFill>
                <a:cs typeface="Calibri"/>
              </a:rPr>
              <a:t>identity</a:t>
            </a:r>
            <a:r>
              <a:rPr lang="en-US" dirty="0">
                <a:solidFill>
                  <a:srgbClr val="44546A"/>
                </a:solidFill>
                <a:cs typeface="Calibri"/>
              </a:rPr>
              <a:t>; Finally, I chose to completely </a:t>
            </a:r>
            <a:r>
              <a:rPr lang="en-US" b="1" dirty="0">
                <a:solidFill>
                  <a:srgbClr val="44546A"/>
                </a:solidFill>
                <a:cs typeface="Calibri"/>
              </a:rPr>
              <a:t>disregard </a:t>
            </a:r>
            <a:r>
              <a:rPr lang="en-US" dirty="0">
                <a:solidFill>
                  <a:srgbClr val="44546A"/>
                </a:solidFill>
                <a:cs typeface="Calibri"/>
              </a:rPr>
              <a:t>Architecture; </a:t>
            </a:r>
            <a:r>
              <a:rPr lang="en-US" b="1" dirty="0">
                <a:solidFill>
                  <a:srgbClr val="44546A"/>
                </a:solidFill>
                <a:cs typeface="Calibri"/>
              </a:rPr>
              <a:t>Keeping </a:t>
            </a:r>
            <a:r>
              <a:rPr lang="en-US">
                <a:solidFill>
                  <a:srgbClr val="44546A"/>
                </a:solidFill>
                <a:cs typeface="Calibri"/>
              </a:rPr>
              <a:t>only friendship and university life as close memories, not architecture. (managing loss</a:t>
            </a:r>
            <a:r>
              <a:rPr lang="en-US" dirty="0">
                <a:solidFill>
                  <a:srgbClr val="44546A"/>
                </a:solidFill>
                <a:cs typeface="Calibri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752604-0791-499B-8F0B-813BAC25713A}"/>
              </a:ext>
            </a:extLst>
          </p:cNvPr>
          <p:cNvSpPr txBox="1"/>
          <p:nvPr/>
        </p:nvSpPr>
        <p:spPr>
          <a:xfrm>
            <a:off x="300567" y="999067"/>
            <a:ext cx="70188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C00000"/>
                </a:solidFill>
                <a:cs typeface="Segoe UI"/>
              </a:rPr>
              <a:t>Stage 1: Ending, Loosing, Letting go</a:t>
            </a:r>
            <a:r>
              <a:rPr lang="en-US">
                <a:cs typeface="Segoe UI"/>
              </a:rPr>
              <a:t>​</a:t>
            </a:r>
          </a:p>
          <a:p>
            <a:r>
              <a:rPr lang="en-GB">
                <a:solidFill>
                  <a:srgbClr val="C00000"/>
                </a:solidFill>
                <a:cs typeface="Segoe UI"/>
              </a:rPr>
              <a:t>Identify loss, manage loss; identify what is left behind and what is kept</a:t>
            </a:r>
            <a:r>
              <a:rPr lang="en-GB">
                <a:cs typeface="Segoe UI"/>
              </a:rPr>
              <a:t>​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64559C7-BFBE-489A-82C1-C826999423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454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699"/>
    </mc:Choice>
    <mc:Fallback>
      <p:transition spd="slow" advTm="140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B6FF6-B692-41F6-92AE-D187A4AA0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678" y="280059"/>
            <a:ext cx="8629073" cy="72263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Neutral Zone</a:t>
            </a: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TextBox 1">
            <a:extLst>
              <a:ext uri="{FF2B5EF4-FFF2-40B4-BE49-F238E27FC236}">
                <a16:creationId xmlns:a16="http://schemas.microsoft.com/office/drawing/2014/main" id="{FFCD5A44-A1C8-43D0-AC0B-53ED54B0439A}"/>
              </a:ext>
            </a:extLst>
          </p:cNvPr>
          <p:cNvSpPr txBox="1"/>
          <p:nvPr/>
        </p:nvSpPr>
        <p:spPr>
          <a:xfrm>
            <a:off x="1580590" y="2864861"/>
            <a:ext cx="9129919" cy="385746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800"/>
              </a:spcAft>
            </a:pPr>
            <a:r>
              <a:rPr lang="en-GB">
                <a:solidFill>
                  <a:srgbClr val="44546A"/>
                </a:solidFill>
              </a:rPr>
              <a:t>This part of my journey hits all the "criteria" for the stage of the transition model (Bridges, 2021)</a:t>
            </a:r>
            <a:endParaRPr lang="en-US"/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 dirty="0">
                <a:solidFill>
                  <a:srgbClr val="44546A"/>
                </a:solidFill>
                <a:cs typeface="Calibri"/>
              </a:rPr>
              <a:t>The end of my degree (old routine gone) and a sense of directionless, not knowing what to do or who I was (confusion)</a:t>
            </a: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>
                <a:solidFill>
                  <a:srgbClr val="44546A"/>
                </a:solidFill>
                <a:cs typeface="Calibri"/>
              </a:rPr>
              <a:t>Realisation that old values did not work, testing new values – increased sense of </a:t>
            </a:r>
            <a:r>
              <a:rPr lang="en-GB" dirty="0">
                <a:solidFill>
                  <a:srgbClr val="44546A"/>
                </a:solidFill>
                <a:cs typeface="Calibri"/>
              </a:rPr>
              <a:t>ownership over myself (psychological realignment)</a:t>
            </a: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 dirty="0">
                <a:solidFill>
                  <a:srgbClr val="44546A"/>
                </a:solidFill>
                <a:cs typeface="Calibri"/>
              </a:rPr>
              <a:t>Volunteered to work with underprivileged children; Teaching Assistant; Teacher </a:t>
            </a:r>
            <a:r>
              <a:rPr lang="en-GB">
                <a:solidFill>
                  <a:srgbClr val="44546A"/>
                </a:solidFill>
                <a:cs typeface="Calibri"/>
              </a:rPr>
              <a:t>(information gathering; new routines not fully operational; new reality; new sense of identity)</a:t>
            </a: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>
                <a:solidFill>
                  <a:srgbClr val="44546A"/>
                </a:solidFill>
                <a:cs typeface="Calibri"/>
              </a:rPr>
              <a:t>New values pushed action to self-study an interest, behaviour and psychology (roots)</a:t>
            </a: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endParaRPr lang="en-GB" dirty="0">
              <a:solidFill>
                <a:srgbClr val="44546A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752604-0791-499B-8F0B-813BAC25713A}"/>
              </a:ext>
            </a:extLst>
          </p:cNvPr>
          <p:cNvSpPr txBox="1"/>
          <p:nvPr/>
        </p:nvSpPr>
        <p:spPr>
          <a:xfrm>
            <a:off x="300567" y="999067"/>
            <a:ext cx="7018866" cy="19466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500"/>
              </a:spcAft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cs typeface="Calibri"/>
              </a:rPr>
              <a:t>Stage 2: The Neutral zone</a:t>
            </a:r>
            <a:endParaRPr lang="en-US" dirty="0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pPr>
              <a:spcAft>
                <a:spcPts val="10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cs typeface="Calibri"/>
              </a:rPr>
              <a:t>In-between, old routine gone, new routines are not fully operational; Psychological realignments takes place; old/new reality and old/new sense of identity interact; individual in flux, senses of confusion or distress; need for nurture, formation of routes of which to grow from</a:t>
            </a:r>
            <a:endParaRPr lang="en-US" dirty="0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US" dirty="0">
              <a:cs typeface="Segoe UI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5EE48A1-1448-4814-9CD8-0707566EC9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9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052"/>
    </mc:Choice>
    <mc:Fallback>
      <p:transition spd="slow" advTm="87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B6FF6-B692-41F6-92AE-D187A4AA0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678" y="280059"/>
            <a:ext cx="8629073" cy="72263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New Beginnings</a:t>
            </a:r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TextBox 1">
            <a:extLst>
              <a:ext uri="{FF2B5EF4-FFF2-40B4-BE49-F238E27FC236}">
                <a16:creationId xmlns:a16="http://schemas.microsoft.com/office/drawing/2014/main" id="{FFCD5A44-A1C8-43D0-AC0B-53ED54B0439A}"/>
              </a:ext>
            </a:extLst>
          </p:cNvPr>
          <p:cNvSpPr txBox="1"/>
          <p:nvPr/>
        </p:nvSpPr>
        <p:spPr>
          <a:xfrm>
            <a:off x="1580590" y="2864861"/>
            <a:ext cx="9129919" cy="451405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>
                <a:solidFill>
                  <a:srgbClr val="44546A"/>
                </a:solidFill>
                <a:cs typeface="Calibri"/>
              </a:rPr>
              <a:t>Formal study of Psychology – (new role/purpose; reorientation and renewal)</a:t>
            </a:r>
            <a:endParaRPr lang="en-US"/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>
                <a:solidFill>
                  <a:srgbClr val="44546A"/>
                </a:solidFill>
                <a:cs typeface="Calibri"/>
              </a:rPr>
              <a:t>Old values popped – perfectionism governed by high expectations (stage 1); resliance through knowing own goals (stage 2 and 3)</a:t>
            </a: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>
                <a:solidFill>
                  <a:srgbClr val="44546A"/>
                </a:solidFill>
                <a:cs typeface="Calibri"/>
              </a:rPr>
              <a:t>Study of psychology, while working for my own goals, supported a renewed understanding of self and formation of new values</a:t>
            </a: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r>
              <a:rPr lang="en-GB">
                <a:solidFill>
                  <a:srgbClr val="44546A"/>
                </a:solidFill>
                <a:cs typeface="Calibri"/>
              </a:rPr>
              <a:t>Appointment as Wellbeing Officer aligned new values with old values; understanding of others - a wanting to help with knowledge – and career progression. (new roles, purposes, sense of reorientation)</a:t>
            </a: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endParaRPr lang="en-GB" dirty="0">
              <a:solidFill>
                <a:srgbClr val="44546A"/>
              </a:solidFill>
              <a:cs typeface="Calibri"/>
            </a:endParaRPr>
          </a:p>
          <a:p>
            <a:pPr marL="285750" indent="-285750">
              <a:spcAft>
                <a:spcPts val="800"/>
              </a:spcAft>
              <a:buFont typeface="Arial"/>
              <a:buChar char="•"/>
            </a:pPr>
            <a:endParaRPr lang="en-GB" dirty="0">
              <a:solidFill>
                <a:srgbClr val="44546A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752604-0791-499B-8F0B-813BAC25713A}"/>
              </a:ext>
            </a:extLst>
          </p:cNvPr>
          <p:cNvSpPr txBox="1"/>
          <p:nvPr/>
        </p:nvSpPr>
        <p:spPr>
          <a:xfrm>
            <a:off x="300567" y="999067"/>
            <a:ext cx="7018866" cy="16696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500"/>
              </a:spcAft>
            </a:pPr>
            <a:r>
              <a:rPr lang="en-GB" b="1">
                <a:solidFill>
                  <a:schemeClr val="accent6">
                    <a:lumMod val="75000"/>
                  </a:schemeClr>
                </a:solidFill>
                <a:cs typeface="Calibri"/>
              </a:rPr>
              <a:t>Stage 3: The New Beginning</a:t>
            </a:r>
            <a:endParaRPr lang="en-US">
              <a:ea typeface="+mn-lt"/>
              <a:cs typeface="+mn-lt"/>
            </a:endParaRPr>
          </a:p>
          <a:p>
            <a:pPr>
              <a:spcAft>
                <a:spcPts val="1000"/>
              </a:spcAft>
            </a:pPr>
            <a:r>
              <a:rPr lang="en-GB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New understanding of self and reality/context; Formation of new values and meaning; Expression of new identity; New roles and purposes; sense of reorientation and renewal.</a:t>
            </a:r>
            <a:endParaRPr lang="en-US"/>
          </a:p>
          <a:p>
            <a:endParaRPr lang="en-US" dirty="0">
              <a:cs typeface="Segoe UI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A0A31C5-4A57-4C7B-BDC9-2E6C6A1F73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158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590"/>
    </mc:Choice>
    <mc:Fallback>
      <p:transition spd="slow" advTm="75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31D0AF-0B83-4CD1-BF03-5F0942DFC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cs typeface="Calibri Light"/>
              </a:rPr>
              <a:t>Introducing the Double-Loop Theory</a:t>
            </a:r>
            <a:br>
              <a:rPr lang="en-GB" sz="3600">
                <a:solidFill>
                  <a:schemeClr val="tx2"/>
                </a:solidFill>
                <a:cs typeface="Calibri Light"/>
              </a:rPr>
            </a:br>
            <a:r>
              <a:rPr lang="en-GB" sz="3600">
                <a:solidFill>
                  <a:schemeClr val="tx2"/>
                </a:solidFill>
                <a:cs typeface="Calibri Light"/>
              </a:rPr>
              <a:t>(Argyris and Schon, 1997)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ACB8B-7AEE-4886-9967-E34BE97E8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0075" y="804672"/>
            <a:ext cx="5713349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chemeClr val="tx2"/>
                </a:solidFill>
                <a:cs typeface="Calibri"/>
              </a:rPr>
              <a:t>Argyris and Schon (1974) suggest people utalise 'mental maps' to plan, implement and act</a:t>
            </a:r>
          </a:p>
          <a:p>
            <a:r>
              <a:rPr lang="en-GB" sz="2000">
                <a:solidFill>
                  <a:schemeClr val="tx2"/>
                </a:solidFill>
                <a:cs typeface="Calibri"/>
              </a:rPr>
              <a:t>These maps can be an unconcious and concious process</a:t>
            </a:r>
          </a:p>
          <a:p>
            <a:r>
              <a:rPr lang="en-GB" sz="2000">
                <a:solidFill>
                  <a:schemeClr val="tx2"/>
                </a:solidFill>
                <a:cs typeface="Calibri"/>
              </a:rPr>
              <a:t>Often unconcious maps are not based in the concouis theory an idividual supports</a:t>
            </a:r>
          </a:p>
          <a:p>
            <a:r>
              <a:rPr lang="en-GB" sz="2000">
                <a:solidFill>
                  <a:schemeClr val="tx2"/>
                </a:solidFill>
                <a:cs typeface="Calibri"/>
              </a:rPr>
              <a:t>This signals a difference between two theroies of action: Espoused Theory and Theory-in-use</a:t>
            </a: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  <a:cs typeface="Calibri"/>
              </a:rPr>
              <a:t>(</a:t>
            </a: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Anderson, 1997)</a:t>
            </a:r>
            <a:endParaRPr lang="en-GB" sz="2000" b="1">
              <a:solidFill>
                <a:srgbClr val="000000"/>
              </a:solidFill>
              <a:cs typeface="Calibri"/>
            </a:endParaRPr>
          </a:p>
          <a:p>
            <a:endParaRPr lang="en-GB" sz="1800">
              <a:solidFill>
                <a:schemeClr val="tx2"/>
              </a:solidFill>
              <a:cs typeface="Calibri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89610E7-F1B8-4096-BDD6-75D33184B6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131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835"/>
    </mc:Choice>
    <mc:Fallback>
      <p:transition spd="slow" advTm="928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31D0AF-0B83-4CD1-BF03-5F0942DFC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cs typeface="Calibri Light"/>
              </a:rPr>
              <a:t>Single and Double Loop</a:t>
            </a:r>
            <a:br>
              <a:rPr lang="en-GB" sz="3600" dirty="0">
                <a:cs typeface="Calibri Light"/>
              </a:rPr>
            </a:br>
            <a:r>
              <a:rPr lang="en-GB" sz="3600">
                <a:solidFill>
                  <a:schemeClr val="tx2"/>
                </a:solidFill>
                <a:cs typeface="Calibri Light"/>
              </a:rPr>
              <a:t>(Argyris and Schon, </a:t>
            </a:r>
            <a:r>
              <a:rPr lang="en-GB" sz="3600" dirty="0">
                <a:solidFill>
                  <a:schemeClr val="tx2"/>
                </a:solidFill>
                <a:cs typeface="Calibri Light"/>
              </a:rPr>
              <a:t>1997)</a:t>
            </a:r>
          </a:p>
        </p:txBody>
      </p:sp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132D932D-F919-4E92-AF81-B021C0CE19C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575" t="23809" r="56547" b="47799"/>
          <a:stretch/>
        </p:blipFill>
        <p:spPr>
          <a:xfrm>
            <a:off x="6446838" y="359609"/>
            <a:ext cx="2879264" cy="2510589"/>
          </a:xfrm>
          <a:prstGeom prst="rect">
            <a:avLst/>
          </a:prstGeom>
        </p:spPr>
      </p:pic>
      <p:pic>
        <p:nvPicPr>
          <p:cNvPr id="1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E336A909-8133-4C8D-89A4-99222E96B53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885" t="52956" r="51885" b="12327"/>
          <a:stretch/>
        </p:blipFill>
        <p:spPr>
          <a:xfrm>
            <a:off x="5549900" y="3137734"/>
            <a:ext cx="4675447" cy="30191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E0FC2A-D605-475A-A696-148421D0AA69}"/>
              </a:ext>
            </a:extLst>
          </p:cNvPr>
          <p:cNvSpPr txBox="1"/>
          <p:nvPr/>
        </p:nvSpPr>
        <p:spPr>
          <a:xfrm>
            <a:off x="5417392" y="6233983"/>
            <a:ext cx="5473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Figures lifted from </a:t>
            </a:r>
            <a:r>
              <a:rPr lang="en-GB">
                <a:ea typeface="+mn-lt"/>
                <a:cs typeface="+mn-lt"/>
              </a:rPr>
              <a:t>(Bager-Charleson, 2010, p. 23)</a:t>
            </a:r>
            <a:endParaRPr lang="en-US">
              <a:cs typeface="Calibri"/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40508BC-A127-45A1-9D9B-8794BABC37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359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739"/>
    </mc:Choice>
    <mc:Fallback>
      <p:transition spd="slow" advTm="58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31D0AF-0B83-4CD1-BF03-5F0942DFC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060" y="45584"/>
            <a:ext cx="11708985" cy="1386179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tx2"/>
                </a:solidFill>
                <a:cs typeface="Calibri Light"/>
              </a:rPr>
              <a:t>Model 1 and 2</a:t>
            </a:r>
            <a:br>
              <a:rPr lang="en-GB" sz="3600" dirty="0">
                <a:solidFill>
                  <a:schemeClr val="tx2"/>
                </a:solidFill>
                <a:cs typeface="Calibri Light"/>
              </a:rPr>
            </a:br>
            <a:r>
              <a:rPr lang="en-GB" sz="3600" dirty="0">
                <a:solidFill>
                  <a:schemeClr val="tx2"/>
                </a:solidFill>
                <a:cs typeface="+mj-lt"/>
              </a:rPr>
              <a:t>(Argyris, Putnam and McLain-Smith, 1985)</a:t>
            </a:r>
            <a:br>
              <a:rPr lang="en-GB" sz="3600" dirty="0">
                <a:cs typeface="+mj-lt"/>
              </a:rPr>
            </a:br>
            <a:endParaRPr lang="en-GB" sz="3600" dirty="0">
              <a:solidFill>
                <a:srgbClr val="000000"/>
              </a:solidFill>
              <a:cs typeface="Calibri Light"/>
            </a:endParaRPr>
          </a:p>
        </p:txBody>
      </p:sp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132D932D-F919-4E92-AF81-B021C0CE19C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574" t="23997" r="56556" b="49684"/>
          <a:stretch/>
        </p:blipFill>
        <p:spPr>
          <a:xfrm>
            <a:off x="876516" y="1103565"/>
            <a:ext cx="2877387" cy="2327336"/>
          </a:xfrm>
          <a:prstGeom prst="rect">
            <a:avLst/>
          </a:prstGeom>
        </p:spPr>
      </p:pic>
      <p:pic>
        <p:nvPicPr>
          <p:cNvPr id="1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E336A909-8133-4C8D-89A4-99222E96B53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885" t="52956" r="51885" b="12327"/>
          <a:stretch/>
        </p:blipFill>
        <p:spPr>
          <a:xfrm>
            <a:off x="-25140" y="3814204"/>
            <a:ext cx="4675447" cy="30191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E0FC2A-D605-475A-A696-148421D0AA69}"/>
              </a:ext>
            </a:extLst>
          </p:cNvPr>
          <p:cNvSpPr txBox="1"/>
          <p:nvPr/>
        </p:nvSpPr>
        <p:spPr>
          <a:xfrm>
            <a:off x="493699" y="3488629"/>
            <a:ext cx="54737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Figures lifted from </a:t>
            </a:r>
            <a:r>
              <a:rPr lang="en-GB" sz="1400">
                <a:ea typeface="+mn-lt"/>
                <a:cs typeface="+mn-lt"/>
              </a:rPr>
              <a:t>(Bager-Charleson, 2010, p. 23)</a:t>
            </a:r>
            <a:endParaRPr lang="en-US" sz="140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CE03EA-B13B-4B82-8E93-7A5FDA692829}"/>
              </a:ext>
            </a:extLst>
          </p:cNvPr>
          <p:cNvSpPr txBox="1"/>
          <p:nvPr/>
        </p:nvSpPr>
        <p:spPr>
          <a:xfrm>
            <a:off x="4644378" y="987296"/>
            <a:ext cx="228444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Model 1</a:t>
            </a:r>
            <a:endParaRPr lang="en-US"/>
          </a:p>
          <a:p>
            <a:r>
              <a:rPr lang="en-GB" u="sng">
                <a:ea typeface="+mn-lt"/>
                <a:cs typeface="+mn-lt"/>
              </a:rPr>
              <a:t>Governing Variables</a:t>
            </a:r>
            <a:endParaRPr lang="en-GB">
              <a:ea typeface="+mn-lt"/>
              <a:cs typeface="+mn-lt"/>
            </a:endParaRPr>
          </a:p>
          <a:p>
            <a:r>
              <a:rPr lang="en-GB">
                <a:cs typeface="Calibri"/>
              </a:rPr>
              <a:t>Achive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Win, do not lose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Surpress neg. Feelings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Emphasise rationality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91206A-53FF-4749-9C07-4211D083B6B9}"/>
              </a:ext>
            </a:extLst>
          </p:cNvPr>
          <p:cNvSpPr txBox="1"/>
          <p:nvPr/>
        </p:nvSpPr>
        <p:spPr>
          <a:xfrm>
            <a:off x="4645674" y="3817096"/>
            <a:ext cx="334191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Model 2</a:t>
            </a:r>
          </a:p>
          <a:p>
            <a:r>
              <a:rPr lang="en-GB" u="sng">
                <a:cs typeface="Calibri"/>
              </a:rPr>
              <a:t>Governing Variables</a:t>
            </a:r>
          </a:p>
          <a:p>
            <a:r>
              <a:rPr lang="en-GB">
                <a:cs typeface="Calibri"/>
              </a:rPr>
              <a:t>Validity of info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Free &amp; informed choice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Internal commitment</a:t>
            </a:r>
          </a:p>
          <a:p>
            <a:endParaRPr lang="en-GB" dirty="0">
              <a:cs typeface="Calibri"/>
            </a:endParaRPr>
          </a:p>
          <a:p>
            <a:endParaRPr lang="en-GB" u="sng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ED4DEB-2D60-4506-81D4-F9AF7CA9AFA7}"/>
              </a:ext>
            </a:extLst>
          </p:cNvPr>
          <p:cNvSpPr txBox="1"/>
          <p:nvPr/>
        </p:nvSpPr>
        <p:spPr>
          <a:xfrm>
            <a:off x="7243666" y="4063482"/>
            <a:ext cx="218336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>
                <a:cs typeface="Segoe UI"/>
              </a:rPr>
              <a:t>Stratagies</a:t>
            </a:r>
            <a:r>
              <a:rPr lang="en-US" u="sng">
                <a:cs typeface="Segoe UI"/>
              </a:rPr>
              <a:t>​</a:t>
            </a:r>
          </a:p>
          <a:p>
            <a:r>
              <a:rPr lang="en-GB">
                <a:cs typeface="Segoe UI"/>
              </a:rPr>
              <a:t>Sharing control​</a:t>
            </a:r>
          </a:p>
          <a:p>
            <a:r>
              <a:rPr lang="en-GB">
                <a:cs typeface="Segoe UI"/>
              </a:rPr>
              <a:t>Participation, design &amp; implementation of action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0AC5C6-3B2A-4F50-87F1-C71791DE80DE}"/>
              </a:ext>
            </a:extLst>
          </p:cNvPr>
          <p:cNvSpPr txBox="1"/>
          <p:nvPr/>
        </p:nvSpPr>
        <p:spPr>
          <a:xfrm>
            <a:off x="9685176" y="4063482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/>
              <a:t>Consequence/outcome</a:t>
            </a:r>
            <a:r>
              <a:rPr lang="en-GB" u="sng">
                <a:cs typeface="Calibri"/>
              </a:rPr>
              <a:t>​</a:t>
            </a:r>
          </a:p>
          <a:p>
            <a:r>
              <a:rPr lang="en-GB">
                <a:cs typeface="Calibri"/>
              </a:rPr>
              <a:t>Minimising defensive</a:t>
            </a:r>
          </a:p>
          <a:p>
            <a:r>
              <a:rPr lang="en-GB">
                <a:cs typeface="Calibri"/>
              </a:rPr>
              <a:t>High freedom of choice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Increased double loop</a:t>
            </a:r>
            <a:endParaRPr lang="en-GB" dirty="0"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12DD34A-7051-4E63-A2E9-14FE80E1343A}"/>
              </a:ext>
            </a:extLst>
          </p:cNvPr>
          <p:cNvSpPr txBox="1"/>
          <p:nvPr/>
        </p:nvSpPr>
        <p:spPr>
          <a:xfrm>
            <a:off x="7243665" y="1264298"/>
            <a:ext cx="218336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>
                <a:cs typeface="Segoe UI"/>
              </a:rPr>
              <a:t>Stratagies</a:t>
            </a:r>
            <a:r>
              <a:rPr lang="en-US" u="sng">
                <a:cs typeface="Segoe UI"/>
              </a:rPr>
              <a:t>​</a:t>
            </a:r>
          </a:p>
          <a:p>
            <a:r>
              <a:rPr lang="en-GB">
                <a:cs typeface="Segoe UI"/>
              </a:rPr>
              <a:t>Control environment and task</a:t>
            </a:r>
            <a:endParaRPr lang="en-GB">
              <a:cs typeface="Calibri" panose="020F0502020204030204"/>
            </a:endParaRPr>
          </a:p>
          <a:p>
            <a:r>
              <a:rPr lang="en-GB">
                <a:cs typeface="Segoe UI"/>
              </a:rPr>
              <a:t>Protect self and others</a:t>
            </a:r>
            <a:endParaRPr lang="en-GB" dirty="0">
              <a:cs typeface="Segoe U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5DD9322-9DE9-448D-8C64-AB601BB05890}"/>
              </a:ext>
            </a:extLst>
          </p:cNvPr>
          <p:cNvSpPr txBox="1"/>
          <p:nvPr/>
        </p:nvSpPr>
        <p:spPr>
          <a:xfrm>
            <a:off x="9685176" y="1264298"/>
            <a:ext cx="27432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/>
              <a:t>Consequence/outcome</a:t>
            </a:r>
            <a:r>
              <a:rPr lang="en-GB" u="sng">
                <a:cs typeface="Calibri"/>
              </a:rPr>
              <a:t>​</a:t>
            </a:r>
          </a:p>
          <a:p>
            <a:r>
              <a:rPr lang="en-GB">
                <a:cs typeface="Calibri"/>
              </a:rPr>
              <a:t>Defensive relations</a:t>
            </a:r>
          </a:p>
          <a:p>
            <a:r>
              <a:rPr lang="en-GB">
                <a:cs typeface="Calibri"/>
              </a:rPr>
              <a:t>Low freedom of choice</a:t>
            </a:r>
          </a:p>
          <a:p>
            <a:r>
              <a:rPr lang="en-GB" dirty="0">
                <a:cs typeface="Calibri"/>
              </a:rPr>
              <a:t>Reduced production of </a:t>
            </a:r>
            <a:r>
              <a:rPr lang="en-GB">
                <a:cs typeface="Calibri"/>
              </a:rPr>
              <a:t>valid info</a:t>
            </a:r>
          </a:p>
          <a:p>
            <a:r>
              <a:rPr lang="en-GB" dirty="0">
                <a:cs typeface="Calibri"/>
              </a:rPr>
              <a:t>Face saving – little public </a:t>
            </a:r>
            <a:r>
              <a:rPr lang="en-GB">
                <a:cs typeface="Calibri"/>
              </a:rPr>
              <a:t>testing of ideas</a:t>
            </a:r>
            <a:endParaRPr lang="en-GB" dirty="0">
              <a:cs typeface="Calibri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451BFC-0772-4015-A142-E137B49D731A}"/>
              </a:ext>
            </a:extLst>
          </p:cNvPr>
          <p:cNvSpPr/>
          <p:nvPr/>
        </p:nvSpPr>
        <p:spPr>
          <a:xfrm>
            <a:off x="4643535" y="989045"/>
            <a:ext cx="7394509" cy="5683897"/>
          </a:xfrm>
          <a:prstGeom prst="rect">
            <a:avLst/>
          </a:prstGeom>
          <a:noFill/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07BD31D-C185-4E7A-B99E-F57F64732F67}"/>
              </a:ext>
            </a:extLst>
          </p:cNvPr>
          <p:cNvCxnSpPr/>
          <p:nvPr/>
        </p:nvCxnSpPr>
        <p:spPr>
          <a:xfrm flipV="1">
            <a:off x="4646451" y="3573430"/>
            <a:ext cx="7386734" cy="7775"/>
          </a:xfrm>
          <a:prstGeom prst="straightConnector1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F27E28BD-F7B6-4DE7-8160-B5BA8C116A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620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6363"/>
    </mc:Choice>
    <mc:Fallback>
      <p:transition spd="slow" advTm="166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0AC895-83DA-47F5-9C31-6E03F1DEF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0630" y="2577836"/>
            <a:ext cx="6573900" cy="13580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Growth of Resliance  - </a:t>
            </a:r>
            <a:r>
              <a:rPr lang="en-US" sz="4000">
                <a:solidFill>
                  <a:schemeClr val="tx2"/>
                </a:solidFill>
              </a:rPr>
              <a:t>A Metaphore to</a:t>
            </a:r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>
                <a:solidFill>
                  <a:schemeClr val="tx2"/>
                </a:solidFill>
              </a:rPr>
              <a:t>my</a:t>
            </a:r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Story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2F079E9B-28B1-4719-B2CA-6FD34A11CD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413033" y="1094330"/>
            <a:ext cx="6381151" cy="4781582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79287A8-D7D2-4605-81A0-7E56E2D1B6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507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783"/>
    </mc:Choice>
    <mc:Fallback>
      <p:transition spd="slow" advTm="19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0C06E22-450B-4E1E-93B9-444BDFD5CCA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646" r="63917" b="7676"/>
          <a:stretch/>
        </p:blipFill>
        <p:spPr>
          <a:xfrm>
            <a:off x="2292849" y="194708"/>
            <a:ext cx="7609590" cy="64694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EFE440-5C63-45E7-8892-F20B88E38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046" y="197652"/>
            <a:ext cx="10515600" cy="865014"/>
          </a:xfrm>
        </p:spPr>
        <p:txBody>
          <a:bodyPr/>
          <a:lstStyle/>
          <a:p>
            <a:r>
              <a:rPr lang="en-GB">
                <a:cs typeface="Calibri Light"/>
              </a:rPr>
              <a:t>Conclusion</a:t>
            </a:r>
            <a:endParaRPr lang="en-GB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93FF9CA-D258-4CAC-AAD4-F785AA015C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5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730"/>
    </mc:Choice>
    <mc:Fallback>
      <p:transition spd="slow" advTm="18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9BF5D-1E7E-4EA8-9570-491CAD17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6699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6A4CD-EF21-4CAB-8CF9-7B16276207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1097950"/>
            <a:ext cx="11817350" cy="50790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200" dirty="0">
                <a:ea typeface="+mn-lt"/>
                <a:cs typeface="+mn-lt"/>
              </a:rPr>
              <a:t>Anderson, L. (1997) </a:t>
            </a:r>
            <a:r>
              <a:rPr lang="en-GB" sz="1200" i="1" dirty="0">
                <a:ea typeface="+mn-lt"/>
                <a:cs typeface="+mn-lt"/>
              </a:rPr>
              <a:t>Argyris and Schon's theory on congruence and learning</a:t>
            </a:r>
            <a:r>
              <a:rPr lang="en-GB" sz="1200" dirty="0">
                <a:ea typeface="+mn-lt"/>
                <a:cs typeface="+mn-lt"/>
              </a:rPr>
              <a:t>.  Available at: </a:t>
            </a:r>
            <a:r>
              <a:rPr lang="en-GB" sz="1200" dirty="0">
                <a:ea typeface="+mn-lt"/>
                <a:cs typeface="+mn-lt"/>
                <a:hlinkClick r:id="rId4"/>
              </a:rPr>
              <a:t>http://www.aral.com.au/resources/argyris.html</a:t>
            </a:r>
            <a:r>
              <a:rPr lang="en-GB" sz="1200" dirty="0">
                <a:ea typeface="+mn-lt"/>
                <a:cs typeface="+mn-lt"/>
              </a:rPr>
              <a:t> (accessed: 30th October 2021)</a:t>
            </a:r>
            <a:endParaRPr lang="en-US" sz="1200" dirty="0">
              <a:cs typeface="Calibri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Argyris, C., &amp; Schon, D.  (1974) </a:t>
            </a:r>
            <a:r>
              <a:rPr lang="en-GB" sz="1200" i="1" dirty="0">
                <a:ea typeface="+mn-lt"/>
                <a:cs typeface="+mn-lt"/>
              </a:rPr>
              <a:t>Theory in practice: Increasing professional effectiveness</a:t>
            </a:r>
            <a:r>
              <a:rPr lang="en-GB" sz="1200" dirty="0">
                <a:ea typeface="+mn-lt"/>
                <a:cs typeface="+mn-lt"/>
              </a:rPr>
              <a:t>.  San Francisco: Jossey Bass.</a:t>
            </a:r>
            <a:endParaRPr lang="en-US" sz="1200" dirty="0">
              <a:cs typeface="Calibri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Argyris, C., Putnam, R., &amp; McLain Smith, D.  (1985) </a:t>
            </a:r>
            <a:r>
              <a:rPr lang="en-GB" sz="1200" i="1" dirty="0">
                <a:ea typeface="+mn-lt"/>
                <a:cs typeface="+mn-lt"/>
              </a:rPr>
              <a:t>Action science: concepts, methods, and skills for research and intervention</a:t>
            </a:r>
            <a:r>
              <a:rPr lang="en-GB" sz="1200" dirty="0">
                <a:ea typeface="+mn-lt"/>
                <a:cs typeface="+mn-lt"/>
              </a:rPr>
              <a:t>.  San Francisco: Jossey-Bass.</a:t>
            </a:r>
            <a:endParaRPr lang="en-GB" dirty="0"/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Argyris, C. and Schön, D.A. (1997) 'Organizational learning: A theory of action perspective', </a:t>
            </a:r>
            <a:r>
              <a:rPr lang="en-GB" sz="1200" i="1" dirty="0">
                <a:ea typeface="+mn-lt"/>
                <a:cs typeface="+mn-lt"/>
              </a:rPr>
              <a:t>Reis</a:t>
            </a:r>
            <a:r>
              <a:rPr lang="en-GB" sz="1200" dirty="0">
                <a:ea typeface="+mn-lt"/>
                <a:cs typeface="+mn-lt"/>
              </a:rPr>
              <a:t>, (77/78), pp.345-348. Available at: </a:t>
            </a:r>
            <a:r>
              <a:rPr lang="en-GB" sz="1200" dirty="0">
                <a:ea typeface="+mn-lt"/>
                <a:cs typeface="+mn-lt"/>
                <a:hlinkClick r:id="rId5"/>
              </a:rPr>
              <a:t>https://www.jstor.org/stable/40183951</a:t>
            </a:r>
            <a:r>
              <a:rPr lang="en-GB" sz="1200" dirty="0">
                <a:ea typeface="+mn-lt"/>
                <a:cs typeface="+mn-lt"/>
              </a:rPr>
              <a:t> (Accessed: 03</a:t>
            </a:r>
            <a:r>
              <a:rPr lang="en-GB" sz="1200" baseline="30000" dirty="0">
                <a:ea typeface="+mn-lt"/>
                <a:cs typeface="+mn-lt"/>
              </a:rPr>
              <a:t>rd</a:t>
            </a:r>
            <a:r>
              <a:rPr lang="en-GB" sz="1200" dirty="0">
                <a:ea typeface="+mn-lt"/>
                <a:cs typeface="+mn-lt"/>
              </a:rPr>
              <a:t> November 2021).</a:t>
            </a:r>
            <a:endParaRPr lang="en-US" sz="1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Bager-Charleson, S. (2010) </a:t>
            </a:r>
            <a:r>
              <a:rPr lang="en-GB" sz="1200" i="1" dirty="0">
                <a:ea typeface="+mn-lt"/>
                <a:cs typeface="+mn-lt"/>
              </a:rPr>
              <a:t>Reflective practice in counselling and psychotherapy</a:t>
            </a:r>
            <a:r>
              <a:rPr lang="en-GB" sz="1200" dirty="0">
                <a:ea typeface="+mn-lt"/>
                <a:cs typeface="+mn-lt"/>
              </a:rPr>
              <a:t>. London: Sage.</a:t>
            </a:r>
            <a:endParaRPr lang="en-US" sz="1200" dirty="0">
              <a:cs typeface="Calibri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Bolton, G. (2014) </a:t>
            </a:r>
            <a:r>
              <a:rPr lang="en-GB" sz="1200" i="1" dirty="0">
                <a:ea typeface="+mn-lt"/>
                <a:cs typeface="+mn-lt"/>
              </a:rPr>
              <a:t>Reflective practice: Writing and professional development</a:t>
            </a:r>
            <a:r>
              <a:rPr lang="en-GB" sz="1200" dirty="0">
                <a:ea typeface="+mn-lt"/>
                <a:cs typeface="+mn-lt"/>
              </a:rPr>
              <a:t>. 5th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 London: Sage.</a:t>
            </a:r>
            <a:endParaRPr lang="en-GB" sz="1200" dirty="0">
              <a:cs typeface="Calibri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Bridges, W. (2021) </a:t>
            </a:r>
            <a:r>
              <a:rPr lang="en-GB" sz="1200" i="1" dirty="0">
                <a:ea typeface="+mn-lt"/>
                <a:cs typeface="+mn-lt"/>
              </a:rPr>
              <a:t>Bridges Transition Model</a:t>
            </a:r>
            <a:r>
              <a:rPr lang="en-GB" sz="1200" dirty="0">
                <a:ea typeface="+mn-lt"/>
                <a:cs typeface="+mn-lt"/>
              </a:rPr>
              <a:t>. Available at: </a:t>
            </a:r>
            <a:r>
              <a:rPr lang="en-GB" sz="1200" dirty="0">
                <a:ea typeface="+mn-lt"/>
                <a:cs typeface="+mn-lt"/>
                <a:hlinkClick r:id="rId6"/>
              </a:rPr>
              <a:t>https://wmbridges.com/about/what-is-transition/</a:t>
            </a:r>
            <a:r>
              <a:rPr lang="en-GB" sz="1200" dirty="0">
                <a:ea typeface="+mn-lt"/>
                <a:cs typeface="+mn-lt"/>
              </a:rPr>
              <a:t> (Accessed: 01st November 2021).</a:t>
            </a: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Carter, D. and Gradin, S. (2000) </a:t>
            </a:r>
            <a:r>
              <a:rPr lang="en-GB" sz="1200" i="1" dirty="0">
                <a:ea typeface="+mn-lt"/>
                <a:cs typeface="+mn-lt"/>
              </a:rPr>
              <a:t>Writing as Reflective Action</a:t>
            </a:r>
            <a:r>
              <a:rPr lang="en-GB" sz="1200" dirty="0">
                <a:ea typeface="+mn-lt"/>
                <a:cs typeface="+mn-lt"/>
              </a:rPr>
              <a:t>. Boston: Addison-Wesley Longman, Incorporated.</a:t>
            </a:r>
            <a:endParaRPr lang="en-GB" sz="12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Etherington, K (2004) </a:t>
            </a:r>
            <a:r>
              <a:rPr lang="en-GB" sz="1200" i="1" dirty="0">
                <a:ea typeface="+mn-lt"/>
                <a:cs typeface="+mn-lt"/>
              </a:rPr>
              <a:t>Becoming a reflexive researcher: using our selves </a:t>
            </a:r>
            <a:r>
              <a:rPr lang="en-GB" sz="1200" i="1" dirty="0" err="1">
                <a:ea typeface="+mn-lt"/>
                <a:cs typeface="+mn-lt"/>
              </a:rPr>
              <a:t>inresearch</a:t>
            </a:r>
            <a:r>
              <a:rPr lang="en-GB" sz="1200" dirty="0">
                <a:ea typeface="+mn-lt"/>
                <a:cs typeface="+mn-lt"/>
              </a:rPr>
              <a:t>. London: Jessica Kingsley.</a:t>
            </a: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Fook, J (2002) </a:t>
            </a:r>
            <a:r>
              <a:rPr lang="en-GB" sz="1200" i="1" dirty="0">
                <a:ea typeface="+mn-lt"/>
                <a:cs typeface="+mn-lt"/>
              </a:rPr>
              <a:t>Social work: critical theory and practice</a:t>
            </a:r>
            <a:r>
              <a:rPr lang="en-GB" sz="1200" dirty="0">
                <a:ea typeface="+mn-lt"/>
                <a:cs typeface="+mn-lt"/>
              </a:rPr>
              <a:t>. London: Sage</a:t>
            </a:r>
          </a:p>
          <a:p>
            <a:pPr>
              <a:buNone/>
            </a:pPr>
            <a:r>
              <a:rPr lang="en-GB" sz="1200" dirty="0">
                <a:ea typeface="+mn-lt"/>
                <a:cs typeface="+mn-lt"/>
              </a:rPr>
              <a:t>Mezirow, J. (1978) 'Perspective Transformation', </a:t>
            </a:r>
            <a:r>
              <a:rPr lang="en-GB" sz="1200" i="1" dirty="0">
                <a:ea typeface="+mn-lt"/>
                <a:cs typeface="+mn-lt"/>
              </a:rPr>
              <a:t>Adult Education, </a:t>
            </a:r>
            <a:r>
              <a:rPr lang="en-GB" sz="1200" dirty="0">
                <a:ea typeface="+mn-lt"/>
                <a:cs typeface="+mn-lt"/>
              </a:rPr>
              <a:t>2, pp. 100 - 110. DOI:</a:t>
            </a:r>
            <a:r>
              <a:rPr lang="en-GB" sz="1200" dirty="0">
                <a:ea typeface="+mn-lt"/>
                <a:cs typeface="+mn-lt"/>
                <a:hlinkClick r:id="rId7"/>
              </a:rPr>
              <a:t>10.1177/074171367802800202</a:t>
            </a:r>
            <a:endParaRPr lang="en-GB" sz="1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Mezirow, J. (2003) ‘Transformative Learning as Discourse’, </a:t>
            </a:r>
            <a:r>
              <a:rPr lang="en-GB" sz="1200" i="1" dirty="0">
                <a:ea typeface="+mn-lt"/>
                <a:cs typeface="+mn-lt"/>
              </a:rPr>
              <a:t>Journal of Transformative Education</a:t>
            </a:r>
            <a:r>
              <a:rPr lang="en-GB" sz="1200" dirty="0">
                <a:ea typeface="+mn-lt"/>
                <a:cs typeface="+mn-lt"/>
              </a:rPr>
              <a:t>, 1(1), pp. 58 - 63.  DOI: </a:t>
            </a:r>
            <a:r>
              <a:rPr lang="en-GB" sz="1200" dirty="0">
                <a:ea typeface="+mn-lt"/>
                <a:cs typeface="+mn-lt"/>
                <a:hlinkClick r:id="rId8"/>
              </a:rPr>
              <a:t>10.1177/1541344603252172</a:t>
            </a:r>
            <a:r>
              <a:rPr lang="en-GB" sz="1200" dirty="0">
                <a:ea typeface="+mn-lt"/>
                <a:cs typeface="+mn-lt"/>
              </a:rPr>
              <a:t>.</a:t>
            </a:r>
            <a:endParaRPr lang="en-GB" sz="12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Schon, D. A. (1991) </a:t>
            </a:r>
            <a:r>
              <a:rPr lang="en-GB" sz="1200" i="1" dirty="0">
                <a:ea typeface="+mn-lt"/>
                <a:cs typeface="+mn-lt"/>
              </a:rPr>
              <a:t>The reflective practitioner: How professionals think in action</a:t>
            </a:r>
            <a:r>
              <a:rPr lang="en-GB" sz="1200" dirty="0">
                <a:ea typeface="+mn-lt"/>
                <a:cs typeface="+mn-lt"/>
              </a:rPr>
              <a:t>. Farnham: Ashgate Publishing.</a:t>
            </a:r>
            <a:endParaRPr lang="en-GB" sz="1200" dirty="0">
              <a:cs typeface="Calibri"/>
            </a:endParaRPr>
          </a:p>
          <a:p>
            <a:pPr marL="0" indent="0">
              <a:buNone/>
            </a:pPr>
            <a:r>
              <a:rPr lang="en-GB" sz="1200" dirty="0" err="1">
                <a:ea typeface="+mn-lt"/>
                <a:cs typeface="+mn-lt"/>
              </a:rPr>
              <a:t>Shön</a:t>
            </a:r>
            <a:r>
              <a:rPr lang="en-GB" sz="1200" dirty="0">
                <a:ea typeface="+mn-lt"/>
                <a:cs typeface="+mn-lt"/>
              </a:rPr>
              <a:t>, D. and Rein, M. (1994) </a:t>
            </a:r>
            <a:r>
              <a:rPr lang="en-GB" sz="1200" i="1" dirty="0">
                <a:ea typeface="+mn-lt"/>
                <a:cs typeface="+mn-lt"/>
              </a:rPr>
              <a:t>Frame reflection: Toward the resolution of intractable policy controversies</a:t>
            </a:r>
            <a:r>
              <a:rPr lang="en-GB" sz="1200" dirty="0">
                <a:ea typeface="+mn-lt"/>
                <a:cs typeface="+mn-lt"/>
              </a:rPr>
              <a:t>. New York: Basic Book.</a:t>
            </a:r>
            <a:endParaRPr lang="en-GB" sz="1200" dirty="0">
              <a:cs typeface="Calibri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White, S. Fook, J. and Gardner, F. (2008) </a:t>
            </a:r>
            <a:r>
              <a:rPr lang="en-GB" sz="1200" i="1" dirty="0">
                <a:ea typeface="+mn-lt"/>
                <a:cs typeface="+mn-lt"/>
              </a:rPr>
              <a:t>Critical reflection in health and social care</a:t>
            </a:r>
            <a:r>
              <a:rPr lang="en-GB" sz="1200" dirty="0">
                <a:ea typeface="+mn-lt"/>
                <a:cs typeface="+mn-lt"/>
              </a:rPr>
              <a:t>. Maidenhead: Open University Press.</a:t>
            </a:r>
            <a:endParaRPr lang="en-GB" sz="12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7579324-2461-40BC-AA6A-7903A61803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7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6"/>
    </mc:Choice>
    <mc:Fallback>
      <p:transition spd="slow" advTm="2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166</TotalTime>
  <Words>2262</Words>
  <Application>Microsoft Office PowerPoint</Application>
  <PresentationFormat>Widescreen</PresentationFormat>
  <Paragraphs>212</Paragraphs>
  <Slides>22</Slides>
  <Notes>13</Notes>
  <HiddenSlides>0</HiddenSlides>
  <MMClips>22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Courier New</vt:lpstr>
      <vt:lpstr>Courier New,monospace</vt:lpstr>
      <vt:lpstr>Wingdings,Sans-Serif</vt:lpstr>
      <vt:lpstr>office theme</vt:lpstr>
      <vt:lpstr>PowerPoint Presentation</vt:lpstr>
      <vt:lpstr>Introduction</vt:lpstr>
      <vt:lpstr>What is reflective practice? At a glance:</vt:lpstr>
      <vt:lpstr>What is reflective practice? Key constructs</vt:lpstr>
      <vt:lpstr>What is Reflective Practice? Reflection:</vt:lpstr>
      <vt:lpstr>PowerPoint Presentation</vt:lpstr>
      <vt:lpstr>What is Reflective Practice? Reflexivity:</vt:lpstr>
      <vt:lpstr>What is Reflective Practice  To a practitioner?</vt:lpstr>
      <vt:lpstr>PowerPoint Presentation</vt:lpstr>
      <vt:lpstr>A Quick word on Transformative Learning</vt:lpstr>
      <vt:lpstr>Reflective Practice and Transformative Learning</vt:lpstr>
      <vt:lpstr>Part 2 Transition Theory</vt:lpstr>
      <vt:lpstr>Summary</vt:lpstr>
      <vt:lpstr>Endings</vt:lpstr>
      <vt:lpstr>Neutral Zone</vt:lpstr>
      <vt:lpstr>New Beginnings</vt:lpstr>
      <vt:lpstr>Introducing the Double-Loop Theory (Argyris and Schon, 1997)</vt:lpstr>
      <vt:lpstr>Single and Double Loop (Argyris and Schon, 1997)</vt:lpstr>
      <vt:lpstr>Model 1 and 2 (Argyris, Putnam and McLain-Smith, 1985) </vt:lpstr>
      <vt:lpstr>Growth of Resliance  - A Metaphore to my Story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Middeke</dc:creator>
  <cp:lastModifiedBy>Julia Middeke</cp:lastModifiedBy>
  <cp:revision>2706</cp:revision>
  <dcterms:created xsi:type="dcterms:W3CDTF">2021-11-06T17:29:26Z</dcterms:created>
  <dcterms:modified xsi:type="dcterms:W3CDTF">2021-11-08T18:00:42Z</dcterms:modified>
</cp:coreProperties>
</file>