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1" r:id="rId6"/>
    <p:sldId id="262"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5/22/22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GB"/>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5/22/22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GB"/>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5/22/22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5/22/22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5/22/22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5/22/22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5/22/22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GB"/>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5/22/22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GB"/>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GB"/>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5/22/22</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GB"/>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GB"/>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5/22/22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GB"/>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GB"/>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5/22/22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GB"/>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GB"/>
              <a:t>Click to 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5/22/22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5/22/22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5/22/22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GB"/>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5/22/22</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2839A1C-34CB-4C3C-8531-CA67525FDE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CDE335-3508-D6F5-4586-24BACFEF10A2}"/>
              </a:ext>
            </a:extLst>
          </p:cNvPr>
          <p:cNvSpPr>
            <a:spLocks noGrp="1"/>
          </p:cNvSpPr>
          <p:nvPr>
            <p:ph type="ctrTitle"/>
          </p:nvPr>
        </p:nvSpPr>
        <p:spPr>
          <a:xfrm>
            <a:off x="6095999" y="1032918"/>
            <a:ext cx="5452533" cy="4792165"/>
          </a:xfrm>
          <a:effectLst/>
        </p:spPr>
        <p:txBody>
          <a:bodyPr anchor="ctr">
            <a:normAutofit/>
          </a:bodyPr>
          <a:lstStyle/>
          <a:p>
            <a:pPr>
              <a:lnSpc>
                <a:spcPct val="90000"/>
              </a:lnSpc>
            </a:pPr>
            <a:r>
              <a:rPr lang="en-GB" sz="6600"/>
              <a:t>Scenic Construction Process work booklet  </a:t>
            </a:r>
            <a:endParaRPr lang="en-US" sz="6600"/>
          </a:p>
        </p:txBody>
      </p:sp>
      <p:sp useBgFill="1">
        <p:nvSpPr>
          <p:cNvPr id="10" name="Freeform: Shape 9">
            <a:extLst>
              <a:ext uri="{FF2B5EF4-FFF2-40B4-BE49-F238E27FC236}">
                <a16:creationId xmlns:a16="http://schemas.microsoft.com/office/drawing/2014/main" id="{FAC94EAF-F7F7-4727-AE69-A7036B4A51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3" name="Subtitle 2">
            <a:extLst>
              <a:ext uri="{FF2B5EF4-FFF2-40B4-BE49-F238E27FC236}">
                <a16:creationId xmlns:a16="http://schemas.microsoft.com/office/drawing/2014/main" id="{3489F5D6-5775-FB5D-EB99-6BC8B6FBBCCF}"/>
              </a:ext>
            </a:extLst>
          </p:cNvPr>
          <p:cNvSpPr>
            <a:spLocks noGrp="1"/>
          </p:cNvSpPr>
          <p:nvPr>
            <p:ph type="subTitle" idx="1"/>
          </p:nvPr>
        </p:nvSpPr>
        <p:spPr>
          <a:xfrm>
            <a:off x="643466" y="2281574"/>
            <a:ext cx="3994015" cy="2294852"/>
          </a:xfrm>
          <a:effectLst/>
        </p:spPr>
        <p:txBody>
          <a:bodyPr anchor="ctr">
            <a:normAutofit/>
          </a:bodyPr>
          <a:lstStyle/>
          <a:p>
            <a:pPr algn="ctr"/>
            <a:r>
              <a:rPr lang="en-GB" sz="2800"/>
              <a:t>Molly Pearce</a:t>
            </a:r>
            <a:endParaRPr lang="en-US" sz="2800"/>
          </a:p>
        </p:txBody>
      </p:sp>
    </p:spTree>
    <p:extLst>
      <p:ext uri="{BB962C8B-B14F-4D97-AF65-F5344CB8AC3E}">
        <p14:creationId xmlns:p14="http://schemas.microsoft.com/office/powerpoint/2010/main" val="37239621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0A2A25F-E318-8838-26A8-FADDE1A2A52A}"/>
              </a:ext>
            </a:extLst>
          </p:cNvPr>
          <p:cNvSpPr>
            <a:spLocks noGrp="1"/>
          </p:cNvSpPr>
          <p:nvPr>
            <p:ph type="title"/>
          </p:nvPr>
        </p:nvSpPr>
        <p:spPr>
          <a:xfrm>
            <a:off x="451515" y="1734857"/>
            <a:ext cx="3765483" cy="3388287"/>
          </a:xfrm>
        </p:spPr>
        <p:txBody>
          <a:bodyPr anchor="ctr">
            <a:normAutofit/>
          </a:bodyPr>
          <a:lstStyle/>
          <a:p>
            <a:r>
              <a:rPr lang="en-GB"/>
              <a:t>Tools in the workshop.</a:t>
            </a:r>
            <a:endParaRPr lang="en-US"/>
          </a:p>
        </p:txBody>
      </p:sp>
      <p:sp>
        <p:nvSpPr>
          <p:cNvPr id="3" name="Content Placeholder 2">
            <a:extLst>
              <a:ext uri="{FF2B5EF4-FFF2-40B4-BE49-F238E27FC236}">
                <a16:creationId xmlns:a16="http://schemas.microsoft.com/office/drawing/2014/main" id="{90C861B0-FCBB-C180-0813-70E1EA0E9E84}"/>
              </a:ext>
            </a:extLst>
          </p:cNvPr>
          <p:cNvSpPr>
            <a:spLocks noGrp="1"/>
          </p:cNvSpPr>
          <p:nvPr>
            <p:ph idx="1"/>
          </p:nvPr>
        </p:nvSpPr>
        <p:spPr>
          <a:xfrm>
            <a:off x="6096000" y="1734857"/>
            <a:ext cx="5365218" cy="4900014"/>
          </a:xfrm>
          <a:effectLst/>
        </p:spPr>
        <p:txBody>
          <a:bodyPr>
            <a:normAutofit/>
          </a:bodyPr>
          <a:lstStyle/>
          <a:p>
            <a:r>
              <a:rPr lang="en-GB" sz="1700" dirty="0"/>
              <a:t>One of the tools we used in the workshop to help make different parts of the set was called a Track Saw, </a:t>
            </a:r>
            <a:r>
              <a:rPr lang="en-US" sz="1700" dirty="0"/>
              <a:t>The track saw is </a:t>
            </a:r>
            <a:r>
              <a:rPr lang="en-GB" sz="1700" dirty="0"/>
              <a:t>used</a:t>
            </a:r>
            <a:r>
              <a:rPr lang="en-US" sz="1700" dirty="0"/>
              <a:t> for cutting trim, and providing splinter-free cuts across panels. The track saw is also </a:t>
            </a:r>
            <a:r>
              <a:rPr lang="en-GB" sz="1700" dirty="0"/>
              <a:t>good</a:t>
            </a:r>
            <a:r>
              <a:rPr lang="en-US" sz="1700" dirty="0"/>
              <a:t> when used as a plunge saw because you can set it to a precise depth and </a:t>
            </a:r>
            <a:r>
              <a:rPr lang="en-GB" sz="1700" dirty="0"/>
              <a:t>it will stick to it</a:t>
            </a:r>
            <a:r>
              <a:rPr lang="en-US" sz="1700" dirty="0"/>
              <a:t>.</a:t>
            </a:r>
            <a:endParaRPr lang="en-GB" sz="1700" dirty="0"/>
          </a:p>
          <a:p>
            <a:r>
              <a:rPr lang="en-GB" sz="1700" dirty="0"/>
              <a:t>We also used drills for the basics. On the drill the head of the drill will pop off, this will allow you to change it to what drill head will suit you best in that current project. There are three types of drill heads, the ones with the spikes which is for wood, the ones with a triangle end is for metal, and the last one is pitched at the end so you can use it on stone. </a:t>
            </a:r>
          </a:p>
          <a:p>
            <a:r>
              <a:rPr lang="en-GB" sz="1700" dirty="0"/>
              <a:t>We also used a jigsaw, table saw and a compression gun. </a:t>
            </a:r>
          </a:p>
          <a:p>
            <a:endParaRPr lang="en-GB" sz="1700" dirty="0"/>
          </a:p>
          <a:p>
            <a:endParaRPr lang="en-GB" sz="1700" dirty="0"/>
          </a:p>
          <a:p>
            <a:endParaRPr lang="en-US" sz="1700" dirty="0"/>
          </a:p>
        </p:txBody>
      </p:sp>
    </p:spTree>
    <p:extLst>
      <p:ext uri="{BB962C8B-B14F-4D97-AF65-F5344CB8AC3E}">
        <p14:creationId xmlns:p14="http://schemas.microsoft.com/office/powerpoint/2010/main" val="17525418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9317381-A800-4397-B01D-FCE2E4450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B2437663-CF21-48CD-B0CA-FEA2E2D7A3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6276366" y="942367"/>
            <a:ext cx="6858000" cy="4973267"/>
          </a:xfrm>
          <a:custGeom>
            <a:avLst/>
            <a:gdLst>
              <a:gd name="connsiteX0" fmla="*/ 0 w 6858000"/>
              <a:gd name="connsiteY0" fmla="*/ 4674422 h 4973267"/>
              <a:gd name="connsiteX1" fmla="*/ 0 w 6858000"/>
              <a:gd name="connsiteY1" fmla="*/ 0 h 4973267"/>
              <a:gd name="connsiteX2" fmla="*/ 6858000 w 6858000"/>
              <a:gd name="connsiteY2" fmla="*/ 0 h 4973267"/>
              <a:gd name="connsiteX3" fmla="*/ 6858000 w 6858000"/>
              <a:gd name="connsiteY3" fmla="*/ 4674817 h 4973267"/>
              <a:gd name="connsiteX4" fmla="*/ 3850107 w 6858000"/>
              <a:gd name="connsiteY4" fmla="*/ 4674817 h 4973267"/>
              <a:gd name="connsiteX5" fmla="*/ 3469107 w 6858000"/>
              <a:gd name="connsiteY5" fmla="*/ 4960567 h 4973267"/>
              <a:gd name="connsiteX6" fmla="*/ 3460640 w 6858000"/>
              <a:gd name="connsiteY6" fmla="*/ 4963742 h 4973267"/>
              <a:gd name="connsiteX7" fmla="*/ 3447940 w 6858000"/>
              <a:gd name="connsiteY7" fmla="*/ 4968505 h 4973267"/>
              <a:gd name="connsiteX8" fmla="*/ 3437357 w 6858000"/>
              <a:gd name="connsiteY8" fmla="*/ 4973267 h 4973267"/>
              <a:gd name="connsiteX9" fmla="*/ 3424657 w 6858000"/>
              <a:gd name="connsiteY9" fmla="*/ 4973267 h 4973267"/>
              <a:gd name="connsiteX10" fmla="*/ 3414074 w 6858000"/>
              <a:gd name="connsiteY10" fmla="*/ 4973267 h 4973267"/>
              <a:gd name="connsiteX11" fmla="*/ 3401373 w 6858000"/>
              <a:gd name="connsiteY11" fmla="*/ 4968505 h 4973267"/>
              <a:gd name="connsiteX12" fmla="*/ 3388674 w 6858000"/>
              <a:gd name="connsiteY12" fmla="*/ 4963742 h 4973267"/>
              <a:gd name="connsiteX13" fmla="*/ 3380207 w 6858000"/>
              <a:gd name="connsiteY13" fmla="*/ 4960567 h 4973267"/>
              <a:gd name="connsiteX14" fmla="*/ 2999207 w 6858000"/>
              <a:gd name="connsiteY14" fmla="*/ 4674817 h 4973267"/>
              <a:gd name="connsiteX15" fmla="*/ 1003190 w 6858000"/>
              <a:gd name="connsiteY15" fmla="*/ 4674817 h 4973267"/>
              <a:gd name="connsiteX16" fmla="*/ 1003190 w 6858000"/>
              <a:gd name="connsiteY16" fmla="*/ 4674422 h 4973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8000" h="4973267">
                <a:moveTo>
                  <a:pt x="0" y="4674422"/>
                </a:moveTo>
                <a:lnTo>
                  <a:pt x="0" y="0"/>
                </a:lnTo>
                <a:lnTo>
                  <a:pt x="6858000" y="0"/>
                </a:lnTo>
                <a:lnTo>
                  <a:pt x="6858000" y="4674817"/>
                </a:lnTo>
                <a:lnTo>
                  <a:pt x="3850107" y="4674817"/>
                </a:lnTo>
                <a:lnTo>
                  <a:pt x="3469107" y="4960567"/>
                </a:lnTo>
                <a:lnTo>
                  <a:pt x="3460640" y="4963742"/>
                </a:lnTo>
                <a:lnTo>
                  <a:pt x="3447940" y="4968505"/>
                </a:lnTo>
                <a:lnTo>
                  <a:pt x="3437357" y="4973267"/>
                </a:lnTo>
                <a:lnTo>
                  <a:pt x="3424657" y="4973267"/>
                </a:lnTo>
                <a:lnTo>
                  <a:pt x="3414074" y="4973267"/>
                </a:lnTo>
                <a:lnTo>
                  <a:pt x="3401373" y="4968505"/>
                </a:lnTo>
                <a:lnTo>
                  <a:pt x="3388674" y="4963742"/>
                </a:lnTo>
                <a:lnTo>
                  <a:pt x="3380207" y="4960567"/>
                </a:lnTo>
                <a:lnTo>
                  <a:pt x="2999207" y="4674817"/>
                </a:lnTo>
                <a:lnTo>
                  <a:pt x="1003190" y="4674817"/>
                </a:lnTo>
                <a:lnTo>
                  <a:pt x="1003190" y="4674422"/>
                </a:lnTo>
                <a:close/>
              </a:path>
            </a:pathLst>
          </a:custGeom>
          <a:ln/>
          <a:effectLst/>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05ACFDC-017B-4E1A-06AD-84389B0E028E}"/>
              </a:ext>
            </a:extLst>
          </p:cNvPr>
          <p:cNvSpPr>
            <a:spLocks noGrp="1"/>
          </p:cNvSpPr>
          <p:nvPr>
            <p:ph type="title"/>
          </p:nvPr>
        </p:nvSpPr>
        <p:spPr>
          <a:xfrm>
            <a:off x="8164057" y="1026726"/>
            <a:ext cx="3217940" cy="4804549"/>
          </a:xfrm>
        </p:spPr>
        <p:txBody>
          <a:bodyPr anchor="ctr">
            <a:normAutofit/>
          </a:bodyPr>
          <a:lstStyle/>
          <a:p>
            <a:r>
              <a:rPr lang="en-GB" sz="3600"/>
              <a:t>Different Flats</a:t>
            </a:r>
            <a:endParaRPr lang="en-US" sz="3600"/>
          </a:p>
        </p:txBody>
      </p:sp>
      <p:sp>
        <p:nvSpPr>
          <p:cNvPr id="3" name="Content Placeholder 2">
            <a:extLst>
              <a:ext uri="{FF2B5EF4-FFF2-40B4-BE49-F238E27FC236}">
                <a16:creationId xmlns:a16="http://schemas.microsoft.com/office/drawing/2014/main" id="{333B70CC-6A16-F706-E1CF-62EC72053EA6}"/>
              </a:ext>
            </a:extLst>
          </p:cNvPr>
          <p:cNvSpPr>
            <a:spLocks noGrp="1"/>
          </p:cNvSpPr>
          <p:nvPr>
            <p:ph idx="1"/>
          </p:nvPr>
        </p:nvSpPr>
        <p:spPr>
          <a:xfrm>
            <a:off x="451514" y="1026726"/>
            <a:ext cx="6261258" cy="4804549"/>
          </a:xfrm>
          <a:effectLst/>
        </p:spPr>
        <p:txBody>
          <a:bodyPr>
            <a:normAutofit/>
          </a:bodyPr>
          <a:lstStyle/>
          <a:p>
            <a:pPr>
              <a:lnSpc>
                <a:spcPct val="90000"/>
              </a:lnSpc>
            </a:pPr>
            <a:r>
              <a:rPr lang="en-GB" sz="1700" dirty="0"/>
              <a:t>There are two different types of flats used in theatre. </a:t>
            </a:r>
            <a:r>
              <a:rPr lang="en-US" sz="1700" dirty="0"/>
              <a:t>A flat or is a flat piece of scenery which is painted and positioned on stage to give the appearance of buildings or other background. Flats can be soft covered or hard covered. Soft-covered flats have changed little from their origin in the Italian Renaissance</a:t>
            </a:r>
            <a:r>
              <a:rPr lang="en-GB" sz="1700" dirty="0"/>
              <a:t>, where they were made from animal skin. </a:t>
            </a:r>
          </a:p>
          <a:p>
            <a:pPr>
              <a:lnSpc>
                <a:spcPct val="90000"/>
              </a:lnSpc>
            </a:pPr>
            <a:r>
              <a:rPr lang="en-GB" sz="1700" dirty="0"/>
              <a:t>Hollywood flats. </a:t>
            </a:r>
            <a:r>
              <a:rPr lang="en-US" sz="1700" dirty="0"/>
              <a:t>A Hollywood is a timber flat with a much wider edge than normal.</a:t>
            </a:r>
            <a:r>
              <a:rPr lang="en-GB" sz="1700" dirty="0"/>
              <a:t> </a:t>
            </a:r>
            <a:r>
              <a:rPr lang="en-US" sz="1700" dirty="0"/>
              <a:t>Hollywood flats are mainly used in the film/tv business. The thicker edge gives the flat extra stability, </a:t>
            </a:r>
            <a:r>
              <a:rPr lang="en-GB" sz="1700" dirty="0"/>
              <a:t>they </a:t>
            </a:r>
            <a:r>
              <a:rPr lang="en-US" sz="1700" dirty="0"/>
              <a:t>can be easily clamped </a:t>
            </a:r>
            <a:r>
              <a:rPr lang="en-GB" sz="1700" dirty="0"/>
              <a:t>to other </a:t>
            </a:r>
            <a:r>
              <a:rPr lang="en-US" sz="1700" dirty="0"/>
              <a:t>flats, and looks more like a real wall on camera.</a:t>
            </a:r>
            <a:endParaRPr lang="en-GB" sz="1700" dirty="0"/>
          </a:p>
          <a:p>
            <a:pPr>
              <a:lnSpc>
                <a:spcPct val="90000"/>
              </a:lnSpc>
            </a:pPr>
            <a:r>
              <a:rPr lang="en-GB" sz="1700" dirty="0"/>
              <a:t>Broadway flats. </a:t>
            </a:r>
            <a:r>
              <a:rPr lang="en-US" sz="1700" dirty="0"/>
              <a:t>A canvas flat commonly used on theatre shows. </a:t>
            </a:r>
            <a:r>
              <a:rPr lang="en-GB" sz="1700" dirty="0"/>
              <a:t>They are</a:t>
            </a:r>
            <a:r>
              <a:rPr lang="en-US" sz="1700" dirty="0"/>
              <a:t> more lightweight and compact in storage</a:t>
            </a:r>
            <a:r>
              <a:rPr lang="en-GB" sz="1700" dirty="0"/>
              <a:t> especially when </a:t>
            </a:r>
            <a:r>
              <a:rPr lang="en-US" sz="1700" dirty="0"/>
              <a:t>compared to a Hollywood Flat</a:t>
            </a:r>
            <a:r>
              <a:rPr lang="en-GB" sz="1700" dirty="0"/>
              <a:t>. These are better in theatre as they are easy to move about and can be stored well till the show comes about again.</a:t>
            </a:r>
          </a:p>
        </p:txBody>
      </p:sp>
    </p:spTree>
    <p:extLst>
      <p:ext uri="{BB962C8B-B14F-4D97-AF65-F5344CB8AC3E}">
        <p14:creationId xmlns:p14="http://schemas.microsoft.com/office/powerpoint/2010/main" val="22523287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5C44DBB-AD7C-4682-B258-6367305D2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FEC27E-6B03-F653-FC2C-448C59272CB0}"/>
              </a:ext>
            </a:extLst>
          </p:cNvPr>
          <p:cNvSpPr>
            <a:spLocks noGrp="1"/>
          </p:cNvSpPr>
          <p:nvPr>
            <p:ph type="title"/>
          </p:nvPr>
        </p:nvSpPr>
        <p:spPr>
          <a:xfrm>
            <a:off x="965200" y="1218476"/>
            <a:ext cx="3187318" cy="4421050"/>
          </a:xfrm>
          <a:effectLst/>
        </p:spPr>
        <p:txBody>
          <a:bodyPr anchor="ctr">
            <a:normAutofit/>
          </a:bodyPr>
          <a:lstStyle/>
          <a:p>
            <a:pPr algn="r"/>
            <a:r>
              <a:rPr lang="en-GB" sz="3200">
                <a:solidFill>
                  <a:schemeClr val="tx1"/>
                </a:solidFill>
              </a:rPr>
              <a:t>Rostras </a:t>
            </a:r>
            <a:endParaRPr lang="en-US" sz="3200">
              <a:solidFill>
                <a:schemeClr val="tx1"/>
              </a:solidFill>
            </a:endParaRPr>
          </a:p>
        </p:txBody>
      </p:sp>
      <p:cxnSp>
        <p:nvCxnSpPr>
          <p:cNvPr id="17" name="Straight Connector 16">
            <a:extLst>
              <a:ext uri="{FF2B5EF4-FFF2-40B4-BE49-F238E27FC236}">
                <a16:creationId xmlns:a16="http://schemas.microsoft.com/office/drawing/2014/main" id="{A1CED323-FAF0-4E0B-8717-FC1F468A28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34" y="1696777"/>
            <a:ext cx="0" cy="3464447"/>
          </a:xfrm>
          <a:prstGeom prst="line">
            <a:avLst/>
          </a:prstGeom>
          <a:ln w="22225"/>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1CCAB15-088E-7B5F-0885-5B3DA4D00254}"/>
              </a:ext>
            </a:extLst>
          </p:cNvPr>
          <p:cNvSpPr>
            <a:spLocks noGrp="1"/>
          </p:cNvSpPr>
          <p:nvPr>
            <p:ph idx="1"/>
          </p:nvPr>
        </p:nvSpPr>
        <p:spPr>
          <a:xfrm>
            <a:off x="5146751" y="1218475"/>
            <a:ext cx="6080050" cy="4421051"/>
          </a:xfrm>
          <a:effectLst/>
        </p:spPr>
        <p:txBody>
          <a:bodyPr>
            <a:normAutofit/>
          </a:bodyPr>
          <a:lstStyle/>
          <a:p>
            <a:r>
              <a:rPr lang="en-GB" sz="1600">
                <a:latin typeface="ArialMT"/>
              </a:rPr>
              <a:t>A</a:t>
            </a:r>
            <a:r>
              <a:rPr lang="en-US" sz="1600">
                <a:latin typeface="ArialMT"/>
              </a:rPr>
              <a:t> rostra was</a:t>
            </a:r>
            <a:r>
              <a:rPr lang="en-GB" sz="1600">
                <a:latin typeface="ArialMT"/>
              </a:rPr>
              <a:t> first </a:t>
            </a:r>
            <a:r>
              <a:rPr lang="en-US" sz="1600">
                <a:latin typeface="ArialMT"/>
              </a:rPr>
              <a:t>a large platform built in the city of Rome that stood during the republican and periods. Speakers would stand on the rostra and face the north side</a:t>
            </a:r>
            <a:r>
              <a:rPr lang="en-GB" sz="1600">
                <a:latin typeface="ArialMT"/>
              </a:rPr>
              <a:t>,</a:t>
            </a:r>
            <a:r>
              <a:rPr lang="en-US" sz="1600">
                <a:latin typeface="ArialMT"/>
              </a:rPr>
              <a:t> towards the senate house and deliver orations to those assembled in between.</a:t>
            </a:r>
            <a:r>
              <a:rPr lang="en-GB" sz="1600">
                <a:latin typeface="ArialMT"/>
              </a:rPr>
              <a:t> </a:t>
            </a:r>
          </a:p>
          <a:p>
            <a:r>
              <a:rPr lang="en-GB" sz="1600">
                <a:latin typeface="ArialMT"/>
              </a:rPr>
              <a:t>Now they are more like building blocks on a theatre set. They are an easy way to create levels on stage. They are commonly a rectangular shape. </a:t>
            </a:r>
            <a:endParaRPr lang="en-US" sz="1600"/>
          </a:p>
        </p:txBody>
      </p:sp>
    </p:spTree>
    <p:extLst>
      <p:ext uri="{BB962C8B-B14F-4D97-AF65-F5344CB8AC3E}">
        <p14:creationId xmlns:p14="http://schemas.microsoft.com/office/powerpoint/2010/main" val="23905493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1E0D4A3-ECB8-4689-ABDB-9CE848CE83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DC7E33-3594-5F81-8BDC-E1E2F71DCE4C}"/>
              </a:ext>
            </a:extLst>
          </p:cNvPr>
          <p:cNvSpPr>
            <a:spLocks noGrp="1"/>
          </p:cNvSpPr>
          <p:nvPr>
            <p:ph type="title"/>
          </p:nvPr>
        </p:nvSpPr>
        <p:spPr>
          <a:xfrm>
            <a:off x="810000" y="447188"/>
            <a:ext cx="10571998" cy="970450"/>
          </a:xfrm>
          <a:effectLst/>
        </p:spPr>
        <p:txBody>
          <a:bodyPr anchor="ctr">
            <a:normAutofit/>
          </a:bodyPr>
          <a:lstStyle/>
          <a:p>
            <a:pPr algn="ctr"/>
            <a:r>
              <a:rPr lang="en-GB" sz="2800">
                <a:solidFill>
                  <a:schemeClr val="tx1"/>
                </a:solidFill>
              </a:rPr>
              <a:t>West Side Story</a:t>
            </a:r>
            <a:endParaRPr lang="en-US" sz="2800">
              <a:solidFill>
                <a:schemeClr val="tx1"/>
              </a:solidFill>
            </a:endParaRPr>
          </a:p>
        </p:txBody>
      </p:sp>
      <p:sp>
        <p:nvSpPr>
          <p:cNvPr id="10" name="Freeform: Shape 9">
            <a:extLst>
              <a:ext uri="{FF2B5EF4-FFF2-40B4-BE49-F238E27FC236}">
                <a16:creationId xmlns:a16="http://schemas.microsoft.com/office/drawing/2014/main" id="{8854772B-9C8F-4037-89E0-3A45208AB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093" y="1576408"/>
            <a:ext cx="10917814" cy="4638125"/>
          </a:xfrm>
          <a:custGeom>
            <a:avLst/>
            <a:gdLst>
              <a:gd name="connsiteX0" fmla="*/ 5441025 w 10917814"/>
              <a:gd name="connsiteY0" fmla="*/ 0 h 4638125"/>
              <a:gd name="connsiteX1" fmla="*/ 5453725 w 10917814"/>
              <a:gd name="connsiteY1" fmla="*/ 0 h 4638125"/>
              <a:gd name="connsiteX2" fmla="*/ 5464308 w 10917814"/>
              <a:gd name="connsiteY2" fmla="*/ 0 h 4638125"/>
              <a:gd name="connsiteX3" fmla="*/ 5477009 w 10917814"/>
              <a:gd name="connsiteY3" fmla="*/ 4762 h 4638125"/>
              <a:gd name="connsiteX4" fmla="*/ 5489708 w 10917814"/>
              <a:gd name="connsiteY4" fmla="*/ 9525 h 4638125"/>
              <a:gd name="connsiteX5" fmla="*/ 5498175 w 10917814"/>
              <a:gd name="connsiteY5" fmla="*/ 12700 h 4638125"/>
              <a:gd name="connsiteX6" fmla="*/ 5865801 w 10917814"/>
              <a:gd name="connsiteY6" fmla="*/ 288419 h 4638125"/>
              <a:gd name="connsiteX7" fmla="*/ 10765009 w 10917814"/>
              <a:gd name="connsiteY7" fmla="*/ 288419 h 4638125"/>
              <a:gd name="connsiteX8" fmla="*/ 10917814 w 10917814"/>
              <a:gd name="connsiteY8" fmla="*/ 441224 h 4638125"/>
              <a:gd name="connsiteX9" fmla="*/ 10917814 w 10917814"/>
              <a:gd name="connsiteY9" fmla="*/ 4485320 h 4638125"/>
              <a:gd name="connsiteX10" fmla="*/ 10765009 w 10917814"/>
              <a:gd name="connsiteY10" fmla="*/ 4638125 h 4638125"/>
              <a:gd name="connsiteX11" fmla="*/ 152805 w 10917814"/>
              <a:gd name="connsiteY11" fmla="*/ 4638125 h 4638125"/>
              <a:gd name="connsiteX12" fmla="*/ 0 w 10917814"/>
              <a:gd name="connsiteY12" fmla="*/ 4485320 h 4638125"/>
              <a:gd name="connsiteX13" fmla="*/ 0 w 10917814"/>
              <a:gd name="connsiteY13" fmla="*/ 441224 h 4638125"/>
              <a:gd name="connsiteX14" fmla="*/ 152805 w 10917814"/>
              <a:gd name="connsiteY14" fmla="*/ 288419 h 4638125"/>
              <a:gd name="connsiteX15" fmla="*/ 5041650 w 10917814"/>
              <a:gd name="connsiteY15" fmla="*/ 288419 h 4638125"/>
              <a:gd name="connsiteX16" fmla="*/ 5409275 w 10917814"/>
              <a:gd name="connsiteY16" fmla="*/ 12700 h 4638125"/>
              <a:gd name="connsiteX17" fmla="*/ 5417742 w 10917814"/>
              <a:gd name="connsiteY17" fmla="*/ 9525 h 4638125"/>
              <a:gd name="connsiteX18" fmla="*/ 5430442 w 10917814"/>
              <a:gd name="connsiteY18" fmla="*/ 4762 h 463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917814" h="4638125">
                <a:moveTo>
                  <a:pt x="5441025" y="0"/>
                </a:moveTo>
                <a:lnTo>
                  <a:pt x="5453725" y="0"/>
                </a:lnTo>
                <a:lnTo>
                  <a:pt x="5464308" y="0"/>
                </a:lnTo>
                <a:lnTo>
                  <a:pt x="5477009" y="4762"/>
                </a:lnTo>
                <a:lnTo>
                  <a:pt x="5489708" y="9525"/>
                </a:lnTo>
                <a:lnTo>
                  <a:pt x="5498175" y="12700"/>
                </a:lnTo>
                <a:lnTo>
                  <a:pt x="5865801" y="288419"/>
                </a:lnTo>
                <a:lnTo>
                  <a:pt x="10765009" y="288419"/>
                </a:lnTo>
                <a:cubicBezTo>
                  <a:pt x="10849401" y="288419"/>
                  <a:pt x="10917814" y="356832"/>
                  <a:pt x="10917814" y="441224"/>
                </a:cubicBezTo>
                <a:lnTo>
                  <a:pt x="10917814" y="4485320"/>
                </a:lnTo>
                <a:cubicBezTo>
                  <a:pt x="10917814" y="4569712"/>
                  <a:pt x="10849401" y="4638125"/>
                  <a:pt x="10765009" y="4638125"/>
                </a:cubicBezTo>
                <a:lnTo>
                  <a:pt x="152805" y="4638125"/>
                </a:lnTo>
                <a:cubicBezTo>
                  <a:pt x="68413" y="4638125"/>
                  <a:pt x="0" y="4569712"/>
                  <a:pt x="0" y="4485320"/>
                </a:cubicBezTo>
                <a:lnTo>
                  <a:pt x="0" y="441224"/>
                </a:lnTo>
                <a:cubicBezTo>
                  <a:pt x="0" y="356832"/>
                  <a:pt x="68413" y="288419"/>
                  <a:pt x="152805" y="288419"/>
                </a:cubicBezTo>
                <a:lnTo>
                  <a:pt x="5041650" y="288419"/>
                </a:lnTo>
                <a:lnTo>
                  <a:pt x="5409275" y="12700"/>
                </a:lnTo>
                <a:lnTo>
                  <a:pt x="5417742" y="9525"/>
                </a:lnTo>
                <a:lnTo>
                  <a:pt x="5430442" y="4762"/>
                </a:lnTo>
                <a:close/>
              </a:path>
            </a:pathLst>
          </a:custGeom>
          <a:noFill/>
          <a:ln w="1905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B872C2C2-B712-C3C3-C464-988E3B468064}"/>
              </a:ext>
            </a:extLst>
          </p:cNvPr>
          <p:cNvSpPr>
            <a:spLocks noGrp="1"/>
          </p:cNvSpPr>
          <p:nvPr>
            <p:ph idx="1"/>
          </p:nvPr>
        </p:nvSpPr>
        <p:spPr>
          <a:xfrm>
            <a:off x="1115732" y="2222287"/>
            <a:ext cx="9966953" cy="3636511"/>
          </a:xfrm>
          <a:effectLst/>
        </p:spPr>
        <p:txBody>
          <a:bodyPr>
            <a:normAutofit/>
          </a:bodyPr>
          <a:lstStyle/>
          <a:p>
            <a:pPr>
              <a:lnSpc>
                <a:spcPct val="90000"/>
              </a:lnSpc>
            </a:pPr>
            <a:r>
              <a:rPr lang="en-GB" dirty="0"/>
              <a:t>One of my favourite sets would be west side story’s. I picked this set due to their use of basic set. They use levels that are just metal with ladders and bars on throughout the whole performance. No matter where the location, that was there set. They cooperated the set into dance and music sequences, and even though the stage was minimalistic, it still felt like every location. The locations were mainly on the streets of New York, under a high way and roof tops. These locations fitted well with each other to help the set come along. </a:t>
            </a:r>
            <a:endParaRPr lang="en-GB"/>
          </a:p>
          <a:p>
            <a:pPr>
              <a:lnSpc>
                <a:spcPct val="90000"/>
              </a:lnSpc>
            </a:pPr>
            <a:r>
              <a:rPr lang="en-GB" dirty="0"/>
              <a:t>The use of the different levels helped the stage have more detail without suing lots of flats and furniture. Cast members could always be seen no matter where they weer, giving a more realistic feel to the show with a lot more background characters. </a:t>
            </a:r>
            <a:endParaRPr lang="en-GB"/>
          </a:p>
          <a:p>
            <a:pPr>
              <a:lnSpc>
                <a:spcPct val="90000"/>
              </a:lnSpc>
            </a:pPr>
            <a:r>
              <a:rPr lang="en-GB" dirty="0"/>
              <a:t>I also liked how the set was quite dull with colour unlike the characters costumes. This helped bring out the bright colours and give off that Puerto Rico atmosphere and mood to the show.</a:t>
            </a:r>
            <a:endParaRPr lang="en-GB"/>
          </a:p>
        </p:txBody>
      </p:sp>
    </p:spTree>
    <p:extLst>
      <p:ext uri="{BB962C8B-B14F-4D97-AF65-F5344CB8AC3E}">
        <p14:creationId xmlns:p14="http://schemas.microsoft.com/office/powerpoint/2010/main" val="40621909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1E0D4A3-ECB8-4689-ABDB-9CE848CE83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E4BE91-7DCF-3435-3E76-B0C7AE915966}"/>
              </a:ext>
            </a:extLst>
          </p:cNvPr>
          <p:cNvSpPr>
            <a:spLocks noGrp="1"/>
          </p:cNvSpPr>
          <p:nvPr>
            <p:ph type="title"/>
          </p:nvPr>
        </p:nvSpPr>
        <p:spPr>
          <a:xfrm>
            <a:off x="810000" y="447188"/>
            <a:ext cx="10571998" cy="970450"/>
          </a:xfrm>
          <a:effectLst/>
        </p:spPr>
        <p:txBody>
          <a:bodyPr anchor="ctr">
            <a:normAutofit/>
          </a:bodyPr>
          <a:lstStyle/>
          <a:p>
            <a:pPr algn="ctr"/>
            <a:r>
              <a:rPr lang="en-US" sz="2800">
                <a:solidFill>
                  <a:schemeClr val="tx1"/>
                </a:solidFill>
              </a:rPr>
              <a:t>The Radicalization of</a:t>
            </a:r>
            <a:r>
              <a:rPr lang="en-GB" sz="2800">
                <a:solidFill>
                  <a:schemeClr val="tx1"/>
                </a:solidFill>
              </a:rPr>
              <a:t> </a:t>
            </a:r>
            <a:r>
              <a:rPr lang="en-US" sz="2800">
                <a:solidFill>
                  <a:schemeClr val="tx1"/>
                </a:solidFill>
              </a:rPr>
              <a:t>Bradley Manning</a:t>
            </a:r>
          </a:p>
        </p:txBody>
      </p:sp>
      <p:sp>
        <p:nvSpPr>
          <p:cNvPr id="10" name="Freeform: Shape 9">
            <a:extLst>
              <a:ext uri="{FF2B5EF4-FFF2-40B4-BE49-F238E27FC236}">
                <a16:creationId xmlns:a16="http://schemas.microsoft.com/office/drawing/2014/main" id="{8854772B-9C8F-4037-89E0-3A45208AB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093" y="1576408"/>
            <a:ext cx="10917814" cy="4638125"/>
          </a:xfrm>
          <a:custGeom>
            <a:avLst/>
            <a:gdLst>
              <a:gd name="connsiteX0" fmla="*/ 5441025 w 10917814"/>
              <a:gd name="connsiteY0" fmla="*/ 0 h 4638125"/>
              <a:gd name="connsiteX1" fmla="*/ 5453725 w 10917814"/>
              <a:gd name="connsiteY1" fmla="*/ 0 h 4638125"/>
              <a:gd name="connsiteX2" fmla="*/ 5464308 w 10917814"/>
              <a:gd name="connsiteY2" fmla="*/ 0 h 4638125"/>
              <a:gd name="connsiteX3" fmla="*/ 5477009 w 10917814"/>
              <a:gd name="connsiteY3" fmla="*/ 4762 h 4638125"/>
              <a:gd name="connsiteX4" fmla="*/ 5489708 w 10917814"/>
              <a:gd name="connsiteY4" fmla="*/ 9525 h 4638125"/>
              <a:gd name="connsiteX5" fmla="*/ 5498175 w 10917814"/>
              <a:gd name="connsiteY5" fmla="*/ 12700 h 4638125"/>
              <a:gd name="connsiteX6" fmla="*/ 5865801 w 10917814"/>
              <a:gd name="connsiteY6" fmla="*/ 288419 h 4638125"/>
              <a:gd name="connsiteX7" fmla="*/ 10765009 w 10917814"/>
              <a:gd name="connsiteY7" fmla="*/ 288419 h 4638125"/>
              <a:gd name="connsiteX8" fmla="*/ 10917814 w 10917814"/>
              <a:gd name="connsiteY8" fmla="*/ 441224 h 4638125"/>
              <a:gd name="connsiteX9" fmla="*/ 10917814 w 10917814"/>
              <a:gd name="connsiteY9" fmla="*/ 4485320 h 4638125"/>
              <a:gd name="connsiteX10" fmla="*/ 10765009 w 10917814"/>
              <a:gd name="connsiteY10" fmla="*/ 4638125 h 4638125"/>
              <a:gd name="connsiteX11" fmla="*/ 152805 w 10917814"/>
              <a:gd name="connsiteY11" fmla="*/ 4638125 h 4638125"/>
              <a:gd name="connsiteX12" fmla="*/ 0 w 10917814"/>
              <a:gd name="connsiteY12" fmla="*/ 4485320 h 4638125"/>
              <a:gd name="connsiteX13" fmla="*/ 0 w 10917814"/>
              <a:gd name="connsiteY13" fmla="*/ 441224 h 4638125"/>
              <a:gd name="connsiteX14" fmla="*/ 152805 w 10917814"/>
              <a:gd name="connsiteY14" fmla="*/ 288419 h 4638125"/>
              <a:gd name="connsiteX15" fmla="*/ 5041650 w 10917814"/>
              <a:gd name="connsiteY15" fmla="*/ 288419 h 4638125"/>
              <a:gd name="connsiteX16" fmla="*/ 5409275 w 10917814"/>
              <a:gd name="connsiteY16" fmla="*/ 12700 h 4638125"/>
              <a:gd name="connsiteX17" fmla="*/ 5417742 w 10917814"/>
              <a:gd name="connsiteY17" fmla="*/ 9525 h 4638125"/>
              <a:gd name="connsiteX18" fmla="*/ 5430442 w 10917814"/>
              <a:gd name="connsiteY18" fmla="*/ 4762 h 463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917814" h="4638125">
                <a:moveTo>
                  <a:pt x="5441025" y="0"/>
                </a:moveTo>
                <a:lnTo>
                  <a:pt x="5453725" y="0"/>
                </a:lnTo>
                <a:lnTo>
                  <a:pt x="5464308" y="0"/>
                </a:lnTo>
                <a:lnTo>
                  <a:pt x="5477009" y="4762"/>
                </a:lnTo>
                <a:lnTo>
                  <a:pt x="5489708" y="9525"/>
                </a:lnTo>
                <a:lnTo>
                  <a:pt x="5498175" y="12700"/>
                </a:lnTo>
                <a:lnTo>
                  <a:pt x="5865801" y="288419"/>
                </a:lnTo>
                <a:lnTo>
                  <a:pt x="10765009" y="288419"/>
                </a:lnTo>
                <a:cubicBezTo>
                  <a:pt x="10849401" y="288419"/>
                  <a:pt x="10917814" y="356832"/>
                  <a:pt x="10917814" y="441224"/>
                </a:cubicBezTo>
                <a:lnTo>
                  <a:pt x="10917814" y="4485320"/>
                </a:lnTo>
                <a:cubicBezTo>
                  <a:pt x="10917814" y="4569712"/>
                  <a:pt x="10849401" y="4638125"/>
                  <a:pt x="10765009" y="4638125"/>
                </a:cubicBezTo>
                <a:lnTo>
                  <a:pt x="152805" y="4638125"/>
                </a:lnTo>
                <a:cubicBezTo>
                  <a:pt x="68413" y="4638125"/>
                  <a:pt x="0" y="4569712"/>
                  <a:pt x="0" y="4485320"/>
                </a:cubicBezTo>
                <a:lnTo>
                  <a:pt x="0" y="441224"/>
                </a:lnTo>
                <a:cubicBezTo>
                  <a:pt x="0" y="356832"/>
                  <a:pt x="68413" y="288419"/>
                  <a:pt x="152805" y="288419"/>
                </a:cubicBezTo>
                <a:lnTo>
                  <a:pt x="5041650" y="288419"/>
                </a:lnTo>
                <a:lnTo>
                  <a:pt x="5409275" y="12700"/>
                </a:lnTo>
                <a:lnTo>
                  <a:pt x="5417742" y="9525"/>
                </a:lnTo>
                <a:lnTo>
                  <a:pt x="5430442" y="4762"/>
                </a:lnTo>
                <a:close/>
              </a:path>
            </a:pathLst>
          </a:custGeom>
          <a:noFill/>
          <a:ln w="1905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73609FB1-5250-BCF0-4C01-155045FEBB54}"/>
              </a:ext>
            </a:extLst>
          </p:cNvPr>
          <p:cNvSpPr>
            <a:spLocks noGrp="1"/>
          </p:cNvSpPr>
          <p:nvPr>
            <p:ph idx="1"/>
          </p:nvPr>
        </p:nvSpPr>
        <p:spPr>
          <a:xfrm>
            <a:off x="1115732" y="2222287"/>
            <a:ext cx="9966953" cy="3636511"/>
          </a:xfrm>
          <a:effectLst/>
        </p:spPr>
        <p:txBody>
          <a:bodyPr>
            <a:normAutofit/>
          </a:bodyPr>
          <a:lstStyle/>
          <a:p>
            <a:r>
              <a:rPr lang="en-GB" dirty="0"/>
              <a:t>This welsh based play written and directed by Tim Price to set design to a new chapter. Instead of setting their set on stage or on a TV set. Tim decided he wanted to base his play live, with an audience in a welsh school. He decided this as growing up in a welsh school was a huge part of Bradley Mannings life, before the army. This gave audiences a new and different experience. As soon as they stepped into the school they were escorted by guards to their seats, changing the atmosphere completely. These used mini levels props and sets during the performance.</a:t>
            </a:r>
          </a:p>
          <a:p>
            <a:r>
              <a:rPr lang="en-GB" dirty="0"/>
              <a:t>Lights and sound were a big part of the show as it helped bring the story to live in an interesting way. The performance was acted in the round style, with the audience seated all around the stage.</a:t>
            </a:r>
            <a:endParaRPr lang="en-US" dirty="0"/>
          </a:p>
        </p:txBody>
      </p:sp>
      <p:sp>
        <p:nvSpPr>
          <p:cNvPr id="7" name="TextBox 6">
            <a:extLst>
              <a:ext uri="{FF2B5EF4-FFF2-40B4-BE49-F238E27FC236}">
                <a16:creationId xmlns:a16="http://schemas.microsoft.com/office/drawing/2014/main" id="{60296AB0-9394-D120-F722-F2293E60D9E4}"/>
              </a:ext>
            </a:extLst>
          </p:cNvPr>
          <p:cNvSpPr txBox="1"/>
          <p:nvPr/>
        </p:nvSpPr>
        <p:spPr>
          <a:xfrm>
            <a:off x="7807512" y="6320011"/>
            <a:ext cx="4182782" cy="369332"/>
          </a:xfrm>
          <a:prstGeom prst="rect">
            <a:avLst/>
          </a:prstGeom>
          <a:noFill/>
        </p:spPr>
        <p:txBody>
          <a:bodyPr wrap="square" rtlCol="0">
            <a:spAutoFit/>
          </a:bodyPr>
          <a:lstStyle/>
          <a:p>
            <a:pPr algn="l"/>
            <a:r>
              <a:rPr lang="en-US" dirty="0"/>
              <a:t>https://</a:t>
            </a:r>
            <a:r>
              <a:rPr lang="en-US" dirty="0" err="1"/>
              <a:t>youtu.be</a:t>
            </a:r>
            <a:r>
              <a:rPr lang="en-US" dirty="0"/>
              <a:t>/</a:t>
            </a:r>
            <a:r>
              <a:rPr lang="en-US" dirty="0" err="1"/>
              <a:t>EbYSFczYFAA</a:t>
            </a:r>
            <a:endParaRPr lang="en-US" dirty="0"/>
          </a:p>
        </p:txBody>
      </p:sp>
    </p:spTree>
    <p:extLst>
      <p:ext uri="{BB962C8B-B14F-4D97-AF65-F5344CB8AC3E}">
        <p14:creationId xmlns:p14="http://schemas.microsoft.com/office/powerpoint/2010/main" val="282317434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6</Slides>
  <Notes>0</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Quotable</vt:lpstr>
      <vt:lpstr>Scenic Construction Process work booklet  </vt:lpstr>
      <vt:lpstr>Tools in the workshop.</vt:lpstr>
      <vt:lpstr>Different Flats</vt:lpstr>
      <vt:lpstr>Rostras </vt:lpstr>
      <vt:lpstr>West Side Story</vt:lpstr>
      <vt:lpstr>The Radicalization of Bradley Manning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Scenic Construction Process work booklet  </dc:title>
  <dc:creator>PEA18845490 (Molly Elizabeth Pearce)</dc:creator>
  <cp:lastModifiedBy>PEA18845490 (Molly Elizabeth Pearce)</cp:lastModifiedBy>
  <cp:revision>1</cp:revision>
  <dcterms:created xsi:type="dcterms:W3CDTF">2022-05-22T21:34:50Z</dcterms:created>
  <dcterms:modified xsi:type="dcterms:W3CDTF">2022-05-23T12:19:43Z</dcterms:modified>
</cp:coreProperties>
</file>