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77" r:id="rId3"/>
    <p:sldId id="308" r:id="rId4"/>
    <p:sldId id="284" r:id="rId5"/>
    <p:sldId id="285" r:id="rId6"/>
    <p:sldId id="286" r:id="rId7"/>
    <p:sldId id="302" r:id="rId8"/>
    <p:sldId id="315" r:id="rId9"/>
    <p:sldId id="31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00" r:id="rId29"/>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12/22/2023</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12/22/2023</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12/22/2023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12/22/2023</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12/22/2023</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12/22/2023</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12/22/2023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12/22/2023</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12/22/2023</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12/22/2023</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oleObject" Target="../embeddings/oleObject2.bin"/><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oleObject" Target="../embeddings/oleObject3.bin"/><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oleObject" Target="../embeddings/oleObject4.bin"/><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image" Target="../media/image5.wmf"/><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oleObject" Target="../embeddings/oleObject6.bin"/><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7.bin"/><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oleObject" Target="../embeddings/oleObject8.bin"/><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oleObject" Target="../embeddings/oleObject9.bin"/><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05 Exploratory Factor Analysis</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3081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id="{B8B18B55-DE3D-487D-ABF7-88EBA9F24D5E}"/>
              </a:ext>
            </a:extLst>
          </p:cNvPr>
          <p:cNvSpPr txBox="1">
            <a:spLocks noChangeArrowheads="1"/>
          </p:cNvSpPr>
          <p:nvPr/>
        </p:nvSpPr>
        <p:spPr bwMode="auto">
          <a:xfrm>
            <a:off x="1389842" y="1319593"/>
            <a:ext cx="8593002" cy="830997"/>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val="147576460"/>
                    </a:ext>
                  </a:extLst>
                </a:gridCol>
                <a:gridCol w="1152128">
                  <a:extLst>
                    <a:ext uri="{9D8B030D-6E8A-4147-A177-3AD203B41FA5}">
                      <a16:colId xmlns:a16="http://schemas.microsoft.com/office/drawing/2014/main" val="753065037"/>
                    </a:ext>
                  </a:extLst>
                </a:gridCol>
                <a:gridCol w="1152128">
                  <a:extLst>
                    <a:ext uri="{9D8B030D-6E8A-4147-A177-3AD203B41FA5}">
                      <a16:colId xmlns:a16="http://schemas.microsoft.com/office/drawing/2014/main"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val="3821572483"/>
                  </a:ext>
                </a:extLst>
              </a:tr>
            </a:tbl>
          </a:graphicData>
        </a:graphic>
      </p:graphicFrame>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550962DD-AA0C-470F-B478-5E4EC558B6FF}"/>
              </a:ext>
            </a:extLst>
          </p:cNvPr>
          <p:cNvSpPr txBox="1"/>
          <p:nvPr/>
        </p:nvSpPr>
        <p:spPr>
          <a:xfrm>
            <a:off x="6418447" y="4796307"/>
            <a:ext cx="5256583"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a:t>
            </a:r>
            <a:r>
              <a:rPr lang="en-HK" sz="1600" b="1" dirty="0">
                <a:solidFill>
                  <a:srgbClr val="FF0000"/>
                </a:solidFill>
              </a:rPr>
              <a:t>0</a:t>
            </a:r>
            <a:r>
              <a:rPr lang="en-HK" sz="1600" dirty="0">
                <a:solidFill>
                  <a:srgbClr val="FF0000"/>
                </a:solidFill>
              </a:rPr>
              <a:t>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a:t>
            </a:r>
            <a:r>
              <a:rPr lang="en-HK" sz="1600" strike="sngStrike" dirty="0">
                <a:solidFill>
                  <a:srgbClr val="FF0000"/>
                </a:solidFill>
              </a:rPr>
              <a:t>0.6625</a:t>
            </a:r>
            <a:r>
              <a:rPr lang="en-HK" sz="1600" dirty="0">
                <a:solidFill>
                  <a:srgbClr val="FF0000"/>
                </a:solidFill>
              </a:rPr>
              <a:t>0.640225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a:t>
            </a:r>
            <a:r>
              <a:rPr lang="en-HK" sz="1600" b="1" dirty="0">
                <a:solidFill>
                  <a:srgbClr val="FF0000"/>
                </a:solidFill>
              </a:rPr>
              <a:t>64</a:t>
            </a:r>
            <a:r>
              <a:rPr lang="en-HK" sz="1600" dirty="0">
                <a:solidFill>
                  <a:srgbClr val="FF0000"/>
                </a:solidFill>
              </a:rPr>
              <a:t>%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name="Bitmap Image" r:id="rId2" imgW="4105848" imgH="2723810" progId="PBrush">
                  <p:embed/>
                </p:oleObj>
              </mc:Choice>
              <mc:Fallback>
                <p:oleObj name="Bitmap Image" r:id="rId2" imgW="4105848" imgH="2723810" progId="PBrush">
                  <p:embed/>
                  <p:pic>
                    <p:nvPicPr>
                      <p:cNvPr id="1026" name="Object 4">
                        <a:extLst>
                          <a:ext uri="{FF2B5EF4-FFF2-40B4-BE49-F238E27FC236}">
                            <a16:creationId xmlns:a16="http://schemas.microsoft.com/office/drawing/2014/main" id="{33EA4683-3093-403A-AD67-C55187999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name="Bitmap Image" r:id="rId2" imgW="3905795" imgH="2285714" progId="PBrush">
                  <p:embed/>
                </p:oleObj>
              </mc:Choice>
              <mc:Fallback>
                <p:oleObj name="Bitmap Image" r:id="rId2" imgW="3905795" imgH="2285714" progId="PBrush">
                  <p:embed/>
                  <p:pic>
                    <p:nvPicPr>
                      <p:cNvPr id="2050" name="Object 4">
                        <a:extLst>
                          <a:ext uri="{FF2B5EF4-FFF2-40B4-BE49-F238E27FC236}">
                            <a16:creationId xmlns:a16="http://schemas.microsoft.com/office/drawing/2014/main" id="{61B76A41-9710-4135-B435-5D87A38D28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p:spPr>
                  </p:pic>
                </p:oleObj>
              </mc:Fallback>
            </mc:AlternateContent>
          </a:graphicData>
        </a:graphic>
      </p:graphicFrame>
      <p:sp>
        <p:nvSpPr>
          <p:cNvPr id="2053" name="Text Box 7">
            <a:extLst>
              <a:ext uri="{FF2B5EF4-FFF2-40B4-BE49-F238E27FC236}">
                <a16:creationId xmlns:a16="http://schemas.microsoft.com/office/drawing/2014/main"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name="Bitmap Image" r:id="rId2" imgW="3086531" imgH="2190476" progId="PBrush">
                  <p:embed/>
                </p:oleObj>
              </mc:Choice>
              <mc:Fallback>
                <p:oleObj name="Bitmap Image" r:id="rId2" imgW="3086531" imgH="2190476" progId="PBrush">
                  <p:embed/>
                  <p:pic>
                    <p:nvPicPr>
                      <p:cNvPr id="3074" name="Object 4">
                        <a:extLst>
                          <a:ext uri="{FF2B5EF4-FFF2-40B4-BE49-F238E27FC236}">
                            <a16:creationId xmlns:a16="http://schemas.microsoft.com/office/drawing/2014/main" id="{FA56389A-E7E0-4C93-AE1A-28A00D9096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name="Bitmap Image" r:id="rId2" imgW="2847619" imgH="1905266" progId="PBrush">
                  <p:embed/>
                </p:oleObj>
              </mc:Choice>
              <mc:Fallback>
                <p:oleObj name="Bitmap Image" r:id="rId2" imgW="2847619" imgH="1905266" progId="PBrush">
                  <p:embed/>
                  <p:pic>
                    <p:nvPicPr>
                      <p:cNvPr id="4098" name="Object 6">
                        <a:extLst>
                          <a:ext uri="{FF2B5EF4-FFF2-40B4-BE49-F238E27FC236}">
                            <a16:creationId xmlns:a16="http://schemas.microsoft.com/office/drawing/2014/main" id="{9789946D-D933-4A57-9462-CE18F94533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4F933F8F-5BC3-4ACA-B724-7B77E68FFD8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name="Bitmap Image" r:id="rId3" imgW="3180952" imgH="1085714" progId="PBrush">
                  <p:embed/>
                </p:oleObj>
              </mc:Choice>
              <mc:Fallback>
                <p:oleObj name="Bitmap Image" r:id="rId3" imgW="3180952" imgH="1085714" progId="PBrush">
                  <p:embed/>
                  <p:pic>
                    <p:nvPicPr>
                      <p:cNvPr id="5122" name="Object 8">
                        <a:extLst>
                          <a:ext uri="{FF2B5EF4-FFF2-40B4-BE49-F238E27FC236}">
                            <a16:creationId xmlns:a16="http://schemas.microsoft.com/office/drawing/2014/main" id="{C5FFDCD0-73D2-4863-8F98-364491B277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name="Bitmap Image" r:id="rId5" imgW="2561905" imgH="895238" progId="PBrush">
                  <p:embed/>
                </p:oleObj>
              </mc:Choice>
              <mc:Fallback>
                <p:oleObj name="Bitmap Image" r:id="rId5" imgW="2561905" imgH="895238" progId="PBrush">
                  <p:embed/>
                  <p:pic>
                    <p:nvPicPr>
                      <p:cNvPr id="5123" name="Object 19">
                        <a:extLst>
                          <a:ext uri="{FF2B5EF4-FFF2-40B4-BE49-F238E27FC236}">
                            <a16:creationId xmlns:a16="http://schemas.microsoft.com/office/drawing/2014/main" id="{6DFBDFDF-9490-4929-A7F8-9EB38650A40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p:spPr>
                  </p:pic>
                </p:oleObj>
              </mc:Fallback>
            </mc:AlternateContent>
          </a:graphicData>
        </a:graphic>
      </p:graphicFrame>
      <p:sp>
        <p:nvSpPr>
          <p:cNvPr id="5127" name="Oval 22">
            <a:extLst>
              <a:ext uri="{FF2B5EF4-FFF2-40B4-BE49-F238E27FC236}">
                <a16:creationId xmlns:a16="http://schemas.microsoft.com/office/drawing/2014/main"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name="Picture" r:id="rId2" imgW="5356800" imgH="4371120" progId="">
                  <p:embed/>
                </p:oleObj>
              </mc:Choice>
              <mc:Fallback>
                <p:oleObj name="Picture" r:id="rId2" imgW="5356800" imgH="4371120" progId="">
                  <p:embed/>
                  <p:pic>
                    <p:nvPicPr>
                      <p:cNvPr id="6146" name="Object 3">
                        <a:extLst>
                          <a:ext uri="{FF2B5EF4-FFF2-40B4-BE49-F238E27FC236}">
                            <a16:creationId xmlns:a16="http://schemas.microsoft.com/office/drawing/2014/main" id="{907A4A3C-F4D1-49DF-AEDB-2F26FC66EF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name="Bitmap Image" r:id="rId2" imgW="3828571" imgH="3409524" progId="PBrush">
                  <p:embed/>
                </p:oleObj>
              </mc:Choice>
              <mc:Fallback>
                <p:oleObj name="Bitmap Image" r:id="rId2" imgW="3828571" imgH="3409524" progId="PBrush">
                  <p:embed/>
                  <p:pic>
                    <p:nvPicPr>
                      <p:cNvPr id="7170" name="Object 4">
                        <a:extLst>
                          <a:ext uri="{FF2B5EF4-FFF2-40B4-BE49-F238E27FC236}">
                            <a16:creationId xmlns:a16="http://schemas.microsoft.com/office/drawing/2014/main" id="{6372703E-B976-4867-8C67-14166341A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id="{BE0C1FF6-2ECD-4A24-9161-E6A39E2CA136}"/>
              </a:ext>
            </a:extLst>
          </p:cNvPr>
          <p:cNvSpPr>
            <a:spLocks noGrp="1" noChangeArrowheads="1"/>
          </p:cNvSpPr>
          <p:nvPr>
            <p:ph type="title"/>
          </p:nvPr>
        </p:nvSpPr>
        <p:spPr/>
        <p:txBody>
          <a:bodyPr>
            <a:normAutofit/>
          </a:bodyPr>
          <a:lstStyle/>
          <a:p>
            <a:r>
              <a:rPr lang="en-US" altLang="zh-CN" dirty="0"/>
              <a:t>8. Computing summated scores</a:t>
            </a:r>
            <a:endParaRPr lang="en-US" altLang="zh-TW" dirty="0"/>
          </a:p>
        </p:txBody>
      </p:sp>
      <p:sp>
        <p:nvSpPr>
          <p:cNvPr id="8196" name="Rectangle 3">
            <a:extLst>
              <a:ext uri="{FF2B5EF4-FFF2-40B4-BE49-F238E27FC236}">
                <a16:creationId xmlns:a16="http://schemas.microsoft.com/office/drawing/2014/main"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name="Bitmap Image" r:id="rId2" imgW="4828571" imgH="2866667" progId="PBrush">
                  <p:embed/>
                </p:oleObj>
              </mc:Choice>
              <mc:Fallback>
                <p:oleObj name="Bitmap Image" r:id="rId2" imgW="4828571" imgH="2866667" progId="PBrush">
                  <p:embed/>
                  <p:pic>
                    <p:nvPicPr>
                      <p:cNvPr id="8194" name="Object 4">
                        <a:extLst>
                          <a:ext uri="{FF2B5EF4-FFF2-40B4-BE49-F238E27FC236}">
                            <a16:creationId xmlns:a16="http://schemas.microsoft.com/office/drawing/2014/main" id="{32D79871-C28F-4E4B-9D77-D3A16A2556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783</TotalTime>
  <Words>2334</Words>
  <Application>Microsoft Office PowerPoint</Application>
  <PresentationFormat>Custom</PresentationFormat>
  <Paragraphs>240</Paragraphs>
  <Slides>28</Slides>
  <Notes>0</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2</vt:i4>
      </vt:variant>
      <vt:variant>
        <vt:lpstr>Slide Titles</vt:lpstr>
      </vt:variant>
      <vt:variant>
        <vt:i4>28</vt:i4>
      </vt:variant>
    </vt:vector>
  </HeadingPairs>
  <TitlesOfParts>
    <vt:vector size="33" baseType="lpstr">
      <vt:lpstr>Arial</vt:lpstr>
      <vt:lpstr>Century Gothic</vt:lpstr>
      <vt:lpstr>Continental Asia 16x9</vt:lpstr>
      <vt:lpstr>Bitmap Image</vt:lpstr>
      <vt:lpstr>Picture</vt:lpstr>
      <vt:lpstr>SBPD8001  Preparing for doctoral research</vt:lpstr>
      <vt:lpstr>Topics</vt:lpstr>
      <vt:lpstr>Types of Factor Analysis</vt:lpstr>
      <vt:lpstr>Single-Item versus Multiple-Item Scales</vt:lpstr>
      <vt:lpstr>Factor Analysis</vt:lpstr>
      <vt:lpstr>Factor Analysis</vt:lpstr>
      <vt:lpstr>Purposes</vt:lpstr>
      <vt:lpstr>Key terms</vt:lpstr>
      <vt:lpstr>Key terms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8. Computing summated scores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57</cp:revision>
  <cp:lastPrinted>2018-07-03T13:58:08Z</cp:lastPrinted>
  <dcterms:created xsi:type="dcterms:W3CDTF">2018-01-28T08:08:54Z</dcterms:created>
  <dcterms:modified xsi:type="dcterms:W3CDTF">2023-12-22T02:36:06Z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