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  <p:sldMasterId id="2147483735" r:id="rId5"/>
  </p:sldMasterIdLst>
  <p:notesMasterIdLst>
    <p:notesMasterId r:id="rId39"/>
  </p:notesMasterIdLst>
  <p:handoutMasterIdLst>
    <p:handoutMasterId r:id="rId40"/>
  </p:handoutMasterIdLst>
  <p:sldIdLst>
    <p:sldId id="257" r:id="rId6"/>
    <p:sldId id="384" r:id="rId7"/>
    <p:sldId id="729" r:id="rId8"/>
    <p:sldId id="389" r:id="rId9"/>
    <p:sldId id="317" r:id="rId10"/>
    <p:sldId id="416" r:id="rId11"/>
    <p:sldId id="728" r:id="rId12"/>
    <p:sldId id="725" r:id="rId13"/>
    <p:sldId id="726" r:id="rId14"/>
    <p:sldId id="722" r:id="rId15"/>
    <p:sldId id="727" r:id="rId16"/>
    <p:sldId id="730" r:id="rId17"/>
    <p:sldId id="723" r:id="rId18"/>
    <p:sldId id="724" r:id="rId19"/>
    <p:sldId id="740" r:id="rId20"/>
    <p:sldId id="719" r:id="rId21"/>
    <p:sldId id="423" r:id="rId22"/>
    <p:sldId id="735" r:id="rId23"/>
    <p:sldId id="742" r:id="rId24"/>
    <p:sldId id="278" r:id="rId25"/>
    <p:sldId id="277" r:id="rId26"/>
    <p:sldId id="738" r:id="rId27"/>
    <p:sldId id="739" r:id="rId28"/>
    <p:sldId id="732" r:id="rId29"/>
    <p:sldId id="736" r:id="rId30"/>
    <p:sldId id="424" r:id="rId31"/>
    <p:sldId id="731" r:id="rId32"/>
    <p:sldId id="414" r:id="rId33"/>
    <p:sldId id="419" r:id="rId34"/>
    <p:sldId id="420" r:id="rId35"/>
    <p:sldId id="417" r:id="rId36"/>
    <p:sldId id="737" r:id="rId37"/>
    <p:sldId id="418" r:id="rId3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89" autoAdjust="0"/>
    <p:restoredTop sz="76471" autoAdjust="0"/>
  </p:normalViewPr>
  <p:slideViewPr>
    <p:cSldViewPr snapToGrid="0">
      <p:cViewPr varScale="1">
        <p:scale>
          <a:sx n="84" d="100"/>
          <a:sy n="84" d="100"/>
        </p:scale>
        <p:origin x="1788" y="9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owain\Desktop\Technical%20Authoring\Technical%20authoring%20table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en-US" dirty="0"/>
              <a:t>Graph of Limiting penetration velocity (</a:t>
            </a:r>
            <a:r>
              <a:rPr lang="en-US" dirty="0" err="1"/>
              <a:t>ms</a:t>
            </a:r>
            <a:r>
              <a:rPr lang="en-US" dirty="0"/>
              <a:t>^-1) vs </a:t>
            </a:r>
            <a:r>
              <a:rPr lang="en-US" dirty="0" err="1"/>
              <a:t>armour</a:t>
            </a:r>
            <a:r>
              <a:rPr lang="en-US" dirty="0"/>
              <a:t> thickness (mm)</a:t>
            </a:r>
            <a:r>
              <a:rPr lang="en-US" baseline="0" dirty="0"/>
              <a:t> for 0 degrees and 30 degrees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none" spc="0" normalizeH="0" baseline="0">
              <a:solidFill>
                <a:schemeClr val="dk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Sheet1!$C$2</c:f>
              <c:strCache>
                <c:ptCount val="1"/>
                <c:pt idx="0">
                  <c:v>Limiting penetration velocity (ms^-1) 30 degrees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Sheet1!$A$3:$A$33</c:f>
              <c:numCache>
                <c:formatCode>General</c:formatCode>
                <c:ptCount val="3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</c:numCache>
            </c:numRef>
          </c:cat>
          <c:val>
            <c:numRef>
              <c:f>Sheet1!$C$3:$C$33</c:f>
              <c:numCache>
                <c:formatCode>General</c:formatCode>
                <c:ptCount val="31"/>
                <c:pt idx="0">
                  <c:v>0</c:v>
                </c:pt>
                <c:pt idx="1">
                  <c:v>325.4548791458248</c:v>
                </c:pt>
                <c:pt idx="2">
                  <c:v>479.80810994188516</c:v>
                </c:pt>
                <c:pt idx="3">
                  <c:v>602.11395026948537</c:v>
                </c:pt>
                <c:pt idx="4">
                  <c:v>707.36632669394567</c:v>
                </c:pt>
                <c:pt idx="5">
                  <c:v>801.51930902300182</c:v>
                </c:pt>
                <c:pt idx="6">
                  <c:v>887.67806218384737</c:v>
                </c:pt>
                <c:pt idx="7">
                  <c:v>967.71102554146546</c:v>
                </c:pt>
                <c:pt idx="8">
                  <c:v>1042.8484007931647</c:v>
                </c:pt>
                <c:pt idx="9">
                  <c:v>1113.9522936655142</c:v>
                </c:pt>
                <c:pt idx="10">
                  <c:v>1181.6552443570451</c:v>
                </c:pt>
                <c:pt idx="11">
                  <c:v>1246.4380276892709</c:v>
                </c:pt>
                <c:pt idx="12">
                  <c:v>1308.676441942262</c:v>
                </c:pt>
                <c:pt idx="13">
                  <c:v>1368.6709960015116</c:v>
                </c:pt>
                <c:pt idx="14">
                  <c:v>1426.6665761889853</c:v>
                </c:pt>
                <c:pt idx="15">
                  <c:v>1482.865946393968</c:v>
                </c:pt>
                <c:pt idx="16">
                  <c:v>1537.4392955906158</c:v>
                </c:pt>
                <c:pt idx="17">
                  <c:v>1590.5311635865792</c:v>
                </c:pt>
                <c:pt idx="18">
                  <c:v>1642.2655760818845</c:v>
                </c:pt>
                <c:pt idx="19">
                  <c:v>1692.7499253018257</c:v>
                </c:pt>
                <c:pt idx="20">
                  <c:v>1742.0779522061862</c:v>
                </c:pt>
                <c:pt idx="21">
                  <c:v>1790.3320725667529</c:v>
                </c:pt>
                <c:pt idx="22">
                  <c:v>1837.5852154833256</c:v>
                </c:pt>
                <c:pt idx="23">
                  <c:v>1883.9022939383456</c:v>
                </c:pt>
                <c:pt idx="24">
                  <c:v>1929.3413937495222</c:v>
                </c:pt>
                <c:pt idx="25">
                  <c:v>1973.9547442730409</c:v>
                </c:pt>
                <c:pt idx="26">
                  <c:v>2017.7895180041805</c:v>
                </c:pt>
                <c:pt idx="27">
                  <c:v>2060.8884946234525</c:v>
                </c:pt>
                <c:pt idx="28">
                  <c:v>2103.2906166135108</c:v>
                </c:pt>
                <c:pt idx="29">
                  <c:v>2145.0314573732935</c:v>
                </c:pt>
                <c:pt idx="30">
                  <c:v>2186.1436181378631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C7-47B7-965C-38C61B4B7D86}"/>
            </c:ext>
          </c:extLst>
        </c:ser>
        <c:ser>
          <c:idx val="1"/>
          <c:order val="1"/>
          <c:tx>
            <c:strRef>
              <c:f>Sheet1!$J$2</c:f>
              <c:strCache>
                <c:ptCount val="1"/>
                <c:pt idx="0">
                  <c:v>Limiting penetration velocity (ms^-1) 0 degrees</c:v>
                </c:pt>
              </c:strCache>
            </c:strRef>
          </c:tx>
          <c:spPr>
            <a:ln w="2222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Sheet1!$A$3:$A$33</c:f>
              <c:numCache>
                <c:formatCode>General</c:formatCode>
                <c:ptCount val="3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</c:numCache>
            </c:numRef>
          </c:cat>
          <c:val>
            <c:numRef>
              <c:f>Sheet1!$J$3:$J$33</c:f>
              <c:numCache>
                <c:formatCode>General</c:formatCode>
                <c:ptCount val="31"/>
                <c:pt idx="0">
                  <c:v>0</c:v>
                </c:pt>
                <c:pt idx="1">
                  <c:v>114.26130226137403</c:v>
                </c:pt>
                <c:pt idx="2">
                  <c:v>168.45192065153782</c:v>
                </c:pt>
                <c:pt idx="3">
                  <c:v>211.39128179026469</c:v>
                </c:pt>
                <c:pt idx="4">
                  <c:v>248.34348121012536</c:v>
                </c:pt>
                <c:pt idx="5">
                  <c:v>281.39888477619019</c:v>
                </c:pt>
                <c:pt idx="6">
                  <c:v>311.64765954709617</c:v>
                </c:pt>
                <c:pt idx="7">
                  <c:v>339.74578067859983</c:v>
                </c:pt>
                <c:pt idx="8">
                  <c:v>366.12514966299887</c:v>
                </c:pt>
                <c:pt idx="9">
                  <c:v>391.08843617684954</c:v>
                </c:pt>
                <c:pt idx="10">
                  <c:v>414.85771360558266</c:v>
                </c:pt>
                <c:pt idx="11">
                  <c:v>437.60177326474025</c:v>
                </c:pt>
                <c:pt idx="12">
                  <c:v>459.452551111101</c:v>
                </c:pt>
                <c:pt idx="13">
                  <c:v>480.51555036123278</c:v>
                </c:pt>
                <c:pt idx="14">
                  <c:v>500.87674615899351</c:v>
                </c:pt>
                <c:pt idx="15">
                  <c:v>520.60732522649357</c:v>
                </c:pt>
                <c:pt idx="16">
                  <c:v>539.76703782425659</c:v>
                </c:pt>
                <c:pt idx="17">
                  <c:v>558.40662925588367</c:v>
                </c:pt>
                <c:pt idx="18">
                  <c:v>576.56964269404477</c:v>
                </c:pt>
                <c:pt idx="19">
                  <c:v>594.29378160026715</c:v>
                </c:pt>
                <c:pt idx="20">
                  <c:v>611.6119567244782</c:v>
                </c:pt>
                <c:pt idx="21">
                  <c:v>628.55310274860949</c:v>
                </c:pt>
                <c:pt idx="22">
                  <c:v>645.14282375620655</c:v>
                </c:pt>
                <c:pt idx="23">
                  <c:v>661.40390951747281</c:v>
                </c:pt>
                <c:pt idx="24">
                  <c:v>677.35675290896268</c:v>
                </c:pt>
                <c:pt idx="25">
                  <c:v>693.01969070986263</c:v>
                </c:pt>
                <c:pt idx="26">
                  <c:v>708.40928432725741</c:v>
                </c:pt>
                <c:pt idx="27">
                  <c:v>723.54055293068188</c:v>
                </c:pt>
                <c:pt idx="28">
                  <c:v>738.42716851913303</c:v>
                </c:pt>
                <c:pt idx="29">
                  <c:v>753.08162026745197</c:v>
                </c:pt>
                <c:pt idx="30">
                  <c:v>767.51535387767649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EC7-47B7-965C-38C61B4B7D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96448959"/>
        <c:axId val="1194865359"/>
      </c:lineChart>
      <c:catAx>
        <c:axId val="11964489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  <a:alpha val="54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dk1">
                  <a:lumMod val="15000"/>
                  <a:lumOff val="85000"/>
                  <a:alpha val="51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Armour thickness (mm)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4865359"/>
        <c:crosses val="autoZero"/>
        <c:auto val="1"/>
        <c:lblAlgn val="ctr"/>
        <c:lblOffset val="100"/>
        <c:noMultiLvlLbl val="0"/>
      </c:catAx>
      <c:valAx>
        <c:axId val="1194865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  <a:alpha val="54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Limiting penetration velocity (ms^-1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7.5751312335958004E-3"/>
              <c:y val="0.287457421988918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6448959"/>
        <c:crosses val="autoZero"/>
        <c:crossBetween val="between"/>
      </c:valAx>
      <c:spPr>
        <a:pattFill prst="ltDnDiag">
          <a:fgClr>
            <a:schemeClr val="dk1">
              <a:lumMod val="15000"/>
              <a:lumOff val="85000"/>
            </a:schemeClr>
          </a:fgClr>
          <a:bgClr>
            <a:schemeClr val="lt1"/>
          </a:bgClr>
        </a:pattFill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2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4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  <a:alpha val="54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  <a:alpha val="51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28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image" Target="../media/image47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4DBC3E-3C22-4B9E-80FE-9B7E03EB1DE6}" type="doc">
      <dgm:prSet loTypeId="urn:microsoft.com/office/officeart/2005/8/layout/gear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46E33A-09CA-4B81-A91A-302BC0EFEE36}">
      <dgm:prSet phldrT="[Text]"/>
      <dgm:spPr/>
      <dgm:t>
        <a:bodyPr/>
        <a:lstStyle/>
        <a:p>
          <a:r>
            <a:rPr lang="en-US" dirty="0"/>
            <a:t>Prepare</a:t>
          </a:r>
        </a:p>
      </dgm:t>
    </dgm:pt>
    <dgm:pt modelId="{125B3F95-A759-4623-B694-B22F5FA66186}" type="parTrans" cxnId="{0BF545CE-6830-4748-AA34-AB7C57F1E5F4}">
      <dgm:prSet/>
      <dgm:spPr/>
      <dgm:t>
        <a:bodyPr/>
        <a:lstStyle/>
        <a:p>
          <a:endParaRPr lang="en-US"/>
        </a:p>
      </dgm:t>
    </dgm:pt>
    <dgm:pt modelId="{42086147-CC5A-43C5-8256-56B3E7B1B32F}" type="sibTrans" cxnId="{0BF545CE-6830-4748-AA34-AB7C57F1E5F4}">
      <dgm:prSet/>
      <dgm:spPr/>
      <dgm:t>
        <a:bodyPr/>
        <a:lstStyle/>
        <a:p>
          <a:endParaRPr lang="en-US"/>
        </a:p>
      </dgm:t>
    </dgm:pt>
    <dgm:pt modelId="{A16E4658-4591-47D2-B062-E02049B18FD0}">
      <dgm:prSet phldrT="[Text]"/>
      <dgm:spPr/>
      <dgm:t>
        <a:bodyPr/>
        <a:lstStyle/>
        <a:p>
          <a:r>
            <a:rPr lang="en-US" dirty="0"/>
            <a:t>Plan</a:t>
          </a:r>
        </a:p>
      </dgm:t>
    </dgm:pt>
    <dgm:pt modelId="{3FD24F9B-00E7-45FC-B981-A264A9135752}" type="parTrans" cxnId="{C2B1B7E3-85D7-4361-A651-D0C09AB82FB7}">
      <dgm:prSet/>
      <dgm:spPr/>
      <dgm:t>
        <a:bodyPr/>
        <a:lstStyle/>
        <a:p>
          <a:endParaRPr lang="en-US"/>
        </a:p>
      </dgm:t>
    </dgm:pt>
    <dgm:pt modelId="{0441716B-78D4-45EE-9169-2CE5BC87A8BD}" type="sibTrans" cxnId="{C2B1B7E3-85D7-4361-A651-D0C09AB82FB7}">
      <dgm:prSet/>
      <dgm:spPr/>
      <dgm:t>
        <a:bodyPr/>
        <a:lstStyle/>
        <a:p>
          <a:endParaRPr lang="en-US"/>
        </a:p>
      </dgm:t>
    </dgm:pt>
    <dgm:pt modelId="{3C89B88F-CF72-4A93-9DB3-DB7A79B7766F}">
      <dgm:prSet phldrT="[Text]"/>
      <dgm:spPr/>
      <dgm:t>
        <a:bodyPr/>
        <a:lstStyle/>
        <a:p>
          <a:r>
            <a:rPr lang="en-US" dirty="0"/>
            <a:t>Know your enemy</a:t>
          </a:r>
        </a:p>
      </dgm:t>
    </dgm:pt>
    <dgm:pt modelId="{239953BF-2386-4A09-ABC7-51D3AE9D710E}" type="parTrans" cxnId="{7252DF9F-F0EB-445A-9C79-8D226A9D6EAB}">
      <dgm:prSet/>
      <dgm:spPr/>
      <dgm:t>
        <a:bodyPr/>
        <a:lstStyle/>
        <a:p>
          <a:endParaRPr lang="en-US"/>
        </a:p>
      </dgm:t>
    </dgm:pt>
    <dgm:pt modelId="{E8E57F86-A1C2-4F68-9FE5-FDD7BA2B0AD4}" type="sibTrans" cxnId="{7252DF9F-F0EB-445A-9C79-8D226A9D6EAB}">
      <dgm:prSet/>
      <dgm:spPr/>
      <dgm:t>
        <a:bodyPr/>
        <a:lstStyle/>
        <a:p>
          <a:endParaRPr lang="en-US"/>
        </a:p>
      </dgm:t>
    </dgm:pt>
    <dgm:pt modelId="{E44A26BF-AF3F-4632-8067-DC701BAC99B3}" type="pres">
      <dgm:prSet presAssocID="{874DBC3E-3C22-4B9E-80FE-9B7E03EB1DE6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E9815A04-E883-4826-8F88-940F44641C68}" type="pres">
      <dgm:prSet presAssocID="{8746E33A-09CA-4B81-A91A-302BC0EFEE36}" presName="gear1" presStyleLbl="node1" presStyleIdx="0" presStyleCnt="3">
        <dgm:presLayoutVars>
          <dgm:chMax val="1"/>
          <dgm:bulletEnabled val="1"/>
        </dgm:presLayoutVars>
      </dgm:prSet>
      <dgm:spPr/>
    </dgm:pt>
    <dgm:pt modelId="{8A1E1103-0D10-45EE-A7F6-C8537EDE1662}" type="pres">
      <dgm:prSet presAssocID="{8746E33A-09CA-4B81-A91A-302BC0EFEE36}" presName="gear1srcNode" presStyleLbl="node1" presStyleIdx="0" presStyleCnt="3"/>
      <dgm:spPr/>
    </dgm:pt>
    <dgm:pt modelId="{5A98AE3F-547F-4AA6-8289-70964963D522}" type="pres">
      <dgm:prSet presAssocID="{8746E33A-09CA-4B81-A91A-302BC0EFEE36}" presName="gear1dstNode" presStyleLbl="node1" presStyleIdx="0" presStyleCnt="3"/>
      <dgm:spPr/>
    </dgm:pt>
    <dgm:pt modelId="{D4469F7B-1E85-4472-9C5E-53C18B7128D6}" type="pres">
      <dgm:prSet presAssocID="{A16E4658-4591-47D2-B062-E02049B18FD0}" presName="gear2" presStyleLbl="node1" presStyleIdx="1" presStyleCnt="3">
        <dgm:presLayoutVars>
          <dgm:chMax val="1"/>
          <dgm:bulletEnabled val="1"/>
        </dgm:presLayoutVars>
      </dgm:prSet>
      <dgm:spPr/>
    </dgm:pt>
    <dgm:pt modelId="{DF25953A-8242-4453-BAB9-0DF769B44302}" type="pres">
      <dgm:prSet presAssocID="{A16E4658-4591-47D2-B062-E02049B18FD0}" presName="gear2srcNode" presStyleLbl="node1" presStyleIdx="1" presStyleCnt="3"/>
      <dgm:spPr/>
    </dgm:pt>
    <dgm:pt modelId="{BAC84348-4DD1-40C1-BC9B-6D056A168246}" type="pres">
      <dgm:prSet presAssocID="{A16E4658-4591-47D2-B062-E02049B18FD0}" presName="gear2dstNode" presStyleLbl="node1" presStyleIdx="1" presStyleCnt="3"/>
      <dgm:spPr/>
    </dgm:pt>
    <dgm:pt modelId="{4466613F-6E7A-40F9-B919-46F2F4B6A867}" type="pres">
      <dgm:prSet presAssocID="{3C89B88F-CF72-4A93-9DB3-DB7A79B7766F}" presName="gear3" presStyleLbl="node1" presStyleIdx="2" presStyleCnt="3" custLinFactNeighborX="-332" custLinFactNeighborY="-332"/>
      <dgm:spPr/>
    </dgm:pt>
    <dgm:pt modelId="{FF95AE40-2D1A-4F61-BCBE-522D76E0E804}" type="pres">
      <dgm:prSet presAssocID="{3C89B88F-CF72-4A93-9DB3-DB7A79B7766F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679879A2-4641-4817-BC45-6FC217834685}" type="pres">
      <dgm:prSet presAssocID="{3C89B88F-CF72-4A93-9DB3-DB7A79B7766F}" presName="gear3srcNode" presStyleLbl="node1" presStyleIdx="2" presStyleCnt="3"/>
      <dgm:spPr/>
    </dgm:pt>
    <dgm:pt modelId="{A9873583-3DDF-489A-A979-563F513F7CA5}" type="pres">
      <dgm:prSet presAssocID="{3C89B88F-CF72-4A93-9DB3-DB7A79B7766F}" presName="gear3dstNode" presStyleLbl="node1" presStyleIdx="2" presStyleCnt="3"/>
      <dgm:spPr/>
    </dgm:pt>
    <dgm:pt modelId="{09A82C6C-021D-4E7F-8EE6-703761445BEE}" type="pres">
      <dgm:prSet presAssocID="{42086147-CC5A-43C5-8256-56B3E7B1B32F}" presName="connector1" presStyleLbl="sibTrans2D1" presStyleIdx="0" presStyleCnt="3"/>
      <dgm:spPr/>
    </dgm:pt>
    <dgm:pt modelId="{89044AEE-F553-43B4-997B-DE7F33D308C7}" type="pres">
      <dgm:prSet presAssocID="{0441716B-78D4-45EE-9169-2CE5BC87A8BD}" presName="connector2" presStyleLbl="sibTrans2D1" presStyleIdx="1" presStyleCnt="3"/>
      <dgm:spPr/>
    </dgm:pt>
    <dgm:pt modelId="{06D842CC-75C6-451F-B553-3767F7D976D5}" type="pres">
      <dgm:prSet presAssocID="{E8E57F86-A1C2-4F68-9FE5-FDD7BA2B0AD4}" presName="connector3" presStyleLbl="sibTrans2D1" presStyleIdx="2" presStyleCnt="3"/>
      <dgm:spPr/>
    </dgm:pt>
  </dgm:ptLst>
  <dgm:cxnLst>
    <dgm:cxn modelId="{685E950A-6C1C-400D-9698-43DD3F0D89CD}" type="presOf" srcId="{3C89B88F-CF72-4A93-9DB3-DB7A79B7766F}" destId="{4466613F-6E7A-40F9-B919-46F2F4B6A867}" srcOrd="0" destOrd="0" presId="urn:microsoft.com/office/officeart/2005/8/layout/gear1"/>
    <dgm:cxn modelId="{D83CFA0C-8EFF-48F3-8241-AEFEC64AD8A6}" type="presOf" srcId="{8746E33A-09CA-4B81-A91A-302BC0EFEE36}" destId="{E9815A04-E883-4826-8F88-940F44641C68}" srcOrd="0" destOrd="0" presId="urn:microsoft.com/office/officeart/2005/8/layout/gear1"/>
    <dgm:cxn modelId="{135E2B10-44DB-4C5B-95DF-BA38E71B6994}" type="presOf" srcId="{E8E57F86-A1C2-4F68-9FE5-FDD7BA2B0AD4}" destId="{06D842CC-75C6-451F-B553-3767F7D976D5}" srcOrd="0" destOrd="0" presId="urn:microsoft.com/office/officeart/2005/8/layout/gear1"/>
    <dgm:cxn modelId="{28809611-5FE7-4D53-9526-8A3705B9B200}" type="presOf" srcId="{A16E4658-4591-47D2-B062-E02049B18FD0}" destId="{D4469F7B-1E85-4472-9C5E-53C18B7128D6}" srcOrd="0" destOrd="0" presId="urn:microsoft.com/office/officeart/2005/8/layout/gear1"/>
    <dgm:cxn modelId="{3A670742-E61B-4F8E-BC26-B4780D55816F}" type="presOf" srcId="{42086147-CC5A-43C5-8256-56B3E7B1B32F}" destId="{09A82C6C-021D-4E7F-8EE6-703761445BEE}" srcOrd="0" destOrd="0" presId="urn:microsoft.com/office/officeart/2005/8/layout/gear1"/>
    <dgm:cxn modelId="{29BC394C-6B4B-4C54-BABF-474C903D613A}" type="presOf" srcId="{3C89B88F-CF72-4A93-9DB3-DB7A79B7766F}" destId="{A9873583-3DDF-489A-A979-563F513F7CA5}" srcOrd="3" destOrd="0" presId="urn:microsoft.com/office/officeart/2005/8/layout/gear1"/>
    <dgm:cxn modelId="{D7244953-8245-4CB0-AFCD-544617476ED0}" type="presOf" srcId="{874DBC3E-3C22-4B9E-80FE-9B7E03EB1DE6}" destId="{E44A26BF-AF3F-4632-8067-DC701BAC99B3}" srcOrd="0" destOrd="0" presId="urn:microsoft.com/office/officeart/2005/8/layout/gear1"/>
    <dgm:cxn modelId="{45CFB38B-3715-4CC9-9F41-5C6E6CB282F6}" type="presOf" srcId="{8746E33A-09CA-4B81-A91A-302BC0EFEE36}" destId="{8A1E1103-0D10-45EE-A7F6-C8537EDE1662}" srcOrd="1" destOrd="0" presId="urn:microsoft.com/office/officeart/2005/8/layout/gear1"/>
    <dgm:cxn modelId="{9F5BB28F-AB4D-43A9-85C3-71FBE40D1D39}" type="presOf" srcId="{8746E33A-09CA-4B81-A91A-302BC0EFEE36}" destId="{5A98AE3F-547F-4AA6-8289-70964963D522}" srcOrd="2" destOrd="0" presId="urn:microsoft.com/office/officeart/2005/8/layout/gear1"/>
    <dgm:cxn modelId="{7252DF9F-F0EB-445A-9C79-8D226A9D6EAB}" srcId="{874DBC3E-3C22-4B9E-80FE-9B7E03EB1DE6}" destId="{3C89B88F-CF72-4A93-9DB3-DB7A79B7766F}" srcOrd="2" destOrd="0" parTransId="{239953BF-2386-4A09-ABC7-51D3AE9D710E}" sibTransId="{E8E57F86-A1C2-4F68-9FE5-FDD7BA2B0AD4}"/>
    <dgm:cxn modelId="{2B6FFEAE-7B7F-4922-9B09-7C677AD8BD11}" type="presOf" srcId="{3C89B88F-CF72-4A93-9DB3-DB7A79B7766F}" destId="{679879A2-4641-4817-BC45-6FC217834685}" srcOrd="2" destOrd="0" presId="urn:microsoft.com/office/officeart/2005/8/layout/gear1"/>
    <dgm:cxn modelId="{CA435AC6-85DB-4FDE-9CEC-3BAE1B052324}" type="presOf" srcId="{A16E4658-4591-47D2-B062-E02049B18FD0}" destId="{BAC84348-4DD1-40C1-BC9B-6D056A168246}" srcOrd="2" destOrd="0" presId="urn:microsoft.com/office/officeart/2005/8/layout/gear1"/>
    <dgm:cxn modelId="{EF4934CA-381A-427D-8E13-E52020F8D77E}" type="presOf" srcId="{3C89B88F-CF72-4A93-9DB3-DB7A79B7766F}" destId="{FF95AE40-2D1A-4F61-BCBE-522D76E0E804}" srcOrd="1" destOrd="0" presId="urn:microsoft.com/office/officeart/2005/8/layout/gear1"/>
    <dgm:cxn modelId="{0BF545CE-6830-4748-AA34-AB7C57F1E5F4}" srcId="{874DBC3E-3C22-4B9E-80FE-9B7E03EB1DE6}" destId="{8746E33A-09CA-4B81-A91A-302BC0EFEE36}" srcOrd="0" destOrd="0" parTransId="{125B3F95-A759-4623-B694-B22F5FA66186}" sibTransId="{42086147-CC5A-43C5-8256-56B3E7B1B32F}"/>
    <dgm:cxn modelId="{D81A52E1-996A-4FFA-8BB4-1F9254E3E7B8}" type="presOf" srcId="{0441716B-78D4-45EE-9169-2CE5BC87A8BD}" destId="{89044AEE-F553-43B4-997B-DE7F33D308C7}" srcOrd="0" destOrd="0" presId="urn:microsoft.com/office/officeart/2005/8/layout/gear1"/>
    <dgm:cxn modelId="{C2B1B7E3-85D7-4361-A651-D0C09AB82FB7}" srcId="{874DBC3E-3C22-4B9E-80FE-9B7E03EB1DE6}" destId="{A16E4658-4591-47D2-B062-E02049B18FD0}" srcOrd="1" destOrd="0" parTransId="{3FD24F9B-00E7-45FC-B981-A264A9135752}" sibTransId="{0441716B-78D4-45EE-9169-2CE5BC87A8BD}"/>
    <dgm:cxn modelId="{2EB7A0F5-E345-4136-9F13-0DED599CB268}" type="presOf" srcId="{A16E4658-4591-47D2-B062-E02049B18FD0}" destId="{DF25953A-8242-4453-BAB9-0DF769B44302}" srcOrd="1" destOrd="0" presId="urn:microsoft.com/office/officeart/2005/8/layout/gear1"/>
    <dgm:cxn modelId="{BCB3387A-C693-4700-9B0C-FA4A63AF7D50}" type="presParOf" srcId="{E44A26BF-AF3F-4632-8067-DC701BAC99B3}" destId="{E9815A04-E883-4826-8F88-940F44641C68}" srcOrd="0" destOrd="0" presId="urn:microsoft.com/office/officeart/2005/8/layout/gear1"/>
    <dgm:cxn modelId="{7EA3A3CE-6D24-4433-953D-F292E5F1A687}" type="presParOf" srcId="{E44A26BF-AF3F-4632-8067-DC701BAC99B3}" destId="{8A1E1103-0D10-45EE-A7F6-C8537EDE1662}" srcOrd="1" destOrd="0" presId="urn:microsoft.com/office/officeart/2005/8/layout/gear1"/>
    <dgm:cxn modelId="{38F40E7F-4CA2-4FE5-B4F5-5DF2519331D7}" type="presParOf" srcId="{E44A26BF-AF3F-4632-8067-DC701BAC99B3}" destId="{5A98AE3F-547F-4AA6-8289-70964963D522}" srcOrd="2" destOrd="0" presId="urn:microsoft.com/office/officeart/2005/8/layout/gear1"/>
    <dgm:cxn modelId="{6FE1D570-3CD1-4F3B-8A52-A590138607B1}" type="presParOf" srcId="{E44A26BF-AF3F-4632-8067-DC701BAC99B3}" destId="{D4469F7B-1E85-4472-9C5E-53C18B7128D6}" srcOrd="3" destOrd="0" presId="urn:microsoft.com/office/officeart/2005/8/layout/gear1"/>
    <dgm:cxn modelId="{069A88A8-2947-4F29-A5C2-50531C8B52AE}" type="presParOf" srcId="{E44A26BF-AF3F-4632-8067-DC701BAC99B3}" destId="{DF25953A-8242-4453-BAB9-0DF769B44302}" srcOrd="4" destOrd="0" presId="urn:microsoft.com/office/officeart/2005/8/layout/gear1"/>
    <dgm:cxn modelId="{5CF5E24A-9DC1-4292-A273-53559F645A59}" type="presParOf" srcId="{E44A26BF-AF3F-4632-8067-DC701BAC99B3}" destId="{BAC84348-4DD1-40C1-BC9B-6D056A168246}" srcOrd="5" destOrd="0" presId="urn:microsoft.com/office/officeart/2005/8/layout/gear1"/>
    <dgm:cxn modelId="{95881976-77A5-49E0-94F1-C7B07FEBC580}" type="presParOf" srcId="{E44A26BF-AF3F-4632-8067-DC701BAC99B3}" destId="{4466613F-6E7A-40F9-B919-46F2F4B6A867}" srcOrd="6" destOrd="0" presId="urn:microsoft.com/office/officeart/2005/8/layout/gear1"/>
    <dgm:cxn modelId="{6AE9852B-E6C2-43C9-A62B-6677C3166BBD}" type="presParOf" srcId="{E44A26BF-AF3F-4632-8067-DC701BAC99B3}" destId="{FF95AE40-2D1A-4F61-BCBE-522D76E0E804}" srcOrd="7" destOrd="0" presId="urn:microsoft.com/office/officeart/2005/8/layout/gear1"/>
    <dgm:cxn modelId="{3221FBDB-A0AA-4D22-A632-E70FECABAFEB}" type="presParOf" srcId="{E44A26BF-AF3F-4632-8067-DC701BAC99B3}" destId="{679879A2-4641-4817-BC45-6FC217834685}" srcOrd="8" destOrd="0" presId="urn:microsoft.com/office/officeart/2005/8/layout/gear1"/>
    <dgm:cxn modelId="{4512F1B1-0CDA-4730-B7E0-46284EEDE222}" type="presParOf" srcId="{E44A26BF-AF3F-4632-8067-DC701BAC99B3}" destId="{A9873583-3DDF-489A-A979-563F513F7CA5}" srcOrd="9" destOrd="0" presId="urn:microsoft.com/office/officeart/2005/8/layout/gear1"/>
    <dgm:cxn modelId="{A4FCC387-1B17-49F2-92E4-4B568D73FE8D}" type="presParOf" srcId="{E44A26BF-AF3F-4632-8067-DC701BAC99B3}" destId="{09A82C6C-021D-4E7F-8EE6-703761445BEE}" srcOrd="10" destOrd="0" presId="urn:microsoft.com/office/officeart/2005/8/layout/gear1"/>
    <dgm:cxn modelId="{38D23794-2DAE-4083-A1CE-5D2E9C9E25E5}" type="presParOf" srcId="{E44A26BF-AF3F-4632-8067-DC701BAC99B3}" destId="{89044AEE-F553-43B4-997B-DE7F33D308C7}" srcOrd="11" destOrd="0" presId="urn:microsoft.com/office/officeart/2005/8/layout/gear1"/>
    <dgm:cxn modelId="{72ECF187-5F7C-4DB0-AFFC-D85F4B9816BD}" type="presParOf" srcId="{E44A26BF-AF3F-4632-8067-DC701BAC99B3}" destId="{06D842CC-75C6-451F-B553-3767F7D976D5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33AF6E-7A97-4B67-B553-5D5E2A706F28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A3A403-A83C-45AB-A03C-822839C4C1A0}">
      <dgm:prSet/>
      <dgm:spPr/>
      <dgm:t>
        <a:bodyPr/>
        <a:lstStyle/>
        <a:p>
          <a:r>
            <a:rPr lang="en-GB" dirty="0"/>
            <a:t>Range overmatch</a:t>
          </a:r>
          <a:endParaRPr lang="en-US" dirty="0"/>
        </a:p>
      </dgm:t>
    </dgm:pt>
    <dgm:pt modelId="{0DA5E134-A199-4424-A6B1-378B39D83B3D}" type="parTrans" cxnId="{9D656CB3-5FA6-4837-97E9-8B49FFCAB793}">
      <dgm:prSet/>
      <dgm:spPr/>
      <dgm:t>
        <a:bodyPr/>
        <a:lstStyle/>
        <a:p>
          <a:endParaRPr lang="en-US"/>
        </a:p>
      </dgm:t>
    </dgm:pt>
    <dgm:pt modelId="{5F307208-E661-4C55-80F4-FEC3322B4668}" type="sibTrans" cxnId="{9D656CB3-5FA6-4837-97E9-8B49FFCAB793}">
      <dgm:prSet/>
      <dgm:spPr/>
      <dgm:t>
        <a:bodyPr/>
        <a:lstStyle/>
        <a:p>
          <a:endParaRPr lang="en-US"/>
        </a:p>
      </dgm:t>
    </dgm:pt>
    <dgm:pt modelId="{8EDD6852-E1AF-4C49-85E9-AD093C296505}">
      <dgm:prSet/>
      <dgm:spPr/>
      <dgm:t>
        <a:bodyPr/>
        <a:lstStyle/>
        <a:p>
          <a:r>
            <a:rPr lang="en-GB" dirty="0"/>
            <a:t>Appropriate equipment for the task</a:t>
          </a:r>
          <a:endParaRPr lang="en-US" dirty="0"/>
        </a:p>
      </dgm:t>
    </dgm:pt>
    <dgm:pt modelId="{DC09F7E7-FD6D-4EC4-92FE-C58CF66A8C6B}" type="parTrans" cxnId="{9664D558-E804-4A4D-B086-9A04277016AF}">
      <dgm:prSet/>
      <dgm:spPr/>
      <dgm:t>
        <a:bodyPr/>
        <a:lstStyle/>
        <a:p>
          <a:endParaRPr lang="en-US"/>
        </a:p>
      </dgm:t>
    </dgm:pt>
    <dgm:pt modelId="{2180C64E-5CCB-4F8E-9DBD-B8BDA3E5A209}" type="sibTrans" cxnId="{9664D558-E804-4A4D-B086-9A04277016AF}">
      <dgm:prSet/>
      <dgm:spPr/>
      <dgm:t>
        <a:bodyPr/>
        <a:lstStyle/>
        <a:p>
          <a:endParaRPr lang="en-US"/>
        </a:p>
      </dgm:t>
    </dgm:pt>
    <dgm:pt modelId="{0AC162BC-2500-406C-80C7-6C1B8EBD94ED}">
      <dgm:prSet/>
      <dgm:spPr/>
      <dgm:t>
        <a:bodyPr/>
        <a:lstStyle/>
        <a:p>
          <a:r>
            <a:rPr lang="en-GB" dirty="0"/>
            <a:t>Technological advancements</a:t>
          </a:r>
          <a:endParaRPr lang="en-US" dirty="0"/>
        </a:p>
      </dgm:t>
    </dgm:pt>
    <dgm:pt modelId="{FB6D7A57-E5F3-4CB4-8575-EAC1B59A1CAA}" type="parTrans" cxnId="{5A1A4429-1E9A-4385-9B86-951FB70911EC}">
      <dgm:prSet/>
      <dgm:spPr/>
      <dgm:t>
        <a:bodyPr/>
        <a:lstStyle/>
        <a:p>
          <a:endParaRPr lang="en-US"/>
        </a:p>
      </dgm:t>
    </dgm:pt>
    <dgm:pt modelId="{97104B2A-061B-4549-870F-1E9F7023B867}" type="sibTrans" cxnId="{5A1A4429-1E9A-4385-9B86-951FB70911EC}">
      <dgm:prSet/>
      <dgm:spPr/>
      <dgm:t>
        <a:bodyPr/>
        <a:lstStyle/>
        <a:p>
          <a:endParaRPr lang="en-US"/>
        </a:p>
      </dgm:t>
    </dgm:pt>
    <dgm:pt modelId="{828214E6-6AEE-45C6-B8F4-2AA2A8AC869D}">
      <dgm:prSet/>
      <dgm:spPr/>
      <dgm:t>
        <a:bodyPr/>
        <a:lstStyle/>
        <a:p>
          <a:r>
            <a:rPr lang="en-GB" dirty="0"/>
            <a:t>Training and competence</a:t>
          </a:r>
          <a:endParaRPr lang="en-US" dirty="0"/>
        </a:p>
      </dgm:t>
    </dgm:pt>
    <dgm:pt modelId="{010F3C29-998F-4195-B5A5-4B43AADCB873}" type="parTrans" cxnId="{5466F54B-64FB-4D62-8D17-972271B7FA62}">
      <dgm:prSet/>
      <dgm:spPr/>
      <dgm:t>
        <a:bodyPr/>
        <a:lstStyle/>
        <a:p>
          <a:endParaRPr lang="en-US"/>
        </a:p>
      </dgm:t>
    </dgm:pt>
    <dgm:pt modelId="{7454E19C-A1F0-4EB4-9650-F89EAE953B17}" type="sibTrans" cxnId="{5466F54B-64FB-4D62-8D17-972271B7FA62}">
      <dgm:prSet/>
      <dgm:spPr/>
      <dgm:t>
        <a:bodyPr/>
        <a:lstStyle/>
        <a:p>
          <a:endParaRPr lang="en-US"/>
        </a:p>
      </dgm:t>
    </dgm:pt>
    <dgm:pt modelId="{CE0C577A-7867-44B9-BF47-87FDC8AB079F}" type="pres">
      <dgm:prSet presAssocID="{1233AF6E-7A97-4B67-B553-5D5E2A706F28}" presName="diagram" presStyleCnt="0">
        <dgm:presLayoutVars>
          <dgm:dir/>
          <dgm:resizeHandles val="exact"/>
        </dgm:presLayoutVars>
      </dgm:prSet>
      <dgm:spPr/>
    </dgm:pt>
    <dgm:pt modelId="{F3D6F46F-E23A-41A1-82B3-D851772F7D60}" type="pres">
      <dgm:prSet presAssocID="{61A3A403-A83C-45AB-A03C-822839C4C1A0}" presName="node" presStyleLbl="node1" presStyleIdx="0" presStyleCnt="4">
        <dgm:presLayoutVars>
          <dgm:bulletEnabled val="1"/>
        </dgm:presLayoutVars>
      </dgm:prSet>
      <dgm:spPr/>
    </dgm:pt>
    <dgm:pt modelId="{FA37FC25-87FE-417D-9F27-6BF534BE9AB3}" type="pres">
      <dgm:prSet presAssocID="{5F307208-E661-4C55-80F4-FEC3322B4668}" presName="sibTrans" presStyleCnt="0"/>
      <dgm:spPr/>
    </dgm:pt>
    <dgm:pt modelId="{96DDB306-4D89-4322-8F09-5B632ACBDC59}" type="pres">
      <dgm:prSet presAssocID="{8EDD6852-E1AF-4C49-85E9-AD093C296505}" presName="node" presStyleLbl="node1" presStyleIdx="1" presStyleCnt="4">
        <dgm:presLayoutVars>
          <dgm:bulletEnabled val="1"/>
        </dgm:presLayoutVars>
      </dgm:prSet>
      <dgm:spPr/>
    </dgm:pt>
    <dgm:pt modelId="{791F2752-32FC-405F-9D3F-531143F85025}" type="pres">
      <dgm:prSet presAssocID="{2180C64E-5CCB-4F8E-9DBD-B8BDA3E5A209}" presName="sibTrans" presStyleCnt="0"/>
      <dgm:spPr/>
    </dgm:pt>
    <dgm:pt modelId="{BCDF7DB1-8A8A-43E2-BAAC-B440700FB7FA}" type="pres">
      <dgm:prSet presAssocID="{0AC162BC-2500-406C-80C7-6C1B8EBD94ED}" presName="node" presStyleLbl="node1" presStyleIdx="2" presStyleCnt="4">
        <dgm:presLayoutVars>
          <dgm:bulletEnabled val="1"/>
        </dgm:presLayoutVars>
      </dgm:prSet>
      <dgm:spPr/>
    </dgm:pt>
    <dgm:pt modelId="{D6793E5D-88FB-4329-9FEB-1FC69257C3E3}" type="pres">
      <dgm:prSet presAssocID="{97104B2A-061B-4549-870F-1E9F7023B867}" presName="sibTrans" presStyleCnt="0"/>
      <dgm:spPr/>
    </dgm:pt>
    <dgm:pt modelId="{238999F9-E0F5-43A4-B0F9-D0B4DCC63341}" type="pres">
      <dgm:prSet presAssocID="{828214E6-6AEE-45C6-B8F4-2AA2A8AC869D}" presName="node" presStyleLbl="node1" presStyleIdx="3" presStyleCnt="4">
        <dgm:presLayoutVars>
          <dgm:bulletEnabled val="1"/>
        </dgm:presLayoutVars>
      </dgm:prSet>
      <dgm:spPr/>
    </dgm:pt>
  </dgm:ptLst>
  <dgm:cxnLst>
    <dgm:cxn modelId="{ED5BB200-06DB-4166-B964-94C7D6F2A4AD}" type="presOf" srcId="{1233AF6E-7A97-4B67-B553-5D5E2A706F28}" destId="{CE0C577A-7867-44B9-BF47-87FDC8AB079F}" srcOrd="0" destOrd="0" presId="urn:microsoft.com/office/officeart/2005/8/layout/default"/>
    <dgm:cxn modelId="{5A1A4429-1E9A-4385-9B86-951FB70911EC}" srcId="{1233AF6E-7A97-4B67-B553-5D5E2A706F28}" destId="{0AC162BC-2500-406C-80C7-6C1B8EBD94ED}" srcOrd="2" destOrd="0" parTransId="{FB6D7A57-E5F3-4CB4-8575-EAC1B59A1CAA}" sibTransId="{97104B2A-061B-4549-870F-1E9F7023B867}"/>
    <dgm:cxn modelId="{EC36B243-1C37-4CB4-9D98-98F12A1FBB82}" type="presOf" srcId="{61A3A403-A83C-45AB-A03C-822839C4C1A0}" destId="{F3D6F46F-E23A-41A1-82B3-D851772F7D60}" srcOrd="0" destOrd="0" presId="urn:microsoft.com/office/officeart/2005/8/layout/default"/>
    <dgm:cxn modelId="{5466F54B-64FB-4D62-8D17-972271B7FA62}" srcId="{1233AF6E-7A97-4B67-B553-5D5E2A706F28}" destId="{828214E6-6AEE-45C6-B8F4-2AA2A8AC869D}" srcOrd="3" destOrd="0" parTransId="{010F3C29-998F-4195-B5A5-4B43AADCB873}" sibTransId="{7454E19C-A1F0-4EB4-9650-F89EAE953B17}"/>
    <dgm:cxn modelId="{44984753-4613-4506-AA88-C0A435011DBE}" type="presOf" srcId="{8EDD6852-E1AF-4C49-85E9-AD093C296505}" destId="{96DDB306-4D89-4322-8F09-5B632ACBDC59}" srcOrd="0" destOrd="0" presId="urn:microsoft.com/office/officeart/2005/8/layout/default"/>
    <dgm:cxn modelId="{9664D558-E804-4A4D-B086-9A04277016AF}" srcId="{1233AF6E-7A97-4B67-B553-5D5E2A706F28}" destId="{8EDD6852-E1AF-4C49-85E9-AD093C296505}" srcOrd="1" destOrd="0" parTransId="{DC09F7E7-FD6D-4EC4-92FE-C58CF66A8C6B}" sibTransId="{2180C64E-5CCB-4F8E-9DBD-B8BDA3E5A209}"/>
    <dgm:cxn modelId="{FCCBE596-EDCA-457E-B183-10702E00B3F7}" type="presOf" srcId="{828214E6-6AEE-45C6-B8F4-2AA2A8AC869D}" destId="{238999F9-E0F5-43A4-B0F9-D0B4DCC63341}" srcOrd="0" destOrd="0" presId="urn:microsoft.com/office/officeart/2005/8/layout/default"/>
    <dgm:cxn modelId="{910590AF-E2E6-40ED-8EB5-3503989E8933}" type="presOf" srcId="{0AC162BC-2500-406C-80C7-6C1B8EBD94ED}" destId="{BCDF7DB1-8A8A-43E2-BAAC-B440700FB7FA}" srcOrd="0" destOrd="0" presId="urn:microsoft.com/office/officeart/2005/8/layout/default"/>
    <dgm:cxn modelId="{9D656CB3-5FA6-4837-97E9-8B49FFCAB793}" srcId="{1233AF6E-7A97-4B67-B553-5D5E2A706F28}" destId="{61A3A403-A83C-45AB-A03C-822839C4C1A0}" srcOrd="0" destOrd="0" parTransId="{0DA5E134-A199-4424-A6B1-378B39D83B3D}" sibTransId="{5F307208-E661-4C55-80F4-FEC3322B4668}"/>
    <dgm:cxn modelId="{1D9CEF85-4E24-412D-AC72-97D9E4B2083B}" type="presParOf" srcId="{CE0C577A-7867-44B9-BF47-87FDC8AB079F}" destId="{F3D6F46F-E23A-41A1-82B3-D851772F7D60}" srcOrd="0" destOrd="0" presId="urn:microsoft.com/office/officeart/2005/8/layout/default"/>
    <dgm:cxn modelId="{D820D178-B9C3-4575-9712-DE9D528BC80B}" type="presParOf" srcId="{CE0C577A-7867-44B9-BF47-87FDC8AB079F}" destId="{FA37FC25-87FE-417D-9F27-6BF534BE9AB3}" srcOrd="1" destOrd="0" presId="urn:microsoft.com/office/officeart/2005/8/layout/default"/>
    <dgm:cxn modelId="{B2DD2472-8E14-429D-A5C2-70C4474B4152}" type="presParOf" srcId="{CE0C577A-7867-44B9-BF47-87FDC8AB079F}" destId="{96DDB306-4D89-4322-8F09-5B632ACBDC59}" srcOrd="2" destOrd="0" presId="urn:microsoft.com/office/officeart/2005/8/layout/default"/>
    <dgm:cxn modelId="{E3CFA818-5F7B-4945-98B3-7DB223C58BE3}" type="presParOf" srcId="{CE0C577A-7867-44B9-BF47-87FDC8AB079F}" destId="{791F2752-32FC-405F-9D3F-531143F85025}" srcOrd="3" destOrd="0" presId="urn:microsoft.com/office/officeart/2005/8/layout/default"/>
    <dgm:cxn modelId="{D2FDC5DD-62F7-4302-AFF0-0BCF4C060AC3}" type="presParOf" srcId="{CE0C577A-7867-44B9-BF47-87FDC8AB079F}" destId="{BCDF7DB1-8A8A-43E2-BAAC-B440700FB7FA}" srcOrd="4" destOrd="0" presId="urn:microsoft.com/office/officeart/2005/8/layout/default"/>
    <dgm:cxn modelId="{2F43116F-7DDD-445A-9F64-975CA2FC54F0}" type="presParOf" srcId="{CE0C577A-7867-44B9-BF47-87FDC8AB079F}" destId="{D6793E5D-88FB-4329-9FEB-1FC69257C3E3}" srcOrd="5" destOrd="0" presId="urn:microsoft.com/office/officeart/2005/8/layout/default"/>
    <dgm:cxn modelId="{E5B1191D-3887-4759-BCF5-F1F6E69227B3}" type="presParOf" srcId="{CE0C577A-7867-44B9-BF47-87FDC8AB079F}" destId="{238999F9-E0F5-43A4-B0F9-D0B4DCC6334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D33791-B46A-4DA1-843D-3270524EF6F6}" type="doc">
      <dgm:prSet loTypeId="urn:microsoft.com/office/officeart/2018/2/layout/IconLabelList" loCatId="icon" qsTypeId="urn:microsoft.com/office/officeart/2005/8/quickstyle/simple3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A8445D3A-7180-401A-BE7C-A5F4DFCB10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Military Tactics</a:t>
          </a:r>
        </a:p>
      </dgm:t>
    </dgm:pt>
    <dgm:pt modelId="{0BBD5A33-DFF1-47DF-9CEB-A9FDBD911AE3}" type="parTrans" cxnId="{09E3F3FF-7A44-4591-A23F-D129303DDDC8}">
      <dgm:prSet/>
      <dgm:spPr/>
      <dgm:t>
        <a:bodyPr/>
        <a:lstStyle/>
        <a:p>
          <a:endParaRPr lang="en-US"/>
        </a:p>
      </dgm:t>
    </dgm:pt>
    <dgm:pt modelId="{65CF3AF5-2D2B-46A6-82F6-4AF6968A1E85}" type="sibTrans" cxnId="{09E3F3FF-7A44-4591-A23F-D129303DDDC8}">
      <dgm:prSet/>
      <dgm:spPr/>
      <dgm:t>
        <a:bodyPr/>
        <a:lstStyle/>
        <a:p>
          <a:endParaRPr lang="en-US"/>
        </a:p>
      </dgm:t>
    </dgm:pt>
    <dgm:pt modelId="{5FD23828-EFC3-4CFD-8D85-ABFA49AC71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Weapons &amp; armour</a:t>
          </a:r>
          <a:endParaRPr lang="en-US" dirty="0"/>
        </a:p>
      </dgm:t>
    </dgm:pt>
    <dgm:pt modelId="{512C7F67-118A-444B-8072-4969D5CA79FA}" type="sibTrans" cxnId="{F2537B61-328F-49FE-8AD5-A642525E2304}">
      <dgm:prSet/>
      <dgm:spPr/>
      <dgm:t>
        <a:bodyPr/>
        <a:lstStyle/>
        <a:p>
          <a:endParaRPr lang="en-US"/>
        </a:p>
      </dgm:t>
    </dgm:pt>
    <dgm:pt modelId="{CEA27D04-6D91-45A3-B670-A9747F4BFCE0}" type="parTrans" cxnId="{F2537B61-328F-49FE-8AD5-A642525E2304}">
      <dgm:prSet/>
      <dgm:spPr/>
      <dgm:t>
        <a:bodyPr/>
        <a:lstStyle/>
        <a:p>
          <a:endParaRPr lang="en-US"/>
        </a:p>
      </dgm:t>
    </dgm:pt>
    <dgm:pt modelId="{89BEADD3-67DC-441D-A84E-EA7F8BF15B5D}" type="pres">
      <dgm:prSet presAssocID="{54D33791-B46A-4DA1-843D-3270524EF6F6}" presName="root" presStyleCnt="0">
        <dgm:presLayoutVars>
          <dgm:dir/>
          <dgm:resizeHandles val="exact"/>
        </dgm:presLayoutVars>
      </dgm:prSet>
      <dgm:spPr/>
    </dgm:pt>
    <dgm:pt modelId="{82FAEC53-BF2E-4C21-988D-BBF47CDE54A3}" type="pres">
      <dgm:prSet presAssocID="{A8445D3A-7180-401A-BE7C-A5F4DFCB1008}" presName="compNode" presStyleCnt="0"/>
      <dgm:spPr/>
    </dgm:pt>
    <dgm:pt modelId="{49BE0C47-3B8A-4E7D-8549-16581C8B155C}" type="pres">
      <dgm:prSet presAssocID="{A8445D3A-7180-401A-BE7C-A5F4DFCB1008}" presName="iconRect" presStyleLbl="node1" presStyleIdx="0" presStyleCnt="2" custLinFactX="100000" custLinFactNeighborX="147527" custLinFactNeighborY="2681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E81931F-3906-4053-AE3B-B91159B42A78}" type="pres">
      <dgm:prSet presAssocID="{A8445D3A-7180-401A-BE7C-A5F4DFCB1008}" presName="spaceRect" presStyleCnt="0"/>
      <dgm:spPr/>
    </dgm:pt>
    <dgm:pt modelId="{A6F2FFC0-BBDF-428C-BEA8-BAE576E07565}" type="pres">
      <dgm:prSet presAssocID="{A8445D3A-7180-401A-BE7C-A5F4DFCB1008}" presName="textRect" presStyleLbl="revTx" presStyleIdx="0" presStyleCnt="2">
        <dgm:presLayoutVars>
          <dgm:chMax val="1"/>
          <dgm:chPref val="1"/>
        </dgm:presLayoutVars>
      </dgm:prSet>
      <dgm:spPr/>
    </dgm:pt>
    <dgm:pt modelId="{F6DA91F3-BCB6-4D4A-B9D5-F3A893CC2B4C}" type="pres">
      <dgm:prSet presAssocID="{65CF3AF5-2D2B-46A6-82F6-4AF6968A1E85}" presName="sibTrans" presStyleCnt="0"/>
      <dgm:spPr/>
    </dgm:pt>
    <dgm:pt modelId="{A5C61BF8-5A3C-4FC0-9502-771506653DA7}" type="pres">
      <dgm:prSet presAssocID="{5FD23828-EFC3-4CFD-8D85-ABFA49AC711E}" presName="compNode" presStyleCnt="0"/>
      <dgm:spPr/>
    </dgm:pt>
    <dgm:pt modelId="{E6E768E1-2767-4C66-8305-80E51BA750AC}" type="pres">
      <dgm:prSet presAssocID="{5FD23828-EFC3-4CFD-8D85-ABFA49AC711E}" presName="iconRect" presStyleLbl="node1" presStyleIdx="1" presStyleCnt="2" custLinFactX="-100000" custLinFactNeighborX="-156152" custLinFactNeighborY="1955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1268381-4326-4D13-8FA6-53D7F719F6AD}" type="pres">
      <dgm:prSet presAssocID="{5FD23828-EFC3-4CFD-8D85-ABFA49AC711E}" presName="spaceRect" presStyleCnt="0"/>
      <dgm:spPr/>
    </dgm:pt>
    <dgm:pt modelId="{165ED933-C928-4600-BA29-63907062D2E4}" type="pres">
      <dgm:prSet presAssocID="{5FD23828-EFC3-4CFD-8D85-ABFA49AC711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2537B61-328F-49FE-8AD5-A642525E2304}" srcId="{54D33791-B46A-4DA1-843D-3270524EF6F6}" destId="{5FD23828-EFC3-4CFD-8D85-ABFA49AC711E}" srcOrd="1" destOrd="0" parTransId="{CEA27D04-6D91-45A3-B670-A9747F4BFCE0}" sibTransId="{512C7F67-118A-444B-8072-4969D5CA79FA}"/>
    <dgm:cxn modelId="{8F4AFC86-8E1D-4636-A308-6206DED83E59}" type="presOf" srcId="{5FD23828-EFC3-4CFD-8D85-ABFA49AC711E}" destId="{165ED933-C928-4600-BA29-63907062D2E4}" srcOrd="0" destOrd="0" presId="urn:microsoft.com/office/officeart/2018/2/layout/IconLabelList"/>
    <dgm:cxn modelId="{ACB906B2-5EE7-4A65-A2EB-041A537D910F}" type="presOf" srcId="{A8445D3A-7180-401A-BE7C-A5F4DFCB1008}" destId="{A6F2FFC0-BBDF-428C-BEA8-BAE576E07565}" srcOrd="0" destOrd="0" presId="urn:microsoft.com/office/officeart/2018/2/layout/IconLabelList"/>
    <dgm:cxn modelId="{F967F1E5-3BBF-40D4-843C-D1270AAA8928}" type="presOf" srcId="{54D33791-B46A-4DA1-843D-3270524EF6F6}" destId="{89BEADD3-67DC-441D-A84E-EA7F8BF15B5D}" srcOrd="0" destOrd="0" presId="urn:microsoft.com/office/officeart/2018/2/layout/IconLabelList"/>
    <dgm:cxn modelId="{09E3F3FF-7A44-4591-A23F-D129303DDDC8}" srcId="{54D33791-B46A-4DA1-843D-3270524EF6F6}" destId="{A8445D3A-7180-401A-BE7C-A5F4DFCB1008}" srcOrd="0" destOrd="0" parTransId="{0BBD5A33-DFF1-47DF-9CEB-A9FDBD911AE3}" sibTransId="{65CF3AF5-2D2B-46A6-82F6-4AF6968A1E85}"/>
    <dgm:cxn modelId="{869A427F-07B4-4B09-80C9-88F9C67F9803}" type="presParOf" srcId="{89BEADD3-67DC-441D-A84E-EA7F8BF15B5D}" destId="{82FAEC53-BF2E-4C21-988D-BBF47CDE54A3}" srcOrd="0" destOrd="0" presId="urn:microsoft.com/office/officeart/2018/2/layout/IconLabelList"/>
    <dgm:cxn modelId="{BA58A923-2053-411F-9A3C-A5EBFAA82456}" type="presParOf" srcId="{82FAEC53-BF2E-4C21-988D-BBF47CDE54A3}" destId="{49BE0C47-3B8A-4E7D-8549-16581C8B155C}" srcOrd="0" destOrd="0" presId="urn:microsoft.com/office/officeart/2018/2/layout/IconLabelList"/>
    <dgm:cxn modelId="{DE3AF9D8-03EB-494C-8643-E2D57110229B}" type="presParOf" srcId="{82FAEC53-BF2E-4C21-988D-BBF47CDE54A3}" destId="{CE81931F-3906-4053-AE3B-B91159B42A78}" srcOrd="1" destOrd="0" presId="urn:microsoft.com/office/officeart/2018/2/layout/IconLabelList"/>
    <dgm:cxn modelId="{29C18E6F-2146-43DF-9454-F5658C3C54A4}" type="presParOf" srcId="{82FAEC53-BF2E-4C21-988D-BBF47CDE54A3}" destId="{A6F2FFC0-BBDF-428C-BEA8-BAE576E07565}" srcOrd="2" destOrd="0" presId="urn:microsoft.com/office/officeart/2018/2/layout/IconLabelList"/>
    <dgm:cxn modelId="{CA87C92C-B33A-4BC0-BBF3-112282446047}" type="presParOf" srcId="{89BEADD3-67DC-441D-A84E-EA7F8BF15B5D}" destId="{F6DA91F3-BCB6-4D4A-B9D5-F3A893CC2B4C}" srcOrd="1" destOrd="0" presId="urn:microsoft.com/office/officeart/2018/2/layout/IconLabelList"/>
    <dgm:cxn modelId="{8C64F12F-7B06-4D61-A848-C00063DDDC7D}" type="presParOf" srcId="{89BEADD3-67DC-441D-A84E-EA7F8BF15B5D}" destId="{A5C61BF8-5A3C-4FC0-9502-771506653DA7}" srcOrd="2" destOrd="0" presId="urn:microsoft.com/office/officeart/2018/2/layout/IconLabelList"/>
    <dgm:cxn modelId="{AD59D861-3CD3-4CC5-9153-C9EB86A5FD44}" type="presParOf" srcId="{A5C61BF8-5A3C-4FC0-9502-771506653DA7}" destId="{E6E768E1-2767-4C66-8305-80E51BA750AC}" srcOrd="0" destOrd="0" presId="urn:microsoft.com/office/officeart/2018/2/layout/IconLabelList"/>
    <dgm:cxn modelId="{F15C5BB3-8010-473A-8672-97FFF35FA9A0}" type="presParOf" srcId="{A5C61BF8-5A3C-4FC0-9502-771506653DA7}" destId="{81268381-4326-4D13-8FA6-53D7F719F6AD}" srcOrd="1" destOrd="0" presId="urn:microsoft.com/office/officeart/2018/2/layout/IconLabelList"/>
    <dgm:cxn modelId="{272D902C-0336-47DA-9F7E-D77A37892D46}" type="presParOf" srcId="{A5C61BF8-5A3C-4FC0-9502-771506653DA7}" destId="{165ED933-C928-4600-BA29-63907062D2E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15A04-E883-4826-8F88-940F44641C68}">
      <dsp:nvSpPr>
        <dsp:cNvPr id="0" name=""/>
        <dsp:cNvSpPr/>
      </dsp:nvSpPr>
      <dsp:spPr>
        <a:xfrm>
          <a:off x="3793066" y="2438400"/>
          <a:ext cx="2980266" cy="2980266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Prepare</a:t>
          </a:r>
        </a:p>
      </dsp:txBody>
      <dsp:txXfrm>
        <a:off x="4392232" y="3136513"/>
        <a:ext cx="1781934" cy="1531918"/>
      </dsp:txXfrm>
    </dsp:sp>
    <dsp:sp modelId="{D4469F7B-1E85-4472-9C5E-53C18B7128D6}">
      <dsp:nvSpPr>
        <dsp:cNvPr id="0" name=""/>
        <dsp:cNvSpPr/>
      </dsp:nvSpPr>
      <dsp:spPr>
        <a:xfrm>
          <a:off x="2059093" y="1733973"/>
          <a:ext cx="2167466" cy="2167466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Plan</a:t>
          </a:r>
        </a:p>
      </dsp:txBody>
      <dsp:txXfrm>
        <a:off x="2604759" y="2282937"/>
        <a:ext cx="1076134" cy="1069538"/>
      </dsp:txXfrm>
    </dsp:sp>
    <dsp:sp modelId="{4466613F-6E7A-40F9-B919-46F2F4B6A867}">
      <dsp:nvSpPr>
        <dsp:cNvPr id="0" name=""/>
        <dsp:cNvSpPr/>
      </dsp:nvSpPr>
      <dsp:spPr>
        <a:xfrm rot="20700000">
          <a:off x="3264460" y="238642"/>
          <a:ext cx="2123675" cy="2123675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Know your enemy</a:t>
          </a:r>
        </a:p>
      </dsp:txBody>
      <dsp:txXfrm rot="-20700000">
        <a:off x="3730244" y="704426"/>
        <a:ext cx="1192106" cy="1192106"/>
      </dsp:txXfrm>
    </dsp:sp>
    <dsp:sp modelId="{09A82C6C-021D-4E7F-8EE6-703761445BEE}">
      <dsp:nvSpPr>
        <dsp:cNvPr id="0" name=""/>
        <dsp:cNvSpPr/>
      </dsp:nvSpPr>
      <dsp:spPr>
        <a:xfrm>
          <a:off x="3577577" y="1980864"/>
          <a:ext cx="3814741" cy="3814741"/>
        </a:xfrm>
        <a:prstGeom prst="circularArrow">
          <a:avLst>
            <a:gd name="adj1" fmla="val 4688"/>
            <a:gd name="adj2" fmla="val 299029"/>
            <a:gd name="adj3" fmla="val 2539295"/>
            <a:gd name="adj4" fmla="val 15812321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44AEE-F553-43B4-997B-DE7F33D308C7}">
      <dsp:nvSpPr>
        <dsp:cNvPr id="0" name=""/>
        <dsp:cNvSpPr/>
      </dsp:nvSpPr>
      <dsp:spPr>
        <a:xfrm>
          <a:off x="1675238" y="1249140"/>
          <a:ext cx="2771648" cy="2771648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842CC-75C6-451F-B553-3767F7D976D5}">
      <dsp:nvSpPr>
        <dsp:cNvPr id="0" name=""/>
        <dsp:cNvSpPr/>
      </dsp:nvSpPr>
      <dsp:spPr>
        <a:xfrm>
          <a:off x="2781867" y="-231776"/>
          <a:ext cx="2988394" cy="298839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6F46F-E23A-41A1-82B3-D851772F7D60}">
      <dsp:nvSpPr>
        <dsp:cNvPr id="0" name=""/>
        <dsp:cNvSpPr/>
      </dsp:nvSpPr>
      <dsp:spPr>
        <a:xfrm>
          <a:off x="911" y="105692"/>
          <a:ext cx="3554444" cy="213266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Range overmatch</a:t>
          </a:r>
          <a:endParaRPr lang="en-US" sz="4400" kern="1200" dirty="0"/>
        </a:p>
      </dsp:txBody>
      <dsp:txXfrm>
        <a:off x="911" y="105692"/>
        <a:ext cx="3554444" cy="2132666"/>
      </dsp:txXfrm>
    </dsp:sp>
    <dsp:sp modelId="{96DDB306-4D89-4322-8F09-5B632ACBDC59}">
      <dsp:nvSpPr>
        <dsp:cNvPr id="0" name=""/>
        <dsp:cNvSpPr/>
      </dsp:nvSpPr>
      <dsp:spPr>
        <a:xfrm>
          <a:off x="3910800" y="105692"/>
          <a:ext cx="3554444" cy="213266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Appropriate equipment for the task</a:t>
          </a:r>
          <a:endParaRPr lang="en-US" sz="4400" kern="1200" dirty="0"/>
        </a:p>
      </dsp:txBody>
      <dsp:txXfrm>
        <a:off x="3910800" y="105692"/>
        <a:ext cx="3554444" cy="2132666"/>
      </dsp:txXfrm>
    </dsp:sp>
    <dsp:sp modelId="{BCDF7DB1-8A8A-43E2-BAAC-B440700FB7FA}">
      <dsp:nvSpPr>
        <dsp:cNvPr id="0" name=""/>
        <dsp:cNvSpPr/>
      </dsp:nvSpPr>
      <dsp:spPr>
        <a:xfrm>
          <a:off x="911" y="2593803"/>
          <a:ext cx="3554444" cy="213266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Technological advancements</a:t>
          </a:r>
          <a:endParaRPr lang="en-US" sz="4400" kern="1200" dirty="0"/>
        </a:p>
      </dsp:txBody>
      <dsp:txXfrm>
        <a:off x="911" y="2593803"/>
        <a:ext cx="3554444" cy="2132666"/>
      </dsp:txXfrm>
    </dsp:sp>
    <dsp:sp modelId="{238999F9-E0F5-43A4-B0F9-D0B4DCC63341}">
      <dsp:nvSpPr>
        <dsp:cNvPr id="0" name=""/>
        <dsp:cNvSpPr/>
      </dsp:nvSpPr>
      <dsp:spPr>
        <a:xfrm>
          <a:off x="3910800" y="2593803"/>
          <a:ext cx="3554444" cy="213266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Training and competence</a:t>
          </a:r>
          <a:endParaRPr lang="en-US" sz="4400" kern="1200" dirty="0"/>
        </a:p>
      </dsp:txBody>
      <dsp:txXfrm>
        <a:off x="3910800" y="2593803"/>
        <a:ext cx="3554444" cy="21326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E0C47-3B8A-4E7D-8549-16581C8B155C}">
      <dsp:nvSpPr>
        <dsp:cNvPr id="0" name=""/>
        <dsp:cNvSpPr/>
      </dsp:nvSpPr>
      <dsp:spPr>
        <a:xfrm>
          <a:off x="4940558" y="1984666"/>
          <a:ext cx="1589625" cy="158962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6F2FFC0-BBDF-428C-BEA8-BAE576E07565}">
      <dsp:nvSpPr>
        <dsp:cNvPr id="0" name=""/>
        <dsp:cNvSpPr/>
      </dsp:nvSpPr>
      <dsp:spPr>
        <a:xfrm>
          <a:off x="34369" y="3555936"/>
          <a:ext cx="353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Military Tactics</a:t>
          </a:r>
        </a:p>
      </dsp:txBody>
      <dsp:txXfrm>
        <a:off x="34369" y="3555936"/>
        <a:ext cx="3532500" cy="720000"/>
      </dsp:txXfrm>
    </dsp:sp>
    <dsp:sp modelId="{E6E768E1-2767-4C66-8305-80E51BA750AC}">
      <dsp:nvSpPr>
        <dsp:cNvPr id="0" name=""/>
        <dsp:cNvSpPr/>
      </dsp:nvSpPr>
      <dsp:spPr>
        <a:xfrm>
          <a:off x="1084638" y="1869244"/>
          <a:ext cx="1589625" cy="1589625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65ED933-C928-4600-BA29-63907062D2E4}">
      <dsp:nvSpPr>
        <dsp:cNvPr id="0" name=""/>
        <dsp:cNvSpPr/>
      </dsp:nvSpPr>
      <dsp:spPr>
        <a:xfrm>
          <a:off x="4185057" y="3555936"/>
          <a:ext cx="353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Weapons &amp; armour</a:t>
          </a:r>
          <a:endParaRPr lang="en-US" sz="3400" kern="1200" dirty="0"/>
        </a:p>
      </dsp:txBody>
      <dsp:txXfrm>
        <a:off x="4185057" y="3555936"/>
        <a:ext cx="353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History, "Hundred Years’ War," History.com Editors, 21 August 2018. [Online]. Available: https://www.history.com/topics/middle-ages/hundred-years-war. [Accessed 01 November 2023].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14/12/2023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Frag out! Magazine, "KNIGHT’S ARMAMENT COMPANY KS-1 RIFLE AS UK ALTERNATIVE INDIVIDUAL WEAPON (AIW)," Frag out! Magazine, 11 September 2023. [Online]. Available: https://fragoutmag.com/knights-armament-company-ks-1-rifle-as-uk-alternative-individual-weapon-aiw/. [Accessed 01 November 2023].</a:t>
            </a:r>
          </a:p>
          <a:p>
            <a:pPr rtl="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M. MARROW, "Pentagon: F-35 engine upgrade will be ready by FY30, aiming for ‘cost share’ among partners," Breaking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Defence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16 March 2023. [Online]. Available: https://breakingdefense.com/2023/03/pentagon-f-35-engine-upgrade-to-be-funded-by-all-jet-customers-will-be-ready-by-fy30/. [Accessed 01 November 2023].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14/12/2023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Kobolt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“Medieval versus modern archery,” 18 September 2014. [Online]. Available: http://dankoboldt.com/medieval-versus-modern-archery/. [Accessed 01 November 2023].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771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Personal archery images </a:t>
            </a:r>
            <a:r>
              <a:rPr lang="en-GB"/>
              <a:t>no reference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14/12/2023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Akmendra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"Who were the most feared warriors in Europe during the Middle Ages?," Quora, December 2022. [Online]. Available: https://www.quora.com/Who-were-the-most-feared-warriors-in-Europe-during-the-Middle-Ages. [Accessed 01 November 2023].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83A999-5E0E-42CA-8400-604AE921FF7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07B592-45D3-43FD-9CAB-CF71C4EA4E88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14/12/2023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4589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D.Richtofen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"Medieval Archer,"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Pintrest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[Online]. Available: https://www.pinterest.co.uk/pin/602004675165180181/. [Accessed 01 November 2023].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8383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Chyne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"MEDIEVAL WAR BODKIN ENGLISH STYLE ENGLISH LONGBOW,"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 October 2017. [Online]. Available: https://www.youtube.com/watch?v=D1uP79J7Ojg&amp;t=14s. [Accessed 01 November 2023].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6899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L. Stinson, "Gallery: Everything soldiers carried into battle from 1066 to today," Wired, 20 August 2014. [Online]. Available: https://www.wired.co.uk/gallery/soldiers-carry-in-battle-gallery. [Accessed 01 November 2023].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 Prior, "Was the Battle of Agincourt really a victory for Wales?," BBC, 25 October 2015. [Online]. Available: https://www.bbc.co.uk/news/uk-wales-34618197. [Accessed 01 November 2023].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188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Akmendra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"Who were the most feared warriors in Europe during the Middle Ages?," Quora, December 2022. [Online]. Available: https://www.quora.com/Who-were-the-most-feared-warriors-in-Europe-during-the-Middle-Ages. [Accessed 01 November 2023].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83A999-5E0E-42CA-8400-604AE921FF7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07B592-45D3-43FD-9CAB-CF71C4EA4E88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14/12/2023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13006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Kobolt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“Medieval versus modern archery,” 18 September 2014. [Online]. Available: http://dankoboldt.com/medieval-versus-modern-archery/. [Accessed 01 November 2023].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K. Kernow, "St Kea: Truth, Legend, and the Rounds at Playing Place," Kea Parish Council, [Online]. Available: https://www.keaparishcouncil.org.uk/st-kea-truth-legend-and-the-rounds-at-playing-place/. [Accessed 01 November 2023].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542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Akmendra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"Who were the most feared warriors in Europe during the Middle Ages?," Quora, December 2022. [Online]. Available: https://www.quora.com/Who-were-the-most-feared-warriors-in-Europe-during-the-Middle-Ages. [Accessed 01 November 2023].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83A999-5E0E-42CA-8400-604AE921FF7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07B592-45D3-43FD-9CAB-CF71C4EA4E88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14/12/2023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61955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Hector Cole Ironwork, “Arrowheads,” Hector Cole Ironwork, 2023. [Online]. Available: http://hectorcoleironwork.com/arrowheads/. [Accessed 01 November 2023].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Kobolt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“Medieval versus modern archery,” 18 September 2014. [Online]. Available: http://dankoboldt.com/medieval-versus-modern-archery/. [Accessed 01 November 2023].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542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Hector Cole Ironwork, “Arrowheads,” Hector Cole Ironwork, 2023. [Online]. Available: http://hectorcoleironwork.com/arrowheads/. [Accessed 01 November 2023].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2175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J.l.Salinas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“Century Armor- Los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franceses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,” Pinterest, [Online]. Available: https://www.pinterest.co.uk/pin/le-dauphin-charles-jl-salinas--516928863470777485/. [Accessed 01 November 2023].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 Blue Coo , “Wee Blue Coo Painting Drawing Military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Viollet-le-duc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Medieval Knight Wall Art Print,” Amazon, [Online]. Available: https://www.amazon.co.uk/Wee-Blue-Coo-Painting-Military/dp/B016122T5O?th=1. [Accessed 01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November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2023].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5283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468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3732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015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4969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PKL living history, “X,” PKL living history, 19 September 2020. [Online]. Available: https://twitter.com/gaelhistory/status/1307278721351659520. [Accessed 01 November 2023].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W. A.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A.Hasan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“Burns Management,”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Anesthesia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Key, [Online]. Available: https://aneskey.com/chapter-16-burns-management/. [Accessed 01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November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2023].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6642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PKL living history, “X,” PKL living history, 19 September 2020. [Online]. Available: https://twitter.com/gaelhistory/status/1307278721351659520. [Accessed 01 November 2023].</a:t>
            </a:r>
          </a:p>
          <a:p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rompt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Hunt, "A knight running very fast on the back of a horse holding a sword," Prompt Hunt, 06 July 2023. [Online]. Available: https://www.prompthunt.com/prompt/cljjsf2gs0grdmq0hmeiwilt0?selectedAsset=cljjsf3600grfmq0hmhw4eaq9. [Accessed 01 November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4981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Goff, "Weekend Watch Guide: Get Down And Dirty," Flo rugby, 30 November 2018. [Online]. Available: https://www.florugby.com/articles/6274645-weekend-watch-guide-get-down-and-dirty. [Accessed 01 November 2023].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Quora, "Why did medieval soldiers wear armor if most weapons at the time were capable of breaching it? It seems as though the armor was pointless.," Quora, [Online]. Available: https://www.quora.com/Why-did-medieval-soldiers-wear-armor-if-most-weapons-at-the-time-were-capable-of-breaching-it-It-seems-as-though-the-armor-was-pointless. [Accessed 01 November 2023].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 Blue Coo , “Wee Blue Coo Painting Drawing Military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Viollet-le-duc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Medieval Knight Wall Art Print,” Amazon, [Online]. Available: https://www.amazon.co.uk/Wee-Blue-Coo-Painting-Military/dp/B016122T5O?th=1. [Accessed 01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November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2023].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28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14/12/2023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4312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Goff, "Weekend Watch Guide: Get Down And Dirty," Flo rugby, 30 November 2018. [Online]. Available: https://www.florugby.com/articles/6274645-weekend-watch-guide-get-down-and-dirty. [Accessed 01 November 2023].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Quora, "Why did medieval soldiers wear armor if most weapons at the time were capable of breaching it? It seems as though the armor was pointless.," Quora, [Online]. Available: https://www.quora.com/Why-did-medieval-soldiers-wear-armor-if-most-weapons-at-the-time-were-capable-of-breaching-it-It-seems-as-though-the-armor-was-pointless. [Accessed 01 November 2023].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8224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 Blue Coo , “Wee Blue Coo Painting Drawing Military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Viollet-le-duc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Medieval Knight Wall Art Print,” Amazon, [Online]. Available: https://www.amazon.co.uk/Wee-Blue-Coo-Painting-Military/dp/B016122T5O?th=1. [Accessed 01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November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2023].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4539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83A999-5E0E-42CA-8400-604AE921FF7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07B592-45D3-43FD-9CAB-CF71C4EA4E88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14/12/2023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64590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image from previous assignment</a:t>
            </a:r>
          </a:p>
          <a:p>
            <a:pPr rtl="0"/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Warbow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Archery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Tips,Techniques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Seminars, "Testing Arrows Against Plate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Armour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.,"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Warbow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Archery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Tips,Techniques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Seminars, 28 January 2023. [Online]. Available: https://markstretton.blogspot.com/2016/01/testing-arrows-against-plate-armour.html. [Accessed 01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November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83A999-5E0E-42CA-8400-604AE921FF7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07B592-45D3-43FD-9CAB-CF71C4EA4E88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14/12/2023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76174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 References: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G. Collett, “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Ordanance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munitions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exlosives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technical authoring assignment,” UWTSD, Swansea, 2023.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Alfred.H.Burne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Agincourt War- A Military History of the Hundred Years War from 1369 to 1453, London: Eyre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Spottiswoode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2014. 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C.J.Rogers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“The development of the longbow in late medieval England and 'Technological determinism',”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medieval history 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vol. 37, no. 3, pp. 321-341, 2011.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 Curry, The battle of Agincourt, Suffolk: The Boydell Press, 2000.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D.E.Carlucci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Ballistics- Theory and design of guns and ammunition, vol. Third, CRC press, 2018. 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S.J.Cimpoeru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“The mechanical metallurgy of armour steel,” Commonwealth of Australia 2016, Australia, 2016.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R.R.Clement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“Mathematical modelling of a mediaeval battle: the Battle of Agincourt, 1415,”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Mathematic and computers in simulation,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vol. 64, no. 2, pp. 259-269, 2004.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 Barker, Agincourt: The king, the campaign, the battle, London: Little brown book group, 2005.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 Edelman, “'Then every soldier kill his prisoners':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Shakespear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the battle of Agincourt,”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Parergon,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vol. 16, no. 1, 1998.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 Jones, “Arrow against mail armour,”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the society of Archer- Antiquaries,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vol. 57, pp. 62-70, 2014.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 W. Honig, “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Reappraisingg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LAte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Medieval Strategy: The example of the 1415 Agincourt Campaign,”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 in History,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vol. 19, no. 2, 2012.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14/12/2023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087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7190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9435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g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D1uP79J7Ojg?start=14&amp;feature=oembed" TargetMode="Externa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g"/><Relationship Id="rId4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g"/><Relationship Id="rId4" Type="http://schemas.openxmlformats.org/officeDocument/2006/relationships/image" Target="../media/image1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24.svg"/><Relationship Id="rId9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6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3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11" Type="http://schemas.openxmlformats.org/officeDocument/2006/relationships/image" Target="../media/image33.png"/><Relationship Id="rId5" Type="http://schemas.openxmlformats.org/officeDocument/2006/relationships/image" Target="../media/image28.jpeg"/><Relationship Id="rId10" Type="http://schemas.openxmlformats.org/officeDocument/2006/relationships/image" Target="../media/image32.png"/><Relationship Id="rId4" Type="http://schemas.openxmlformats.org/officeDocument/2006/relationships/image" Target="../media/image24.svg"/><Relationship Id="rId9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0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0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6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4.png"/><Relationship Id="rId9" Type="http://schemas.microsoft.com/office/2007/relationships/diagramDrawing" Target="../diagrams/drawing1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1.png"/><Relationship Id="rId4" Type="http://schemas.openxmlformats.org/officeDocument/2006/relationships/notesSlide" Target="../notesSlides/notesSlide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wrap="square" rtlCol="0" anchor="t" anchorCtr="0">
            <a:normAutofit/>
          </a:bodyPr>
          <a:lstStyle/>
          <a:p>
            <a:pPr algn="ctr" rtl="0"/>
            <a:r>
              <a:rPr lang="en-GB" dirty="0"/>
              <a:t>T</a:t>
            </a:r>
            <a:r>
              <a:rPr lang="en-GB" dirty="0">
                <a:effectLst/>
              </a:rPr>
              <a:t>he defeat of the French Dauphin at the Battle of Agincourt</a:t>
            </a:r>
            <a:endParaRPr lang="en-GB" dirty="0"/>
          </a:p>
        </p:txBody>
      </p:sp>
      <p:pic>
        <p:nvPicPr>
          <p:cNvPr id="6" name="Picture Placeholder 5" descr="A painting of a person on horses with a flag&#10;&#10;Description automatically generated">
            <a:extLst>
              <a:ext uri="{FF2B5EF4-FFF2-40B4-BE49-F238E27FC236}">
                <a16:creationId xmlns:a16="http://schemas.microsoft.com/office/drawing/2014/main" id="{280BC43A-4F41-522F-335D-7F3AA9111F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4367" r="4367" b="1"/>
          <a:stretch/>
        </p:blipFill>
        <p:spPr>
          <a:xfrm>
            <a:off x="550863" y="2113199"/>
            <a:ext cx="11090274" cy="3979625"/>
          </a:xfrm>
          <a:prstGeom prst="rect">
            <a:avLst/>
          </a:prstGeom>
          <a:noFill/>
        </p:spPr>
      </p:pic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F1852BCD-DC3D-9F2B-AC02-E2A5473C0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dirty="0"/>
              <a:t>Introductions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11322D7-E531-46CB-DEE8-AB9808C3DA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08" r="-1" b="2354"/>
          <a:stretch/>
        </p:blipFill>
        <p:spPr>
          <a:xfrm>
            <a:off x="6548755" y="3205030"/>
            <a:ext cx="5084064" cy="2880360"/>
          </a:xfrm>
          <a:prstGeom prst="rect">
            <a:avLst/>
          </a:prstGeom>
          <a:noFill/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291D58D2-7B84-9AE6-1976-E4BF89272FD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r="717" b="3"/>
          <a:stretch/>
        </p:blipFill>
        <p:spPr>
          <a:xfrm>
            <a:off x="6557073" y="196900"/>
            <a:ext cx="5084064" cy="288036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63" y="1336100"/>
            <a:ext cx="11090274" cy="2858143"/>
          </a:xfrm>
        </p:spPr>
        <p:txBody>
          <a:bodyPr/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400" dirty="0"/>
              <a:t>To research </a:t>
            </a:r>
            <a:r>
              <a:rPr lang="en-GB" sz="2400" dirty="0">
                <a:ea typeface="Times New Roman" panose="02020603050405020304" pitchFamily="18" charset="0"/>
              </a:rPr>
              <a:t>the penetrating power of the medieval longbow using the needle bodkin arrow at the Battle of Agincourt.</a:t>
            </a:r>
          </a:p>
          <a:p>
            <a:pPr marL="0" indent="0">
              <a:buNone/>
            </a:pPr>
            <a:r>
              <a:rPr lang="en-GB" sz="2400" dirty="0">
                <a:ea typeface="Times New Roman" panose="02020603050405020304" pitchFamily="18" charset="0"/>
              </a:rPr>
              <a:t> Give a presentation on whether it was the deciding factor at the Battle of Agincourt. </a:t>
            </a:r>
          </a:p>
          <a:p>
            <a:pPr marL="0" indent="0">
              <a:buNone/>
            </a:pPr>
            <a:r>
              <a:rPr lang="en-GB" sz="2400" dirty="0"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3</a:t>
            </a:fld>
            <a:endParaRPr lang="en-GB" dirty="0"/>
          </a:p>
        </p:txBody>
      </p:sp>
      <p:pic>
        <p:nvPicPr>
          <p:cNvPr id="4" name="Picture 2" descr="Bodkin point - Wikipedia">
            <a:extLst>
              <a:ext uri="{FF2B5EF4-FFF2-40B4-BE49-F238E27FC236}">
                <a16:creationId xmlns:a16="http://schemas.microsoft.com/office/drawing/2014/main" id="{11EC6DAE-46EB-2B5F-AA2C-50D534A8D9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465" y="3857885"/>
            <a:ext cx="5377070" cy="264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83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814103" cy="3829906"/>
          </a:xfrm>
        </p:spPr>
        <p:txBody>
          <a:bodyPr rtlCol="0"/>
          <a:lstStyle/>
          <a:p>
            <a:pPr rtl="0"/>
            <a:r>
              <a:rPr lang="en-GB" dirty="0"/>
              <a:t>Background</a:t>
            </a:r>
          </a:p>
          <a:p>
            <a:r>
              <a:rPr lang="en-GB" dirty="0"/>
              <a:t>Weapon information </a:t>
            </a:r>
          </a:p>
          <a:p>
            <a:r>
              <a:rPr lang="en-GB" dirty="0"/>
              <a:t>Armour information </a:t>
            </a:r>
          </a:p>
          <a:p>
            <a:r>
              <a:rPr lang="en-GB" dirty="0"/>
              <a:t>Weapon &amp; armour performance</a:t>
            </a:r>
          </a:p>
          <a:p>
            <a:r>
              <a:rPr lang="en-GB" dirty="0"/>
              <a:t>Victory contributing factors </a:t>
            </a:r>
          </a:p>
          <a:p>
            <a:pPr rtl="0"/>
            <a:r>
              <a:rPr lang="en-GB" dirty="0"/>
              <a:t>Summary</a:t>
            </a:r>
          </a:p>
          <a:p>
            <a:pPr rtl="0"/>
            <a:r>
              <a:rPr lang="en-GB" dirty="0"/>
              <a:t>Questions </a:t>
            </a:r>
          </a:p>
          <a:p>
            <a:pPr rtl="0"/>
            <a:endParaRPr lang="en-GB" dirty="0"/>
          </a:p>
        </p:txBody>
      </p:sp>
      <p:pic>
        <p:nvPicPr>
          <p:cNvPr id="8" name="Picture Placeholder 7" descr="Digital Data">
            <a:extLst>
              <a:ext uri="{FF2B5EF4-FFF2-40B4-BE49-F238E27FC236}">
                <a16:creationId xmlns:a16="http://schemas.microsoft.com/office/drawing/2014/main" id="{06D2324F-3B7B-45EF-9584-C8EADD2C8C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08928" y="1596771"/>
            <a:ext cx="3448558" cy="3448558"/>
          </a:xfrm>
        </p:spPr>
      </p:pic>
      <p:pic>
        <p:nvPicPr>
          <p:cNvPr id="10" name="Picture Placeholder 9" descr="Data Points ">
            <a:extLst>
              <a:ext uri="{FF2B5EF4-FFF2-40B4-BE49-F238E27FC236}">
                <a16:creationId xmlns:a16="http://schemas.microsoft.com/office/drawing/2014/main" id="{71F862F9-0E8A-4DB9-8083-1C3AA6E5D77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18575" y="596392"/>
            <a:ext cx="2263776" cy="2263776"/>
          </a:xfrm>
        </p:spPr>
      </p:pic>
      <p:pic>
        <p:nvPicPr>
          <p:cNvPr id="12" name="Picture Placeholder 11" descr="Data Background">
            <a:extLst>
              <a:ext uri="{FF2B5EF4-FFF2-40B4-BE49-F238E27FC236}">
                <a16:creationId xmlns:a16="http://schemas.microsoft.com/office/drawing/2014/main" id="{A63F39B9-0715-40B5-8ECB-9B983F99C69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91612" y="3324733"/>
            <a:ext cx="2936876" cy="2936876"/>
          </a:xfr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71833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kern="1200" dirty="0"/>
              <a:t>Background</a:t>
            </a: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4BDCF583-1D5D-4235-97C2-39272B80A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4" y="1596772"/>
            <a:ext cx="4141905" cy="4910440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Date: 25 October 1415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1200" dirty="0">
                <a:solidFill>
                  <a:schemeClr val="tx1"/>
                </a:solidFill>
              </a:rPr>
              <a:t>Location : Azincourt, North France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English Ruler: Henry V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French Dauphin Ruler: King Charles VI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 Henry V army was around 6,000 Men with 5,000 of those being archers.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There were three French battalions with around 8,000 men in each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1200" dirty="0">
                <a:solidFill>
                  <a:schemeClr val="tx1"/>
                </a:solidFill>
              </a:rPr>
              <a:t>Hundred years war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English victory resulting in Treaty of Troyes making Henry his successor </a:t>
            </a:r>
            <a:endParaRPr lang="en-GB" sz="1800" kern="1200" dirty="0">
              <a:solidFill>
                <a:schemeClr val="tx1"/>
              </a:solidFill>
            </a:endParaRP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E04D80B3-F145-202C-402E-F59DF8E8FC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t="10242" b="10242"/>
          <a:stretch/>
        </p:blipFill>
        <p:spPr bwMode="auto"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noFill/>
        </p:spPr>
      </p:pic>
      <p:pic>
        <p:nvPicPr>
          <p:cNvPr id="8" name="Picture Placeholder 7" descr="Castle scene outline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918575" y="549275"/>
            <a:ext cx="2263776" cy="2263776"/>
          </a:xfrm>
          <a:noFill/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73B8D8B4-FAFB-011F-8B28-FDCFB0BCB6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/>
          <a:srcRect t="12716" b="12716"/>
          <a:stretch/>
        </p:blipFill>
        <p:spPr bwMode="auto"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rgbClr val="FFFFFF"/>
          </a:solidFill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391730"/>
            <a:ext cx="3565524" cy="246736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Weapon information</a:t>
            </a:r>
          </a:p>
        </p:txBody>
      </p:sp>
      <p:pic>
        <p:nvPicPr>
          <p:cNvPr id="7" name="Picture 6" descr="Medieval Armor with solid fill">
            <a:extLst>
              <a:ext uri="{FF2B5EF4-FFF2-40B4-BE49-F238E27FC236}">
                <a16:creationId xmlns:a16="http://schemas.microsoft.com/office/drawing/2014/main" id="{127CEC8A-9647-E5CD-7FFE-1F6E337DD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326184" y="295941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noFill/>
        </p:spPr>
      </p:pic>
      <p:pic>
        <p:nvPicPr>
          <p:cNvPr id="8" name="Picture Placeholder 7" descr="Arrow in a bulls eye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/>
          <a:srcRect l="27339" r="5915" b="5"/>
          <a:stretch/>
        </p:blipFill>
        <p:spPr>
          <a:xfrm>
            <a:off x="8918575" y="596392"/>
            <a:ext cx="2263776" cy="2263776"/>
          </a:xfrm>
          <a:noFill/>
        </p:spPr>
      </p:pic>
      <p:pic>
        <p:nvPicPr>
          <p:cNvPr id="1026" name="Picture 2" descr="bodkin arrow - Meghan Masterson - AuthorMeghan Masterson – Author">
            <a:extLst>
              <a:ext uri="{FF2B5EF4-FFF2-40B4-BE49-F238E27FC236}">
                <a16:creationId xmlns:a16="http://schemas.microsoft.com/office/drawing/2014/main" id="{73B8D8B4-FAFB-011F-8B28-FDCFB0BCB6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9" r="2994" b="4"/>
          <a:stretch/>
        </p:blipFill>
        <p:spPr bwMode="auto">
          <a:xfrm>
            <a:off x="5389308" y="1391729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581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The Fencing Hindquarters — What would be the typical armour and weapons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95700" y="106509"/>
            <a:ext cx="4800600" cy="6858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ADD0F197-3D0F-022B-882E-06D9639CD1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3890865" cy="3300719"/>
          </a:xfrm>
        </p:spPr>
        <p:txBody>
          <a:bodyPr/>
          <a:lstStyle/>
          <a:p>
            <a:r>
              <a:rPr lang="en-US" dirty="0"/>
              <a:t>English and Welsh longbow archers</a:t>
            </a:r>
          </a:p>
        </p:txBody>
      </p:sp>
      <p:sp>
        <p:nvSpPr>
          <p:cNvPr id="6" name="Title 14">
            <a:extLst>
              <a:ext uri="{FF2B5EF4-FFF2-40B4-BE49-F238E27FC236}">
                <a16:creationId xmlns:a16="http://schemas.microsoft.com/office/drawing/2014/main" id="{DAC9C984-C7F4-3048-107F-401699012A9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6640285" cy="353550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vert="horz" wrap="square" lIns="0" tIns="0" rIns="0" bIns="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48640">
              <a:spcAft>
                <a:spcPts val="1200"/>
              </a:spcAft>
            </a:pPr>
            <a:r>
              <a:rPr lang="en-GB" sz="6400" dirty="0"/>
              <a:t>Archer </a:t>
            </a:r>
          </a:p>
        </p:txBody>
      </p:sp>
      <p:sp>
        <p:nvSpPr>
          <p:cNvPr id="4" name="Slide Number Placeholder 3" hidden="1"/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767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8</a:t>
            </a:fld>
            <a:endParaRPr lang="en-GB" dirty="0"/>
          </a:p>
        </p:txBody>
      </p:sp>
      <p:pic>
        <p:nvPicPr>
          <p:cNvPr id="7" name="Online Media 6" title="MEDIEVAL WAR BODKIN ENGLISH STYLE  ENGLISH LONGBOW">
            <a:hlinkClick r:id="" action="ppaction://media"/>
            <a:extLst>
              <a:ext uri="{FF2B5EF4-FFF2-40B4-BE49-F238E27FC236}">
                <a16:creationId xmlns:a16="http://schemas.microsoft.com/office/drawing/2014/main" id="{C941880B-D41A-A840-CF19-577CE587E8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6551" y="0"/>
            <a:ext cx="11398898" cy="6440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71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B78A5FE4-95E0-EBFF-53F2-772843ECD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Tuesday, February 2, 20XX</a:t>
            </a:r>
          </a:p>
        </p:txBody>
      </p:sp>
      <p:sp>
        <p:nvSpPr>
          <p:cNvPr id="9" name="Slide Number Placeholder 8" hidden="1">
            <a:extLst>
              <a:ext uri="{FF2B5EF4-FFF2-40B4-BE49-F238E27FC236}">
                <a16:creationId xmlns:a16="http://schemas.microsoft.com/office/drawing/2014/main" id="{0C3414F2-8A88-1FBB-E421-E7385A5CE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69BFB28-81F4-DB2E-1688-74234BD42317}"/>
              </a:ext>
            </a:extLst>
          </p:cNvPr>
          <p:cNvSpPr/>
          <p:nvPr/>
        </p:nvSpPr>
        <p:spPr>
          <a:xfrm>
            <a:off x="8476147" y="2976467"/>
            <a:ext cx="99884" cy="11892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3386045" y="130279"/>
            <a:ext cx="520847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Knights and soldiers</a:t>
            </a:r>
            <a:endParaRPr lang="en-US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Picture 6" descr="Everything soldiers carried into battle from 1066 to today | WIRED U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16" y="1501709"/>
            <a:ext cx="5595411" cy="419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Battle of Agincou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520" y="1501709"/>
            <a:ext cx="5825564" cy="385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918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391730"/>
            <a:ext cx="3565524" cy="246736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Armour information</a:t>
            </a:r>
          </a:p>
        </p:txBody>
      </p:sp>
      <p:pic>
        <p:nvPicPr>
          <p:cNvPr id="7" name="Picture 6" descr="Medieval Armor with solid fill">
            <a:extLst>
              <a:ext uri="{FF2B5EF4-FFF2-40B4-BE49-F238E27FC236}">
                <a16:creationId xmlns:a16="http://schemas.microsoft.com/office/drawing/2014/main" id="{127CEC8A-9647-E5CD-7FFE-1F6E337DD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326184" y="295941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noFill/>
        </p:spPr>
      </p:pic>
      <p:pic>
        <p:nvPicPr>
          <p:cNvPr id="8" name="Picture Placeholder 7" descr="Arrow in a bulls eye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/>
          <a:srcRect l="27339" r="5915" b="5"/>
          <a:stretch/>
        </p:blipFill>
        <p:spPr>
          <a:xfrm>
            <a:off x="8918575" y="596392"/>
            <a:ext cx="2263776" cy="2263776"/>
          </a:xfrm>
          <a:noFill/>
        </p:spPr>
      </p:pic>
      <p:pic>
        <p:nvPicPr>
          <p:cNvPr id="1026" name="Picture 2" descr="bodkin arrow - Meghan Masterson - AuthorMeghan Masterson – Author">
            <a:extLst>
              <a:ext uri="{FF2B5EF4-FFF2-40B4-BE49-F238E27FC236}">
                <a16:creationId xmlns:a16="http://schemas.microsoft.com/office/drawing/2014/main" id="{73B8D8B4-FAFB-011F-8B28-FDCFB0BCB6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9" r="2994" b="4"/>
          <a:stretch/>
        </p:blipFill>
        <p:spPr bwMode="auto">
          <a:xfrm>
            <a:off x="5389308" y="1391729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0669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B78A5FE4-95E0-EBFF-53F2-772843ECD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Tuesday, February 2, 20XX</a:t>
            </a:r>
          </a:p>
        </p:txBody>
      </p:sp>
      <p:sp>
        <p:nvSpPr>
          <p:cNvPr id="9" name="Slide Number Placeholder 8" hidden="1">
            <a:extLst>
              <a:ext uri="{FF2B5EF4-FFF2-40B4-BE49-F238E27FC236}">
                <a16:creationId xmlns:a16="http://schemas.microsoft.com/office/drawing/2014/main" id="{0C3414F2-8A88-1FBB-E421-E7385A5CE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69BFB28-81F4-DB2E-1688-74234BD42317}"/>
              </a:ext>
            </a:extLst>
          </p:cNvPr>
          <p:cNvSpPr/>
          <p:nvPr/>
        </p:nvSpPr>
        <p:spPr>
          <a:xfrm>
            <a:off x="8476147" y="2976467"/>
            <a:ext cx="99884" cy="11892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670945" y="350372"/>
            <a:ext cx="874226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Armored foot soldiers and cavalry</a:t>
            </a:r>
            <a:endParaRPr lang="en-US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AutoShape 4" descr="How British Soldiers' Gear Has Changed Over the Last 1,000 Years | Smart  News| Smithsonian Magaz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58" name="Picture 10" descr="Battle of Agincourt - World History Encyclop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925" y="1462087"/>
            <a:ext cx="5934074" cy="394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attle of Agincourt - Alchetron, The Free Social Encycloped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02" y="1462087"/>
            <a:ext cx="5934075" cy="393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571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391730"/>
            <a:ext cx="3565524" cy="246736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Weapon and armour performance</a:t>
            </a:r>
          </a:p>
        </p:txBody>
      </p:sp>
      <p:pic>
        <p:nvPicPr>
          <p:cNvPr id="7" name="Picture 6" descr="Medieval Armor with solid fill">
            <a:extLst>
              <a:ext uri="{FF2B5EF4-FFF2-40B4-BE49-F238E27FC236}">
                <a16:creationId xmlns:a16="http://schemas.microsoft.com/office/drawing/2014/main" id="{127CEC8A-9647-E5CD-7FFE-1F6E337DD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326184" y="295941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noFill/>
        </p:spPr>
      </p:pic>
      <p:pic>
        <p:nvPicPr>
          <p:cNvPr id="8" name="Picture Placeholder 7" descr="Arrow in a bulls eye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/>
          <a:srcRect l="27339" r="5915" b="5"/>
          <a:stretch/>
        </p:blipFill>
        <p:spPr>
          <a:xfrm>
            <a:off x="8918575" y="596392"/>
            <a:ext cx="2263776" cy="2263776"/>
          </a:xfrm>
          <a:noFill/>
        </p:spPr>
      </p:pic>
      <p:pic>
        <p:nvPicPr>
          <p:cNvPr id="1026" name="Picture 2" descr="bodkin arrow - Meghan Masterson - AuthorMeghan Masterson – Author">
            <a:extLst>
              <a:ext uri="{FF2B5EF4-FFF2-40B4-BE49-F238E27FC236}">
                <a16:creationId xmlns:a16="http://schemas.microsoft.com/office/drawing/2014/main" id="{73B8D8B4-FAFB-011F-8B28-FDCFB0BCB6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9" r="2994" b="4"/>
          <a:stretch/>
        </p:blipFill>
        <p:spPr bwMode="auto">
          <a:xfrm>
            <a:off x="5389308" y="1391729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382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B78A5FE4-95E0-EBFF-53F2-772843ECD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Tuesday, February 2, 20XX</a:t>
            </a:r>
          </a:p>
        </p:txBody>
      </p:sp>
      <p:sp>
        <p:nvSpPr>
          <p:cNvPr id="9" name="Slide Number Placeholder 8" hidden="1">
            <a:extLst>
              <a:ext uri="{FF2B5EF4-FFF2-40B4-BE49-F238E27FC236}">
                <a16:creationId xmlns:a16="http://schemas.microsoft.com/office/drawing/2014/main" id="{0C3414F2-8A88-1FBB-E421-E7385A5CE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29D46C5-E3DB-2867-B434-C9566AF4F6BE}"/>
              </a:ext>
            </a:extLst>
          </p:cNvPr>
          <p:cNvCxnSpPr>
            <a:cxnSpLocks/>
            <a:endCxn id="21" idx="2"/>
          </p:cNvCxnSpPr>
          <p:nvPr/>
        </p:nvCxnSpPr>
        <p:spPr>
          <a:xfrm flipH="1" flipV="1">
            <a:off x="3786996" y="4684143"/>
            <a:ext cx="8627" cy="56071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9E8F181-981D-8793-A44E-6B8163154845}"/>
              </a:ext>
            </a:extLst>
          </p:cNvPr>
          <p:cNvCxnSpPr>
            <a:cxnSpLocks/>
          </p:cNvCxnSpPr>
          <p:nvPr/>
        </p:nvCxnSpPr>
        <p:spPr>
          <a:xfrm flipH="1" flipV="1">
            <a:off x="1604939" y="1927957"/>
            <a:ext cx="1138261" cy="98277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7BB7865E-DF87-9F25-26F3-F193BECC1536}"/>
              </a:ext>
            </a:extLst>
          </p:cNvPr>
          <p:cNvSpPr/>
          <p:nvPr/>
        </p:nvSpPr>
        <p:spPr>
          <a:xfrm>
            <a:off x="1183324" y="1531267"/>
            <a:ext cx="478077" cy="51043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9" name="Graphic 28" descr="Bow And Arrow outline">
            <a:extLst>
              <a:ext uri="{FF2B5EF4-FFF2-40B4-BE49-F238E27FC236}">
                <a16:creationId xmlns:a16="http://schemas.microsoft.com/office/drawing/2014/main" id="{F55DDF33-98B7-AAF5-92E9-74951C4B1C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3935" y="1637340"/>
            <a:ext cx="1421363" cy="1421363"/>
          </a:xfrm>
          <a:prstGeom prst="rect">
            <a:avLst/>
          </a:prstGeom>
        </p:spPr>
      </p:pic>
      <p:pic>
        <p:nvPicPr>
          <p:cNvPr id="32" name="Graphic 31" descr="Medieval Armor with solid fill">
            <a:extLst>
              <a:ext uri="{FF2B5EF4-FFF2-40B4-BE49-F238E27FC236}">
                <a16:creationId xmlns:a16="http://schemas.microsoft.com/office/drawing/2014/main" id="{09DB9663-A4FB-929A-A62D-CD906606E2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81600" y="1637340"/>
            <a:ext cx="914400" cy="914400"/>
          </a:xfrm>
          <a:prstGeom prst="rect">
            <a:avLst/>
          </a:prstGeom>
        </p:spPr>
      </p:pic>
      <p:sp>
        <p:nvSpPr>
          <p:cNvPr id="34" name="Arc 33">
            <a:extLst>
              <a:ext uri="{FF2B5EF4-FFF2-40B4-BE49-F238E27FC236}">
                <a16:creationId xmlns:a16="http://schemas.microsoft.com/office/drawing/2014/main" id="{FB7F2F74-4F6E-A741-9C6A-A68882BED5E3}"/>
              </a:ext>
            </a:extLst>
          </p:cNvPr>
          <p:cNvSpPr/>
          <p:nvPr/>
        </p:nvSpPr>
        <p:spPr>
          <a:xfrm rot="18912851">
            <a:off x="1047147" y="735349"/>
            <a:ext cx="4926459" cy="4901910"/>
          </a:xfrm>
          <a:prstGeom prst="arc">
            <a:avLst>
              <a:gd name="adj1" fmla="val 15558608"/>
              <a:gd name="adj2" fmla="val 1013773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69BFB28-81F4-DB2E-1688-74234BD42317}"/>
              </a:ext>
            </a:extLst>
          </p:cNvPr>
          <p:cNvSpPr/>
          <p:nvPr/>
        </p:nvSpPr>
        <p:spPr>
          <a:xfrm>
            <a:off x="8476147" y="2976467"/>
            <a:ext cx="99884" cy="11892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9E8F181-981D-8793-A44E-6B8163154845}"/>
              </a:ext>
            </a:extLst>
          </p:cNvPr>
          <p:cNvCxnSpPr>
            <a:cxnSpLocks/>
          </p:cNvCxnSpPr>
          <p:nvPr/>
        </p:nvCxnSpPr>
        <p:spPr>
          <a:xfrm flipV="1">
            <a:off x="1362481" y="2956499"/>
            <a:ext cx="33006" cy="90496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080055" y="2910730"/>
            <a:ext cx="1463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Bodkin arrow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08001" y="3797436"/>
            <a:ext cx="1108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Longbow </a:t>
            </a:r>
          </a:p>
        </p:txBody>
      </p:sp>
      <p:pic>
        <p:nvPicPr>
          <p:cNvPr id="25" name="Picture 24" descr="A close-up of a knife&#10;&#10;Description automatically generated with medium confidence">
            <a:extLst>
              <a:ext uri="{FF2B5EF4-FFF2-40B4-BE49-F238E27FC236}">
                <a16:creationId xmlns:a16="http://schemas.microsoft.com/office/drawing/2014/main" id="{F79A491C-9612-2F1A-F608-C816212AB1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24976" y="3280062"/>
            <a:ext cx="1773378" cy="1261475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2174069" y="5297584"/>
            <a:ext cx="3628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 carbon steel with wooden shaft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743200" y="2910730"/>
            <a:ext cx="2087592" cy="1773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260FD50-CE06-F1EC-66BF-C78D7A41A1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9891" y="2161005"/>
            <a:ext cx="4966324" cy="4626608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29D46C5-E3DB-2867-B434-C9566AF4F6BE}"/>
              </a:ext>
            </a:extLst>
          </p:cNvPr>
          <p:cNvCxnSpPr>
            <a:cxnSpLocks/>
          </p:cNvCxnSpPr>
          <p:nvPr/>
        </p:nvCxnSpPr>
        <p:spPr>
          <a:xfrm>
            <a:off x="10266632" y="1987420"/>
            <a:ext cx="0" cy="153054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13048F7A-7A10-84BD-A0D5-EFD58CEDA1B3}"/>
              </a:ext>
            </a:extLst>
          </p:cNvPr>
          <p:cNvSpPr txBox="1"/>
          <p:nvPr/>
        </p:nvSpPr>
        <p:spPr>
          <a:xfrm>
            <a:off x="9561434" y="1637340"/>
            <a:ext cx="1617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Point of Impact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7BB7865E-DF87-9F25-26F3-F193BECC1536}"/>
              </a:ext>
            </a:extLst>
          </p:cNvPr>
          <p:cNvSpPr/>
          <p:nvPr/>
        </p:nvSpPr>
        <p:spPr>
          <a:xfrm>
            <a:off x="10027594" y="3517961"/>
            <a:ext cx="478077" cy="51043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2903254" y="318406"/>
            <a:ext cx="121424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Trajectory 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268979" y="217250"/>
            <a:ext cx="673203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Engagement from distance</a:t>
            </a:r>
            <a:endParaRPr lang="en-US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0C9FFE-0CA2-0736-9D74-04149E71272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200000">
            <a:off x="76309" y="5151520"/>
            <a:ext cx="2572341" cy="661459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AF2E75B9-B07D-642D-84CE-C00E0791E7E5}"/>
              </a:ext>
            </a:extLst>
          </p:cNvPr>
          <p:cNvSpPr/>
          <p:nvPr/>
        </p:nvSpPr>
        <p:spPr>
          <a:xfrm>
            <a:off x="8452790" y="2897034"/>
            <a:ext cx="146597" cy="11893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831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3260FD50-CE06-F1EC-66BF-C78D7A41A1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945" y="2230016"/>
            <a:ext cx="4966324" cy="4626608"/>
          </a:xfrm>
          <a:prstGeom prst="rect">
            <a:avLst/>
          </a:prstGeom>
        </p:spPr>
      </p:pic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B78A5FE4-95E0-EBFF-53F2-772843ECD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Tuesday, February 2, 20XX</a:t>
            </a:r>
          </a:p>
        </p:txBody>
      </p:sp>
      <p:sp>
        <p:nvSpPr>
          <p:cNvPr id="9" name="Slide Number Placeholder 8" hidden="1">
            <a:extLst>
              <a:ext uri="{FF2B5EF4-FFF2-40B4-BE49-F238E27FC236}">
                <a16:creationId xmlns:a16="http://schemas.microsoft.com/office/drawing/2014/main" id="{0C3414F2-8A88-1FBB-E421-E7385A5CE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14</a:t>
            </a:fld>
            <a:endParaRPr lang="en-GB" dirty="0"/>
          </a:p>
        </p:txBody>
      </p:sp>
      <p:pic>
        <p:nvPicPr>
          <p:cNvPr id="11" name="Picture 10" descr="A close-up of a knife&#10;&#10;Description automatically generated with medium confidence">
            <a:extLst>
              <a:ext uri="{FF2B5EF4-FFF2-40B4-BE49-F238E27FC236}">
                <a16:creationId xmlns:a16="http://schemas.microsoft.com/office/drawing/2014/main" id="{F79A491C-9612-2F1A-F608-C816212AB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9782" y="3178517"/>
            <a:ext cx="1773378" cy="1261475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29D46C5-E3DB-2867-B434-C9566AF4F6BE}"/>
              </a:ext>
            </a:extLst>
          </p:cNvPr>
          <p:cNvCxnSpPr>
            <a:cxnSpLocks/>
          </p:cNvCxnSpPr>
          <p:nvPr/>
        </p:nvCxnSpPr>
        <p:spPr>
          <a:xfrm>
            <a:off x="10370149" y="1987420"/>
            <a:ext cx="0" cy="153054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9E8F181-981D-8793-A44E-6B816315484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6503160" y="3809255"/>
            <a:ext cx="2310321" cy="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13048F7A-7A10-84BD-A0D5-EFD58CEDA1B3}"/>
              </a:ext>
            </a:extLst>
          </p:cNvPr>
          <p:cNvSpPr txBox="1"/>
          <p:nvPr/>
        </p:nvSpPr>
        <p:spPr>
          <a:xfrm>
            <a:off x="9561434" y="1637340"/>
            <a:ext cx="1617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Point of Impact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BB7865E-DF87-9F25-26F3-F193BECC1536}"/>
              </a:ext>
            </a:extLst>
          </p:cNvPr>
          <p:cNvSpPr/>
          <p:nvPr/>
        </p:nvSpPr>
        <p:spPr>
          <a:xfrm>
            <a:off x="10131111" y="3554038"/>
            <a:ext cx="478077" cy="51043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9" name="Graphic 28" descr="Bow And Arrow outline">
            <a:extLst>
              <a:ext uri="{FF2B5EF4-FFF2-40B4-BE49-F238E27FC236}">
                <a16:creationId xmlns:a16="http://schemas.microsoft.com/office/drawing/2014/main" id="{F55DDF33-98B7-AAF5-92E9-74951C4B1C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3935" y="1637340"/>
            <a:ext cx="1421363" cy="1421363"/>
          </a:xfrm>
          <a:prstGeom prst="rect">
            <a:avLst/>
          </a:prstGeom>
        </p:spPr>
      </p:pic>
      <p:pic>
        <p:nvPicPr>
          <p:cNvPr id="32" name="Graphic 31" descr="Medieval Armor with solid fill">
            <a:extLst>
              <a:ext uri="{FF2B5EF4-FFF2-40B4-BE49-F238E27FC236}">
                <a16:creationId xmlns:a16="http://schemas.microsoft.com/office/drawing/2014/main" id="{09DB9663-A4FB-929A-A62D-CD906606E2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181600" y="1637340"/>
            <a:ext cx="914400" cy="914400"/>
          </a:xfrm>
          <a:prstGeom prst="rect">
            <a:avLst/>
          </a:prstGeom>
        </p:spPr>
      </p:pic>
      <p:sp>
        <p:nvSpPr>
          <p:cNvPr id="34" name="Arc 33">
            <a:extLst>
              <a:ext uri="{FF2B5EF4-FFF2-40B4-BE49-F238E27FC236}">
                <a16:creationId xmlns:a16="http://schemas.microsoft.com/office/drawing/2014/main" id="{FB7F2F74-4F6E-A741-9C6A-A68882BED5E3}"/>
              </a:ext>
            </a:extLst>
          </p:cNvPr>
          <p:cNvSpPr/>
          <p:nvPr/>
        </p:nvSpPr>
        <p:spPr>
          <a:xfrm rot="18912851">
            <a:off x="1047147" y="735349"/>
            <a:ext cx="4926459" cy="4901910"/>
          </a:xfrm>
          <a:prstGeom prst="arc">
            <a:avLst>
              <a:gd name="adj1" fmla="val 15558608"/>
              <a:gd name="adj2" fmla="val 1013773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69BFB28-81F4-DB2E-1688-74234BD42317}"/>
              </a:ext>
            </a:extLst>
          </p:cNvPr>
          <p:cNvSpPr/>
          <p:nvPr/>
        </p:nvSpPr>
        <p:spPr>
          <a:xfrm>
            <a:off x="8476147" y="2976467"/>
            <a:ext cx="99884" cy="118929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4126" y="5066769"/>
          <a:ext cx="683111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5556">
                  <a:extLst>
                    <a:ext uri="{9D8B030D-6E8A-4147-A177-3AD203B41FA5}">
                      <a16:colId xmlns:a16="http://schemas.microsoft.com/office/drawing/2014/main" val="3895473796"/>
                    </a:ext>
                  </a:extLst>
                </a:gridCol>
                <a:gridCol w="3415556">
                  <a:extLst>
                    <a:ext uri="{9D8B030D-6E8A-4147-A177-3AD203B41FA5}">
                      <a16:colId xmlns:a16="http://schemas.microsoft.com/office/drawing/2014/main" val="33444489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Armour thickness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2.5mm - 4 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067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Armour thickness at impact angle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16.2mm -25.93 mm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5217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1383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C201D-0609-28CF-8295-BA53D96D2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15</a:t>
            </a:fld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4032878-0083-C419-953D-423077361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6314340"/>
              </p:ext>
            </p:extLst>
          </p:nvPr>
        </p:nvGraphicFramePr>
        <p:xfrm>
          <a:off x="301689" y="2132438"/>
          <a:ext cx="11588620" cy="2593124"/>
        </p:xfrm>
        <a:graphic>
          <a:graphicData uri="http://schemas.openxmlformats.org/drawingml/2006/table">
            <a:tbl>
              <a:tblPr firstRow="1" firstCol="1" bandRow="1"/>
              <a:tblGrid>
                <a:gridCol w="5794310">
                  <a:extLst>
                    <a:ext uri="{9D8B030D-6E8A-4147-A177-3AD203B41FA5}">
                      <a16:colId xmlns:a16="http://schemas.microsoft.com/office/drawing/2014/main" val="1899928385"/>
                    </a:ext>
                  </a:extLst>
                </a:gridCol>
                <a:gridCol w="5794310">
                  <a:extLst>
                    <a:ext uri="{9D8B030D-6E8A-4147-A177-3AD203B41FA5}">
                      <a16:colId xmlns:a16="http://schemas.microsoft.com/office/drawing/2014/main" val="1401667075"/>
                    </a:ext>
                  </a:extLst>
                </a:gridCol>
              </a:tblGrid>
              <a:tr h="122952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Yield stress of soldier armour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350 </a:t>
                      </a:r>
                      <a:r>
                        <a:rPr lang="en-GB" sz="2800" dirty="0" err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Mpa</a:t>
                      </a: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8585976"/>
                  </a:ext>
                </a:extLst>
              </a:tr>
              <a:tr h="1363601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Yield stress of Cavalry armour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600 </a:t>
                      </a:r>
                      <a:r>
                        <a:rPr lang="en-GB" sz="2800" dirty="0" err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Mpa</a:t>
                      </a: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4964966"/>
                  </a:ext>
                </a:extLst>
              </a:tr>
            </a:tbl>
          </a:graphicData>
        </a:graphic>
      </p:graphicFrame>
      <p:sp>
        <p:nvSpPr>
          <p:cNvPr id="11" name="Title 14">
            <a:extLst>
              <a:ext uri="{FF2B5EF4-FFF2-40B4-BE49-F238E27FC236}">
                <a16:creationId xmlns:a16="http://schemas.microsoft.com/office/drawing/2014/main" id="{28FACC57-13B0-44B3-7C8D-9A710245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596" y="198784"/>
            <a:ext cx="6104806" cy="131976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 rtl="0"/>
            <a:r>
              <a:rPr lang="en-GB" dirty="0"/>
              <a:t>Yield stress of armour  </a:t>
            </a:r>
          </a:p>
        </p:txBody>
      </p:sp>
    </p:spTree>
    <p:extLst>
      <p:ext uri="{BB962C8B-B14F-4D97-AF65-F5344CB8AC3E}">
        <p14:creationId xmlns:p14="http://schemas.microsoft.com/office/powerpoint/2010/main" val="1695111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7BB9D-C35C-B614-3ABA-D54B0AF9F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3317214" y="6668418"/>
            <a:ext cx="1692274" cy="153888"/>
          </a:xfrm>
        </p:spPr>
        <p:txBody>
          <a:bodyPr/>
          <a:lstStyle/>
          <a:p>
            <a:pPr rtl="0"/>
            <a:fld id="{DBA1B0FB-D917-4C8C-928F-313BD683BF39}" type="slidenum">
              <a:rPr lang="en-GB" smtClean="0"/>
              <a:t>16</a:t>
            </a:fld>
            <a:endParaRPr lang="en-GB" dirty="0"/>
          </a:p>
        </p:txBody>
      </p:sp>
      <p:pic>
        <p:nvPicPr>
          <p:cNvPr id="9" name="Graphic 28" descr="Bow And Arrow outline">
            <a:extLst>
              <a:ext uri="{FF2B5EF4-FFF2-40B4-BE49-F238E27FC236}">
                <a16:creationId xmlns:a16="http://schemas.microsoft.com/office/drawing/2014/main" id="{F55DDF33-98B7-AAF5-92E9-74951C4B1C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55543" y="1830814"/>
            <a:ext cx="1421363" cy="1421363"/>
          </a:xfrm>
          <a:prstGeom prst="rect">
            <a:avLst/>
          </a:prstGeom>
        </p:spPr>
      </p:pic>
      <p:pic>
        <p:nvPicPr>
          <p:cNvPr id="11" name="Graphic 28" descr="Bow And Arrow outline">
            <a:extLst>
              <a:ext uri="{FF2B5EF4-FFF2-40B4-BE49-F238E27FC236}">
                <a16:creationId xmlns:a16="http://schemas.microsoft.com/office/drawing/2014/main" id="{F55DDF33-98B7-AAF5-92E9-74951C4B1C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44811" y="4660937"/>
            <a:ext cx="1421363" cy="1421363"/>
          </a:xfrm>
          <a:prstGeom prst="rect">
            <a:avLst/>
          </a:pr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FB7F2F74-4F6E-A741-9C6A-A68882BED5E3}"/>
              </a:ext>
            </a:extLst>
          </p:cNvPr>
          <p:cNvSpPr/>
          <p:nvPr/>
        </p:nvSpPr>
        <p:spPr>
          <a:xfrm rot="18912851">
            <a:off x="6478985" y="896555"/>
            <a:ext cx="4926459" cy="4901910"/>
          </a:xfrm>
          <a:prstGeom prst="arc">
            <a:avLst>
              <a:gd name="adj1" fmla="val 15558608"/>
              <a:gd name="adj2" fmla="val 1013773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FB7F2F74-4F6E-A741-9C6A-A68882BED5E3}"/>
              </a:ext>
            </a:extLst>
          </p:cNvPr>
          <p:cNvSpPr/>
          <p:nvPr/>
        </p:nvSpPr>
        <p:spPr>
          <a:xfrm rot="18912851">
            <a:off x="6478984" y="3725284"/>
            <a:ext cx="4926459" cy="4901910"/>
          </a:xfrm>
          <a:prstGeom prst="arc">
            <a:avLst>
              <a:gd name="adj1" fmla="val 15558608"/>
              <a:gd name="adj2" fmla="val 1013773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076" name="Picture 4" descr="Horse Armor in Europe | Essay | The Metropolitan Museum of Art | Heilbrunn  Timeline of Art Histor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492" y="4385100"/>
            <a:ext cx="194310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e Dauphin Charles - J.L. Salinas | Historical warriors, Century armor,  Character art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78"/>
          <a:stretch/>
        </p:blipFill>
        <p:spPr bwMode="auto">
          <a:xfrm>
            <a:off x="9955137" y="1370475"/>
            <a:ext cx="1800416" cy="2340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/>
              <p:cNvSpPr/>
              <p:nvPr/>
            </p:nvSpPr>
            <p:spPr>
              <a:xfrm>
                <a:off x="5845890" y="4338166"/>
                <a:ext cx="1040670" cy="5666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mtClean="0">
                          <a:latin typeface="Cambria Math" panose="02040503050406030204" pitchFamily="18" charset="0"/>
                        </a:rPr>
                        <m:t>53.34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s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5890" y="4338166"/>
                <a:ext cx="1040670" cy="56663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10399131" y="3839965"/>
                <a:ext cx="912429" cy="5666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mtClean="0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.95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s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9131" y="3839965"/>
                <a:ext cx="912429" cy="56663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8419089" y="3771408"/>
                <a:ext cx="1046248" cy="56675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6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2.29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9089" y="3771408"/>
                <a:ext cx="1046248" cy="566758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 16"/>
              <p:cNvSpPr/>
              <p:nvPr/>
            </p:nvSpPr>
            <p:spPr>
              <a:xfrm>
                <a:off x="5831233" y="1235753"/>
                <a:ext cx="1040670" cy="5666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mtClean="0">
                          <a:latin typeface="Cambria Math" panose="02040503050406030204" pitchFamily="18" charset="0"/>
                        </a:rPr>
                        <m:t>53.34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s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7" name="Rectangle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1233" y="1235753"/>
                <a:ext cx="1040670" cy="566630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Rectangle 17"/>
              <p:cNvSpPr/>
              <p:nvPr/>
            </p:nvSpPr>
            <p:spPr>
              <a:xfrm>
                <a:off x="10463250" y="737655"/>
                <a:ext cx="784189" cy="5666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mtClean="0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.9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s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8" name="Rectangle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63250" y="737655"/>
                <a:ext cx="784189" cy="566630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Rectangle 18"/>
              <p:cNvSpPr/>
              <p:nvPr/>
            </p:nvSpPr>
            <p:spPr>
              <a:xfrm>
                <a:off x="8394132" y="1003763"/>
                <a:ext cx="1040670" cy="5666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4.24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m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s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9" name="Rectangle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4132" y="1003763"/>
                <a:ext cx="1040670" cy="566630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/>
          <p:nvPr/>
        </p:nvCxnSpPr>
        <p:spPr>
          <a:xfrm flipV="1">
            <a:off x="5989258" y="1003763"/>
            <a:ext cx="724619" cy="1606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6025286" y="4251055"/>
            <a:ext cx="724619" cy="1606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 flipV="1">
            <a:off x="10449091" y="3815458"/>
            <a:ext cx="782938" cy="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10495016" y="681760"/>
            <a:ext cx="720655" cy="242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4">
            <a:extLst>
              <a:ext uri="{FF2B5EF4-FFF2-40B4-BE49-F238E27FC236}">
                <a16:creationId xmlns:a16="http://schemas.microsoft.com/office/drawing/2014/main" id="{F187C058-D47C-2624-0075-958EA57DB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391730"/>
            <a:ext cx="3565524" cy="246736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Impact velocity </a:t>
            </a:r>
          </a:p>
        </p:txBody>
      </p:sp>
    </p:spTree>
    <p:extLst>
      <p:ext uri="{BB962C8B-B14F-4D97-AF65-F5344CB8AC3E}">
        <p14:creationId xmlns:p14="http://schemas.microsoft.com/office/powerpoint/2010/main" val="2634673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8228FFF-DD5F-87E2-8963-D87E0C06F378}"/>
                  </a:ext>
                </a:extLst>
              </p:cNvPr>
              <p:cNvSpPr txBox="1"/>
              <p:nvPr/>
            </p:nvSpPr>
            <p:spPr>
              <a:xfrm>
                <a:off x="6094446" y="1402970"/>
                <a:ext cx="6097554" cy="37246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 rtl="0"/>
                <a:r>
                  <a:rPr lang="en-US" dirty="0"/>
                  <a:t>Limiting penetration velocity</a:t>
                </a: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𝑉</m:t>
                      </m:r>
                      <m:r>
                        <a:rPr lang="en-GB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[16.38</m:t>
                          </m:r>
                          <m:f>
                            <m:f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𝑊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anose="020206030504050203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effectLst/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anose="020206030504050203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effectLst/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anose="02020603050405020304" pitchFamily="18" charset="0"/>
                                        </a:rPr>
                                        <m:t>𝑃𝑠𝑒𝑐</m:t>
                                      </m:r>
                                      <m:r>
                                        <a:rPr lang="en-GB" i="1">
                                          <a:effectLst/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anose="02020603050405020304" pitchFamily="18" charset="0"/>
                                        </a:rPr>
                                        <m:t>𝜃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effectLst/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Times New Roman" panose="02020603050405020304" pitchFamily="18" charset="0"/>
                                        </a:rPr>
                                        <m:t>𝑑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1.12</m:t>
                              </m:r>
                            </m:sup>
                          </m:sSup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]</m:t>
                          </m:r>
                        </m:e>
                        <m:sup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0.5</m:t>
                          </m:r>
                        </m:sup>
                      </m:sSup>
                      <m:r>
                        <a:rPr lang="en-GB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dirty="0">
                  <a:effectLst/>
                  <a:latin typeface="Cambria Math" panose="020405030504060302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 Where:</a:t>
                </a: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V= limiting penetration velocity (ms^-1)</a:t>
                </a: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p= armour thickness (mm)</a:t>
                </a: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d= Penetrator calibre (mm)</a:t>
                </a: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θ</a:t>
                </a: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= impact obliquity </a:t>
                </a:r>
              </a:p>
              <a:p>
                <a:pPr algn="ctr">
                  <a:lnSpc>
                    <a:spcPct val="115000"/>
                  </a:lnSpc>
                  <a:spcBef>
                    <a:spcPts val="900"/>
                  </a:spcBef>
                </a:pPr>
                <a:r>
                  <a:rPr lang="en-GB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W= projectile weight (kg)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8228FFF-DD5F-87E2-8963-D87E0C06F3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446" y="1402970"/>
                <a:ext cx="6097554" cy="3724609"/>
              </a:xfrm>
              <a:prstGeom prst="rect">
                <a:avLst/>
              </a:prstGeom>
              <a:blipFill>
                <a:blip r:embed="rId2"/>
                <a:stretch>
                  <a:fillRect t="-818" b="-16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37F0BE-47D1-0FC9-9CAF-F03118A1E6E3}"/>
                  </a:ext>
                </a:extLst>
              </p:cNvPr>
              <p:cNvSpPr txBox="1"/>
              <p:nvPr/>
            </p:nvSpPr>
            <p:spPr>
              <a:xfrm>
                <a:off x="451201" y="1349969"/>
                <a:ext cx="6097554" cy="41580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i="1" dirty="0"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Kinetic energy density 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𝐾</m:t>
                      </m:r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𝐸</m:t>
                      </m:r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.</m:t>
                      </m:r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𝐷</m:t>
                      </m:r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𝑚</m:t>
                          </m:r>
                          <m:sSup>
                            <m:sSup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𝐴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Where: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K.E.D= Kinetic energy density 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m= mass 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v= velocity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A= area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37F0BE-47D1-0FC9-9CAF-F03118A1E6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201" y="1349969"/>
                <a:ext cx="6097554" cy="4158061"/>
              </a:xfrm>
              <a:prstGeom prst="rect">
                <a:avLst/>
              </a:prstGeom>
              <a:blipFill>
                <a:blip r:embed="rId3"/>
                <a:stretch>
                  <a:fillRect b="-13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4">
            <a:extLst>
              <a:ext uri="{FF2B5EF4-FFF2-40B4-BE49-F238E27FC236}">
                <a16:creationId xmlns:a16="http://schemas.microsoft.com/office/drawing/2014/main" id="{23F527F4-DB70-DC97-2A4C-E889D24C6907}"/>
              </a:ext>
            </a:extLst>
          </p:cNvPr>
          <p:cNvSpPr txBox="1">
            <a:spLocks/>
          </p:cNvSpPr>
          <p:nvPr/>
        </p:nvSpPr>
        <p:spPr>
          <a:xfrm>
            <a:off x="4799495" y="254423"/>
            <a:ext cx="2589902" cy="768096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Formulas </a:t>
            </a:r>
          </a:p>
        </p:txBody>
      </p:sp>
    </p:spTree>
    <p:extLst>
      <p:ext uri="{BB962C8B-B14F-4D97-AF65-F5344CB8AC3E}">
        <p14:creationId xmlns:p14="http://schemas.microsoft.com/office/powerpoint/2010/main" val="228840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C201D-0609-28CF-8295-BA53D96D2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18</a:t>
            </a:fld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4032878-0083-C419-953D-423077361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0438313"/>
              </p:ext>
            </p:extLst>
          </p:nvPr>
        </p:nvGraphicFramePr>
        <p:xfrm>
          <a:off x="301688" y="1975372"/>
          <a:ext cx="11588620" cy="2907256"/>
        </p:xfrm>
        <a:graphic>
          <a:graphicData uri="http://schemas.openxmlformats.org/drawingml/2006/table">
            <a:tbl>
              <a:tblPr firstRow="1" firstCol="1" bandRow="1"/>
              <a:tblGrid>
                <a:gridCol w="5794310">
                  <a:extLst>
                    <a:ext uri="{9D8B030D-6E8A-4147-A177-3AD203B41FA5}">
                      <a16:colId xmlns:a16="http://schemas.microsoft.com/office/drawing/2014/main" val="1899928385"/>
                    </a:ext>
                  </a:extLst>
                </a:gridCol>
                <a:gridCol w="5794310">
                  <a:extLst>
                    <a:ext uri="{9D8B030D-6E8A-4147-A177-3AD203B41FA5}">
                      <a16:colId xmlns:a16="http://schemas.microsoft.com/office/drawing/2014/main" val="1401667075"/>
                    </a:ext>
                  </a:extLst>
                </a:gridCol>
              </a:tblGrid>
              <a:tr h="145362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Kinetic energy density of cavalry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17.2 Joules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828913"/>
                  </a:ext>
                </a:extLst>
              </a:tr>
              <a:tr h="145362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Kinetic energy density  foot soldier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11.6 Joules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0379859"/>
                  </a:ext>
                </a:extLst>
              </a:tr>
            </a:tbl>
          </a:graphicData>
        </a:graphic>
      </p:graphicFrame>
      <p:sp>
        <p:nvSpPr>
          <p:cNvPr id="11" name="Title 14">
            <a:extLst>
              <a:ext uri="{FF2B5EF4-FFF2-40B4-BE49-F238E27FC236}">
                <a16:creationId xmlns:a16="http://schemas.microsoft.com/office/drawing/2014/main" id="{28FACC57-13B0-44B3-7C8D-9A710245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7245" y="0"/>
            <a:ext cx="5477507" cy="812867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rtl="0"/>
            <a:r>
              <a:rPr lang="en-GB" dirty="0"/>
              <a:t>Kinetic energy density </a:t>
            </a:r>
          </a:p>
        </p:txBody>
      </p:sp>
    </p:spTree>
    <p:extLst>
      <p:ext uri="{BB962C8B-B14F-4D97-AF65-F5344CB8AC3E}">
        <p14:creationId xmlns:p14="http://schemas.microsoft.com/office/powerpoint/2010/main" val="17334386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02D8-1D22-4940-AF19-07CF3A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198" y="111953"/>
            <a:ext cx="11091600" cy="1332000"/>
          </a:xfrm>
        </p:spPr>
        <p:txBody>
          <a:bodyPr rtlCol="0"/>
          <a:lstStyle/>
          <a:p>
            <a:pPr algn="ctr" rtl="0"/>
            <a:r>
              <a:rPr lang="en-GB" dirty="0"/>
              <a:t>Table of armour thickness &amp; limiting penetration velocity 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914D6EE3-4782-45C1-A75C-003483879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791585"/>
              </p:ext>
            </p:extLst>
          </p:nvPr>
        </p:nvGraphicFramePr>
        <p:xfrm>
          <a:off x="1937145" y="2250800"/>
          <a:ext cx="8317707" cy="235639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772569">
                  <a:extLst>
                    <a:ext uri="{9D8B030D-6E8A-4147-A177-3AD203B41FA5}">
                      <a16:colId xmlns:a16="http://schemas.microsoft.com/office/drawing/2014/main" val="562691606"/>
                    </a:ext>
                  </a:extLst>
                </a:gridCol>
                <a:gridCol w="2772569">
                  <a:extLst>
                    <a:ext uri="{9D8B030D-6E8A-4147-A177-3AD203B41FA5}">
                      <a16:colId xmlns:a16="http://schemas.microsoft.com/office/drawing/2014/main" val="3970149589"/>
                    </a:ext>
                  </a:extLst>
                </a:gridCol>
                <a:gridCol w="2772569">
                  <a:extLst>
                    <a:ext uri="{9D8B030D-6E8A-4147-A177-3AD203B41FA5}">
                      <a16:colId xmlns:a16="http://schemas.microsoft.com/office/drawing/2014/main" val="1751413396"/>
                    </a:ext>
                  </a:extLst>
                </a:gridCol>
              </a:tblGrid>
              <a:tr h="11333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effectLst/>
                        </a:rPr>
                        <a:t>Armour thickness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Limiting penetration velocity at 0 degrees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Limiting penetration velocity at 30 degrees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3002138"/>
                  </a:ext>
                </a:extLst>
              </a:tr>
              <a:tr h="611500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2.5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190.87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543.67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2611538"/>
                  </a:ext>
                </a:extLst>
              </a:tr>
              <a:tr h="611500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248.34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707.37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0915798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0F8937A-F93B-6BC7-4899-92F3440F3B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394483"/>
              </p:ext>
            </p:extLst>
          </p:nvPr>
        </p:nvGraphicFramePr>
        <p:xfrm>
          <a:off x="1937145" y="5361570"/>
          <a:ext cx="8317707" cy="113339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772569">
                  <a:extLst>
                    <a:ext uri="{9D8B030D-6E8A-4147-A177-3AD203B41FA5}">
                      <a16:colId xmlns:a16="http://schemas.microsoft.com/office/drawing/2014/main" val="2716937454"/>
                    </a:ext>
                  </a:extLst>
                </a:gridCol>
                <a:gridCol w="2772569">
                  <a:extLst>
                    <a:ext uri="{9D8B030D-6E8A-4147-A177-3AD203B41FA5}">
                      <a16:colId xmlns:a16="http://schemas.microsoft.com/office/drawing/2014/main" val="2553531341"/>
                    </a:ext>
                  </a:extLst>
                </a:gridCol>
                <a:gridCol w="2772569">
                  <a:extLst>
                    <a:ext uri="{9D8B030D-6E8A-4147-A177-3AD203B41FA5}">
                      <a16:colId xmlns:a16="http://schemas.microsoft.com/office/drawing/2014/main" val="787008864"/>
                    </a:ext>
                  </a:extLst>
                </a:gridCol>
              </a:tblGrid>
              <a:tr h="1133399"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Velocity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Soldier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54.24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Cavalry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62.29 ms^-1</a:t>
                      </a:r>
                      <a:r>
                        <a:rPr lang="en-US" dirty="0"/>
                        <a:t> 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35228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341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02D8-1D22-4940-AF19-07CF3A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198" y="111953"/>
            <a:ext cx="11091600" cy="1332000"/>
          </a:xfrm>
        </p:spPr>
        <p:txBody>
          <a:bodyPr rtlCol="0"/>
          <a:lstStyle/>
          <a:p>
            <a:pPr algn="ctr" rtl="0"/>
            <a:r>
              <a:rPr lang="en-GB" dirty="0"/>
              <a:t>Table of armour thickness &amp; limiting penetration velocity 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914D6EE3-4782-45C1-A75C-003483879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8482898"/>
              </p:ext>
            </p:extLst>
          </p:nvPr>
        </p:nvGraphicFramePr>
        <p:xfrm>
          <a:off x="168535" y="1680671"/>
          <a:ext cx="11854925" cy="349665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70985">
                  <a:extLst>
                    <a:ext uri="{9D8B030D-6E8A-4147-A177-3AD203B41FA5}">
                      <a16:colId xmlns:a16="http://schemas.microsoft.com/office/drawing/2014/main" val="2180537428"/>
                    </a:ext>
                  </a:extLst>
                </a:gridCol>
                <a:gridCol w="2370985">
                  <a:extLst>
                    <a:ext uri="{9D8B030D-6E8A-4147-A177-3AD203B41FA5}">
                      <a16:colId xmlns:a16="http://schemas.microsoft.com/office/drawing/2014/main" val="562691606"/>
                    </a:ext>
                  </a:extLst>
                </a:gridCol>
                <a:gridCol w="2370985">
                  <a:extLst>
                    <a:ext uri="{9D8B030D-6E8A-4147-A177-3AD203B41FA5}">
                      <a16:colId xmlns:a16="http://schemas.microsoft.com/office/drawing/2014/main" val="3970149589"/>
                    </a:ext>
                  </a:extLst>
                </a:gridCol>
                <a:gridCol w="2370985">
                  <a:extLst>
                    <a:ext uri="{9D8B030D-6E8A-4147-A177-3AD203B41FA5}">
                      <a16:colId xmlns:a16="http://schemas.microsoft.com/office/drawing/2014/main" val="789370719"/>
                    </a:ext>
                  </a:extLst>
                </a:gridCol>
                <a:gridCol w="2370985">
                  <a:extLst>
                    <a:ext uri="{9D8B030D-6E8A-4147-A177-3AD203B41FA5}">
                      <a16:colId xmlns:a16="http://schemas.microsoft.com/office/drawing/2014/main" val="782242743"/>
                    </a:ext>
                  </a:extLst>
                </a:gridCol>
              </a:tblGrid>
              <a:tr h="1374874"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Limiting penetration velocity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Gill Sans MT"/>
                          <a:ea typeface="+mn-ea"/>
                          <a:cs typeface="+mn-cs"/>
                        </a:rPr>
                        <a:t>Armour thickness when penetrating at 0 degrees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Gill Sans MT"/>
                          <a:ea typeface="+mn-ea"/>
                          <a:cs typeface="+mn-cs"/>
                        </a:rPr>
                        <a:t>Armour thickness when penetrating at 30 degrees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Soldier Penetration?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(54.24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^-1)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Cavalry  Penetration?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(62.29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^-1)</a:t>
                      </a:r>
                      <a:r>
                        <a:rPr lang="en-US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3002138"/>
                  </a:ext>
                </a:extLst>
              </a:tr>
              <a:tr h="707261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52.57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0.25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0.039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7579626"/>
                  </a:ext>
                </a:extLst>
              </a:tr>
              <a:tr h="707261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58.22 ms^-1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0.3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0.046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5273215"/>
                  </a:ext>
                </a:extLst>
              </a:tr>
              <a:tr h="707261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63.47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^-1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0.35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0.054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5141600"/>
                  </a:ext>
                </a:extLst>
              </a:tr>
            </a:tbl>
          </a:graphicData>
        </a:graphic>
      </p:graphicFrame>
      <p:pic>
        <p:nvPicPr>
          <p:cNvPr id="5" name="Graphic 4" descr="Shield Tick with solid fill">
            <a:extLst>
              <a:ext uri="{FF2B5EF4-FFF2-40B4-BE49-F238E27FC236}">
                <a16:creationId xmlns:a16="http://schemas.microsoft.com/office/drawing/2014/main" id="{81A02FDC-609C-E44B-933C-785C0BA7F8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28152" y="3739178"/>
            <a:ext cx="620358" cy="620358"/>
          </a:xfrm>
          <a:prstGeom prst="rect">
            <a:avLst/>
          </a:prstGeom>
        </p:spPr>
      </p:pic>
      <p:pic>
        <p:nvPicPr>
          <p:cNvPr id="8" name="Graphic 7" descr="Shield Cross with solid fill">
            <a:extLst>
              <a:ext uri="{FF2B5EF4-FFF2-40B4-BE49-F238E27FC236}">
                <a16:creationId xmlns:a16="http://schemas.microsoft.com/office/drawing/2014/main" id="{EC9CC779-F9B7-9D28-5787-2371045ECD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28152" y="4458253"/>
            <a:ext cx="620358" cy="620358"/>
          </a:xfrm>
          <a:prstGeom prst="rect">
            <a:avLst/>
          </a:prstGeom>
        </p:spPr>
      </p:pic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DF324FB7-1C5A-A9E5-F073-DF095CBCF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36367" y="3118820"/>
            <a:ext cx="620358" cy="620358"/>
          </a:xfrm>
          <a:prstGeom prst="rect">
            <a:avLst/>
          </a:prstGeom>
        </p:spPr>
      </p:pic>
      <p:pic>
        <p:nvPicPr>
          <p:cNvPr id="12" name="Graphic 11" descr="Shield Cross with solid fill">
            <a:extLst>
              <a:ext uri="{FF2B5EF4-FFF2-40B4-BE49-F238E27FC236}">
                <a16:creationId xmlns:a16="http://schemas.microsoft.com/office/drawing/2014/main" id="{CD28883F-7E0C-E48E-1F34-C0CDFE6D08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36367" y="4471429"/>
            <a:ext cx="620358" cy="620358"/>
          </a:xfrm>
          <a:prstGeom prst="rect">
            <a:avLst/>
          </a:prstGeom>
        </p:spPr>
      </p:pic>
      <p:pic>
        <p:nvPicPr>
          <p:cNvPr id="14" name="Graphic 13" descr="Shield Tick with solid fill">
            <a:extLst>
              <a:ext uri="{FF2B5EF4-FFF2-40B4-BE49-F238E27FC236}">
                <a16:creationId xmlns:a16="http://schemas.microsoft.com/office/drawing/2014/main" id="{5D532C29-5A26-3D23-F2A5-E5E4E155DD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28152" y="3118820"/>
            <a:ext cx="620358" cy="620358"/>
          </a:xfrm>
          <a:prstGeom prst="rect">
            <a:avLst/>
          </a:prstGeom>
        </p:spPr>
      </p:pic>
      <p:pic>
        <p:nvPicPr>
          <p:cNvPr id="15" name="Graphic 14" descr="Shield Cross with solid fill">
            <a:extLst>
              <a:ext uri="{FF2B5EF4-FFF2-40B4-BE49-F238E27FC236}">
                <a16:creationId xmlns:a16="http://schemas.microsoft.com/office/drawing/2014/main" id="{62BD9F97-EF62-3CF8-737F-389CDAFB6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36367" y="3795124"/>
            <a:ext cx="620358" cy="620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477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1E61A5E2-68A3-8879-7391-03714B74505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7504752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40286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37F0BE-47D1-0FC9-9CAF-F03118A1E6E3}"/>
                  </a:ext>
                </a:extLst>
              </p:cNvPr>
              <p:cNvSpPr txBox="1"/>
              <p:nvPr/>
            </p:nvSpPr>
            <p:spPr>
              <a:xfrm>
                <a:off x="0" y="2014061"/>
                <a:ext cx="6097554" cy="28298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Acceleration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𝐴𝑐𝑐𝑒𝑙𝑒𝑟𝑎𝑡𝑖𝑜𝑛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∆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Where: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∆𝑉=change in Velocity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dirty="0"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</a:t>
                </a: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= time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37F0BE-47D1-0FC9-9CAF-F03118A1E6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2014061"/>
                <a:ext cx="6097554" cy="2829877"/>
              </a:xfrm>
              <a:prstGeom prst="rect">
                <a:avLst/>
              </a:prstGeom>
              <a:blipFill>
                <a:blip r:embed="rId2"/>
                <a:stretch>
                  <a:fillRect b="-23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856F386-0BAF-D27A-A38B-714C712027B5}"/>
                  </a:ext>
                </a:extLst>
              </p:cNvPr>
              <p:cNvSpPr txBox="1"/>
              <p:nvPr/>
            </p:nvSpPr>
            <p:spPr>
              <a:xfrm>
                <a:off x="6095999" y="2967335"/>
                <a:ext cx="6097554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Force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𝐹𝑜𝑟𝑐𝑒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𝑀𝑎𝑠𝑠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𝐴𝑐𝑐𝑒𝑙𝑒𝑟𝑎𝑡𝑖𝑜𝑛</m:t>
                      </m:r>
                    </m:oMath>
                  </m:oMathPara>
                </a14:m>
                <a:endParaRPr lang="en-GB" sz="18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856F386-0BAF-D27A-A38B-714C712027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5999" y="2967335"/>
                <a:ext cx="6097554" cy="92333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4">
            <a:extLst>
              <a:ext uri="{FF2B5EF4-FFF2-40B4-BE49-F238E27FC236}">
                <a16:creationId xmlns:a16="http://schemas.microsoft.com/office/drawing/2014/main" id="{1F4C3E13-9D9E-7A8D-E545-23738F9903AA}"/>
              </a:ext>
            </a:extLst>
          </p:cNvPr>
          <p:cNvSpPr txBox="1">
            <a:spLocks/>
          </p:cNvSpPr>
          <p:nvPr/>
        </p:nvSpPr>
        <p:spPr>
          <a:xfrm>
            <a:off x="2488095" y="437322"/>
            <a:ext cx="7215809" cy="815687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Acceleration &amp; force calculations</a:t>
            </a:r>
          </a:p>
        </p:txBody>
      </p:sp>
    </p:spTree>
    <p:extLst>
      <p:ext uri="{BB962C8B-B14F-4D97-AF65-F5344CB8AC3E}">
        <p14:creationId xmlns:p14="http://schemas.microsoft.com/office/powerpoint/2010/main" val="14669294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02D8-1D22-4940-AF19-07CF3A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rtlCol="0"/>
          <a:lstStyle/>
          <a:p>
            <a:pPr rtl="0"/>
            <a:r>
              <a:rPr lang="en-GB" dirty="0"/>
              <a:t>Tables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914D6EE3-4782-45C1-A75C-003483879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650034"/>
              </p:ext>
            </p:extLst>
          </p:nvPr>
        </p:nvGraphicFramePr>
        <p:xfrm>
          <a:off x="854551" y="2250800"/>
          <a:ext cx="10482897" cy="235639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494299">
                  <a:extLst>
                    <a:ext uri="{9D8B030D-6E8A-4147-A177-3AD203B41FA5}">
                      <a16:colId xmlns:a16="http://schemas.microsoft.com/office/drawing/2014/main" val="562691606"/>
                    </a:ext>
                  </a:extLst>
                </a:gridCol>
                <a:gridCol w="3494299">
                  <a:extLst>
                    <a:ext uri="{9D8B030D-6E8A-4147-A177-3AD203B41FA5}">
                      <a16:colId xmlns:a16="http://schemas.microsoft.com/office/drawing/2014/main" val="3970149589"/>
                    </a:ext>
                  </a:extLst>
                </a:gridCol>
                <a:gridCol w="3494299">
                  <a:extLst>
                    <a:ext uri="{9D8B030D-6E8A-4147-A177-3AD203B41FA5}">
                      <a16:colId xmlns:a16="http://schemas.microsoft.com/office/drawing/2014/main" val="1751413396"/>
                    </a:ext>
                  </a:extLst>
                </a:gridCol>
              </a:tblGrid>
              <a:tr h="11333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effectLst/>
                        </a:rPr>
                        <a:t>Armour thickness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Acceleration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dirty="0"/>
                        <a:t>Force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3002138"/>
                  </a:ext>
                </a:extLst>
              </a:tr>
              <a:tr h="611500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2.5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542.4m/s^2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62.9184 N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2611538"/>
                  </a:ext>
                </a:extLst>
              </a:tr>
              <a:tr h="611500"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 mm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622.9m/s^2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72.2564 N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0915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409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C201D-0609-28CF-8295-BA53D96D2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24</a:t>
            </a:fld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4032878-0083-C419-953D-423077361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627438"/>
              </p:ext>
            </p:extLst>
          </p:nvPr>
        </p:nvGraphicFramePr>
        <p:xfrm>
          <a:off x="301689" y="2084418"/>
          <a:ext cx="11588620" cy="2689164"/>
        </p:xfrm>
        <a:graphic>
          <a:graphicData uri="http://schemas.openxmlformats.org/drawingml/2006/table">
            <a:tbl>
              <a:tblPr firstRow="1" firstCol="1" bandRow="1"/>
              <a:tblGrid>
                <a:gridCol w="5794310">
                  <a:extLst>
                    <a:ext uri="{9D8B030D-6E8A-4147-A177-3AD203B41FA5}">
                      <a16:colId xmlns:a16="http://schemas.microsoft.com/office/drawing/2014/main" val="1899928385"/>
                    </a:ext>
                  </a:extLst>
                </a:gridCol>
                <a:gridCol w="5794310">
                  <a:extLst>
                    <a:ext uri="{9D8B030D-6E8A-4147-A177-3AD203B41FA5}">
                      <a16:colId xmlns:a16="http://schemas.microsoft.com/office/drawing/2014/main" val="1401667075"/>
                    </a:ext>
                  </a:extLst>
                </a:gridCol>
              </a:tblGrid>
              <a:tr h="130084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Density of Penetrator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Bodkin- 6.25gcm-3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Yew Wood- 0.67gcm-3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8585976"/>
                  </a:ext>
                </a:extLst>
              </a:tr>
              <a:tr h="136360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Density of plate Armour 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Soldier- 2.85gcm—3   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900"/>
                        </a:spcBef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Knight- 5.75gcm-3 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4964966"/>
                  </a:ext>
                </a:extLst>
              </a:tr>
            </a:tbl>
          </a:graphicData>
        </a:graphic>
      </p:graphicFrame>
      <p:sp>
        <p:nvSpPr>
          <p:cNvPr id="11" name="Title 14">
            <a:extLst>
              <a:ext uri="{FF2B5EF4-FFF2-40B4-BE49-F238E27FC236}">
                <a16:creationId xmlns:a16="http://schemas.microsoft.com/office/drawing/2014/main" id="{28FACC57-13B0-44B3-7C8D-9A710245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3348" y="124340"/>
            <a:ext cx="5465301" cy="81286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Density comparison</a:t>
            </a:r>
          </a:p>
        </p:txBody>
      </p:sp>
    </p:spTree>
    <p:extLst>
      <p:ext uri="{BB962C8B-B14F-4D97-AF65-F5344CB8AC3E}">
        <p14:creationId xmlns:p14="http://schemas.microsoft.com/office/powerpoint/2010/main" val="29797659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37F0BE-47D1-0FC9-9CAF-F03118A1E6E3}"/>
                  </a:ext>
                </a:extLst>
              </p:cNvPr>
              <p:cNvSpPr txBox="1"/>
              <p:nvPr/>
            </p:nvSpPr>
            <p:spPr>
              <a:xfrm>
                <a:off x="0" y="2052757"/>
                <a:ext cx="6097554" cy="275248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Ratio of length to diameter calculation 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b="1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Ratio of length to diameter</a:t>
                </a:r>
                <a14:m>
                  <m:oMath xmlns:m="http://schemas.openxmlformats.org/officeDocument/2006/math"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 </m:t>
                    </m:r>
                    <m:f>
                      <m:f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𝑳</m:t>
                        </m:r>
                      </m:num>
                      <m:den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𝑫</m:t>
                        </m:r>
                      </m:den>
                    </m:f>
                  </m:oMath>
                </a14:m>
                <a:endParaRPr lang="en-GB" sz="18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Where: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L=Length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sz="18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D= Diameter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F37F0BE-47D1-0FC9-9CAF-F03118A1E6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2052757"/>
                <a:ext cx="6097554" cy="2752485"/>
              </a:xfrm>
              <a:prstGeom prst="rect">
                <a:avLst/>
              </a:prstGeom>
              <a:blipFill>
                <a:blip r:embed="rId2"/>
                <a:stretch>
                  <a:fillRect b="-31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856F386-0BAF-D27A-A38B-714C712027B5}"/>
                  </a:ext>
                </a:extLst>
              </p:cNvPr>
              <p:cNvSpPr txBox="1"/>
              <p:nvPr/>
            </p:nvSpPr>
            <p:spPr>
              <a:xfrm>
                <a:off x="6096000" y="2052756"/>
                <a:ext cx="6097554" cy="17091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Ratio of length to diameter  of needle bodkin</a:t>
                </a: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b="1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Ratio of length to diameter</a:t>
                </a:r>
                <a14:m>
                  <m:oMath xmlns:m="http://schemas.openxmlformats.org/officeDocument/2006/math"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 </m:t>
                    </m:r>
                    <m:f>
                      <m:f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𝟎</m:t>
                        </m:r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𝟏𝟏𝟓</m:t>
                        </m:r>
                      </m:num>
                      <m:den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𝟎</m:t>
                        </m:r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𝟎𝟏𝟏𝟏𝟏</m:t>
                        </m:r>
                      </m:den>
                    </m:f>
                  </m:oMath>
                </a14:m>
                <a:endParaRPr lang="en-GB" sz="18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50000"/>
                  </a:lnSpc>
                  <a:spcBef>
                    <a:spcPts val="900"/>
                  </a:spcBef>
                </a:pPr>
                <a:r>
                  <a:rPr lang="en-GB" b="1" dirty="0"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Ratio of length to diameter</a:t>
                </a:r>
                <a14:m>
                  <m:oMath xmlns:m="http://schemas.openxmlformats.org/officeDocument/2006/math"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</m:oMath>
                </a14:m>
                <a:r>
                  <a:rPr lang="en-GB" b="1" dirty="0"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10.35</a:t>
                </a:r>
                <a:endParaRPr lang="en-GB" sz="18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856F386-0BAF-D27A-A38B-714C712027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2052756"/>
                <a:ext cx="6097554" cy="1709186"/>
              </a:xfrm>
              <a:prstGeom prst="rect">
                <a:avLst/>
              </a:prstGeom>
              <a:blipFill>
                <a:blip r:embed="rId3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4">
            <a:extLst>
              <a:ext uri="{FF2B5EF4-FFF2-40B4-BE49-F238E27FC236}">
                <a16:creationId xmlns:a16="http://schemas.microsoft.com/office/drawing/2014/main" id="{1F4C3E13-9D9E-7A8D-E545-23738F9903AA}"/>
              </a:ext>
            </a:extLst>
          </p:cNvPr>
          <p:cNvSpPr txBox="1">
            <a:spLocks/>
          </p:cNvSpPr>
          <p:nvPr/>
        </p:nvSpPr>
        <p:spPr>
          <a:xfrm>
            <a:off x="2488095" y="437322"/>
            <a:ext cx="7215809" cy="815687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Ratio of length to diameter</a:t>
            </a:r>
          </a:p>
        </p:txBody>
      </p:sp>
    </p:spTree>
    <p:extLst>
      <p:ext uri="{BB962C8B-B14F-4D97-AF65-F5344CB8AC3E}">
        <p14:creationId xmlns:p14="http://schemas.microsoft.com/office/powerpoint/2010/main" val="41604610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4271C-5993-06C3-D0E8-7E0936C85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26</a:t>
            </a:fld>
            <a:endParaRPr lang="en-GB" dirty="0"/>
          </a:p>
        </p:txBody>
      </p:sp>
      <p:pic>
        <p:nvPicPr>
          <p:cNvPr id="5" name="Content Placeholder 8">
            <a:extLst>
              <a:ext uri="{FF2B5EF4-FFF2-40B4-BE49-F238E27FC236}">
                <a16:creationId xmlns:a16="http://schemas.microsoft.com/office/drawing/2014/main" id="{320E5B42-C072-E409-0BC9-4E2C285C1F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1422" t="2340" r="3164"/>
          <a:stretch/>
        </p:blipFill>
        <p:spPr>
          <a:xfrm>
            <a:off x="8976049" y="611540"/>
            <a:ext cx="2736787" cy="5634915"/>
          </a:xfrm>
        </p:spPr>
      </p:pic>
      <p:sp>
        <p:nvSpPr>
          <p:cNvPr id="8" name="Title 14">
            <a:extLst>
              <a:ext uri="{FF2B5EF4-FFF2-40B4-BE49-F238E27FC236}">
                <a16:creationId xmlns:a16="http://schemas.microsoft.com/office/drawing/2014/main" id="{76ECE889-B83A-26BC-BAD1-55E5D2916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244" y="2430069"/>
            <a:ext cx="3565524" cy="199785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Shot against soldier </a:t>
            </a:r>
          </a:p>
        </p:txBody>
      </p:sp>
      <p:pic>
        <p:nvPicPr>
          <p:cNvPr id="9" name="Picture 2" descr="History of the English Longbow | ODINSON ARCHERY">
            <a:extLst>
              <a:ext uri="{FF2B5EF4-FFF2-40B4-BE49-F238E27FC236}">
                <a16:creationId xmlns:a16="http://schemas.microsoft.com/office/drawing/2014/main" id="{7CDFCC8D-C4D6-4A44-2EFB-BCB7E7F4B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388" y="1205981"/>
            <a:ext cx="3351187" cy="444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04062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4271C-5993-06C3-D0E8-7E0936C85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27</a:t>
            </a:fld>
            <a:endParaRPr lang="en-GB" dirty="0"/>
          </a:p>
        </p:txBody>
      </p:sp>
      <p:pic>
        <p:nvPicPr>
          <p:cNvPr id="4" name="Picture 2" descr="History of the English Longbow | ODINSON ARCHE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388" y="1205981"/>
            <a:ext cx="3351187" cy="444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hysical-ape78: A knight running very fast on the back of a horse holding a  sword">
            <a:extLst>
              <a:ext uri="{FF2B5EF4-FFF2-40B4-BE49-F238E27FC236}">
                <a16:creationId xmlns:a16="http://schemas.microsoft.com/office/drawing/2014/main" id="{1DE47F40-B126-F3A2-12C9-96293267C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68342" y="1362852"/>
            <a:ext cx="4132295" cy="413229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4">
            <a:extLst>
              <a:ext uri="{FF2B5EF4-FFF2-40B4-BE49-F238E27FC236}">
                <a16:creationId xmlns:a16="http://schemas.microsoft.com/office/drawing/2014/main" id="{6A777C3A-F13C-A4BE-7536-D3016349D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481" y="2430070"/>
            <a:ext cx="3565524" cy="199785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Shot against cavalry  </a:t>
            </a:r>
          </a:p>
        </p:txBody>
      </p:sp>
    </p:spTree>
    <p:extLst>
      <p:ext uri="{BB962C8B-B14F-4D97-AF65-F5344CB8AC3E}">
        <p14:creationId xmlns:p14="http://schemas.microsoft.com/office/powerpoint/2010/main" val="16331024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Victory contributing factors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7CEC8A-9647-E5CD-7FFE-1F6E337DD6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37" r="21965" b="2"/>
          <a:stretch/>
        </p:blipFill>
        <p:spPr>
          <a:xfrm>
            <a:off x="4742402" y="1548202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28</a:t>
            </a:fld>
            <a:endParaRPr lang="en-GB" dirty="0"/>
          </a:p>
        </p:txBody>
      </p:sp>
      <p:pic>
        <p:nvPicPr>
          <p:cNvPr id="11" name="Picture Placeholder 7">
            <a:extLst>
              <a:ext uri="{FF2B5EF4-FFF2-40B4-BE49-F238E27FC236}">
                <a16:creationId xmlns:a16="http://schemas.microsoft.com/office/drawing/2014/main" id="{3983F2ED-5C40-5FAF-017E-F990B3F7F8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671" b="12671"/>
          <a:stretch/>
        </p:blipFill>
        <p:spPr>
          <a:xfrm>
            <a:off x="8816975" y="675795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noFill/>
        </p:spPr>
      </p:pic>
      <p:pic>
        <p:nvPicPr>
          <p:cNvPr id="12" name="Picture Placeholder 7">
            <a:extLst>
              <a:ext uri="{FF2B5EF4-FFF2-40B4-BE49-F238E27FC236}">
                <a16:creationId xmlns:a16="http://schemas.microsoft.com/office/drawing/2014/main" id="{A306E3DA-CE5A-51A1-EFDB-1AA56E0AFDF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186" b="13186"/>
          <a:stretch/>
        </p:blipFill>
        <p:spPr>
          <a:xfrm>
            <a:off x="8816975" y="3591503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1925573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9BD4CCE-B5B2-4642-0A89-048A9244CC99}"/>
              </a:ext>
            </a:extLst>
          </p:cNvPr>
          <p:cNvSpPr txBox="1">
            <a:spLocks/>
          </p:cNvSpPr>
          <p:nvPr/>
        </p:nvSpPr>
        <p:spPr>
          <a:xfrm>
            <a:off x="8626476" y="55862"/>
            <a:ext cx="3565524" cy="2384898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albaum Display"/>
                <a:ea typeface="+mj-ea"/>
                <a:cs typeface="+mj-cs"/>
              </a:rPr>
              <a:t>1</a:t>
            </a:r>
            <a:r>
              <a:rPr kumimoji="0" lang="en-GB" sz="48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albaum Display"/>
                <a:ea typeface="+mj-ea"/>
                <a:cs typeface="+mj-cs"/>
              </a:rPr>
              <a:t>st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albaum Display"/>
                <a:ea typeface="+mj-ea"/>
                <a:cs typeface="+mj-cs"/>
              </a:rPr>
              <a:t> Contributing factor- Military</a:t>
            </a:r>
            <a:r>
              <a:rPr kumimoji="0" lang="en-GB" sz="48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albaum Display"/>
                <a:ea typeface="+mj-ea"/>
                <a:cs typeface="+mj-cs"/>
              </a:rPr>
              <a:t> t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albaum Display"/>
                <a:ea typeface="+mj-ea"/>
                <a:cs typeface="+mj-cs"/>
              </a:rPr>
              <a:t>actics </a:t>
            </a:r>
          </a:p>
        </p:txBody>
      </p:sp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B78A5FE4-95E0-EBFF-53F2-772843ECD7E8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550863" y="6507212"/>
            <a:ext cx="2628900" cy="153888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Tuesday, February 2, 20XX</a:t>
            </a:r>
          </a:p>
        </p:txBody>
      </p:sp>
      <p:sp>
        <p:nvSpPr>
          <p:cNvPr id="9" name="Slide Number Placeholder 8" hidden="1">
            <a:extLst>
              <a:ext uri="{FF2B5EF4-FFF2-40B4-BE49-F238E27FC236}">
                <a16:creationId xmlns:a16="http://schemas.microsoft.com/office/drawing/2014/main" id="{0C3414F2-8A88-1FBB-E421-E7385A5CEBE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pic>
        <p:nvPicPr>
          <p:cNvPr id="8" name="Picture 2" descr="Mud-caked rugby players struggle to recognise teammates | Daily Mail Online">
            <a:extLst>
              <a:ext uri="{FF2B5EF4-FFF2-40B4-BE49-F238E27FC236}">
                <a16:creationId xmlns:a16="http://schemas.microsoft.com/office/drawing/2014/main" id="{7A803B9E-247C-1681-9C9C-90120C0783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" r="-481" b="4150"/>
          <a:stretch/>
        </p:blipFill>
        <p:spPr bwMode="auto">
          <a:xfrm>
            <a:off x="6435748" y="3196688"/>
            <a:ext cx="5655075" cy="356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Placeholder 7">
            <a:extLst>
              <a:ext uri="{FF2B5EF4-FFF2-40B4-BE49-F238E27FC236}">
                <a16:creationId xmlns:a16="http://schemas.microsoft.com/office/drawing/2014/main" id="{ED15D09B-D0C7-EEF9-DD42-F340D66747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47" b="1691"/>
          <a:stretch/>
        </p:blipFill>
        <p:spPr>
          <a:xfrm>
            <a:off x="5100297" y="135869"/>
            <a:ext cx="3313616" cy="4339087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95379376"/>
              </p:ext>
            </p:extLst>
          </p:nvPr>
        </p:nvGraphicFramePr>
        <p:xfrm>
          <a:off x="-1692252" y="134431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9505865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9BD4CCE-B5B2-4642-0A89-048A9244CC99}"/>
              </a:ext>
            </a:extLst>
          </p:cNvPr>
          <p:cNvSpPr txBox="1">
            <a:spLocks/>
          </p:cNvSpPr>
          <p:nvPr/>
        </p:nvSpPr>
        <p:spPr>
          <a:xfrm>
            <a:off x="8224643" y="288729"/>
            <a:ext cx="3854929" cy="2384898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dirty="0"/>
              <a:t>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kern="1200" dirty="0">
                <a:latin typeface="+mj-lt"/>
                <a:ea typeface="+mj-ea"/>
                <a:cs typeface="+mj-cs"/>
              </a:rPr>
              <a:t>Contributing factor-Weapons &amp; armour</a:t>
            </a:r>
          </a:p>
        </p:txBody>
      </p:sp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B78A5FE4-95E0-EBFF-53F2-772843ECD7E8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550863" y="6507212"/>
            <a:ext cx="262890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Tuesday, February 2, 20XX</a:t>
            </a:r>
          </a:p>
        </p:txBody>
      </p:sp>
      <p:sp>
        <p:nvSpPr>
          <p:cNvPr id="9" name="Slide Number Placeholder 8" hidden="1">
            <a:extLst>
              <a:ext uri="{FF2B5EF4-FFF2-40B4-BE49-F238E27FC236}">
                <a16:creationId xmlns:a16="http://schemas.microsoft.com/office/drawing/2014/main" id="{0C3414F2-8A88-1FBB-E421-E7385A5CEBE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30</a:t>
            </a:fld>
            <a:endParaRPr lang="en-GB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8AFC483B-2432-1FDA-F4BE-63327A41ECF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07153520"/>
              </p:ext>
            </p:extLst>
          </p:nvPr>
        </p:nvGraphicFramePr>
        <p:xfrm>
          <a:off x="239763" y="1215240"/>
          <a:ext cx="7466156" cy="4832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Placeholder 7">
            <a:extLst>
              <a:ext uri="{FF2B5EF4-FFF2-40B4-BE49-F238E27FC236}">
                <a16:creationId xmlns:a16="http://schemas.microsoft.com/office/drawing/2014/main" id="{5C9C6601-8471-22C8-D3DE-416B2750B7A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4340" b="-1306"/>
          <a:stretch/>
        </p:blipFill>
        <p:spPr>
          <a:xfrm>
            <a:off x="9075931" y="2816051"/>
            <a:ext cx="3003641" cy="395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0890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39" y="3028694"/>
            <a:ext cx="3565524" cy="641442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rtl="0"/>
            <a:r>
              <a:rPr lang="en-GB" dirty="0"/>
              <a:t>Summary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4C2F35B-7EA6-7A4D-8AD8-3EF4157F77A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5562813"/>
              </p:ext>
            </p:extLst>
          </p:nvPr>
        </p:nvGraphicFramePr>
        <p:xfrm>
          <a:off x="4193983" y="432210"/>
          <a:ext cx="7751927" cy="5834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Rectangle 1"/>
          <p:cNvSpPr/>
          <p:nvPr/>
        </p:nvSpPr>
        <p:spPr>
          <a:xfrm>
            <a:off x="4074763" y="1425327"/>
            <a:ext cx="795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a typeface="Times New Roman" panose="02020603050405020304" pitchFamily="18" charset="0"/>
              </a:rPr>
              <a:t>Give a presentation on whether it was the deciding factor at the Battle of Agincourt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749610" y="2035252"/>
            <a:ext cx="5724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a typeface="Times New Roman" panose="02020603050405020304" pitchFamily="18" charset="0"/>
              </a:rPr>
              <a:t>No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877680" y="2035252"/>
            <a:ext cx="3845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a typeface="Times New Roman" panose="02020603050405020304" pitchFamily="18" charset="0"/>
              </a:rPr>
              <a:t>&amp; 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9832635" y="2035252"/>
            <a:ext cx="5428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a typeface="Times New Roman" panose="02020603050405020304" pitchFamily="18" charset="0"/>
              </a:rPr>
              <a:t>Yes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500035" y="4924610"/>
            <a:ext cx="7100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a typeface="Times New Roman" panose="02020603050405020304" pitchFamily="18" charset="0"/>
              </a:rPr>
              <a:t>Not the deciding factor but a deciding factor at the Battle of Agincourt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567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238" y="273844"/>
            <a:ext cx="3565524" cy="641442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rtl="0"/>
            <a:r>
              <a:rPr lang="en-GB" dirty="0"/>
              <a:t>Future work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BA1B0FB-D917-4C8C-928F-313BD683BF39}" type="slidenum">
              <a:rPr kumimoji="0" lang="en-GB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65000"/>
                    <a:alpha val="80000"/>
                  </a:prstClr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65000"/>
                  <a:alpha val="80000"/>
                </a:prstClr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C4EF06-A142-A752-A9AB-B27DB5EDEA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92" t="12417" r="61999" b="13351"/>
          <a:stretch/>
        </p:blipFill>
        <p:spPr bwMode="auto">
          <a:xfrm>
            <a:off x="501944" y="1386449"/>
            <a:ext cx="4827846" cy="3381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Warbow Archery Tips,Techniques, and Seminars: Testing Arrows Against Plate  Armour Part 4">
            <a:extLst>
              <a:ext uri="{FF2B5EF4-FFF2-40B4-BE49-F238E27FC236}">
                <a16:creationId xmlns:a16="http://schemas.microsoft.com/office/drawing/2014/main" id="{E8527602-3767-6C0E-0D5D-691F9C7AA7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840"/>
          <a:stretch/>
        </p:blipFill>
        <p:spPr bwMode="auto">
          <a:xfrm>
            <a:off x="6096000" y="1386449"/>
            <a:ext cx="5714708" cy="347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0566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2C294-E8C5-678D-2945-1A90DF61E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615950"/>
            <a:ext cx="5545137" cy="3384550"/>
          </a:xfrm>
        </p:spPr>
        <p:txBody>
          <a:bodyPr wrap="square" numCol="1" anchor="b">
            <a:normAutofit/>
          </a:bodyPr>
          <a:lstStyle/>
          <a:p>
            <a:r>
              <a:rPr lang="en-GB" sz="4800" dirty="0"/>
              <a:t>Thank you for listening. </a:t>
            </a:r>
            <a:br>
              <a:rPr lang="en-GB" sz="4800" dirty="0"/>
            </a:br>
            <a:r>
              <a:rPr lang="en-GB" sz="4800" dirty="0"/>
              <a:t>Any questions ?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3D0E5ED9-CE12-09B8-6F88-94F0367BA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33</a:t>
            </a:fld>
            <a:endParaRPr lang="en-GB" dirty="0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6E73BC70-D9E9-4A62-3DB3-2CCDD8D073B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33</a:t>
            </a:fld>
            <a:endParaRPr lang="en-GB" dirty="0"/>
          </a:p>
        </p:txBody>
      </p:sp>
      <p:pic>
        <p:nvPicPr>
          <p:cNvPr id="3" name="Video 10" title="Question mark speech bubbles">
            <a:hlinkClick r:id="" action="ppaction://media"/>
            <a:extLst>
              <a:ext uri="{FF2B5EF4-FFF2-40B4-BE49-F238E27FC236}">
                <a16:creationId xmlns:a16="http://schemas.microsoft.com/office/drawing/2014/main" id="{7C06EDBD-44BA-C314-B2C6-A73A257DFA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18325" y="1821602"/>
            <a:ext cx="5616476" cy="3159266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47255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sharepoint/v3"/>
    <ds:schemaRef ds:uri="230e9df3-be65-4c73-a93b-d1236ebd677e"/>
    <ds:schemaRef ds:uri="http://schemas.microsoft.com/office/2006/documentManagement/types"/>
    <ds:schemaRef ds:uri="http://schemas.openxmlformats.org/package/2006/metadata/core-properties"/>
    <ds:schemaRef ds:uri="71af3243-3dd4-4a8d-8c0d-dd76da1f02a5"/>
    <ds:schemaRef ds:uri="http://www.w3.org/XML/1998/namespace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{F933046E-25F7-4535-B627-B36C39442277}tf33713516_win32</Template>
  <TotalTime>889</TotalTime>
  <Words>2370</Words>
  <Application>Microsoft Office PowerPoint</Application>
  <PresentationFormat>Widescreen</PresentationFormat>
  <Paragraphs>295</Paragraphs>
  <Slides>33</Slides>
  <Notes>26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Arial</vt:lpstr>
      <vt:lpstr>Arial</vt:lpstr>
      <vt:lpstr>Calibri</vt:lpstr>
      <vt:lpstr>Cambria Math</vt:lpstr>
      <vt:lpstr>Gill Sans MT</vt:lpstr>
      <vt:lpstr>Walbaum Display</vt:lpstr>
      <vt:lpstr>3DFloatVTI</vt:lpstr>
      <vt:lpstr>UWTSD 200_Subtitle 2</vt:lpstr>
      <vt:lpstr>The defeat of the French Dauphin at the Battle of Agincourt</vt:lpstr>
      <vt:lpstr>Introductions</vt:lpstr>
      <vt:lpstr>Task</vt:lpstr>
      <vt:lpstr>Agenda</vt:lpstr>
      <vt:lpstr>Background</vt:lpstr>
      <vt:lpstr>Weapon information</vt:lpstr>
      <vt:lpstr>PowerPoint Presentation</vt:lpstr>
      <vt:lpstr>PowerPoint Presentation</vt:lpstr>
      <vt:lpstr>PowerPoint Presentation</vt:lpstr>
      <vt:lpstr>Armour information</vt:lpstr>
      <vt:lpstr>PowerPoint Presentation</vt:lpstr>
      <vt:lpstr>Weapon and armour performance</vt:lpstr>
      <vt:lpstr>PowerPoint Presentation</vt:lpstr>
      <vt:lpstr>PowerPoint Presentation</vt:lpstr>
      <vt:lpstr>Yield stress of armour  </vt:lpstr>
      <vt:lpstr>Impact velocity </vt:lpstr>
      <vt:lpstr>PowerPoint Presentation</vt:lpstr>
      <vt:lpstr>Kinetic energy density </vt:lpstr>
      <vt:lpstr>Table of armour thickness &amp; limiting penetration velocity </vt:lpstr>
      <vt:lpstr>Table of armour thickness &amp; limiting penetration velocity </vt:lpstr>
      <vt:lpstr>PowerPoint Presentation</vt:lpstr>
      <vt:lpstr>PowerPoint Presentation</vt:lpstr>
      <vt:lpstr>Tables</vt:lpstr>
      <vt:lpstr>Density comparison</vt:lpstr>
      <vt:lpstr>PowerPoint Presentation</vt:lpstr>
      <vt:lpstr>Shot against soldier </vt:lpstr>
      <vt:lpstr>Shot against cavalry  </vt:lpstr>
      <vt:lpstr>Victory contributing factors </vt:lpstr>
      <vt:lpstr>PowerPoint Presentation</vt:lpstr>
      <vt:lpstr>PowerPoint Presentation</vt:lpstr>
      <vt:lpstr>Summary </vt:lpstr>
      <vt:lpstr>Future work </vt:lpstr>
      <vt:lpstr>Thank you for listening.  Any 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defeat of the French Dauphin at the Battle of Agincourt</dc:title>
  <dc:creator>Owain Plant (1910280)</dc:creator>
  <cp:lastModifiedBy>Owain Plant</cp:lastModifiedBy>
  <cp:revision>41</cp:revision>
  <dcterms:created xsi:type="dcterms:W3CDTF">2023-10-10T16:21:44Z</dcterms:created>
  <dcterms:modified xsi:type="dcterms:W3CDTF">2023-12-14T19:58:53Z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