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1"/>
  </p:sldMasterIdLst>
  <p:sldIdLst>
    <p:sldId id="263" r:id="rId2"/>
    <p:sldId id="265" r:id="rId3"/>
    <p:sldId id="266" r:id="rId4"/>
    <p:sldId id="267" r:id="rId5"/>
    <p:sldId id="268" r:id="rId6"/>
    <p:sldId id="269" r:id="rId7"/>
    <p:sldId id="270" r:id="rId8"/>
    <p:sldId id="271" r:id="rId9"/>
  </p:sldIdLst>
  <p:sldSz cx="9144000" cy="6858000" type="screen4x3"/>
  <p:notesSz cx="6797675" cy="9926638"/>
  <p:defaultTextStyle>
    <a:defPPr>
      <a:defRPr lang="en-US"/>
    </a:defPPr>
    <a:lvl1pPr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1pPr>
    <a:lvl2pPr marL="4572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2pPr>
    <a:lvl3pPr marL="9144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3pPr>
    <a:lvl4pPr marL="13716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4pPr>
    <a:lvl5pPr marL="18288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48"/>
  </p:normalViewPr>
  <p:slideViewPr>
    <p:cSldViewPr>
      <p:cViewPr varScale="1">
        <p:scale>
          <a:sx n="117" d="100"/>
          <a:sy n="117" d="100"/>
        </p:scale>
        <p:origin x="1480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CE3D78F-B2CA-9051-5E7B-C729087619F6}"/>
              </a:ext>
            </a:extLst>
          </p:cNvPr>
          <p:cNvSpPr/>
          <p:nvPr/>
        </p:nvSpPr>
        <p:spPr>
          <a:xfrm>
            <a:off x="0" y="0"/>
            <a:ext cx="9144000" cy="4572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4C5AFCA0-245A-766A-64EE-1C3F32C0931A}"/>
              </a:ext>
            </a:extLst>
          </p:cNvPr>
          <p:cNvSpPr/>
          <p:nvPr/>
        </p:nvSpPr>
        <p:spPr>
          <a:xfrm>
            <a:off x="4763" y="0"/>
            <a:ext cx="9139237" cy="4572000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0079BFF9-9332-074A-BACF-1081DBB6F6C9}"/>
              </a:ext>
            </a:extLst>
          </p:cNvPr>
          <p:cNvCxnSpPr/>
          <p:nvPr/>
        </p:nvCxnSpPr>
        <p:spPr>
          <a:xfrm flipV="1">
            <a:off x="6289675" y="5264150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/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65E1EA77-5169-51AC-9103-5628492349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 smtClean="0"/>
            </a:lvl1pPr>
          </a:lstStyle>
          <a:p>
            <a:pPr>
              <a:defRPr/>
            </a:pPr>
            <a:fld id="{CC9AA240-333C-4345-8191-07E8DACB0720}" type="datetimeFigureOut">
              <a:rPr lang="en-US"/>
              <a:pPr>
                <a:defRPr/>
              </a:pPr>
              <a:t>1/24/24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1646E56D-B8B3-8E6E-BC1E-5DA1D6E1D9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D6891685-BDE4-63E7-DF68-2C0885EE5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8F303D-19D0-B542-A9F3-1CAEAC1F9A2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37136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F88E2C-9773-23E9-E84B-3CB2C5675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7E200C-C4A9-D049-A123-9B3F9B1369D1}" type="datetimeFigureOut">
              <a:rPr lang="en-US"/>
              <a:pPr>
                <a:defRPr/>
              </a:pPr>
              <a:t>1/24/24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0E9DC8-4806-DB22-D6C5-C913CF84EC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C1E40F-6A58-3AF1-0402-20C3E124C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50FC8A-F7F9-CA4D-98A8-CF24877BA3E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816528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20B90F2-F970-1826-4480-643988DC846F}"/>
              </a:ext>
            </a:extLst>
          </p:cNvPr>
          <p:cNvSpPr/>
          <p:nvPr/>
        </p:nvSpPr>
        <p:spPr>
          <a:xfrm>
            <a:off x="0" y="0"/>
            <a:ext cx="9144000" cy="45720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563215C5-C17C-1482-7ADB-61E0D98D96B2}"/>
              </a:ext>
            </a:extLst>
          </p:cNvPr>
          <p:cNvSpPr/>
          <p:nvPr/>
        </p:nvSpPr>
        <p:spPr>
          <a:xfrm>
            <a:off x="4763" y="0"/>
            <a:ext cx="9139237" cy="4572000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D5430279-1422-9B96-237E-A20EBFBB789F}"/>
              </a:ext>
            </a:extLst>
          </p:cNvPr>
          <p:cNvCxnSpPr/>
          <p:nvPr/>
        </p:nvCxnSpPr>
        <p:spPr>
          <a:xfrm flipV="1">
            <a:off x="6289675" y="5264150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/>
          <a:lstStyle>
            <a:lvl1pPr algn="r">
              <a:defRPr sz="44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467E7C43-1A93-6D9D-6C83-D8F0CA290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CF6072-70E8-A840-A5CD-6B7BD6E321F2}" type="datetimeFigureOut">
              <a:rPr lang="en-US"/>
              <a:pPr>
                <a:defRPr/>
              </a:pPr>
              <a:t>1/24/24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08BEF31C-CEF6-2585-E001-0E4A5BF8CD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4B57D677-0067-2778-045A-92674C3E5A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46B782-6F83-D545-8036-AC3B391D146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335645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FC6AE9B-B76D-42D7-4C44-574D74965E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F54A5-6A79-4F43-AA67-4B11D414558B}" type="datetimeFigureOut">
              <a:rPr lang="en-US"/>
              <a:pPr>
                <a:defRPr/>
              </a:pPr>
              <a:t>1/24/24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7C39D1B6-FADD-A59F-1CCC-5D1E64DD89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354B867-D477-255C-35C6-F2A7B090C3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73C4B5-C44D-0E46-B5BD-B038A3E64C4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064416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F0CD290-2502-F3B2-C20E-A56767D423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87D2A-0964-A448-B4B7-85FE81F191E5}" type="datetimeFigureOut">
              <a:rPr lang="en-US"/>
              <a:pPr>
                <a:defRPr/>
              </a:pPr>
              <a:t>1/24/24</a:t>
            </a:fld>
            <a:endParaRPr lang="en-U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467228A7-E9D1-87B9-222C-479521EB77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B34B8F3-E82D-F414-370D-28C973B0AA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D96359-CA79-7848-9541-14F453A7ACC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125103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1DC83B2-A914-1A5E-D153-22B5814FC0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E73A92-0863-3F44-B4C9-F356B1BF2F12}" type="datetimeFigureOut">
              <a:rPr lang="en-US"/>
              <a:pPr>
                <a:defRPr/>
              </a:pPr>
              <a:t>1/24/24</a:t>
            </a:fld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9B0460FD-635A-C3F7-43A6-6B85DAB86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51A0A9A-76FF-6CD7-A0DF-AE31769267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0153EFF-B3C7-3745-96EA-054CE319A84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071977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E3FB61-5056-029C-43B1-9E21EF5825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07AC83-80BD-6040-972D-E45AF31F8011}" type="datetimeFigureOut">
              <a:rPr lang="en-US"/>
              <a:pPr>
                <a:defRPr/>
              </a:pPr>
              <a:t>1/24/24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FACB28-E467-07A0-8264-D2B5B54367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BDA0D6-188A-0C70-3126-E19241D867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E375FE-A01C-0444-91D7-D7EDA202C79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032303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3482224D-6B5C-F8C6-B976-48E71EC509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58083A-20BF-D147-B79C-2F7700E93C15}" type="datetimeFigureOut">
              <a:rPr lang="en-US"/>
              <a:pPr>
                <a:defRPr/>
              </a:pPr>
              <a:t>1/24/24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4FDF64-BF69-0CDE-CB01-C5AE91BD4D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857C90-55F5-BFBE-CC9F-1B0647CD4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A0A9FD-9574-524B-8D24-1AC80264436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150601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A5290C7-830E-045C-D7B7-747974841456}"/>
              </a:ext>
            </a:extLst>
          </p:cNvPr>
          <p:cNvCxnSpPr/>
          <p:nvPr/>
        </p:nvCxnSpPr>
        <p:spPr>
          <a:xfrm flipV="1">
            <a:off x="6289675" y="5264150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/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E2EE2771-9E7B-94DE-C608-46D6D5A011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6C4F8E-F1CF-3943-AF2A-703F4E667F5A}" type="datetimeFigureOut">
              <a:rPr lang="en-US"/>
              <a:pPr>
                <a:defRPr/>
              </a:pPr>
              <a:t>1/24/24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38CDFC98-AFFB-2365-EBAD-1B794FAEE9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9D150446-B330-EE15-B4AC-404A373430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1F04CA-67E5-2647-B038-4C35413BF6A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37971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D5B5CE-4227-0DF5-8897-8B4E17FF26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490C8E-6737-5A40-9A48-FE3C02F57E01}" type="datetimeFigureOut">
              <a:rPr lang="en-US"/>
              <a:pPr>
                <a:defRPr/>
              </a:pPr>
              <a:t>1/24/24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7B1EE1-FCAC-C351-B189-6E15E68AB1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B9EDC8-468A-E82B-0EEF-BFA625A05A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6911AA-18FA-AE4E-9753-7FCE1E3601D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881338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9C1B1EEB-BEA8-1FAF-E3C7-351B0EE1BA69}"/>
              </a:ext>
            </a:extLst>
          </p:cNvPr>
          <p:cNvCxnSpPr/>
          <p:nvPr/>
        </p:nvCxnSpPr>
        <p:spPr>
          <a:xfrm rot="5400000" flipV="1">
            <a:off x="7543800" y="173038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CED876-6A90-4F14-4327-A63EDF6C29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5AD651-A68D-924F-AA7F-B18DA04C29BF}" type="datetimeFigureOut">
              <a:rPr lang="en-US"/>
              <a:pPr>
                <a:defRPr/>
              </a:pPr>
              <a:t>1/24/24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30CD8D8-8FE7-CA6D-84B4-E222011565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D243315-429D-55C7-4B53-2082E4790D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97DD3A-BD8F-4E45-8174-8D7F50E818F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150457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926D315-3A7C-4AAA-EC80-607A40EC9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350" y="585788"/>
            <a:ext cx="7289800" cy="1498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159B2105-98DA-930D-81E1-39040CC70B8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768350" y="2286000"/>
            <a:ext cx="7289800" cy="402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45720" tIns="45720" rIns="4572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18B93E-14B8-3833-00BF-594581EB39D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8350" y="6470650"/>
            <a:ext cx="1616075" cy="2746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E8EEC3D-2695-A54D-8535-C1B45268FA21}" type="datetimeFigureOut">
              <a:rPr lang="en-US"/>
              <a:pPr>
                <a:defRPr/>
              </a:pPr>
              <a:t>1/24/24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78046D-B592-243D-E3EB-82539D60ECB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632200" y="6470650"/>
            <a:ext cx="4425950" cy="2746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AE3F66-58E7-39E5-4C36-0F23832B97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128000" y="6470650"/>
            <a:ext cx="730250" cy="2746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000">
                <a:solidFill>
                  <a:srgbClr val="0D0D0D"/>
                </a:solidFill>
                <a:latin typeface="Tw Cen MT Condensed" panose="020B0606020104020203" pitchFamily="34" charset="77"/>
              </a:defRPr>
            </a:lvl1pPr>
          </a:lstStyle>
          <a:p>
            <a:fld id="{05262ABB-E160-7C4E-9489-953536DFD8F1}" type="slidenum">
              <a:rPr lang="en-US" altLang="en-US"/>
              <a:pPr/>
              <a:t>‹#›</a:t>
            </a:fld>
            <a:endParaRPr lang="en-US" alt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3784EF4-4A49-B994-5B3F-26353FB8666F}"/>
              </a:ext>
            </a:extLst>
          </p:cNvPr>
          <p:cNvCxnSpPr/>
          <p:nvPr/>
        </p:nvCxnSpPr>
        <p:spPr>
          <a:xfrm flipV="1">
            <a:off x="571500" y="827088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77" r:id="rId2"/>
    <p:sldLayoutId id="2147483684" r:id="rId3"/>
    <p:sldLayoutId id="2147483678" r:id="rId4"/>
    <p:sldLayoutId id="2147483679" r:id="rId5"/>
    <p:sldLayoutId id="2147483680" r:id="rId6"/>
    <p:sldLayoutId id="2147483685" r:id="rId7"/>
    <p:sldLayoutId id="2147483681" r:id="rId8"/>
    <p:sldLayoutId id="2147483686" r:id="rId9"/>
    <p:sldLayoutId id="2147483682" r:id="rId10"/>
    <p:sldLayoutId id="2147483687" r:id="rId11"/>
  </p:sldLayoutIdLst>
  <p:txStyles>
    <p:titleStyle>
      <a:lvl1pPr algn="l" rtl="0" fontAlgn="base">
        <a:lnSpc>
          <a:spcPct val="80000"/>
        </a:lnSpc>
        <a:spcBef>
          <a:spcPct val="0"/>
        </a:spcBef>
        <a:spcAft>
          <a:spcPct val="0"/>
        </a:spcAft>
        <a:defRPr sz="4400" kern="1200" cap="all" spc="100">
          <a:solidFill>
            <a:srgbClr val="0D0D0D"/>
          </a:solidFill>
          <a:latin typeface="+mj-lt"/>
          <a:ea typeface="+mj-ea"/>
          <a:cs typeface="+mj-cs"/>
        </a:defRPr>
      </a:lvl1pPr>
      <a:lvl2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77"/>
        </a:defRPr>
      </a:lvl2pPr>
      <a:lvl3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77"/>
        </a:defRPr>
      </a:lvl3pPr>
      <a:lvl4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77"/>
        </a:defRPr>
      </a:lvl4pPr>
      <a:lvl5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77"/>
        </a:defRPr>
      </a:lvl5pPr>
      <a:lvl6pPr marL="4572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77"/>
        </a:defRPr>
      </a:lvl6pPr>
      <a:lvl7pPr marL="9144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77"/>
        </a:defRPr>
      </a:lvl7pPr>
      <a:lvl8pPr marL="13716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77"/>
        </a:defRPr>
      </a:lvl8pPr>
      <a:lvl9pPr marL="18288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77"/>
        </a:defRPr>
      </a:lvl9pPr>
    </p:titleStyle>
    <p:bodyStyle>
      <a:lvl1pPr marL="90488" indent="-90488" algn="l" rtl="0" fontAlgn="base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77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13" indent="-136525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2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7675" indent="-136525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2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3725" indent="-136525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2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6288" indent="-136525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2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4F7D0-BBFB-27C5-7F38-3C942A3185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029200"/>
            <a:ext cx="5208588" cy="1470025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Green exercise article review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C07DA5-7688-C63A-E0B6-92BC9C91B6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53200" y="4746625"/>
            <a:ext cx="2209800" cy="1752600"/>
          </a:xfrm>
        </p:spPr>
        <p:txBody>
          <a:bodyPr rtlCol="0"/>
          <a:lstStyle/>
          <a:p>
            <a:pPr fontAlgn="auto">
              <a:buFont typeface="Tw Cen MT" panose="020B0602020104020603" pitchFamily="34" charset="0"/>
              <a:buNone/>
              <a:defRPr/>
            </a:pPr>
            <a:r>
              <a:rPr lang="en-GB" dirty="0"/>
              <a:t>Week 1 (Thursday) and Week 2 (Thursday) </a:t>
            </a:r>
          </a:p>
          <a:p>
            <a:pPr fontAlgn="auto">
              <a:buFont typeface="Tw Cen MT" panose="020B0602020104020603" pitchFamily="34" charset="0"/>
              <a:buNone/>
              <a:defRPr/>
            </a:pPr>
            <a:r>
              <a:rPr lang="en-GB" dirty="0"/>
              <a:t>The Psychology of Exercise and Physical Activity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B03F54-E803-C574-8A54-3B9FE0CA71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4581525"/>
            <a:ext cx="4953000" cy="2286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 comparison of four typical green</a:t>
            </a:r>
            <a:b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exercise environments and</a:t>
            </a:r>
            <a:b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prediction of psychological health</a:t>
            </a:r>
            <a:b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outcomes.</a:t>
            </a:r>
            <a:b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en-GB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A6E9F8-56A5-7572-60E5-3F6DDB1470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57950" y="4959350"/>
            <a:ext cx="2400300" cy="1463675"/>
          </a:xfrm>
        </p:spPr>
        <p:txBody>
          <a:bodyPr rtlCol="0"/>
          <a:lstStyle/>
          <a:p>
            <a:pPr fontAlgn="auto">
              <a:buFont typeface="Tw Cen MT" panose="020B0602020104020603" pitchFamily="34" charset="0"/>
              <a:buNone/>
              <a:defRPr/>
            </a:pPr>
            <a:r>
              <a:rPr lang="en-GB" dirty="0"/>
              <a:t>Rogerson et al. (2016</a:t>
            </a:r>
            <a:r>
              <a:rPr lang="en-GB" sz="1200" dirty="0"/>
              <a:t>)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33E38C-85AC-6A9E-27EE-3D7C5819BB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3450" y="1371600"/>
            <a:ext cx="82296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Read the article and then answer the questions on the following slides.</a:t>
            </a:r>
            <a:b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b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You may do this individually or in pairs. 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75841E0E-16B6-4514-7F81-45D2FCFE53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alt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1FDEF-FC4B-0031-0F80-216E7DD59E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Questions to answer: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B8CECF92-D778-E6A3-D7E1-AFA580F068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Tw Cen MT Condensed" panose="020B0606020104020203" pitchFamily="34" charset="77"/>
              <a:buAutoNum type="arabicPeriod"/>
            </a:pPr>
            <a:r>
              <a:rPr lang="en-GB" altLang="en-US" sz="3200"/>
              <a:t>What does the introduction say that previous studies have found when investigating GE?</a:t>
            </a:r>
          </a:p>
          <a:p>
            <a:pPr marL="514350" indent="-514350">
              <a:buFont typeface="Tw Cen MT Condensed" panose="020B0606020104020203" pitchFamily="34" charset="77"/>
              <a:buAutoNum type="arabicPeriod"/>
            </a:pPr>
            <a:endParaRPr lang="en-GB" altLang="en-US" sz="3200"/>
          </a:p>
          <a:p>
            <a:pPr marL="514350" indent="-514350">
              <a:buFont typeface="Tw Cen MT Condensed" panose="020B0606020104020203" pitchFamily="34" charset="77"/>
              <a:buAutoNum type="arabicPeriod"/>
            </a:pPr>
            <a:r>
              <a:rPr lang="en-GB" altLang="en-US" sz="3200"/>
              <a:t>What is the rationale presented for the study?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955E69-B2B0-6E51-DF75-CF07232677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Method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35C7B849-9EFB-1EF2-866F-D2D7755704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Tw Cen MT" panose="020B0602020104020603" pitchFamily="34" charset="77"/>
              <a:buNone/>
            </a:pPr>
            <a:r>
              <a:rPr lang="en-GB" altLang="en-US" sz="3200"/>
              <a:t>3. Why were the locations used in the study selected?</a:t>
            </a:r>
          </a:p>
          <a:p>
            <a:pPr marL="0" indent="0">
              <a:buFont typeface="Tw Cen MT" panose="020B0602020104020603" pitchFamily="34" charset="77"/>
              <a:buNone/>
            </a:pPr>
            <a:endParaRPr lang="en-GB" altLang="en-US" sz="3200"/>
          </a:p>
          <a:p>
            <a:pPr marL="0" indent="0">
              <a:buFont typeface="Tw Cen MT" panose="020B0602020104020603" pitchFamily="34" charset="77"/>
              <a:buNone/>
            </a:pPr>
            <a:r>
              <a:rPr lang="en-GB" altLang="en-US" sz="3200"/>
              <a:t>4. How did the locations selected differ?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AFA5E-B83B-4D0A-C400-9A2ACEDB6E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en-GB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72A81C-1FE7-DB66-B828-8F5ADC72D6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8350" y="1295400"/>
            <a:ext cx="7289800" cy="5013325"/>
          </a:xfrm>
        </p:spPr>
        <p:txBody>
          <a:bodyPr rtlCol="0">
            <a:normAutofit/>
          </a:bodyPr>
          <a:lstStyle/>
          <a:p>
            <a:pPr marL="0" indent="0" fontAlgn="auto">
              <a:buFont typeface="Tw Cen MT" panose="020B0602020104020603" pitchFamily="34" charset="0"/>
              <a:buNone/>
              <a:defRPr/>
            </a:pPr>
            <a:r>
              <a:rPr lang="en-GB" sz="3200" dirty="0"/>
              <a:t>5. What measures were used in the study?</a:t>
            </a:r>
          </a:p>
          <a:p>
            <a:pPr marL="91440" indent="-91440" fontAlgn="auto">
              <a:buFont typeface="Tw Cen MT" panose="020B0602020104020603" pitchFamily="34" charset="0"/>
              <a:buChar char=" "/>
              <a:defRPr/>
            </a:pPr>
            <a:endParaRPr lang="en-GB" sz="3200" dirty="0"/>
          </a:p>
          <a:p>
            <a:pPr marL="0" indent="0" fontAlgn="auto">
              <a:buFont typeface="Tw Cen MT" panose="020B0602020104020603" pitchFamily="34" charset="0"/>
              <a:buNone/>
              <a:defRPr/>
            </a:pPr>
            <a:r>
              <a:rPr lang="en-GB" sz="3200" dirty="0"/>
              <a:t>6. The authors used bespoke menu based questions regarding participant’s primary motivation. </a:t>
            </a:r>
          </a:p>
          <a:p>
            <a:pPr marL="265176" lvl="1" indent="-137160" fontAlgn="auto">
              <a:buFont typeface="Wingdings 3" pitchFamily="18" charset="2"/>
              <a:buChar char=""/>
              <a:defRPr/>
            </a:pPr>
            <a:r>
              <a:rPr lang="en-GB" sz="3200" dirty="0"/>
              <a:t>What are the potential issues with this approach?</a:t>
            </a:r>
          </a:p>
          <a:p>
            <a:pPr marL="91440" indent="-91440" fontAlgn="auto">
              <a:buFont typeface="Tw Cen MT" panose="020B0602020104020603" pitchFamily="34" charset="0"/>
              <a:buChar char=" "/>
              <a:defRPr/>
            </a:pPr>
            <a:endParaRPr lang="en-GB" sz="3200" dirty="0"/>
          </a:p>
          <a:p>
            <a:pPr marL="91440" indent="-91440" fontAlgn="auto">
              <a:buFont typeface="Tw Cen MT" panose="020B0602020104020603" pitchFamily="34" charset="0"/>
              <a:buChar char=" "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5BF72-3BE5-8B9C-70FB-F580053F12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63F949-728C-B3C3-615D-F502EEE15D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marL="0" indent="0" fontAlgn="auto">
              <a:buFont typeface="Tw Cen MT" panose="020B0602020104020603" pitchFamily="34" charset="0"/>
              <a:buNone/>
              <a:defRPr/>
            </a:pPr>
            <a:r>
              <a:rPr lang="en-GB" sz="3200"/>
              <a:t>7. Using your research methods knowledge, identify any significant differences found between pre-post run values.</a:t>
            </a:r>
          </a:p>
          <a:p>
            <a:pPr marL="0" indent="0" fontAlgn="auto">
              <a:buFont typeface="Tw Cen MT" panose="020B0602020104020603" pitchFamily="34" charset="0"/>
              <a:buNone/>
              <a:defRPr/>
            </a:pPr>
            <a:endParaRPr lang="en-GB" sz="3200"/>
          </a:p>
          <a:p>
            <a:pPr marL="0" indent="0" fontAlgn="auto">
              <a:buFont typeface="Tw Cen MT" panose="020B0602020104020603" pitchFamily="34" charset="0"/>
              <a:buNone/>
              <a:defRPr/>
            </a:pPr>
            <a:r>
              <a:rPr lang="en-GB" sz="3200"/>
              <a:t>8. Have a look at the section of results where confidence intervals have been used. </a:t>
            </a:r>
          </a:p>
          <a:p>
            <a:pPr marL="0" indent="0" fontAlgn="auto">
              <a:buFont typeface="Tw Cen MT" panose="020B0602020104020603" pitchFamily="34" charset="0"/>
              <a:buNone/>
              <a:defRPr/>
            </a:pPr>
            <a:r>
              <a:rPr lang="en-GB" sz="3200"/>
              <a:t>What does this mean in terms of their findings?</a:t>
            </a:r>
          </a:p>
          <a:p>
            <a:pPr marL="0" indent="0" fontAlgn="auto">
              <a:buFont typeface="Tw Cen MT" panose="020B0602020104020603" pitchFamily="34" charset="0"/>
              <a:buNone/>
              <a:defRPr/>
            </a:pPr>
            <a:r>
              <a:rPr lang="en-GB" sz="3200"/>
              <a:t>A Confidence Interval is a </a:t>
            </a:r>
            <a:r>
              <a:rPr lang="en-GB" sz="3200" b="1"/>
              <a:t>range of values</a:t>
            </a:r>
            <a:r>
              <a:rPr lang="en-GB" sz="3200"/>
              <a:t> we are fairly sure our </a:t>
            </a:r>
            <a:r>
              <a:rPr lang="en-GB" sz="3200" b="1"/>
              <a:t>true value</a:t>
            </a:r>
            <a:r>
              <a:rPr lang="en-GB" sz="3200"/>
              <a:t> lies in. 95% confidence that the true mean for the population lies within it. </a:t>
            </a:r>
          </a:p>
          <a:p>
            <a:pPr marL="91440" indent="-91440" fontAlgn="auto">
              <a:buFont typeface="Tw Cen MT" panose="020B0602020104020603" pitchFamily="34" charset="0"/>
              <a:buChar char=" "/>
              <a:defRPr/>
            </a:pPr>
            <a:endParaRPr lang="en-GB" dirty="0"/>
          </a:p>
          <a:p>
            <a:pPr marL="91440" indent="-91440" fontAlgn="auto">
              <a:buFont typeface="Tw Cen MT" panose="020B0602020104020603" pitchFamily="34" charset="0"/>
              <a:buChar char=" "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CFDC6-B39C-FF69-6A2C-32F7B7AB01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52413"/>
            <a:ext cx="7289800" cy="1500187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9629ED-FA8E-B6E2-922C-9874A2A0DD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8350" y="1524000"/>
            <a:ext cx="7289800" cy="4784725"/>
          </a:xfrm>
        </p:spPr>
        <p:txBody>
          <a:bodyPr rtlCol="0">
            <a:normAutofit/>
          </a:bodyPr>
          <a:lstStyle/>
          <a:p>
            <a:pPr marL="0" indent="0" fontAlgn="auto">
              <a:buFont typeface="Tw Cen MT" panose="020B0602020104020603" pitchFamily="34" charset="0"/>
              <a:buNone/>
              <a:defRPr/>
            </a:pPr>
            <a:r>
              <a:rPr lang="en-GB" sz="2800" dirty="0"/>
              <a:t>9. What were the key findings of the study?</a:t>
            </a:r>
          </a:p>
          <a:p>
            <a:pPr marL="0" indent="0" fontAlgn="auto">
              <a:buFont typeface="Tw Cen MT" panose="020B0602020104020603" pitchFamily="34" charset="0"/>
              <a:buNone/>
              <a:defRPr/>
            </a:pPr>
            <a:endParaRPr lang="en-GB" sz="2800" dirty="0"/>
          </a:p>
          <a:p>
            <a:pPr marL="0" indent="0" fontAlgn="auto">
              <a:buFont typeface="Tw Cen MT" panose="020B0602020104020603" pitchFamily="34" charset="0"/>
              <a:buNone/>
              <a:defRPr/>
            </a:pPr>
            <a:r>
              <a:rPr lang="en-GB" sz="2800" dirty="0"/>
              <a:t>10. What were the strengths of the study?</a:t>
            </a:r>
          </a:p>
          <a:p>
            <a:pPr marL="0" indent="0" fontAlgn="auto">
              <a:buFont typeface="Tw Cen MT" panose="020B0602020104020603" pitchFamily="34" charset="0"/>
              <a:buNone/>
              <a:defRPr/>
            </a:pPr>
            <a:endParaRPr lang="en-GB" sz="2800" dirty="0"/>
          </a:p>
          <a:p>
            <a:pPr marL="0" indent="0" fontAlgn="auto">
              <a:buFont typeface="Tw Cen MT" panose="020B0602020104020603" pitchFamily="34" charset="0"/>
              <a:buNone/>
              <a:defRPr/>
            </a:pPr>
            <a:r>
              <a:rPr lang="en-GB" sz="2800" dirty="0"/>
              <a:t>11. What limitations of the study were identified?</a:t>
            </a:r>
          </a:p>
          <a:p>
            <a:pPr marL="0" indent="0" fontAlgn="auto">
              <a:buFont typeface="Tw Cen MT" panose="020B0602020104020603" pitchFamily="34" charset="0"/>
              <a:buNone/>
              <a:defRPr/>
            </a:pPr>
            <a:endParaRPr lang="en-GB" sz="2800" dirty="0"/>
          </a:p>
          <a:p>
            <a:pPr marL="0" indent="0" fontAlgn="auto">
              <a:buFont typeface="Tw Cen MT" panose="020B0602020104020603" pitchFamily="34" charset="0"/>
              <a:buNone/>
              <a:defRPr/>
            </a:pPr>
            <a:r>
              <a:rPr lang="en-GB" sz="2800" dirty="0"/>
              <a:t>12. What practical implications were identified at the end of the study?</a:t>
            </a:r>
          </a:p>
          <a:p>
            <a:pPr marL="91440" indent="-91440" fontAlgn="auto">
              <a:buFont typeface="Tw Cen MT" panose="020B0602020104020603" pitchFamily="34" charset="0"/>
              <a:buChar char=" "/>
              <a:defRPr/>
            </a:pP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0</TotalTime>
  <Words>278</Words>
  <Application>Microsoft Macintosh PowerPoint</Application>
  <PresentationFormat>On-screen Show (4:3)</PresentationFormat>
  <Paragraphs>32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Tw Cen MT</vt:lpstr>
      <vt:lpstr>Arial</vt:lpstr>
      <vt:lpstr>Tw Cen MT Condensed</vt:lpstr>
      <vt:lpstr>Wingdings 3</vt:lpstr>
      <vt:lpstr>Calibri</vt:lpstr>
      <vt:lpstr>Integral</vt:lpstr>
      <vt:lpstr>Green exercise article review</vt:lpstr>
      <vt:lpstr>A comparison of four typical green exercise environments and prediction of psychological health outcomes. </vt:lpstr>
      <vt:lpstr>Read the article and then answer the questions on the following slides.  You may do this individually or in pairs. </vt:lpstr>
      <vt:lpstr>Questions to answer:</vt:lpstr>
      <vt:lpstr>Method</vt:lpstr>
      <vt:lpstr>PowerPoint Presentation</vt:lpstr>
      <vt:lpstr>Results</vt:lpstr>
      <vt:lpstr>Discussion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2016-12-01T16:09:59Z</dcterms:created>
  <dcterms:modified xsi:type="dcterms:W3CDTF">2024-01-24T19:47:08Z</dcterms:modified>
</cp:coreProperties>
</file>