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342" autoAdjust="0"/>
  </p:normalViewPr>
  <p:slideViewPr>
    <p:cSldViewPr>
      <p:cViewPr varScale="1">
        <p:scale>
          <a:sx n="86" d="100"/>
          <a:sy n="86" d="100"/>
        </p:scale>
        <p:origin x="2364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https://www.programmingwithwolfgang.com/repository-and-unit-of-work-pattern/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https://martinfowler.com/eaaCatalog/repository.html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https://deviq.com/repository-pattern/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https://www.infragistics.com/community/blogs/b/dhananjay_kumar/posts/how-to-implement-the-repository-pattern-in-asp-net-mvc-application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https://docs.microsoft.com/en-us/aspnet/mvc/overview/older-versions/getting-started-with-ef-5-using-mvc-4/implementing-the-repository-and-unit-of-work-patterns-in-an-asp-net-mvc-application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mtClean="0"/>
              <a:t>https://www.codeproject.com/Articles/770156/Understanding-Repository-and-Unit-of-Work-Pattern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45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332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</a:t>
            </a:r>
            <a:r>
              <a:rPr lang="en-GB" baseline="0" dirty="0" smtClean="0"/>
              <a:t> from: https://docs.microsoft.com/en-us/aspnet/mvc/overview/older-versions/getting-started-with-ef-5-using-mvc-4/implementing-the-repository-and-unit-of-work-patterns-in-an-asp-net-mvc-application.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499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adapted</a:t>
            </a:r>
            <a:r>
              <a:rPr lang="en-GB" baseline="0" dirty="0" smtClean="0"/>
              <a:t> from: https://docs.microsoft.com/en-us/aspnet/mvc/overview/older-versions/getting-started-with-ef-5-using-mvc-4/implementing-the-repository-and-unit-of-work-patterns-in-an-asp-net-mvc-application.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03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Most Enterprises will implement the repository pattern</a:t>
            </a:r>
            <a:r>
              <a:rPr lang="en-GB" baseline="0" dirty="0" smtClean="0"/>
              <a:t> </a:t>
            </a:r>
            <a:r>
              <a:rPr lang="en-GB" dirty="0" smtClean="0"/>
              <a:t>using the </a:t>
            </a:r>
            <a:r>
              <a:rPr lang="en-GB" dirty="0" err="1" smtClean="0"/>
              <a:t>UoW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82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http://hannesdorfmann.com/android/evolution-of-the-repository-pattern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604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488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530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https://docs.microsoft.com/en-us/dotnet/csharp/programming-guide/concepts/async/index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https://docs.microsoft.com/en-us/dotnet/csharp/language-reference/keywords/await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http://blog.stephencleary.com/2012/02/async-and-await.html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https://code-maze.com/async-generic-repository-pattern/ (use with the repository pattern)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838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</a:t>
            </a:r>
            <a:r>
              <a:rPr lang="en-GB" dirty="0" smtClean="0"/>
              <a:t>://</a:t>
            </a:r>
            <a:r>
              <a:rPr lang="en-GB" dirty="0" smtClean="0"/>
              <a:t>docs.microsoft.com/en-us/dotnet/csharp/programming-guide/concepts/async/index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http://blog.stephencleary.com/2012/02/async-and-await.html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http://blog.stephencleary.com/2012/07/dont-block-on-async-code.html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391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https://docs.microsoft.com/en-us/dotnet/csharp/language-reference/keywords/async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4628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Note</a:t>
            </a:r>
            <a:r>
              <a:rPr lang="en-GB" dirty="0" smtClean="0"/>
              <a:t>: await can only be used in an asynchronous method modified by the </a:t>
            </a:r>
            <a:r>
              <a:rPr lang="en-GB" dirty="0" err="1" smtClean="0"/>
              <a:t>async</a:t>
            </a:r>
            <a:r>
              <a:rPr lang="en-GB" dirty="0" smtClean="0"/>
              <a:t> keyword.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968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https://docs.microsoft.com/en-us/dotnet/csharp/programming-guide/concepts/async/media/navigationtrace.png</a:t>
            </a:r>
          </a:p>
          <a:p>
            <a:endParaRPr lang="en-GB" dirty="0" smtClean="0"/>
          </a:p>
          <a:p>
            <a:r>
              <a:rPr lang="en-GB" dirty="0" smtClean="0"/>
              <a:t>Explanation (source: https://docs.microsoft.com/en-us/dotnet/csharp/programming-guide/concepts/async/index)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569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syn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wai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cs.microsoft.com/en-us/dotnet/csharp/programming-guide/concepts/async/index#BKMK_WhatHappensUnderstandinganAsyncMetho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Repository and Unit of </a:t>
            </a:r>
            <a:r>
              <a:rPr lang="en-GB" smtClean="0"/>
              <a:t>Work Pattern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Lecture </a:t>
            </a:r>
            <a:r>
              <a:rPr lang="en-GB" dirty="0"/>
              <a:t>3</a:t>
            </a:r>
            <a:r>
              <a:rPr lang="en-GB" smtClean="0"/>
              <a:t>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Repository Pattern</a:t>
            </a:r>
          </a:p>
          <a:p>
            <a:r>
              <a:rPr lang="en-GB" dirty="0"/>
              <a:t>Unit of Work (</a:t>
            </a:r>
            <a:r>
              <a:rPr lang="en-GB" dirty="0" err="1"/>
              <a:t>UoW</a:t>
            </a:r>
            <a:r>
              <a:rPr lang="en-GB" dirty="0"/>
              <a:t>) Pattern</a:t>
            </a:r>
          </a:p>
          <a:p>
            <a:r>
              <a:rPr lang="en-GB" dirty="0"/>
              <a:t>Asynchronous Programming in C#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1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Repository and Unit of Work Patterns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repository and unit of work patterns create </a:t>
            </a:r>
            <a:r>
              <a:rPr lang="en-GB" b="1" dirty="0" smtClean="0"/>
              <a:t>an abstraction layer between the data access layer and the business logic layer</a:t>
            </a:r>
            <a:r>
              <a:rPr lang="en-GB" dirty="0" smtClean="0"/>
              <a:t> in an app.</a:t>
            </a:r>
          </a:p>
          <a:p>
            <a:r>
              <a:rPr lang="en-GB" dirty="0" smtClean="0"/>
              <a:t>The advantages:</a:t>
            </a:r>
          </a:p>
          <a:p>
            <a:pPr lvl="1"/>
            <a:r>
              <a:rPr lang="en-GB" dirty="0" smtClean="0"/>
              <a:t>Helps insulate your application from changes in the underlying data source.</a:t>
            </a:r>
          </a:p>
          <a:p>
            <a:pPr lvl="1"/>
            <a:r>
              <a:rPr lang="en-GB" dirty="0" smtClean="0"/>
              <a:t>Facilitates automated unit testing and test-driven development (TDD).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51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We Currently Have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987864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987864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87824" y="4227143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242742" y="4227143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884368" y="391125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cxnSp>
        <p:nvCxnSpPr>
          <p:cNvPr id="17" name="Straight Arrow Connector 16"/>
          <p:cNvCxnSpPr/>
          <p:nvPr/>
        </p:nvCxnSpPr>
        <p:spPr>
          <a:xfrm>
            <a:off x="2201109" y="1844824"/>
            <a:ext cx="786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2201109" y="2060848"/>
            <a:ext cx="7867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3491880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4067944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5" idx="2"/>
            <a:endCxn id="6" idx="0"/>
          </p:cNvCxnSpPr>
          <p:nvPr/>
        </p:nvCxnSpPr>
        <p:spPr>
          <a:xfrm flipH="1">
            <a:off x="3779912" y="3500214"/>
            <a:ext cx="40" cy="72692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6" idx="3"/>
            <a:endCxn id="11" idx="1"/>
          </p:cNvCxnSpPr>
          <p:nvPr/>
        </p:nvCxnSpPr>
        <p:spPr>
          <a:xfrm>
            <a:off x="4572000" y="4587183"/>
            <a:ext cx="67074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Straight Arrow Connector 1023"/>
          <p:cNvCxnSpPr>
            <a:stCxn id="11" idx="3"/>
            <a:endCxn id="10" idx="1"/>
          </p:cNvCxnSpPr>
          <p:nvPr/>
        </p:nvCxnSpPr>
        <p:spPr>
          <a:xfrm flipV="1">
            <a:off x="7501658" y="4581128"/>
            <a:ext cx="528968" cy="605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906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Repository </a:t>
            </a:r>
            <a:r>
              <a:rPr lang="en-GB" dirty="0" smtClean="0"/>
              <a:t>without </a:t>
            </a:r>
            <a:r>
              <a:rPr lang="en-GB" dirty="0"/>
              <a:t>Unit of </a:t>
            </a:r>
            <a:r>
              <a:rPr lang="en-GB" dirty="0" smtClean="0"/>
              <a:t>Work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96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987824" y="3953268"/>
            <a:ext cx="2173392" cy="11319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275896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741758" y="4149080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236296" y="518229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442542" y="4480778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201109" y="1844824"/>
            <a:ext cx="107474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201110" y="2060848"/>
            <a:ext cx="107474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779912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355976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5" idx="2"/>
            <a:endCxn id="12" idx="0"/>
          </p:cNvCxnSpPr>
          <p:nvPr/>
        </p:nvCxnSpPr>
        <p:spPr>
          <a:xfrm>
            <a:off x="4067984" y="3500214"/>
            <a:ext cx="6536" cy="45305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2" idx="3"/>
            <a:endCxn id="11" idx="1"/>
          </p:cNvCxnSpPr>
          <p:nvPr/>
        </p:nvCxnSpPr>
        <p:spPr>
          <a:xfrm flipV="1">
            <a:off x="5161216" y="4509120"/>
            <a:ext cx="1580542" cy="1010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2"/>
            <a:endCxn id="9" idx="0"/>
          </p:cNvCxnSpPr>
          <p:nvPr/>
        </p:nvCxnSpPr>
        <p:spPr>
          <a:xfrm>
            <a:off x="7871216" y="4869160"/>
            <a:ext cx="1" cy="31313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215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Repository </a:t>
            </a:r>
            <a:r>
              <a:rPr lang="en-GB" dirty="0" smtClean="0"/>
              <a:t>with </a:t>
            </a:r>
            <a:r>
              <a:rPr lang="en-GB" dirty="0"/>
              <a:t>Unit of </a:t>
            </a:r>
            <a:r>
              <a:rPr lang="en-GB" dirty="0" smtClean="0"/>
              <a:t>Work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96" y="16070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339752" y="4077072"/>
            <a:ext cx="3456384" cy="20982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Unit of Work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275896" y="2780134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347864" y="5229200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DbContext</a:t>
            </a:r>
            <a:endParaRPr lang="en-GB" dirty="0"/>
          </a:p>
        </p:txBody>
      </p:sp>
      <p:sp>
        <p:nvSpPr>
          <p:cNvPr id="7" name="Folded Corner 6"/>
          <p:cNvSpPr/>
          <p:nvPr/>
        </p:nvSpPr>
        <p:spPr>
          <a:xfrm>
            <a:off x="616933" y="1607000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741758" y="4149080"/>
            <a:ext cx="2258916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 smtClean="0"/>
              <a:t>Entity Framework and Database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7236296" y="5182296"/>
            <a:ext cx="1269841" cy="1533968"/>
            <a:chOff x="640200" y="3767240"/>
            <a:chExt cx="1269841" cy="153396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2627784" y="4437111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4211960" y="4416742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Repository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2201109" y="1844824"/>
            <a:ext cx="107474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201110" y="2060848"/>
            <a:ext cx="107474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779912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4355976" y="2327080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5" idx="2"/>
            <a:endCxn id="12" idx="0"/>
          </p:cNvCxnSpPr>
          <p:nvPr/>
        </p:nvCxnSpPr>
        <p:spPr>
          <a:xfrm flipH="1">
            <a:off x="4067944" y="3500214"/>
            <a:ext cx="40" cy="57685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11" idx="1"/>
          </p:cNvCxnSpPr>
          <p:nvPr/>
        </p:nvCxnSpPr>
        <p:spPr>
          <a:xfrm>
            <a:off x="5796136" y="4509120"/>
            <a:ext cx="94562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1" idx="2"/>
            <a:endCxn id="9" idx="0"/>
          </p:cNvCxnSpPr>
          <p:nvPr/>
        </p:nvCxnSpPr>
        <p:spPr>
          <a:xfrm>
            <a:off x="7871216" y="4869160"/>
            <a:ext cx="1" cy="31313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96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dirty="0"/>
              <a:t>Repository </a:t>
            </a:r>
            <a:r>
              <a:rPr lang="en-GB" dirty="0" smtClean="0"/>
              <a:t>and Unit of Work Patterns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many ways to implement the repository and Unit of Work patterns:</a:t>
            </a:r>
          </a:p>
          <a:p>
            <a:pPr lvl="1"/>
            <a:r>
              <a:rPr lang="en-GB" dirty="0" smtClean="0"/>
              <a:t>Repository classes with a Unit of Work class</a:t>
            </a:r>
          </a:p>
          <a:p>
            <a:pPr lvl="1"/>
            <a:r>
              <a:rPr lang="en-GB" dirty="0" smtClean="0"/>
              <a:t>Repository classes without a Unit of Work </a:t>
            </a:r>
            <a:r>
              <a:rPr lang="en-GB" dirty="0" smtClean="0"/>
              <a:t>class</a:t>
            </a:r>
            <a:endParaRPr lang="en-GB" dirty="0" smtClean="0"/>
          </a:p>
          <a:p>
            <a:r>
              <a:rPr lang="en-GB" b="1" dirty="0" smtClean="0"/>
              <a:t>Note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Using the Repository with </a:t>
            </a:r>
            <a:r>
              <a:rPr lang="en-GB" dirty="0" err="1" smtClean="0"/>
              <a:t>UoW</a:t>
            </a:r>
            <a:r>
              <a:rPr lang="en-GB" dirty="0" smtClean="0"/>
              <a:t> is recommended if you are using and updating multiple repositories at the same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2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Repository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repository is a class defined for an entity type with all possible operations for the entity:</a:t>
            </a:r>
          </a:p>
          <a:p>
            <a:r>
              <a:rPr lang="en-GB" dirty="0" smtClean="0"/>
              <a:t>Operations are:</a:t>
            </a:r>
          </a:p>
          <a:p>
            <a:pPr lvl="1"/>
            <a:r>
              <a:rPr lang="en-GB" dirty="0" smtClean="0"/>
              <a:t>Methods for Basic CRUD operations</a:t>
            </a:r>
          </a:p>
          <a:p>
            <a:pPr lvl="1"/>
            <a:r>
              <a:rPr lang="en-GB" dirty="0" smtClean="0"/>
              <a:t>Any other operations related to the entity.</a:t>
            </a:r>
          </a:p>
          <a:p>
            <a:r>
              <a:rPr lang="en-GB" dirty="0" smtClean="0"/>
              <a:t>Repository </a:t>
            </a:r>
            <a:r>
              <a:rPr lang="en-GB" dirty="0"/>
              <a:t>classes can be implemented as:</a:t>
            </a:r>
          </a:p>
          <a:p>
            <a:pPr lvl="1"/>
            <a:r>
              <a:rPr lang="en-GB" b="1" dirty="0"/>
              <a:t>Single Repository </a:t>
            </a:r>
            <a:r>
              <a:rPr lang="en-GB" dirty="0"/>
              <a:t>for all entity types </a:t>
            </a:r>
            <a:r>
              <a:rPr lang="en-GB" b="1" dirty="0"/>
              <a:t>using generics</a:t>
            </a:r>
            <a:r>
              <a:rPr lang="en-GB" dirty="0" smtClean="0"/>
              <a:t>.</a:t>
            </a:r>
          </a:p>
          <a:p>
            <a:pPr lvl="2"/>
            <a:r>
              <a:rPr lang="en-GB" smtClean="0"/>
              <a:t>Mostly used </a:t>
            </a:r>
            <a:r>
              <a:rPr lang="en-GB" dirty="0" smtClean="0"/>
              <a:t>with the </a:t>
            </a:r>
            <a:r>
              <a:rPr lang="en-GB" dirty="0" err="1" smtClean="0"/>
              <a:t>UoW</a:t>
            </a:r>
            <a:r>
              <a:rPr lang="en-GB" dirty="0" smtClean="0"/>
              <a:t>, eliminates redundant code.</a:t>
            </a:r>
            <a:endParaRPr lang="en-GB" dirty="0"/>
          </a:p>
          <a:p>
            <a:pPr lvl="1"/>
            <a:r>
              <a:rPr lang="en-GB" b="1" dirty="0"/>
              <a:t>Different repository types for each entity type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45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Repository Class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Typical methods in a repository class are:</a:t>
            </a:r>
          </a:p>
          <a:p>
            <a:r>
              <a:rPr lang="en-GB" dirty="0" err="1" smtClean="0"/>
              <a:t>GetById</a:t>
            </a:r>
            <a:r>
              <a:rPr lang="en-GB" dirty="0" smtClean="0"/>
              <a:t>()</a:t>
            </a:r>
          </a:p>
          <a:p>
            <a:r>
              <a:rPr lang="en-GB" dirty="0" err="1" smtClean="0"/>
              <a:t>GetAll</a:t>
            </a:r>
            <a:r>
              <a:rPr lang="en-GB" dirty="0" smtClean="0"/>
              <a:t>()</a:t>
            </a:r>
          </a:p>
          <a:p>
            <a:r>
              <a:rPr lang="en-GB" dirty="0" smtClean="0"/>
              <a:t>Insert()</a:t>
            </a:r>
          </a:p>
          <a:p>
            <a:r>
              <a:rPr lang="en-GB" dirty="0" smtClean="0"/>
              <a:t>Update()</a:t>
            </a:r>
          </a:p>
          <a:p>
            <a:r>
              <a:rPr lang="en-GB" dirty="0" smtClean="0"/>
              <a:t>Delete()</a:t>
            </a:r>
          </a:p>
          <a:p>
            <a:r>
              <a:rPr lang="en-GB" dirty="0" smtClean="0"/>
              <a:t>Save()</a:t>
            </a:r>
          </a:p>
          <a:p>
            <a:r>
              <a:rPr lang="en-GB" dirty="0" smtClean="0"/>
              <a:t>Any other additional methods to provide functionality specific to the entity.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8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Repository Pattern without </a:t>
            </a:r>
            <a:r>
              <a:rPr lang="en-GB" dirty="0" err="1" smtClean="0"/>
              <a:t>UoW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1560" y="1772816"/>
          <a:ext cx="3168352" cy="21031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</a:t>
                      </a:r>
                    </a:p>
                    <a:p>
                      <a:r>
                        <a:rPr lang="en-GB" dirty="0" smtClean="0"/>
                        <a:t>Insert()</a:t>
                      </a:r>
                    </a:p>
                    <a:p>
                      <a:r>
                        <a:rPr lang="en-GB" dirty="0" smtClean="0"/>
                        <a:t>Update()</a:t>
                      </a:r>
                    </a:p>
                    <a:p>
                      <a:r>
                        <a:rPr lang="en-GB" dirty="0" smtClean="0"/>
                        <a:t>Delete()</a:t>
                      </a:r>
                    </a:p>
                    <a:p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11560" y="4581128"/>
          <a:ext cx="3168352" cy="18288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 { … }</a:t>
                      </a:r>
                    </a:p>
                    <a:p>
                      <a:r>
                        <a:rPr lang="en-GB" dirty="0" smtClean="0"/>
                        <a:t>Insert() { …</a:t>
                      </a:r>
                      <a:r>
                        <a:rPr lang="en-GB" baseline="0" dirty="0" smtClean="0"/>
                        <a:t> }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Update() { … }</a:t>
                      </a:r>
                    </a:p>
                    <a:p>
                      <a:r>
                        <a:rPr lang="en-GB" dirty="0" smtClean="0"/>
                        <a:t>Delete() { …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>
            <a:stCxn id="5" idx="0"/>
            <a:endCxn id="4" idx="2"/>
          </p:cNvCxnSpPr>
          <p:nvPr/>
        </p:nvCxnSpPr>
        <p:spPr>
          <a:xfrm flipV="1">
            <a:off x="2195736" y="3875936"/>
            <a:ext cx="0" cy="705192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547664" y="4149080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148064" y="1772816"/>
            <a:ext cx="3477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Interface for Entity e.g. </a:t>
            </a:r>
            <a:r>
              <a:rPr lang="en-GB" b="1" dirty="0" err="1" smtClean="0"/>
              <a:t>IFilm</a:t>
            </a:r>
            <a:endParaRPr lang="en-GB" b="1" dirty="0" smtClean="0"/>
          </a:p>
          <a:p>
            <a:r>
              <a:rPr lang="en-GB" dirty="0" smtClean="0"/>
              <a:t>Methods have no implementation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087536" y="4581128"/>
            <a:ext cx="34778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Concrete Repository Class implementing Entity Interface e.g. </a:t>
            </a:r>
            <a:r>
              <a:rPr lang="en-GB" b="1" dirty="0" err="1" smtClean="0"/>
              <a:t>FilmRepo</a:t>
            </a:r>
            <a:endParaRPr lang="en-GB" b="1" dirty="0" smtClean="0"/>
          </a:p>
          <a:p>
            <a:r>
              <a:rPr lang="en-GB" dirty="0" smtClean="0"/>
              <a:t>Methods have implementation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8" idx="1"/>
          </p:cNvCxnSpPr>
          <p:nvPr/>
        </p:nvCxnSpPr>
        <p:spPr>
          <a:xfrm flipH="1" flipV="1">
            <a:off x="3995936" y="2095981"/>
            <a:ext cx="1152128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1"/>
          </p:cNvCxnSpPr>
          <p:nvPr/>
        </p:nvCxnSpPr>
        <p:spPr>
          <a:xfrm flipH="1" flipV="1">
            <a:off x="3887924" y="5181292"/>
            <a:ext cx="119961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377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Your </a:t>
            </a:r>
            <a:r>
              <a:rPr lang="en-GB" b="1" dirty="0"/>
              <a:t>controllers are now programming to a </a:t>
            </a:r>
            <a:r>
              <a:rPr lang="en-GB" b="1" dirty="0" err="1"/>
              <a:t>supertype</a:t>
            </a:r>
            <a:r>
              <a:rPr lang="en-GB" b="1" dirty="0"/>
              <a:t>: </a:t>
            </a:r>
            <a:r>
              <a:rPr lang="en-GB" b="1" dirty="0" err="1"/>
              <a:t>IConcreteRepository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Making it easy to switch data sources.</a:t>
            </a:r>
            <a:endParaRPr lang="en-GB" dirty="0"/>
          </a:p>
        </p:txBody>
      </p:sp>
      <p:pic>
        <p:nvPicPr>
          <p:cNvPr id="2050" name="Picture 2" descr="Repository Patter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21439"/>
            <a:ext cx="5715000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5536" y="4653136"/>
            <a:ext cx="127451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Controller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8585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4495800"/>
          </a:xfrm>
        </p:spPr>
        <p:txBody>
          <a:bodyPr/>
          <a:lstStyle/>
          <a:p>
            <a:r>
              <a:rPr lang="en-GB" dirty="0" smtClean="0"/>
              <a:t>Your </a:t>
            </a:r>
            <a:r>
              <a:rPr lang="en-GB" b="1" dirty="0" smtClean="0"/>
              <a:t>controllers are now programming to a </a:t>
            </a:r>
            <a:r>
              <a:rPr lang="en-GB" b="1" dirty="0" err="1" smtClean="0"/>
              <a:t>supertype</a:t>
            </a:r>
            <a:r>
              <a:rPr lang="en-GB" b="1" dirty="0" smtClean="0"/>
              <a:t>: </a:t>
            </a:r>
            <a:r>
              <a:rPr lang="en-GB" b="1" dirty="0" err="1" smtClean="0"/>
              <a:t>IConcreteRepository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your underlying data source changes e.g. switch to MySQL, you only need to change:</a:t>
            </a:r>
          </a:p>
          <a:p>
            <a:pPr lvl="2"/>
            <a:r>
              <a:rPr lang="en-GB" dirty="0" smtClean="0"/>
              <a:t>Your database connection</a:t>
            </a:r>
          </a:p>
          <a:p>
            <a:pPr lvl="2"/>
            <a:r>
              <a:rPr lang="en-GB" dirty="0" smtClean="0"/>
              <a:t>The Concrete Repository Class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5796136" y="4077072"/>
          <a:ext cx="3030254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30254">
                  <a:extLst>
                    <a:ext uri="{9D8B030D-6E8A-4147-A177-3AD203B41FA5}">
                      <a16:colId xmlns:a16="http://schemas.microsoft.com/office/drawing/2014/main" val="40264112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728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7603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796136" y="5877272"/>
          <a:ext cx="3030254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30254">
                  <a:extLst>
                    <a:ext uri="{9D8B030D-6E8A-4147-A177-3AD203B41FA5}">
                      <a16:colId xmlns:a16="http://schemas.microsoft.com/office/drawing/2014/main" val="40264112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7289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760301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>
            <a:stCxn id="5" idx="0"/>
            <a:endCxn id="4" idx="2"/>
          </p:cNvCxnSpPr>
          <p:nvPr/>
        </p:nvCxnSpPr>
        <p:spPr>
          <a:xfrm flipV="1">
            <a:off x="7311263" y="5087992"/>
            <a:ext cx="0" cy="78928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588224" y="5301208"/>
            <a:ext cx="1450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580112" y="5670540"/>
            <a:ext cx="3384376" cy="1070828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/>
          <p:cNvCxnSpPr>
            <a:endCxn id="10" idx="1"/>
          </p:cNvCxnSpPr>
          <p:nvPr/>
        </p:nvCxnSpPr>
        <p:spPr>
          <a:xfrm>
            <a:off x="3563888" y="4293096"/>
            <a:ext cx="2016224" cy="1912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624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Needed?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Also facilitates automated </a:t>
            </a:r>
            <a:r>
              <a:rPr lang="en-GB" dirty="0"/>
              <a:t>unit testing and test-driven development (TDD).</a:t>
            </a:r>
          </a:p>
          <a:p>
            <a:r>
              <a:rPr lang="en-GB" dirty="0" smtClean="0"/>
              <a:t>You simply create mock repositories and </a:t>
            </a:r>
            <a:r>
              <a:rPr lang="en-GB" dirty="0" err="1" smtClean="0"/>
              <a:t>UoWs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92" y="3119167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403648" y="5589240"/>
            <a:ext cx="345638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 smtClean="0"/>
              <a:t>Mock Unit of Work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>
          <a:xfrm>
            <a:off x="2339792" y="4292301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691680" y="5949278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275856" y="5928909"/>
            <a:ext cx="1296144" cy="5316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1691680" y="3356991"/>
            <a:ext cx="648072" cy="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1691680" y="3573015"/>
            <a:ext cx="64807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2843808" y="3839247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3419872" y="3839247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5" idx="0"/>
          </p:cNvCxnSpPr>
          <p:nvPr/>
        </p:nvCxnSpPr>
        <p:spPr>
          <a:xfrm flipH="1">
            <a:off x="3131840" y="5012381"/>
            <a:ext cx="40" cy="5768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7051937" y="3827382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Web Server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763865" y="6173651"/>
            <a:ext cx="2173392" cy="5738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/>
              <a:t>Mock Repository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7051937" y="5000516"/>
            <a:ext cx="1584176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19" name="Folded Corner 18"/>
          <p:cNvSpPr/>
          <p:nvPr/>
        </p:nvSpPr>
        <p:spPr>
          <a:xfrm>
            <a:off x="4932040" y="3827382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6516216" y="4065206"/>
            <a:ext cx="535681" cy="11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6516217" y="4281230"/>
            <a:ext cx="535680" cy="110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7555953" y="4547462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8132017" y="4547462"/>
            <a:ext cx="0" cy="453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8" idx="2"/>
            <a:endCxn id="17" idx="0"/>
          </p:cNvCxnSpPr>
          <p:nvPr/>
        </p:nvCxnSpPr>
        <p:spPr>
          <a:xfrm>
            <a:off x="7844025" y="5720596"/>
            <a:ext cx="6536" cy="45305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olded Corner 44"/>
          <p:cNvSpPr/>
          <p:nvPr/>
        </p:nvSpPr>
        <p:spPr>
          <a:xfrm>
            <a:off x="143509" y="3140968"/>
            <a:ext cx="1584176" cy="72008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 Request via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99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Repository with Unit of Work Pattern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08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Generic Repository for </a:t>
            </a:r>
            <a:r>
              <a:rPr lang="en-GB" dirty="0"/>
              <a:t>use with </a:t>
            </a:r>
            <a:r>
              <a:rPr lang="en-GB" dirty="0" err="1"/>
              <a:t>UoW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1628800"/>
          <a:ext cx="2232248" cy="18288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232248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</a:t>
                      </a:r>
                    </a:p>
                    <a:p>
                      <a:r>
                        <a:rPr lang="en-GB" dirty="0" smtClean="0"/>
                        <a:t>Insert()</a:t>
                      </a:r>
                    </a:p>
                    <a:p>
                      <a:r>
                        <a:rPr lang="en-GB" dirty="0" smtClean="0"/>
                        <a:t>Update()</a:t>
                      </a:r>
                    </a:p>
                    <a:p>
                      <a:r>
                        <a:rPr lang="en-GB" dirty="0" smtClean="0"/>
                        <a:t>Delete()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436096" y="1628800"/>
          <a:ext cx="3168352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5436096" y="4288293"/>
          <a:ext cx="3168352" cy="7366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ConcreteRepository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AdditionalMethod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395536" y="4293096"/>
          <a:ext cx="3528392" cy="21945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528392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GenericRepository</a:t>
                      </a:r>
                      <a:r>
                        <a:rPr lang="en-GB" dirty="0" smtClean="0"/>
                        <a:t>&lt;</a:t>
                      </a:r>
                      <a:r>
                        <a:rPr lang="en-GB" dirty="0" err="1" smtClean="0"/>
                        <a:t>TEntity</a:t>
                      </a:r>
                      <a:r>
                        <a:rPr lang="en-GB" dirty="0" smtClean="0"/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DbContext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dbContext</a:t>
                      </a:r>
                      <a:r>
                        <a:rPr lang="en-GB" dirty="0" smtClean="0"/>
                        <a:t>;</a:t>
                      </a:r>
                    </a:p>
                    <a:p>
                      <a:r>
                        <a:rPr lang="en-GB" dirty="0" err="1" smtClean="0"/>
                        <a:t>DbSet</a:t>
                      </a:r>
                      <a:r>
                        <a:rPr lang="en-GB" dirty="0" smtClean="0"/>
                        <a:t>&lt;</a:t>
                      </a:r>
                      <a:r>
                        <a:rPr lang="en-GB" dirty="0" err="1" smtClean="0"/>
                        <a:t>TEntity</a:t>
                      </a:r>
                      <a:r>
                        <a:rPr lang="en-GB" dirty="0" smtClean="0"/>
                        <a:t>&gt; </a:t>
                      </a:r>
                      <a:r>
                        <a:rPr lang="en-GB" dirty="0" err="1" smtClean="0"/>
                        <a:t>dbSet</a:t>
                      </a:r>
                      <a:r>
                        <a:rPr lang="en-GB" dirty="0" smtClean="0"/>
                        <a:t>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6164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Get() { … }</a:t>
                      </a:r>
                    </a:p>
                    <a:p>
                      <a:r>
                        <a:rPr lang="en-GB" dirty="0" smtClean="0"/>
                        <a:t>Insert() { …</a:t>
                      </a:r>
                      <a:r>
                        <a:rPr lang="en-GB" baseline="0" dirty="0" smtClean="0"/>
                        <a:t> }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Update() { … }</a:t>
                      </a:r>
                    </a:p>
                    <a:p>
                      <a:r>
                        <a:rPr lang="en-GB" dirty="0" smtClean="0"/>
                        <a:t>Delete()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</a:tbl>
          </a:graphicData>
        </a:graphic>
      </p:graphicFrame>
      <p:cxnSp>
        <p:nvCxnSpPr>
          <p:cNvPr id="11" name="Straight Arrow Connector 10"/>
          <p:cNvCxnSpPr>
            <a:stCxn id="6" idx="1"/>
          </p:cNvCxnSpPr>
          <p:nvPr/>
        </p:nvCxnSpPr>
        <p:spPr>
          <a:xfrm flipH="1">
            <a:off x="3275856" y="2134260"/>
            <a:ext cx="21602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621283" y="1844824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8" idx="1"/>
          </p:cNvCxnSpPr>
          <p:nvPr/>
        </p:nvCxnSpPr>
        <p:spPr>
          <a:xfrm flipH="1">
            <a:off x="3923928" y="4656593"/>
            <a:ext cx="15121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206683" y="4365104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Inherits</a:t>
            </a:r>
            <a:endParaRPr lang="en-GB" dirty="0"/>
          </a:p>
        </p:txBody>
      </p:sp>
      <p:cxnSp>
        <p:nvCxnSpPr>
          <p:cNvPr id="19" name="Straight Arrow Connector 18"/>
          <p:cNvCxnSpPr>
            <a:stCxn id="8" idx="0"/>
            <a:endCxn id="6" idx="2"/>
          </p:cNvCxnSpPr>
          <p:nvPr/>
        </p:nvCxnSpPr>
        <p:spPr>
          <a:xfrm flipV="1">
            <a:off x="7020272" y="2639720"/>
            <a:ext cx="0" cy="1648573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537607" y="3567766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10" idx="0"/>
            <a:endCxn id="5" idx="2"/>
          </p:cNvCxnSpPr>
          <p:nvPr/>
        </p:nvCxnSpPr>
        <p:spPr>
          <a:xfrm flipV="1">
            <a:off x="2159732" y="3457600"/>
            <a:ext cx="0" cy="835496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76692" y="3690682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63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Unit of Work (</a:t>
            </a:r>
            <a:r>
              <a:rPr lang="en-GB" dirty="0" err="1" smtClean="0"/>
              <a:t>UoW</a:t>
            </a:r>
            <a:r>
              <a:rPr lang="en-GB" dirty="0" smtClean="0"/>
              <a:t>)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UoW</a:t>
            </a:r>
            <a:r>
              <a:rPr lang="en-GB" dirty="0" smtClean="0"/>
              <a:t> is a </a:t>
            </a:r>
            <a:r>
              <a:rPr lang="en-GB" b="1" dirty="0"/>
              <a:t>single transaction</a:t>
            </a:r>
            <a:r>
              <a:rPr lang="en-GB" dirty="0"/>
              <a:t> that involves all the operations required for a user action instead of multiple database transactions.</a:t>
            </a:r>
            <a:endParaRPr lang="en-GB" dirty="0" smtClean="0"/>
          </a:p>
          <a:p>
            <a:r>
              <a:rPr lang="en-GB" dirty="0" smtClean="0"/>
              <a:t>The Unit of Work class serves one purpose:</a:t>
            </a:r>
          </a:p>
          <a:p>
            <a:pPr lvl="1"/>
            <a:r>
              <a:rPr lang="en-GB" dirty="0" smtClean="0"/>
              <a:t>When using multiple repositories, they share a single database context.</a:t>
            </a:r>
          </a:p>
          <a:p>
            <a:pPr lvl="1"/>
            <a:r>
              <a:rPr lang="en-GB" dirty="0" smtClean="0"/>
              <a:t>That way, when a unit of work is complete you call the </a:t>
            </a:r>
            <a:r>
              <a:rPr lang="en-GB" dirty="0" err="1" smtClean="0"/>
              <a:t>SaveChanges</a:t>
            </a:r>
            <a:r>
              <a:rPr lang="en-GB" dirty="0" smtClean="0"/>
              <a:t> on that </a:t>
            </a:r>
            <a:r>
              <a:rPr lang="en-GB" dirty="0" err="1" smtClean="0"/>
              <a:t>UoW</a:t>
            </a:r>
            <a:r>
              <a:rPr lang="en-GB" dirty="0" smtClean="0"/>
              <a:t> and can be sure that all related changes are coordinated.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961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Unit of Work in the Repository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Without the unit of work approach, each entity or repository maintains its own instance of </a:t>
            </a:r>
            <a:r>
              <a:rPr lang="en-GB" dirty="0" err="1" smtClean="0"/>
              <a:t>DbContext</a:t>
            </a:r>
            <a:r>
              <a:rPr lang="en-GB" dirty="0" smtClean="0"/>
              <a:t> (connection to the database).</a:t>
            </a:r>
          </a:p>
          <a:p>
            <a:pPr lvl="1"/>
            <a:r>
              <a:rPr lang="en-GB" dirty="0" smtClean="0"/>
              <a:t>This means each </a:t>
            </a:r>
            <a:r>
              <a:rPr lang="en-GB" dirty="0" err="1" smtClean="0"/>
              <a:t>DbContext</a:t>
            </a:r>
            <a:r>
              <a:rPr lang="en-GB" dirty="0" smtClean="0"/>
              <a:t> for each repository will have their own in-memory changes to DB records and separate </a:t>
            </a:r>
            <a:r>
              <a:rPr lang="en-GB" dirty="0" err="1" smtClean="0"/>
              <a:t>SaveChanges</a:t>
            </a:r>
            <a:r>
              <a:rPr lang="en-GB" dirty="0" smtClean="0"/>
              <a:t> method.</a:t>
            </a:r>
          </a:p>
          <a:p>
            <a:pPr lvl="1"/>
            <a:r>
              <a:rPr lang="en-GB" dirty="0" smtClean="0"/>
              <a:t>If the </a:t>
            </a:r>
            <a:r>
              <a:rPr lang="en-GB" dirty="0" err="1" smtClean="0"/>
              <a:t>SaveChanges</a:t>
            </a:r>
            <a:r>
              <a:rPr lang="en-GB" dirty="0" smtClean="0"/>
              <a:t> of one fails, while the other(s) succeeds this may lead to database inconsistencies.</a:t>
            </a:r>
          </a:p>
          <a:p>
            <a:pPr lvl="2"/>
            <a:r>
              <a:rPr lang="en-GB" dirty="0" smtClean="0"/>
              <a:t>Violating the “All or Nothing” rule of transactions.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45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 of Work Class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2051720" y="1600200"/>
          <a:ext cx="3887344" cy="16510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887344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IUnitOfWork</a:t>
                      </a:r>
                      <a:r>
                        <a:rPr lang="en-GB" dirty="0" smtClean="0"/>
                        <a:t> : </a:t>
                      </a:r>
                      <a:r>
                        <a:rPr lang="en-GB" dirty="0" err="1" smtClean="0"/>
                        <a:t>IDisposable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 smtClean="0"/>
                        <a:t>IConcreteRepository</a:t>
                      </a:r>
                      <a:r>
                        <a:rPr lang="en-GB" baseline="0" dirty="0" smtClean="0"/>
                        <a:t> 1 repo1 { get; }</a:t>
                      </a:r>
                    </a:p>
                    <a:p>
                      <a:r>
                        <a:rPr lang="en-GB" baseline="0" dirty="0" smtClean="0"/>
                        <a:t>IConcreteRepository2 repo2 { get; }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err="1" smtClean="0"/>
                        <a:t>SaveChanges</a:t>
                      </a:r>
                      <a:r>
                        <a:rPr lang="en-GB" baseline="0" dirty="0" smtClean="0"/>
                        <a:t>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385323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2051720" y="4120480"/>
          <a:ext cx="3887344" cy="24739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887344">
                  <a:extLst>
                    <a:ext uri="{9D8B030D-6E8A-4147-A177-3AD203B41FA5}">
                      <a16:colId xmlns:a16="http://schemas.microsoft.com/office/drawing/2014/main" val="152115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UnitOfWork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747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DbContext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dbContext</a:t>
                      </a:r>
                      <a:r>
                        <a:rPr lang="en-GB" baseline="0" dirty="0" smtClean="0"/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626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public </a:t>
                      </a:r>
                      <a:r>
                        <a:rPr lang="en-GB" dirty="0" err="1" smtClean="0"/>
                        <a:t>UnitOfWork</a:t>
                      </a:r>
                      <a:r>
                        <a:rPr lang="en-GB" dirty="0" smtClean="0"/>
                        <a:t> {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   // constructor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   // Initialise </a:t>
                      </a:r>
                      <a:r>
                        <a:rPr lang="en-GB" baseline="0" dirty="0" err="1" smtClean="0"/>
                        <a:t>DbContext</a:t>
                      </a:r>
                      <a:r>
                        <a:rPr lang="en-GB" baseline="0" dirty="0" smtClean="0"/>
                        <a:t> and Repos</a:t>
                      </a:r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SaveChanges</a:t>
                      </a:r>
                      <a:r>
                        <a:rPr lang="en-GB" dirty="0" smtClean="0"/>
                        <a:t>()</a:t>
                      </a:r>
                      <a:r>
                        <a:rPr lang="en-GB" baseline="0" dirty="0" smtClean="0"/>
                        <a:t> { … }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Dispose() { … }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653441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stCxn id="7" idx="0"/>
            <a:endCxn id="6" idx="2"/>
          </p:cNvCxnSpPr>
          <p:nvPr/>
        </p:nvCxnSpPr>
        <p:spPr>
          <a:xfrm flipV="1">
            <a:off x="3995392" y="3251200"/>
            <a:ext cx="0" cy="869280"/>
          </a:xfrm>
          <a:prstGeom prst="straightConnector1">
            <a:avLst/>
          </a:prstGeom>
          <a:ln w="9525" cap="flat" cmpd="sng" algn="ctr">
            <a:solidFill>
              <a:schemeClr val="accent1"/>
            </a:solidFill>
            <a:prstDash val="dash"/>
            <a:round/>
            <a:headEnd type="non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312352" y="356064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0350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47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 Programming in C#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Used to </a:t>
            </a:r>
            <a:r>
              <a:rPr lang="en-GB" dirty="0"/>
              <a:t>avoid bottlenecks and enhance your </a:t>
            </a:r>
            <a:r>
              <a:rPr lang="en-GB" dirty="0" smtClean="0"/>
              <a:t>application’s responsiveness.</a:t>
            </a:r>
            <a:endParaRPr lang="en-GB" dirty="0"/>
          </a:p>
          <a:p>
            <a:r>
              <a:rPr lang="en-GB" dirty="0"/>
              <a:t>C# 5 introduced a simplified approach.</a:t>
            </a:r>
          </a:p>
          <a:p>
            <a:pPr lvl="1"/>
            <a:r>
              <a:rPr lang="en-GB" dirty="0"/>
              <a:t>The compiler does the difficult work developers had to </a:t>
            </a:r>
            <a:r>
              <a:rPr lang="en-GB" dirty="0" smtClean="0"/>
              <a:t>do in the past.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 err="1"/>
              <a:t>async</a:t>
            </a:r>
            <a:r>
              <a:rPr lang="en-GB" dirty="0"/>
              <a:t> and </a:t>
            </a:r>
            <a:r>
              <a:rPr lang="en-GB" b="1" dirty="0"/>
              <a:t>await</a:t>
            </a:r>
            <a:r>
              <a:rPr lang="en-GB" dirty="0"/>
              <a:t> keywords are at the heart of asynchronous programming.</a:t>
            </a:r>
          </a:p>
          <a:p>
            <a:pPr lvl="1"/>
            <a:r>
              <a:rPr lang="en-GB" dirty="0"/>
              <a:t>Using these two keywords, you can create </a:t>
            </a:r>
            <a:r>
              <a:rPr lang="en-GB" dirty="0" err="1"/>
              <a:t>async</a:t>
            </a:r>
            <a:r>
              <a:rPr lang="en-GB" dirty="0"/>
              <a:t> methods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1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use the </a:t>
            </a:r>
            <a:r>
              <a:rPr lang="en-GB" b="1" dirty="0" err="1" smtClean="0">
                <a:hlinkClick r:id="rId3"/>
              </a:rPr>
              <a:t>async</a:t>
            </a:r>
            <a:r>
              <a:rPr lang="en-GB" dirty="0" smtClean="0"/>
              <a:t> modifier to specify that a method, lambda expression or anonymous method is asynchronous.</a:t>
            </a:r>
          </a:p>
          <a:p>
            <a:r>
              <a:rPr lang="en-GB" dirty="0" smtClean="0"/>
              <a:t>For example, in a method: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methodName</a:t>
            </a:r>
            <a:r>
              <a:rPr lang="en-GB" sz="24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dirty="0" smtClean="0"/>
              <a:t>It is common practice to make the name of an </a:t>
            </a:r>
            <a:r>
              <a:rPr lang="en-GB" dirty="0" err="1" smtClean="0"/>
              <a:t>async</a:t>
            </a:r>
            <a:r>
              <a:rPr lang="en-GB" dirty="0" smtClean="0"/>
              <a:t> method </a:t>
            </a:r>
            <a:r>
              <a:rPr lang="en-GB" b="1" i="1" dirty="0" smtClean="0"/>
              <a:t>end with the “</a:t>
            </a:r>
            <a:r>
              <a:rPr lang="en-GB" b="1" i="1" dirty="0" err="1" smtClean="0"/>
              <a:t>Async</a:t>
            </a:r>
            <a:r>
              <a:rPr lang="en-GB" b="1" i="1" dirty="0" smtClean="0"/>
              <a:t>” suffix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3284984"/>
            <a:ext cx="864096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288066"/>
            <a:ext cx="936104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6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 </a:t>
            </a:r>
            <a:r>
              <a:rPr lang="en-GB" dirty="0"/>
              <a:t>Return </a:t>
            </a:r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Methods with a return statement</a:t>
            </a:r>
            <a:r>
              <a:rPr lang="en-GB" dirty="0" smtClean="0"/>
              <a:t>: the method has a return type other than void.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1"/>
            <a:r>
              <a:rPr lang="en-GB" dirty="0" smtClean="0"/>
              <a:t>Return type of the method is whatever </a:t>
            </a:r>
            <a:r>
              <a:rPr lang="en-GB" dirty="0" err="1" smtClean="0"/>
              <a:t>Tresult</a:t>
            </a:r>
            <a:r>
              <a:rPr lang="en-GB" dirty="0" smtClean="0"/>
              <a:t> is.</a:t>
            </a:r>
            <a:endParaRPr lang="en-GB" dirty="0"/>
          </a:p>
          <a:p>
            <a:r>
              <a:rPr lang="en-GB" b="1" dirty="0" smtClean="0"/>
              <a:t>Methods with no return statement</a:t>
            </a:r>
            <a:r>
              <a:rPr lang="en-GB" dirty="0" smtClean="0"/>
              <a:t>: the method return type is void.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endParaRPr lang="en-GB" dirty="0" smtClean="0"/>
          </a:p>
          <a:p>
            <a:pPr lvl="1"/>
            <a:r>
              <a:rPr lang="en-GB" dirty="0" smtClean="0"/>
              <a:t>Method does not return any value.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59127" y="6237312"/>
            <a:ext cx="4206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These are the two types we will be using.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5074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 </a:t>
            </a:r>
            <a:r>
              <a:rPr lang="en-GB" dirty="0"/>
              <a:t>Return </a:t>
            </a:r>
            <a:r>
              <a:rPr lang="en-GB" dirty="0" smtClean="0"/>
              <a:t>Types</a:t>
            </a:r>
            <a:br>
              <a:rPr lang="en-GB" dirty="0" smtClean="0"/>
            </a:br>
            <a:r>
              <a:rPr lang="en-GB" sz="3100" dirty="0" smtClean="0"/>
              <a:t>FYI: Additional Return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Methods for event handlers</a:t>
            </a:r>
            <a:r>
              <a:rPr lang="en-GB" dirty="0" smtClean="0"/>
              <a:t> e.g. an event handler method to respond to a button click.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endParaRPr lang="en-GB" dirty="0"/>
          </a:p>
          <a:p>
            <a:r>
              <a:rPr lang="en-GB" dirty="0" smtClean="0"/>
              <a:t>Starting with C# 7.0</a:t>
            </a:r>
          </a:p>
          <a:p>
            <a:pPr lvl="1"/>
            <a:r>
              <a:rPr lang="en-GB" dirty="0" smtClean="0"/>
              <a:t>Any </a:t>
            </a:r>
            <a:r>
              <a:rPr lang="en-GB" dirty="0"/>
              <a:t>other </a:t>
            </a:r>
            <a:r>
              <a:rPr lang="en-GB" dirty="0" smtClean="0"/>
              <a:t>return type, provided that the type </a:t>
            </a:r>
            <a:r>
              <a:rPr lang="en-GB" dirty="0"/>
              <a:t>has a </a:t>
            </a:r>
            <a:r>
              <a:rPr lang="en-GB" dirty="0" err="1"/>
              <a:t>GetAwaiter</a:t>
            </a:r>
            <a:r>
              <a:rPr lang="en-GB" dirty="0"/>
              <a:t> </a:t>
            </a:r>
            <a:r>
              <a:rPr lang="en-GB" dirty="0" smtClean="0"/>
              <a:t>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47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Methods </a:t>
            </a:r>
            <a:r>
              <a:rPr lang="en-GB" dirty="0"/>
              <a:t>Awaiting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method usually </a:t>
            </a:r>
            <a:r>
              <a:rPr lang="en-GB" b="1" i="1" dirty="0"/>
              <a:t>includes at least one await expression</a:t>
            </a:r>
            <a:r>
              <a:rPr lang="en-GB" dirty="0"/>
              <a:t>.</a:t>
            </a:r>
          </a:p>
          <a:p>
            <a:r>
              <a:rPr lang="en-GB" dirty="0"/>
              <a:t>You mark the task to await completion (ongoing work) with the </a:t>
            </a:r>
            <a:r>
              <a:rPr lang="en-GB" b="1" dirty="0">
                <a:hlinkClick r:id="rId3"/>
              </a:rPr>
              <a:t>await operator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marks the point where the method cannot continue until the awaited operation completes.</a:t>
            </a:r>
          </a:p>
          <a:p>
            <a:r>
              <a:rPr lang="en-GB" dirty="0"/>
              <a:t>The method is temporarily suspended at this point, and control returns to the method’s caller.</a:t>
            </a:r>
          </a:p>
          <a:p>
            <a:pPr lvl="1"/>
            <a:r>
              <a:rPr lang="en-GB" dirty="0" smtClean="0"/>
              <a:t>The method’s caller </a:t>
            </a:r>
            <a:r>
              <a:rPr lang="en-GB" b="1" i="1" dirty="0" smtClean="0"/>
              <a:t>can continue with other work that does not depend on the awaited task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7258" y="6211669"/>
            <a:ext cx="8944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Note</a:t>
            </a:r>
            <a:r>
              <a:rPr lang="en-GB" i="1" dirty="0"/>
              <a:t>: await can only be used in an asynchronous method modified by the </a:t>
            </a:r>
            <a:r>
              <a:rPr lang="en-GB" i="1" dirty="0" err="1"/>
              <a:t>async</a:t>
            </a:r>
            <a:r>
              <a:rPr lang="en-GB" i="1" dirty="0"/>
              <a:t> keyword</a:t>
            </a:r>
            <a:r>
              <a:rPr lang="en-GB" i="1" dirty="0" smtClean="0"/>
              <a:t>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0505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in an </a:t>
            </a:r>
            <a:r>
              <a:rPr lang="en-GB" dirty="0" err="1" smtClean="0"/>
              <a:t>async</a:t>
            </a:r>
            <a:r>
              <a:rPr lang="en-GB" dirty="0" smtClean="0"/>
              <a:t> method.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175" y="1628800"/>
            <a:ext cx="5810250" cy="4791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9964" y="6351711"/>
            <a:ext cx="5992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See more: </a:t>
            </a:r>
            <a:r>
              <a:rPr lang="en-GB" sz="1200" dirty="0">
                <a:hlinkClick r:id="rId4"/>
              </a:rPr>
              <a:t>https://</a:t>
            </a:r>
            <a:r>
              <a:rPr lang="en-GB" sz="1200" dirty="0" smtClean="0">
                <a:hlinkClick r:id="rId4"/>
              </a:rPr>
              <a:t>docs.microsoft.com/en-us/dotnet/csharp/programming-guide/concepts/async/index#BKMK_WhatHappensUnderstandinganAsyncMethod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7690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16333</TotalTime>
  <Words>1226</Words>
  <Application>Microsoft Office PowerPoint</Application>
  <PresentationFormat>On-screen Show (4:3)</PresentationFormat>
  <Paragraphs>232</Paragraphs>
  <Slides>25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Repository and Unit of Work Pattern</vt:lpstr>
      <vt:lpstr>Content</vt:lpstr>
      <vt:lpstr>Repository and Unit of Work Patterns</vt:lpstr>
      <vt:lpstr>What We Currently Have</vt:lpstr>
      <vt:lpstr>Repository without Unit of Work</vt:lpstr>
      <vt:lpstr>Repository with Unit of Work</vt:lpstr>
      <vt:lpstr>The Repository and Unit of Work Patterns </vt:lpstr>
      <vt:lpstr>The Repository Pattern</vt:lpstr>
      <vt:lpstr>Repository Class Methods</vt:lpstr>
      <vt:lpstr>Repository Pattern without UoW</vt:lpstr>
      <vt:lpstr>Why is it Needed?</vt:lpstr>
      <vt:lpstr>Why is this Needed?</vt:lpstr>
      <vt:lpstr>Why is this Needed?</vt:lpstr>
      <vt:lpstr>Repository with Unit of Work Pattern</vt:lpstr>
      <vt:lpstr>Generic Repository for use with UoW</vt:lpstr>
      <vt:lpstr>The Unit of Work (UoW) Class</vt:lpstr>
      <vt:lpstr>Unit of Work in the Repository Pattern</vt:lpstr>
      <vt:lpstr>Unit of Work Class</vt:lpstr>
      <vt:lpstr>Asynchronous Programming</vt:lpstr>
      <vt:lpstr>Asynchronous Programming in C#</vt:lpstr>
      <vt:lpstr>Async Method</vt:lpstr>
      <vt:lpstr>Async Method Return Types</vt:lpstr>
      <vt:lpstr>Async Method Return Types FYI: Additional Return Types</vt:lpstr>
      <vt:lpstr>Async Methods Awaiting</vt:lpstr>
      <vt:lpstr>What happens in an async method.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1495</cp:revision>
  <cp:lastPrinted>2014-09-29T16:21:25Z</cp:lastPrinted>
  <dcterms:created xsi:type="dcterms:W3CDTF">2013-09-18T07:00:31Z</dcterms:created>
  <dcterms:modified xsi:type="dcterms:W3CDTF">2019-03-20T07:21:25Z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