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33"/>
  </p:notesMasterIdLst>
  <p:sldIdLst>
    <p:sldId id="297" r:id="rId2"/>
    <p:sldId id="298" r:id="rId3"/>
    <p:sldId id="257" r:id="rId4"/>
    <p:sldId id="270" r:id="rId5"/>
    <p:sldId id="271" r:id="rId6"/>
    <p:sldId id="272" r:id="rId7"/>
    <p:sldId id="273" r:id="rId8"/>
    <p:sldId id="289" r:id="rId9"/>
    <p:sldId id="274" r:id="rId10"/>
    <p:sldId id="275" r:id="rId11"/>
    <p:sldId id="276" r:id="rId12"/>
    <p:sldId id="290" r:id="rId13"/>
    <p:sldId id="277" r:id="rId14"/>
    <p:sldId id="278" r:id="rId15"/>
    <p:sldId id="280" r:id="rId16"/>
    <p:sldId id="281" r:id="rId17"/>
    <p:sldId id="282" r:id="rId18"/>
    <p:sldId id="291" r:id="rId19"/>
    <p:sldId id="283" r:id="rId20"/>
    <p:sldId id="292" r:id="rId21"/>
    <p:sldId id="284" r:id="rId22"/>
    <p:sldId id="293" r:id="rId23"/>
    <p:sldId id="285" r:id="rId24"/>
    <p:sldId id="286" r:id="rId25"/>
    <p:sldId id="287" r:id="rId26"/>
    <p:sldId id="294" r:id="rId27"/>
    <p:sldId id="288" r:id="rId28"/>
    <p:sldId id="295" r:id="rId29"/>
    <p:sldId id="296" r:id="rId30"/>
    <p:sldId id="265" r:id="rId31"/>
    <p:sldId id="279" r:id="rId32"/>
  </p:sldIdLst>
  <p:sldSz cx="14711363" cy="82994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252" autoAdjust="0"/>
    <p:restoredTop sz="94038" autoAdjust="0"/>
  </p:normalViewPr>
  <p:slideViewPr>
    <p:cSldViewPr snapToGrid="0">
      <p:cViewPr varScale="1">
        <p:scale>
          <a:sx n="54" d="100"/>
          <a:sy n="54" d="100"/>
        </p:scale>
        <p:origin x="59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phrey Anaehobi" userId="9a2d5bdb-fbf3-4c10-8f8b-7786d4475aa5" providerId="ADAL" clId="{AAB90315-01B6-42DE-8AF2-2DCA32B63CB5}"/>
    <pc:docChg chg="undo redo custSel addSld delSld modSld sldOrd modMainMaster modNotesMaster">
      <pc:chgData name="Humphrey Anaehobi" userId="9a2d5bdb-fbf3-4c10-8f8b-7786d4475aa5" providerId="ADAL" clId="{AAB90315-01B6-42DE-8AF2-2DCA32B63CB5}" dt="2025-04-03T11:45:03.965" v="3036" actId="20577"/>
      <pc:docMkLst>
        <pc:docMk/>
      </pc:docMkLst>
      <pc:sldChg chg="addSp modSp mod">
        <pc:chgData name="Humphrey Anaehobi" userId="9a2d5bdb-fbf3-4c10-8f8b-7786d4475aa5" providerId="ADAL" clId="{AAB90315-01B6-42DE-8AF2-2DCA32B63CB5}" dt="2025-03-23T14:46:07.160" v="2756" actId="1076"/>
        <pc:sldMkLst>
          <pc:docMk/>
          <pc:sldMk cId="3135294649" sldId="256"/>
        </pc:sldMkLst>
        <pc:spChg chg="mod">
          <ac:chgData name="Humphrey Anaehobi" userId="9a2d5bdb-fbf3-4c10-8f8b-7786d4475aa5" providerId="ADAL" clId="{AAB90315-01B6-42DE-8AF2-2DCA32B63CB5}" dt="2025-03-23T14:45:33.550" v="2752"/>
          <ac:spMkLst>
            <pc:docMk/>
            <pc:sldMk cId="3135294649" sldId="256"/>
            <ac:spMk id="2" creationId="{7BB1D051-8654-E079-1083-7449BB9D98EB}"/>
          </ac:spMkLst>
        </pc:spChg>
        <pc:spChg chg="mod">
          <ac:chgData name="Humphrey Anaehobi" userId="9a2d5bdb-fbf3-4c10-8f8b-7786d4475aa5" providerId="ADAL" clId="{AAB90315-01B6-42DE-8AF2-2DCA32B63CB5}" dt="2025-03-23T14:45:34.466" v="2754"/>
          <ac:spMkLst>
            <pc:docMk/>
            <pc:sldMk cId="3135294649" sldId="256"/>
            <ac:spMk id="3" creationId="{24AA59B6-7A50-FBA0-E10A-1FA1ABF9308F}"/>
          </ac:spMkLst>
        </pc:spChg>
        <pc:spChg chg="add mod">
          <ac:chgData name="Humphrey Anaehobi" userId="9a2d5bdb-fbf3-4c10-8f8b-7786d4475aa5" providerId="ADAL" clId="{AAB90315-01B6-42DE-8AF2-2DCA32B63CB5}" dt="2025-03-23T14:45:33.550" v="2752"/>
          <ac:spMkLst>
            <pc:docMk/>
            <pc:sldMk cId="3135294649" sldId="256"/>
            <ac:spMk id="4" creationId="{F226607D-5E02-18D9-6264-5F591C35414F}"/>
          </ac:spMkLst>
        </pc:spChg>
        <pc:spChg chg="add mod">
          <ac:chgData name="Humphrey Anaehobi" userId="9a2d5bdb-fbf3-4c10-8f8b-7786d4475aa5" providerId="ADAL" clId="{AAB90315-01B6-42DE-8AF2-2DCA32B63CB5}" dt="2025-03-23T14:45:33.550" v="2752"/>
          <ac:spMkLst>
            <pc:docMk/>
            <pc:sldMk cId="3135294649" sldId="256"/>
            <ac:spMk id="8" creationId="{5D5274BA-9727-0393-57ED-3B3509708724}"/>
          </ac:spMkLst>
        </pc:spChg>
        <pc:picChg chg="add mod">
          <ac:chgData name="Humphrey Anaehobi" userId="9a2d5bdb-fbf3-4c10-8f8b-7786d4475aa5" providerId="ADAL" clId="{AAB90315-01B6-42DE-8AF2-2DCA32B63CB5}" dt="2025-03-23T14:46:07.160" v="2756" actId="1076"/>
          <ac:picMkLst>
            <pc:docMk/>
            <pc:sldMk cId="3135294649" sldId="256"/>
            <ac:picMk id="5" creationId="{AFDE9DCE-041C-2D5F-EBA3-7B2CB0B6A0DD}"/>
          </ac:picMkLst>
        </pc:picChg>
        <pc:picChg chg="add mod">
          <ac:chgData name="Humphrey Anaehobi" userId="9a2d5bdb-fbf3-4c10-8f8b-7786d4475aa5" providerId="ADAL" clId="{AAB90315-01B6-42DE-8AF2-2DCA32B63CB5}" dt="2025-03-23T14:45:33.550" v="2752"/>
          <ac:picMkLst>
            <pc:docMk/>
            <pc:sldMk cId="3135294649" sldId="256"/>
            <ac:picMk id="6" creationId="{E97B0BCB-26AF-1862-2F90-6D2CBBF9C884}"/>
          </ac:picMkLst>
        </pc:picChg>
      </pc:sldChg>
      <pc:sldChg chg="addSp modSp new mod">
        <pc:chgData name="Humphrey Anaehobi" userId="9a2d5bdb-fbf3-4c10-8f8b-7786d4475aa5" providerId="ADAL" clId="{AAB90315-01B6-42DE-8AF2-2DCA32B63CB5}" dt="2025-03-26T19:53:18.222" v="2859" actId="20577"/>
        <pc:sldMkLst>
          <pc:docMk/>
          <pc:sldMk cId="416342726" sldId="257"/>
        </pc:sldMkLst>
        <pc:spChg chg="mod">
          <ac:chgData name="Humphrey Anaehobi" userId="9a2d5bdb-fbf3-4c10-8f8b-7786d4475aa5" providerId="ADAL" clId="{AAB90315-01B6-42DE-8AF2-2DCA32B63CB5}" dt="2025-03-23T14:45:34.466" v="2754"/>
          <ac:spMkLst>
            <pc:docMk/>
            <pc:sldMk cId="416342726" sldId="257"/>
            <ac:spMk id="2" creationId="{8990EAC9-C430-26F4-9297-EFA120E6118F}"/>
          </ac:spMkLst>
        </pc:spChg>
        <pc:spChg chg="mod">
          <ac:chgData name="Humphrey Anaehobi" userId="9a2d5bdb-fbf3-4c10-8f8b-7786d4475aa5" providerId="ADAL" clId="{AAB90315-01B6-42DE-8AF2-2DCA32B63CB5}" dt="2025-03-26T19:53:18.222" v="2859" actId="20577"/>
          <ac:spMkLst>
            <pc:docMk/>
            <pc:sldMk cId="416342726" sldId="257"/>
            <ac:spMk id="3" creationId="{E70EC2FA-BE30-6BE4-6C29-4A146D38CBFC}"/>
          </ac:spMkLst>
        </pc:spChg>
      </pc:sldChg>
      <pc:sldChg chg="modSp new mod">
        <pc:chgData name="Humphrey Anaehobi" userId="9a2d5bdb-fbf3-4c10-8f8b-7786d4475aa5" providerId="ADAL" clId="{AAB90315-01B6-42DE-8AF2-2DCA32B63CB5}" dt="2025-04-03T05:35:39.672" v="2922" actId="20577"/>
        <pc:sldMkLst>
          <pc:docMk/>
          <pc:sldMk cId="4082747238" sldId="258"/>
        </pc:sldMkLst>
        <pc:spChg chg="mod">
          <ac:chgData name="Humphrey Anaehobi" userId="9a2d5bdb-fbf3-4c10-8f8b-7786d4475aa5" providerId="ADAL" clId="{AAB90315-01B6-42DE-8AF2-2DCA32B63CB5}" dt="2025-04-03T05:33:06.814" v="2862" actId="20577"/>
          <ac:spMkLst>
            <pc:docMk/>
            <pc:sldMk cId="4082747238" sldId="258"/>
            <ac:spMk id="2" creationId="{87424864-A315-81B0-32A3-67325875F4F9}"/>
          </ac:spMkLst>
        </pc:spChg>
        <pc:spChg chg="mod">
          <ac:chgData name="Humphrey Anaehobi" userId="9a2d5bdb-fbf3-4c10-8f8b-7786d4475aa5" providerId="ADAL" clId="{AAB90315-01B6-42DE-8AF2-2DCA32B63CB5}" dt="2025-04-03T05:35:39.672" v="2922" actId="20577"/>
          <ac:spMkLst>
            <pc:docMk/>
            <pc:sldMk cId="4082747238" sldId="258"/>
            <ac:spMk id="3" creationId="{404906F9-9298-8460-D605-9BD7F019E0B1}"/>
          </ac:spMkLst>
        </pc:spChg>
      </pc:sldChg>
      <pc:sldChg chg="modSp add del mod">
        <pc:chgData name="Humphrey Anaehobi" userId="9a2d5bdb-fbf3-4c10-8f8b-7786d4475aa5" providerId="ADAL" clId="{AAB90315-01B6-42DE-8AF2-2DCA32B63CB5}" dt="2025-03-23T11:46:19.962" v="1423" actId="47"/>
        <pc:sldMkLst>
          <pc:docMk/>
          <pc:sldMk cId="871104818" sldId="259"/>
        </pc:sldMkLst>
      </pc:sldChg>
      <pc:sldChg chg="modSp add mod">
        <pc:chgData name="Humphrey Anaehobi" userId="9a2d5bdb-fbf3-4c10-8f8b-7786d4475aa5" providerId="ADAL" clId="{AAB90315-01B6-42DE-8AF2-2DCA32B63CB5}" dt="2025-04-03T11:45:03.965" v="3036" actId="20577"/>
        <pc:sldMkLst>
          <pc:docMk/>
          <pc:sldMk cId="1960065898" sldId="259"/>
        </pc:sldMkLst>
        <pc:spChg chg="mod">
          <ac:chgData name="Humphrey Anaehobi" userId="9a2d5bdb-fbf3-4c10-8f8b-7786d4475aa5" providerId="ADAL" clId="{AAB90315-01B6-42DE-8AF2-2DCA32B63CB5}" dt="2025-03-23T14:45:34.466" v="2754"/>
          <ac:spMkLst>
            <pc:docMk/>
            <pc:sldMk cId="1960065898" sldId="259"/>
            <ac:spMk id="2" creationId="{FDF2D13D-3B66-C65E-3C87-60A5B68BD73F}"/>
          </ac:spMkLst>
        </pc:spChg>
        <pc:spChg chg="mod">
          <ac:chgData name="Humphrey Anaehobi" userId="9a2d5bdb-fbf3-4c10-8f8b-7786d4475aa5" providerId="ADAL" clId="{AAB90315-01B6-42DE-8AF2-2DCA32B63CB5}" dt="2025-04-03T11:45:03.965" v="3036" actId="20577"/>
          <ac:spMkLst>
            <pc:docMk/>
            <pc:sldMk cId="1960065898" sldId="259"/>
            <ac:spMk id="3" creationId="{0E025780-C89C-79D6-C070-DA806BACF72C}"/>
          </ac:spMkLst>
        </pc:spChg>
      </pc:sldChg>
      <pc:sldChg chg="modSp add del mod">
        <pc:chgData name="Humphrey Anaehobi" userId="9a2d5bdb-fbf3-4c10-8f8b-7786d4475aa5" providerId="ADAL" clId="{AAB90315-01B6-42DE-8AF2-2DCA32B63CB5}" dt="2025-03-23T11:46:23.156" v="1424" actId="47"/>
        <pc:sldMkLst>
          <pc:docMk/>
          <pc:sldMk cId="1176339739" sldId="260"/>
        </pc:sldMkLst>
      </pc:sldChg>
      <pc:sldChg chg="modSp add mod">
        <pc:chgData name="Humphrey Anaehobi" userId="9a2d5bdb-fbf3-4c10-8f8b-7786d4475aa5" providerId="ADAL" clId="{AAB90315-01B6-42DE-8AF2-2DCA32B63CB5}" dt="2025-04-03T05:39:23.270" v="2960" actId="20577"/>
        <pc:sldMkLst>
          <pc:docMk/>
          <pc:sldMk cId="1592231548" sldId="260"/>
        </pc:sldMkLst>
        <pc:spChg chg="mod">
          <ac:chgData name="Humphrey Anaehobi" userId="9a2d5bdb-fbf3-4c10-8f8b-7786d4475aa5" providerId="ADAL" clId="{AAB90315-01B6-42DE-8AF2-2DCA32B63CB5}" dt="2025-03-23T14:45:34.466" v="2754"/>
          <ac:spMkLst>
            <pc:docMk/>
            <pc:sldMk cId="1592231548" sldId="260"/>
            <ac:spMk id="2" creationId="{F1BF3A33-BE30-E097-F6EC-BC59E4CF56E8}"/>
          </ac:spMkLst>
        </pc:spChg>
        <pc:spChg chg="mod">
          <ac:chgData name="Humphrey Anaehobi" userId="9a2d5bdb-fbf3-4c10-8f8b-7786d4475aa5" providerId="ADAL" clId="{AAB90315-01B6-42DE-8AF2-2DCA32B63CB5}" dt="2025-04-03T05:39:23.270" v="2960" actId="20577"/>
          <ac:spMkLst>
            <pc:docMk/>
            <pc:sldMk cId="1592231548" sldId="260"/>
            <ac:spMk id="3" creationId="{9E82DE77-FC60-A4BC-8AC2-A3AA877BFA20}"/>
          </ac:spMkLst>
        </pc:spChg>
      </pc:sldChg>
      <pc:sldChg chg="modSp new mod ord">
        <pc:chgData name="Humphrey Anaehobi" userId="9a2d5bdb-fbf3-4c10-8f8b-7786d4475aa5" providerId="ADAL" clId="{AAB90315-01B6-42DE-8AF2-2DCA32B63CB5}" dt="2025-03-23T14:45:34.466" v="2754"/>
        <pc:sldMkLst>
          <pc:docMk/>
          <pc:sldMk cId="1311051714" sldId="261"/>
        </pc:sldMkLst>
        <pc:spChg chg="mod">
          <ac:chgData name="Humphrey Anaehobi" userId="9a2d5bdb-fbf3-4c10-8f8b-7786d4475aa5" providerId="ADAL" clId="{AAB90315-01B6-42DE-8AF2-2DCA32B63CB5}" dt="2025-03-23T14:45:34.466" v="2754"/>
          <ac:spMkLst>
            <pc:docMk/>
            <pc:sldMk cId="1311051714" sldId="261"/>
            <ac:spMk id="2" creationId="{F62F2780-5C12-CA17-79FE-64800E44777D}"/>
          </ac:spMkLst>
        </pc:spChg>
        <pc:spChg chg="mod">
          <ac:chgData name="Humphrey Anaehobi" userId="9a2d5bdb-fbf3-4c10-8f8b-7786d4475aa5" providerId="ADAL" clId="{AAB90315-01B6-42DE-8AF2-2DCA32B63CB5}" dt="2025-03-23T14:45:34.466" v="2754"/>
          <ac:spMkLst>
            <pc:docMk/>
            <pc:sldMk cId="1311051714" sldId="261"/>
            <ac:spMk id="3" creationId="{C23A43BB-1FA6-D477-611E-639BA1FB9FA5}"/>
          </ac:spMkLst>
        </pc:spChg>
      </pc:sldChg>
      <pc:sldChg chg="modSp new mod">
        <pc:chgData name="Humphrey Anaehobi" userId="9a2d5bdb-fbf3-4c10-8f8b-7786d4475aa5" providerId="ADAL" clId="{AAB90315-01B6-42DE-8AF2-2DCA32B63CB5}" dt="2025-04-03T05:42:27.258" v="3033" actId="20577"/>
        <pc:sldMkLst>
          <pc:docMk/>
          <pc:sldMk cId="2027682684" sldId="262"/>
        </pc:sldMkLst>
        <pc:spChg chg="mod">
          <ac:chgData name="Humphrey Anaehobi" userId="9a2d5bdb-fbf3-4c10-8f8b-7786d4475aa5" providerId="ADAL" clId="{AAB90315-01B6-42DE-8AF2-2DCA32B63CB5}" dt="2025-03-23T14:45:34.466" v="2754"/>
          <ac:spMkLst>
            <pc:docMk/>
            <pc:sldMk cId="2027682684" sldId="262"/>
            <ac:spMk id="2" creationId="{AF551A9D-2EAD-8B88-1A91-A00F91531A56}"/>
          </ac:spMkLst>
        </pc:spChg>
        <pc:spChg chg="mod">
          <ac:chgData name="Humphrey Anaehobi" userId="9a2d5bdb-fbf3-4c10-8f8b-7786d4475aa5" providerId="ADAL" clId="{AAB90315-01B6-42DE-8AF2-2DCA32B63CB5}" dt="2025-04-03T05:42:27.258" v="3033" actId="20577"/>
          <ac:spMkLst>
            <pc:docMk/>
            <pc:sldMk cId="2027682684" sldId="262"/>
            <ac:spMk id="3" creationId="{93346708-D524-E438-6901-DCEBADBFF39F}"/>
          </ac:spMkLst>
        </pc:spChg>
      </pc:sldChg>
      <pc:sldChg chg="modSp add mod">
        <pc:chgData name="Humphrey Anaehobi" userId="9a2d5bdb-fbf3-4c10-8f8b-7786d4475aa5" providerId="ADAL" clId="{AAB90315-01B6-42DE-8AF2-2DCA32B63CB5}" dt="2025-04-03T05:41:22.840" v="3019" actId="20577"/>
        <pc:sldMkLst>
          <pc:docMk/>
          <pc:sldMk cId="1011139106" sldId="263"/>
        </pc:sldMkLst>
        <pc:spChg chg="mod">
          <ac:chgData name="Humphrey Anaehobi" userId="9a2d5bdb-fbf3-4c10-8f8b-7786d4475aa5" providerId="ADAL" clId="{AAB90315-01B6-42DE-8AF2-2DCA32B63CB5}" dt="2025-03-23T14:45:34.466" v="2754"/>
          <ac:spMkLst>
            <pc:docMk/>
            <pc:sldMk cId="1011139106" sldId="263"/>
            <ac:spMk id="2" creationId="{F7C933DD-C106-38F0-DE90-51CB27C99531}"/>
          </ac:spMkLst>
        </pc:spChg>
        <pc:spChg chg="mod">
          <ac:chgData name="Humphrey Anaehobi" userId="9a2d5bdb-fbf3-4c10-8f8b-7786d4475aa5" providerId="ADAL" clId="{AAB90315-01B6-42DE-8AF2-2DCA32B63CB5}" dt="2025-04-03T05:41:22.840" v="3019" actId="20577"/>
          <ac:spMkLst>
            <pc:docMk/>
            <pc:sldMk cId="1011139106" sldId="263"/>
            <ac:spMk id="3" creationId="{4DDEFC8D-26AC-8929-A0C0-6162B9FF9DEB}"/>
          </ac:spMkLst>
        </pc:spChg>
      </pc:sldChg>
      <pc:sldChg chg="add del">
        <pc:chgData name="Humphrey Anaehobi" userId="9a2d5bdb-fbf3-4c10-8f8b-7786d4475aa5" providerId="ADAL" clId="{AAB90315-01B6-42DE-8AF2-2DCA32B63CB5}" dt="2025-03-23T12:25:05.679" v="2216" actId="2890"/>
        <pc:sldMkLst>
          <pc:docMk/>
          <pc:sldMk cId="2852317748" sldId="264"/>
        </pc:sldMkLst>
      </pc:sldChg>
      <pc:sldChg chg="modSp new mod modNotes modNotesTx">
        <pc:chgData name="Humphrey Anaehobi" userId="9a2d5bdb-fbf3-4c10-8f8b-7786d4475aa5" providerId="ADAL" clId="{AAB90315-01B6-42DE-8AF2-2DCA32B63CB5}" dt="2025-03-23T14:45:34.466" v="2754"/>
        <pc:sldMkLst>
          <pc:docMk/>
          <pc:sldMk cId="3830886878" sldId="264"/>
        </pc:sldMkLst>
        <pc:spChg chg="mod">
          <ac:chgData name="Humphrey Anaehobi" userId="9a2d5bdb-fbf3-4c10-8f8b-7786d4475aa5" providerId="ADAL" clId="{AAB90315-01B6-42DE-8AF2-2DCA32B63CB5}" dt="2025-03-23T14:45:34.466" v="2754"/>
          <ac:spMkLst>
            <pc:docMk/>
            <pc:sldMk cId="3830886878" sldId="264"/>
            <ac:spMk id="2" creationId="{437CFD4E-6AC6-5190-4D1E-840846D7E1A3}"/>
          </ac:spMkLst>
        </pc:spChg>
        <pc:spChg chg="mod">
          <ac:chgData name="Humphrey Anaehobi" userId="9a2d5bdb-fbf3-4c10-8f8b-7786d4475aa5" providerId="ADAL" clId="{AAB90315-01B6-42DE-8AF2-2DCA32B63CB5}" dt="2025-03-23T14:45:34.466" v="2754"/>
          <ac:spMkLst>
            <pc:docMk/>
            <pc:sldMk cId="3830886878" sldId="264"/>
            <ac:spMk id="3" creationId="{E52ADE1C-8DBF-793E-811B-DAD911DFFB17}"/>
          </ac:spMkLst>
        </pc:spChg>
      </pc:sldChg>
      <pc:sldChg chg="modSp new mod">
        <pc:chgData name="Humphrey Anaehobi" userId="9a2d5bdb-fbf3-4c10-8f8b-7786d4475aa5" providerId="ADAL" clId="{AAB90315-01B6-42DE-8AF2-2DCA32B63CB5}" dt="2025-03-23T14:45:34.466" v="2754"/>
        <pc:sldMkLst>
          <pc:docMk/>
          <pc:sldMk cId="1211155058" sldId="265"/>
        </pc:sldMkLst>
        <pc:spChg chg="mod">
          <ac:chgData name="Humphrey Anaehobi" userId="9a2d5bdb-fbf3-4c10-8f8b-7786d4475aa5" providerId="ADAL" clId="{AAB90315-01B6-42DE-8AF2-2DCA32B63CB5}" dt="2025-03-23T14:45:34.466" v="2754"/>
          <ac:spMkLst>
            <pc:docMk/>
            <pc:sldMk cId="1211155058" sldId="265"/>
            <ac:spMk id="2" creationId="{54A546A2-2554-F926-1B65-9F52A7F88496}"/>
          </ac:spMkLst>
        </pc:spChg>
        <pc:spChg chg="mod">
          <ac:chgData name="Humphrey Anaehobi" userId="9a2d5bdb-fbf3-4c10-8f8b-7786d4475aa5" providerId="ADAL" clId="{AAB90315-01B6-42DE-8AF2-2DCA32B63CB5}" dt="2025-03-23T14:45:34.466" v="2754"/>
          <ac:spMkLst>
            <pc:docMk/>
            <pc:sldMk cId="1211155058" sldId="265"/>
            <ac:spMk id="3" creationId="{538E0132-8A7D-1806-B97C-5545C87EC233}"/>
          </ac:spMkLst>
        </pc:spChg>
      </pc:sldChg>
      <pc:sldChg chg="modSp new add del mod ord">
        <pc:chgData name="Humphrey Anaehobi" userId="9a2d5bdb-fbf3-4c10-8f8b-7786d4475aa5" providerId="ADAL" clId="{AAB90315-01B6-42DE-8AF2-2DCA32B63CB5}" dt="2025-03-23T14:54:52.176" v="2757" actId="47"/>
        <pc:sldMkLst>
          <pc:docMk/>
          <pc:sldMk cId="3042965256" sldId="266"/>
        </pc:sldMkLst>
      </pc:sldChg>
      <pc:sldChg chg="modSp new mod modNotes">
        <pc:chgData name="Humphrey Anaehobi" userId="9a2d5bdb-fbf3-4c10-8f8b-7786d4475aa5" providerId="ADAL" clId="{AAB90315-01B6-42DE-8AF2-2DCA32B63CB5}" dt="2025-03-23T14:45:34.466" v="2754"/>
        <pc:sldMkLst>
          <pc:docMk/>
          <pc:sldMk cId="707823311" sldId="267"/>
        </pc:sldMkLst>
        <pc:spChg chg="mod">
          <ac:chgData name="Humphrey Anaehobi" userId="9a2d5bdb-fbf3-4c10-8f8b-7786d4475aa5" providerId="ADAL" clId="{AAB90315-01B6-42DE-8AF2-2DCA32B63CB5}" dt="2025-03-23T14:45:34.466" v="2754"/>
          <ac:spMkLst>
            <pc:docMk/>
            <pc:sldMk cId="707823311" sldId="267"/>
            <ac:spMk id="2" creationId="{B46EAEAF-B6B0-DC79-36EF-27270F45B69A}"/>
          </ac:spMkLst>
        </pc:spChg>
        <pc:spChg chg="mod">
          <ac:chgData name="Humphrey Anaehobi" userId="9a2d5bdb-fbf3-4c10-8f8b-7786d4475aa5" providerId="ADAL" clId="{AAB90315-01B6-42DE-8AF2-2DCA32B63CB5}" dt="2025-03-23T14:45:34.466" v="2754"/>
          <ac:spMkLst>
            <pc:docMk/>
            <pc:sldMk cId="707823311" sldId="267"/>
            <ac:spMk id="3" creationId="{8633D6A5-B241-8E9B-14D2-5468935D5151}"/>
          </ac:spMkLst>
        </pc:spChg>
      </pc:sldChg>
      <pc:sldMasterChg chg="modSp modSldLayout">
        <pc:chgData name="Humphrey Anaehobi" userId="9a2d5bdb-fbf3-4c10-8f8b-7786d4475aa5" providerId="ADAL" clId="{AAB90315-01B6-42DE-8AF2-2DCA32B63CB5}" dt="2025-03-23T14:45:33.550" v="2752"/>
        <pc:sldMasterMkLst>
          <pc:docMk/>
          <pc:sldMasterMk cId="549863351" sldId="2147483672"/>
        </pc:sldMasterMkLst>
        <pc:sldLayoutChg chg="modSp">
          <pc:chgData name="Humphrey Anaehobi" userId="9a2d5bdb-fbf3-4c10-8f8b-7786d4475aa5" providerId="ADAL" clId="{AAB90315-01B6-42DE-8AF2-2DCA32B63CB5}" dt="2025-03-23T14:45:33.550" v="2752"/>
          <pc:sldLayoutMkLst>
            <pc:docMk/>
            <pc:sldMasterMk cId="549863351" sldId="2147483672"/>
            <pc:sldLayoutMk cId="3137438757" sldId="2147483673"/>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3314400918" sldId="2147483674"/>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823592543" sldId="2147483675"/>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4229586285" sldId="2147483676"/>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703262787" sldId="2147483677"/>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613233314" sldId="2147483678"/>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688923676" sldId="2147483679"/>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18656510" sldId="2147483680"/>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884588053" sldId="2147483681"/>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131426379" sldId="2147483682"/>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514610136" sldId="2147483683"/>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618286627" sldId="2147483684"/>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541947318" sldId="2147483685"/>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3149016230" sldId="2147483686"/>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519817837" sldId="2147483687"/>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664578672"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BC61D2-5D77-4393-9419-03B5E5DEADEF}" type="datetimeFigureOut">
              <a:rPr lang="en-GB" smtClean="0"/>
              <a:t>03/04/2026</a:t>
            </a:fld>
            <a:endParaRPr lang="en-GB"/>
          </a:p>
        </p:txBody>
      </p:sp>
      <p:sp>
        <p:nvSpPr>
          <p:cNvPr id="4" name="Slide Image Placeholder 3"/>
          <p:cNvSpPr>
            <a:spLocks noGrp="1" noRot="1" noChangeAspect="1"/>
          </p:cNvSpPr>
          <p:nvPr>
            <p:ph type="sldImg" idx="2"/>
          </p:nvPr>
        </p:nvSpPr>
        <p:spPr>
          <a:xfrm>
            <a:off x="693738" y="1143000"/>
            <a:ext cx="54705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4B61A-24B1-446C-96B1-C5C2F784C8EB}" type="slidenum">
              <a:rPr lang="en-GB" smtClean="0"/>
              <a:t>‹#›</a:t>
            </a:fld>
            <a:endParaRPr lang="en-GB"/>
          </a:p>
        </p:txBody>
      </p:sp>
    </p:spTree>
    <p:extLst>
      <p:ext uri="{BB962C8B-B14F-4D97-AF65-F5344CB8AC3E}">
        <p14:creationId xmlns:p14="http://schemas.microsoft.com/office/powerpoint/2010/main" val="2891805515"/>
      </p:ext>
    </p:extLst>
  </p:cSld>
  <p:clrMap bg1="lt1" tx1="dk1" bg2="lt2" tx2="dk2" accent1="accent1" accent2="accent2" accent3="accent3" accent4="accent4" accent5="accent5" accent6="accent6" hlink="hlink" folHlink="folHlink"/>
  <p:notesStyle>
    <a:lvl1pPr marL="0" algn="l" defTabSz="1069848" rtl="0" eaLnBrk="1" latinLnBrk="0" hangingPunct="1">
      <a:defRPr sz="1404" kern="1200">
        <a:solidFill>
          <a:schemeClr val="tx1"/>
        </a:solidFill>
        <a:latin typeface="+mn-lt"/>
        <a:ea typeface="+mn-ea"/>
        <a:cs typeface="+mn-cs"/>
      </a:defRPr>
    </a:lvl1pPr>
    <a:lvl2pPr marL="534924" algn="l" defTabSz="1069848" rtl="0" eaLnBrk="1" latinLnBrk="0" hangingPunct="1">
      <a:defRPr sz="1404" kern="1200">
        <a:solidFill>
          <a:schemeClr val="tx1"/>
        </a:solidFill>
        <a:latin typeface="+mn-lt"/>
        <a:ea typeface="+mn-ea"/>
        <a:cs typeface="+mn-cs"/>
      </a:defRPr>
    </a:lvl2pPr>
    <a:lvl3pPr marL="1069848" algn="l" defTabSz="1069848" rtl="0" eaLnBrk="1" latinLnBrk="0" hangingPunct="1">
      <a:defRPr sz="1404" kern="1200">
        <a:solidFill>
          <a:schemeClr val="tx1"/>
        </a:solidFill>
        <a:latin typeface="+mn-lt"/>
        <a:ea typeface="+mn-ea"/>
        <a:cs typeface="+mn-cs"/>
      </a:defRPr>
    </a:lvl3pPr>
    <a:lvl4pPr marL="1604772" algn="l" defTabSz="1069848" rtl="0" eaLnBrk="1" latinLnBrk="0" hangingPunct="1">
      <a:defRPr sz="1404" kern="1200">
        <a:solidFill>
          <a:schemeClr val="tx1"/>
        </a:solidFill>
        <a:latin typeface="+mn-lt"/>
        <a:ea typeface="+mn-ea"/>
        <a:cs typeface="+mn-cs"/>
      </a:defRPr>
    </a:lvl4pPr>
    <a:lvl5pPr marL="2139696" algn="l" defTabSz="1069848" rtl="0" eaLnBrk="1" latinLnBrk="0" hangingPunct="1">
      <a:defRPr sz="1404" kern="1200">
        <a:solidFill>
          <a:schemeClr val="tx1"/>
        </a:solidFill>
        <a:latin typeface="+mn-lt"/>
        <a:ea typeface="+mn-ea"/>
        <a:cs typeface="+mn-cs"/>
      </a:defRPr>
    </a:lvl5pPr>
    <a:lvl6pPr marL="2674620" algn="l" defTabSz="1069848" rtl="0" eaLnBrk="1" latinLnBrk="0" hangingPunct="1">
      <a:defRPr sz="1404" kern="1200">
        <a:solidFill>
          <a:schemeClr val="tx1"/>
        </a:solidFill>
        <a:latin typeface="+mn-lt"/>
        <a:ea typeface="+mn-ea"/>
        <a:cs typeface="+mn-cs"/>
      </a:defRPr>
    </a:lvl6pPr>
    <a:lvl7pPr marL="3209544" algn="l" defTabSz="1069848" rtl="0" eaLnBrk="1" latinLnBrk="0" hangingPunct="1">
      <a:defRPr sz="1404" kern="1200">
        <a:solidFill>
          <a:schemeClr val="tx1"/>
        </a:solidFill>
        <a:latin typeface="+mn-lt"/>
        <a:ea typeface="+mn-ea"/>
        <a:cs typeface="+mn-cs"/>
      </a:defRPr>
    </a:lvl7pPr>
    <a:lvl8pPr marL="3744468" algn="l" defTabSz="1069848" rtl="0" eaLnBrk="1" latinLnBrk="0" hangingPunct="1">
      <a:defRPr sz="1404" kern="1200">
        <a:solidFill>
          <a:schemeClr val="tx1"/>
        </a:solidFill>
        <a:latin typeface="+mn-lt"/>
        <a:ea typeface="+mn-ea"/>
        <a:cs typeface="+mn-cs"/>
      </a:defRPr>
    </a:lvl8pPr>
    <a:lvl9pPr marL="4279392" algn="l" defTabSz="1069848" rtl="0" eaLnBrk="1" latinLnBrk="0" hangingPunct="1">
      <a:defRPr sz="140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3" Type="http://schemas.openxmlformats.org/officeDocument/2006/relationships/hyperlink" Target="#_Toc226121586"/><Relationship Id="rId18" Type="http://schemas.openxmlformats.org/officeDocument/2006/relationships/hyperlink" Target="#_Toc226121591"/><Relationship Id="rId26" Type="http://schemas.openxmlformats.org/officeDocument/2006/relationships/hyperlink" Target="#_Toc226121599"/><Relationship Id="rId3" Type="http://schemas.openxmlformats.org/officeDocument/2006/relationships/hyperlink" Target="#_Toc226121576"/><Relationship Id="rId21" Type="http://schemas.openxmlformats.org/officeDocument/2006/relationships/hyperlink" Target="#_Toc226121594"/><Relationship Id="rId34" Type="http://schemas.openxmlformats.org/officeDocument/2006/relationships/hyperlink" Target="#_Toc226121607"/><Relationship Id="rId7" Type="http://schemas.openxmlformats.org/officeDocument/2006/relationships/hyperlink" Target="#_Toc226121580"/><Relationship Id="rId12" Type="http://schemas.openxmlformats.org/officeDocument/2006/relationships/hyperlink" Target="#_Toc226121585"/><Relationship Id="rId17" Type="http://schemas.openxmlformats.org/officeDocument/2006/relationships/hyperlink" Target="#_Toc226121590"/><Relationship Id="rId25" Type="http://schemas.openxmlformats.org/officeDocument/2006/relationships/hyperlink" Target="#_Toc226121598"/><Relationship Id="rId33" Type="http://schemas.openxmlformats.org/officeDocument/2006/relationships/hyperlink" Target="#_Toc226121606"/><Relationship Id="rId2" Type="http://schemas.openxmlformats.org/officeDocument/2006/relationships/slide" Target="../slides/slide2.xml"/><Relationship Id="rId16" Type="http://schemas.openxmlformats.org/officeDocument/2006/relationships/hyperlink" Target="#_Toc226121589"/><Relationship Id="rId20" Type="http://schemas.openxmlformats.org/officeDocument/2006/relationships/hyperlink" Target="#_Toc226121593"/><Relationship Id="rId29" Type="http://schemas.openxmlformats.org/officeDocument/2006/relationships/hyperlink" Target="#_Toc226121602"/><Relationship Id="rId1" Type="http://schemas.openxmlformats.org/officeDocument/2006/relationships/notesMaster" Target="../notesMasters/notesMaster1.xml"/><Relationship Id="rId6" Type="http://schemas.openxmlformats.org/officeDocument/2006/relationships/hyperlink" Target="#_Toc226121579"/><Relationship Id="rId11" Type="http://schemas.openxmlformats.org/officeDocument/2006/relationships/hyperlink" Target="#_Toc226121584"/><Relationship Id="rId24" Type="http://schemas.openxmlformats.org/officeDocument/2006/relationships/hyperlink" Target="#_Toc226121597"/><Relationship Id="rId32" Type="http://schemas.openxmlformats.org/officeDocument/2006/relationships/hyperlink" Target="#_Toc226121605"/><Relationship Id="rId5" Type="http://schemas.openxmlformats.org/officeDocument/2006/relationships/hyperlink" Target="#_Toc226121578"/><Relationship Id="rId15" Type="http://schemas.openxmlformats.org/officeDocument/2006/relationships/hyperlink" Target="#_Toc226121588"/><Relationship Id="rId23" Type="http://schemas.openxmlformats.org/officeDocument/2006/relationships/hyperlink" Target="#_Toc226121596"/><Relationship Id="rId28" Type="http://schemas.openxmlformats.org/officeDocument/2006/relationships/hyperlink" Target="#_Toc226121601"/><Relationship Id="rId10" Type="http://schemas.openxmlformats.org/officeDocument/2006/relationships/hyperlink" Target="#_Toc226121583"/><Relationship Id="rId19" Type="http://schemas.openxmlformats.org/officeDocument/2006/relationships/hyperlink" Target="#_Toc226121592"/><Relationship Id="rId31" Type="http://schemas.openxmlformats.org/officeDocument/2006/relationships/hyperlink" Target="#_Toc226121604"/><Relationship Id="rId4" Type="http://schemas.openxmlformats.org/officeDocument/2006/relationships/hyperlink" Target="#_Toc226121577"/><Relationship Id="rId9" Type="http://schemas.openxmlformats.org/officeDocument/2006/relationships/hyperlink" Target="#_Toc226121582"/><Relationship Id="rId14" Type="http://schemas.openxmlformats.org/officeDocument/2006/relationships/hyperlink" Target="#_Toc226121587"/><Relationship Id="rId22" Type="http://schemas.openxmlformats.org/officeDocument/2006/relationships/hyperlink" Target="#_Toc226121595"/><Relationship Id="rId27" Type="http://schemas.openxmlformats.org/officeDocument/2006/relationships/hyperlink" Target="#_Toc226121600"/><Relationship Id="rId30" Type="http://schemas.openxmlformats.org/officeDocument/2006/relationships/hyperlink" Target="#_Toc226121603"/><Relationship Id="rId35" Type="http://schemas.openxmlformats.org/officeDocument/2006/relationships/hyperlink" Target="#_Toc226121608"/><Relationship Id="rId8" Type="http://schemas.openxmlformats.org/officeDocument/2006/relationships/hyperlink" Target="#_Toc226121581"/></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4" kern="1200" dirty="0" smtClean="0">
                <a:solidFill>
                  <a:schemeClr val="tx1"/>
                </a:solidFill>
                <a:effectLst/>
                <a:latin typeface="+mn-lt"/>
                <a:ea typeface="+mn-ea"/>
                <a:cs typeface="+mn-cs"/>
              </a:rPr>
              <a:t>Table of Contents</a:t>
            </a:r>
          </a:p>
          <a:p>
            <a:r>
              <a:rPr lang="en-GB" sz="1404" u="sng" kern="1200" dirty="0" smtClean="0">
                <a:solidFill>
                  <a:schemeClr val="tx1"/>
                </a:solidFill>
                <a:effectLst/>
                <a:latin typeface="+mn-lt"/>
                <a:ea typeface="+mn-ea"/>
                <a:cs typeface="+mn-cs"/>
                <a:hlinkClick r:id="rId3" action="ppaction://hlinkfile"/>
              </a:rPr>
              <a:t>Introduction</a:t>
            </a:r>
            <a:r>
              <a:rPr lang="en-GB" sz="1404" u="none" strike="noStrike" kern="1200" dirty="0" smtClean="0">
                <a:solidFill>
                  <a:schemeClr val="tx1"/>
                </a:solidFill>
                <a:effectLst/>
                <a:latin typeface="+mn-lt"/>
                <a:ea typeface="+mn-ea"/>
                <a:cs typeface="+mn-cs"/>
                <a:hlinkClick r:id="rId3" action="ppaction://hlinkfile"/>
              </a:rPr>
              <a:t>	5</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4" action="ppaction://hlinkfile"/>
              </a:rPr>
              <a:t>Workload &amp; Staffing and Job Satisfaction</a:t>
            </a:r>
            <a:r>
              <a:rPr lang="en-GB" sz="1404" u="none" strike="noStrike" kern="1200" dirty="0" smtClean="0">
                <a:solidFill>
                  <a:schemeClr val="tx1"/>
                </a:solidFill>
                <a:effectLst/>
                <a:latin typeface="+mn-lt"/>
                <a:ea typeface="+mn-ea"/>
                <a:cs typeface="+mn-cs"/>
                <a:hlinkClick r:id="rId4" action="ppaction://hlinkfile"/>
              </a:rPr>
              <a:t>	6</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5" action="ppaction://hlinkfile"/>
              </a:rPr>
              <a:t>Overview of Workload in the NHS</a:t>
            </a:r>
            <a:r>
              <a:rPr lang="en-GB" sz="1404" u="none" strike="noStrike" kern="1200" dirty="0" smtClean="0">
                <a:solidFill>
                  <a:schemeClr val="tx1"/>
                </a:solidFill>
                <a:effectLst/>
                <a:latin typeface="+mn-lt"/>
                <a:ea typeface="+mn-ea"/>
                <a:cs typeface="+mn-cs"/>
                <a:hlinkClick r:id="rId5" action="ppaction://hlinkfile"/>
              </a:rPr>
              <a:t>	6</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6" action="ppaction://hlinkfile"/>
              </a:rPr>
              <a:t>Causes of Staffing Shortages</a:t>
            </a:r>
            <a:r>
              <a:rPr lang="en-GB" sz="1404" u="none" strike="noStrike" kern="1200" dirty="0" smtClean="0">
                <a:solidFill>
                  <a:schemeClr val="tx1"/>
                </a:solidFill>
                <a:effectLst/>
                <a:latin typeface="+mn-lt"/>
                <a:ea typeface="+mn-ea"/>
                <a:cs typeface="+mn-cs"/>
                <a:hlinkClick r:id="rId6" action="ppaction://hlinkfile"/>
              </a:rPr>
              <a:t>	7</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7" action="ppaction://hlinkfile"/>
              </a:rPr>
              <a:t>Workload and Employee Stress</a:t>
            </a:r>
            <a:r>
              <a:rPr lang="en-GB" sz="1404" u="none" strike="noStrike" kern="1200" dirty="0" smtClean="0">
                <a:solidFill>
                  <a:schemeClr val="tx1"/>
                </a:solidFill>
                <a:effectLst/>
                <a:latin typeface="+mn-lt"/>
                <a:ea typeface="+mn-ea"/>
                <a:cs typeface="+mn-cs"/>
                <a:hlinkClick r:id="rId7" action="ppaction://hlinkfile"/>
              </a:rPr>
              <a:t>	8</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8" action="ppaction://hlinkfile"/>
              </a:rPr>
              <a:t>Burnout and Its Consequences</a:t>
            </a:r>
            <a:r>
              <a:rPr lang="en-GB" sz="1404" u="none" strike="noStrike" kern="1200" dirty="0" smtClean="0">
                <a:solidFill>
                  <a:schemeClr val="tx1"/>
                </a:solidFill>
                <a:effectLst/>
                <a:latin typeface="+mn-lt"/>
                <a:ea typeface="+mn-ea"/>
                <a:cs typeface="+mn-cs"/>
                <a:hlinkClick r:id="rId8" action="ppaction://hlinkfile"/>
              </a:rPr>
              <a:t>	9</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9" action="ppaction://hlinkfile"/>
              </a:rPr>
              <a:t>Impact on Retention and Satisfaction</a:t>
            </a:r>
            <a:r>
              <a:rPr lang="en-GB" sz="1404" u="none" strike="noStrike" kern="1200" dirty="0" smtClean="0">
                <a:solidFill>
                  <a:schemeClr val="tx1"/>
                </a:solidFill>
                <a:effectLst/>
                <a:latin typeface="+mn-lt"/>
                <a:ea typeface="+mn-ea"/>
                <a:cs typeface="+mn-cs"/>
                <a:hlinkClick r:id="rId9" action="ppaction://hlinkfile"/>
              </a:rPr>
              <a:t>	10</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0" action="ppaction://hlinkfile"/>
              </a:rPr>
              <a:t>Pay, Rewards &amp; Benefits and Job Satisfaction</a:t>
            </a:r>
            <a:r>
              <a:rPr lang="en-GB" sz="1404" u="none" strike="noStrike" kern="1200" dirty="0" smtClean="0">
                <a:solidFill>
                  <a:schemeClr val="tx1"/>
                </a:solidFill>
                <a:effectLst/>
                <a:latin typeface="+mn-lt"/>
                <a:ea typeface="+mn-ea"/>
                <a:cs typeface="+mn-cs"/>
                <a:hlinkClick r:id="rId10" action="ppaction://hlinkfile"/>
              </a:rPr>
              <a:t>	11</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1" action="ppaction://hlinkfile"/>
              </a:rPr>
              <a:t>NHS Pay Structure Overview</a:t>
            </a:r>
            <a:r>
              <a:rPr lang="en-GB" sz="1404" u="none" strike="noStrike" kern="1200" dirty="0" smtClean="0">
                <a:solidFill>
                  <a:schemeClr val="tx1"/>
                </a:solidFill>
                <a:effectLst/>
                <a:latin typeface="+mn-lt"/>
                <a:ea typeface="+mn-ea"/>
                <a:cs typeface="+mn-cs"/>
                <a:hlinkClick r:id="rId11" action="ppaction://hlinkfile"/>
              </a:rPr>
              <a:t>	11</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2" action="ppaction://hlinkfile"/>
              </a:rPr>
              <a:t>Pay Dissatisfaction Issues</a:t>
            </a:r>
            <a:r>
              <a:rPr lang="en-GB" sz="1404" u="none" strike="noStrike" kern="1200" dirty="0" smtClean="0">
                <a:solidFill>
                  <a:schemeClr val="tx1"/>
                </a:solidFill>
                <a:effectLst/>
                <a:latin typeface="+mn-lt"/>
                <a:ea typeface="+mn-ea"/>
                <a:cs typeface="+mn-cs"/>
                <a:hlinkClick r:id="rId12" action="ppaction://hlinkfile"/>
              </a:rPr>
              <a:t>	12</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3" action="ppaction://hlinkfile"/>
              </a:rPr>
              <a:t>Role of Financial Rewards</a:t>
            </a:r>
            <a:r>
              <a:rPr lang="en-GB" sz="1404" u="none" strike="noStrike" kern="1200" dirty="0" smtClean="0">
                <a:solidFill>
                  <a:schemeClr val="tx1"/>
                </a:solidFill>
                <a:effectLst/>
                <a:latin typeface="+mn-lt"/>
                <a:ea typeface="+mn-ea"/>
                <a:cs typeface="+mn-cs"/>
                <a:hlinkClick r:id="rId13" action="ppaction://hlinkfile"/>
              </a:rPr>
              <a:t>	13</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4" action="ppaction://hlinkfile"/>
              </a:rPr>
              <a:t>Non-Financial Rewards</a:t>
            </a:r>
            <a:r>
              <a:rPr lang="en-GB" sz="1404" u="none" strike="noStrike" kern="1200" dirty="0" smtClean="0">
                <a:solidFill>
                  <a:schemeClr val="tx1"/>
                </a:solidFill>
                <a:effectLst/>
                <a:latin typeface="+mn-lt"/>
                <a:ea typeface="+mn-ea"/>
                <a:cs typeface="+mn-cs"/>
                <a:hlinkClick r:id="rId14" action="ppaction://hlinkfile"/>
              </a:rPr>
              <a:t>	14</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5" action="ppaction://hlinkfile"/>
              </a:rPr>
              <a:t>Impact on Motivation and Retention</a:t>
            </a:r>
            <a:r>
              <a:rPr lang="en-GB" sz="1404" u="none" strike="noStrike" kern="1200" dirty="0" smtClean="0">
                <a:solidFill>
                  <a:schemeClr val="tx1"/>
                </a:solidFill>
                <a:effectLst/>
                <a:latin typeface="+mn-lt"/>
                <a:ea typeface="+mn-ea"/>
                <a:cs typeface="+mn-cs"/>
                <a:hlinkClick r:id="rId15" action="ppaction://hlinkfile"/>
              </a:rPr>
              <a:t>	15</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6" action="ppaction://hlinkfile"/>
              </a:rPr>
              <a:t>Leadership &amp; Management Influence on Job Satisfaction</a:t>
            </a:r>
            <a:r>
              <a:rPr lang="en-GB" sz="1404" u="none" strike="noStrike" kern="1200" dirty="0" smtClean="0">
                <a:solidFill>
                  <a:schemeClr val="tx1"/>
                </a:solidFill>
                <a:effectLst/>
                <a:latin typeface="+mn-lt"/>
                <a:ea typeface="+mn-ea"/>
                <a:cs typeface="+mn-cs"/>
                <a:hlinkClick r:id="rId16" action="ppaction://hlinkfile"/>
              </a:rPr>
              <a:t>	16</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7" action="ppaction://hlinkfile"/>
              </a:rPr>
              <a:t>Importance of Leadership in NHS</a:t>
            </a:r>
            <a:r>
              <a:rPr lang="en-GB" sz="1404" u="none" strike="noStrike" kern="1200" dirty="0" smtClean="0">
                <a:solidFill>
                  <a:schemeClr val="tx1"/>
                </a:solidFill>
                <a:effectLst/>
                <a:latin typeface="+mn-lt"/>
                <a:ea typeface="+mn-ea"/>
                <a:cs typeface="+mn-cs"/>
                <a:hlinkClick r:id="rId17" action="ppaction://hlinkfile"/>
              </a:rPr>
              <a:t>	16</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8" action="ppaction://hlinkfile"/>
              </a:rPr>
              <a:t>Leadership Styles</a:t>
            </a:r>
            <a:r>
              <a:rPr lang="en-GB" sz="1404" u="none" strike="noStrike" kern="1200" dirty="0" smtClean="0">
                <a:solidFill>
                  <a:schemeClr val="tx1"/>
                </a:solidFill>
                <a:effectLst/>
                <a:latin typeface="+mn-lt"/>
                <a:ea typeface="+mn-ea"/>
                <a:cs typeface="+mn-cs"/>
                <a:hlinkClick r:id="rId18" action="ppaction://hlinkfile"/>
              </a:rPr>
              <a:t>	17</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19" action="ppaction://hlinkfile"/>
              </a:rPr>
              <a:t>Manager–Employee Relationships</a:t>
            </a:r>
            <a:r>
              <a:rPr lang="en-GB" sz="1404" u="none" strike="noStrike" kern="1200" dirty="0" smtClean="0">
                <a:solidFill>
                  <a:schemeClr val="tx1"/>
                </a:solidFill>
                <a:effectLst/>
                <a:latin typeface="+mn-lt"/>
                <a:ea typeface="+mn-ea"/>
                <a:cs typeface="+mn-cs"/>
                <a:hlinkClick r:id="rId19" action="ppaction://hlinkfile"/>
              </a:rPr>
              <a:t>	18</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0" action="ppaction://hlinkfile"/>
              </a:rPr>
              <a:t>Communication and Feedback</a:t>
            </a:r>
            <a:r>
              <a:rPr lang="en-GB" sz="1404" u="none" strike="noStrike" kern="1200" dirty="0" smtClean="0">
                <a:solidFill>
                  <a:schemeClr val="tx1"/>
                </a:solidFill>
                <a:effectLst/>
                <a:latin typeface="+mn-lt"/>
                <a:ea typeface="+mn-ea"/>
                <a:cs typeface="+mn-cs"/>
                <a:hlinkClick r:id="rId20" action="ppaction://hlinkfile"/>
              </a:rPr>
              <a:t>	19</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1" action="ppaction://hlinkfile"/>
              </a:rPr>
              <a:t>Impact on Job Satisfaction</a:t>
            </a:r>
            <a:r>
              <a:rPr lang="en-GB" sz="1404" u="none" strike="noStrike" kern="1200" dirty="0" smtClean="0">
                <a:solidFill>
                  <a:schemeClr val="tx1"/>
                </a:solidFill>
                <a:effectLst/>
                <a:latin typeface="+mn-lt"/>
                <a:ea typeface="+mn-ea"/>
                <a:cs typeface="+mn-cs"/>
                <a:hlinkClick r:id="rId21" action="ppaction://hlinkfile"/>
              </a:rPr>
              <a:t>	20</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2" action="ppaction://hlinkfile"/>
              </a:rPr>
              <a:t>Work-Life Balance &amp; Wellbeing and Job Satisfaction</a:t>
            </a:r>
            <a:r>
              <a:rPr lang="en-GB" sz="1404" u="none" strike="noStrike" kern="1200" dirty="0" smtClean="0">
                <a:solidFill>
                  <a:schemeClr val="tx1"/>
                </a:solidFill>
                <a:effectLst/>
                <a:latin typeface="+mn-lt"/>
                <a:ea typeface="+mn-ea"/>
                <a:cs typeface="+mn-cs"/>
                <a:hlinkClick r:id="rId22" action="ppaction://hlinkfile"/>
              </a:rPr>
              <a:t>	21</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3" action="ppaction://hlinkfile"/>
              </a:rPr>
              <a:t>Working Hours in NHS</a:t>
            </a:r>
            <a:r>
              <a:rPr lang="en-GB" sz="1404" u="none" strike="noStrike" kern="1200" dirty="0" smtClean="0">
                <a:solidFill>
                  <a:schemeClr val="tx1"/>
                </a:solidFill>
                <a:effectLst/>
                <a:latin typeface="+mn-lt"/>
                <a:ea typeface="+mn-ea"/>
                <a:cs typeface="+mn-cs"/>
                <a:hlinkClick r:id="rId23" action="ppaction://hlinkfile"/>
              </a:rPr>
              <a:t>	21</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4" action="ppaction://hlinkfile"/>
              </a:rPr>
              <a:t>Work-Life Conflict</a:t>
            </a:r>
            <a:r>
              <a:rPr lang="en-GB" sz="1404" u="none" strike="noStrike" kern="1200" dirty="0" smtClean="0">
                <a:solidFill>
                  <a:schemeClr val="tx1"/>
                </a:solidFill>
                <a:effectLst/>
                <a:latin typeface="+mn-lt"/>
                <a:ea typeface="+mn-ea"/>
                <a:cs typeface="+mn-cs"/>
                <a:hlinkClick r:id="rId24" action="ppaction://hlinkfile"/>
              </a:rPr>
              <a:t>	22</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5" action="ppaction://hlinkfile"/>
              </a:rPr>
              <a:t>Mental Health and Wellbeing</a:t>
            </a:r>
            <a:r>
              <a:rPr lang="en-GB" sz="1404" u="none" strike="noStrike" kern="1200" dirty="0" smtClean="0">
                <a:solidFill>
                  <a:schemeClr val="tx1"/>
                </a:solidFill>
                <a:effectLst/>
                <a:latin typeface="+mn-lt"/>
                <a:ea typeface="+mn-ea"/>
                <a:cs typeface="+mn-cs"/>
                <a:hlinkClick r:id="rId25" action="ppaction://hlinkfile"/>
              </a:rPr>
              <a:t>	23</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6" action="ppaction://hlinkfile"/>
              </a:rPr>
              <a:t>Burnout and Fatigue</a:t>
            </a:r>
            <a:r>
              <a:rPr lang="en-GB" sz="1404" u="none" strike="noStrike" kern="1200" dirty="0" smtClean="0">
                <a:solidFill>
                  <a:schemeClr val="tx1"/>
                </a:solidFill>
                <a:effectLst/>
                <a:latin typeface="+mn-lt"/>
                <a:ea typeface="+mn-ea"/>
                <a:cs typeface="+mn-cs"/>
                <a:hlinkClick r:id="rId26" action="ppaction://hlinkfile"/>
              </a:rPr>
              <a:t>	24</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7" action="ppaction://hlinkfile"/>
              </a:rPr>
              <a:t>Wellbeing Support Initiatives</a:t>
            </a:r>
            <a:r>
              <a:rPr lang="en-GB" sz="1404" u="none" strike="noStrike" kern="1200" dirty="0" smtClean="0">
                <a:solidFill>
                  <a:schemeClr val="tx1"/>
                </a:solidFill>
                <a:effectLst/>
                <a:latin typeface="+mn-lt"/>
                <a:ea typeface="+mn-ea"/>
                <a:cs typeface="+mn-cs"/>
                <a:hlinkClick r:id="rId27" action="ppaction://hlinkfile"/>
              </a:rPr>
              <a:t>	25</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8" action="ppaction://hlinkfile"/>
              </a:rPr>
              <a:t>Career Development &amp; Growth and Job Satisfaction</a:t>
            </a:r>
            <a:r>
              <a:rPr lang="en-GB" sz="1404" u="none" strike="noStrike" kern="1200" dirty="0" smtClean="0">
                <a:solidFill>
                  <a:schemeClr val="tx1"/>
                </a:solidFill>
                <a:effectLst/>
                <a:latin typeface="+mn-lt"/>
                <a:ea typeface="+mn-ea"/>
                <a:cs typeface="+mn-cs"/>
                <a:hlinkClick r:id="rId28" action="ppaction://hlinkfile"/>
              </a:rPr>
              <a:t>	26</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29" action="ppaction://hlinkfile"/>
              </a:rPr>
              <a:t>Importance of Career Growth</a:t>
            </a:r>
            <a:r>
              <a:rPr lang="en-GB" sz="1404" u="none" strike="noStrike" kern="1200" dirty="0" smtClean="0">
                <a:solidFill>
                  <a:schemeClr val="tx1"/>
                </a:solidFill>
                <a:effectLst/>
                <a:latin typeface="+mn-lt"/>
                <a:ea typeface="+mn-ea"/>
                <a:cs typeface="+mn-cs"/>
                <a:hlinkClick r:id="rId29" action="ppaction://hlinkfile"/>
              </a:rPr>
              <a:t>	26</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30" action="ppaction://hlinkfile"/>
              </a:rPr>
              <a:t>Training and Development</a:t>
            </a:r>
            <a:r>
              <a:rPr lang="en-GB" sz="1404" u="none" strike="noStrike" kern="1200" dirty="0" smtClean="0">
                <a:solidFill>
                  <a:schemeClr val="tx1"/>
                </a:solidFill>
                <a:effectLst/>
                <a:latin typeface="+mn-lt"/>
                <a:ea typeface="+mn-ea"/>
                <a:cs typeface="+mn-cs"/>
                <a:hlinkClick r:id="rId30" action="ppaction://hlinkfile"/>
              </a:rPr>
              <a:t>	27</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31" action="ppaction://hlinkfile"/>
              </a:rPr>
              <a:t>Career Progression Opportunities</a:t>
            </a:r>
            <a:r>
              <a:rPr lang="en-GB" sz="1404" u="none" strike="noStrike" kern="1200" dirty="0" smtClean="0">
                <a:solidFill>
                  <a:schemeClr val="tx1"/>
                </a:solidFill>
                <a:effectLst/>
                <a:latin typeface="+mn-lt"/>
                <a:ea typeface="+mn-ea"/>
                <a:cs typeface="+mn-cs"/>
                <a:hlinkClick r:id="rId31" action="ppaction://hlinkfile"/>
              </a:rPr>
              <a:t>	28</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32" action="ppaction://hlinkfile"/>
              </a:rPr>
              <a:t>Barriers to Career Development</a:t>
            </a:r>
            <a:r>
              <a:rPr lang="en-GB" sz="1404" u="none" strike="noStrike" kern="1200" dirty="0" smtClean="0">
                <a:solidFill>
                  <a:schemeClr val="tx1"/>
                </a:solidFill>
                <a:effectLst/>
                <a:latin typeface="+mn-lt"/>
                <a:ea typeface="+mn-ea"/>
                <a:cs typeface="+mn-cs"/>
                <a:hlinkClick r:id="rId32" action="ppaction://hlinkfile"/>
              </a:rPr>
              <a:t>	29</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33" action="ppaction://hlinkfile"/>
              </a:rPr>
              <a:t>Impact on Retention and Satisfaction</a:t>
            </a:r>
            <a:r>
              <a:rPr lang="en-GB" sz="1404" u="none" strike="noStrike" kern="1200" dirty="0" smtClean="0">
                <a:solidFill>
                  <a:schemeClr val="tx1"/>
                </a:solidFill>
                <a:effectLst/>
                <a:latin typeface="+mn-lt"/>
                <a:ea typeface="+mn-ea"/>
                <a:cs typeface="+mn-cs"/>
                <a:hlinkClick r:id="rId33" action="ppaction://hlinkfile"/>
              </a:rPr>
              <a:t>	30</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34" action="ppaction://hlinkfile"/>
              </a:rPr>
              <a:t>Conclusion</a:t>
            </a:r>
            <a:r>
              <a:rPr lang="en-GB" sz="1404" u="none" strike="noStrike" kern="1200" dirty="0" smtClean="0">
                <a:solidFill>
                  <a:schemeClr val="tx1"/>
                </a:solidFill>
                <a:effectLst/>
                <a:latin typeface="+mn-lt"/>
                <a:ea typeface="+mn-ea"/>
                <a:cs typeface="+mn-cs"/>
                <a:hlinkClick r:id="rId34" action="ppaction://hlinkfile"/>
              </a:rPr>
              <a:t>	31</a:t>
            </a:r>
            <a:endParaRPr lang="en-US" sz="1404" kern="1200" dirty="0" smtClean="0">
              <a:solidFill>
                <a:schemeClr val="tx1"/>
              </a:solidFill>
              <a:effectLst/>
              <a:latin typeface="+mn-lt"/>
              <a:ea typeface="+mn-ea"/>
              <a:cs typeface="+mn-cs"/>
            </a:endParaRPr>
          </a:p>
          <a:p>
            <a:r>
              <a:rPr lang="en-GB" sz="1404" u="sng" kern="1200" dirty="0" smtClean="0">
                <a:solidFill>
                  <a:schemeClr val="tx1"/>
                </a:solidFill>
                <a:effectLst/>
                <a:latin typeface="+mn-lt"/>
                <a:ea typeface="+mn-ea"/>
                <a:cs typeface="+mn-cs"/>
                <a:hlinkClick r:id="rId35" action="ppaction://hlinkfile"/>
              </a:rPr>
              <a:t>References</a:t>
            </a:r>
            <a:r>
              <a:rPr lang="en-GB" sz="1404" u="none" strike="noStrike" kern="1200" dirty="0" smtClean="0">
                <a:solidFill>
                  <a:schemeClr val="tx1"/>
                </a:solidFill>
                <a:effectLst/>
                <a:latin typeface="+mn-lt"/>
                <a:ea typeface="+mn-ea"/>
                <a:cs typeface="+mn-cs"/>
                <a:hlinkClick r:id="rId35" action="ppaction://hlinkfile"/>
              </a:rPr>
              <a:t>	32</a:t>
            </a:r>
            <a:endParaRPr lang="en-US" sz="1404" kern="1200" dirty="0" smtClean="0">
              <a:solidFill>
                <a:schemeClr val="tx1"/>
              </a:solidFill>
              <a:effectLst/>
              <a:latin typeface="+mn-lt"/>
              <a:ea typeface="+mn-ea"/>
              <a:cs typeface="+mn-cs"/>
            </a:endParaRPr>
          </a:p>
          <a:p>
            <a:r>
              <a:rPr lang="en-GB" sz="1404" b="1" kern="1200" dirty="0" smtClean="0">
                <a:solidFill>
                  <a:schemeClr val="tx1"/>
                </a:solidFill>
                <a:effectLst/>
                <a:latin typeface="+mn-lt"/>
                <a:ea typeface="+mn-ea"/>
                <a:cs typeface="+mn-cs"/>
              </a:rPr>
              <a:t> </a:t>
            </a:r>
            <a:endParaRPr lang="en-US" sz="1404"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004B61A-24B1-446C-96B1-C5C2F784C8EB}" type="slidenum">
              <a:rPr lang="en-GB" smtClean="0"/>
              <a:t>2</a:t>
            </a:fld>
            <a:endParaRPr lang="en-GB"/>
          </a:p>
        </p:txBody>
      </p:sp>
    </p:spTree>
    <p:extLst>
      <p:ext uri="{BB962C8B-B14F-4D97-AF65-F5344CB8AC3E}">
        <p14:creationId xmlns:p14="http://schemas.microsoft.com/office/powerpoint/2010/main" val="1967516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Job satisfaction is a basic concept in managing human resources meaning it denotes the degree of positive or negative feelings the employees have towards their working roles and the organisational climate. In big organisations with financial support like the NHS, job satisfaction has a significant role to play in ensuring the stability of the workforce, quality of services and effectiveness in organisations. Jobs satisfaction has been linked with high performance, enhanced patient outcomes and lower turnover whereas low job satisfaction usually translates to burnouts, absenteeism, and low productivity.</a:t>
            </a:r>
          </a:p>
          <a:p>
            <a:r>
              <a:rPr lang="en-GB" sz="1404" kern="1200" dirty="0" smtClean="0">
                <a:solidFill>
                  <a:schemeClr val="tx1"/>
                </a:solidFill>
                <a:effectLst/>
                <a:latin typeface="+mn-lt"/>
                <a:ea typeface="+mn-ea"/>
                <a:cs typeface="+mn-cs"/>
              </a:rPr>
              <a:t>The NHS is considered to be among the largest employers in the world and is dealing with a strong amount of human capital issues as a result of the escalating number of people seeking medical services, financial limitations, and </a:t>
            </a:r>
            <a:r>
              <a:rPr lang="en-GB" sz="1404" kern="1200" dirty="0" err="1" smtClean="0">
                <a:solidFill>
                  <a:schemeClr val="tx1"/>
                </a:solidFill>
                <a:effectLst/>
                <a:latin typeface="+mn-lt"/>
                <a:ea typeface="+mn-ea"/>
                <a:cs typeface="+mn-cs"/>
              </a:rPr>
              <a:t>labor</a:t>
            </a:r>
            <a:r>
              <a:rPr lang="en-GB" sz="1404" kern="1200" dirty="0" smtClean="0">
                <a:solidFill>
                  <a:schemeClr val="tx1"/>
                </a:solidFill>
                <a:effectLst/>
                <a:latin typeface="+mn-lt"/>
                <a:ea typeface="+mn-ea"/>
                <a:cs typeface="+mn-cs"/>
              </a:rPr>
              <a:t> unavailability. Such issues have increased the stress of employees and job satisfaction has become a burning issue among HR professionals. The employees should be able to handle high workloads, varying policies, and high-quality patient care because of stressful situations. Consequently, it is important to comprehend what contributes to job satisfaction so that HR strategies could be made.</a:t>
            </a:r>
          </a:p>
          <a:p>
            <a:r>
              <a:rPr lang="en-GB" sz="1404" kern="1200" dirty="0" smtClean="0">
                <a:solidFill>
                  <a:schemeClr val="tx1"/>
                </a:solidFill>
                <a:effectLst/>
                <a:latin typeface="+mn-lt"/>
                <a:ea typeface="+mn-ea"/>
                <a:cs typeface="+mn-cs"/>
              </a:rPr>
              <a:t>In this presentation five major job satisfaction determinants are identified in NHS which include workload and staffing, pay and rewards, leadership and management, work-life balance and wellbeing and career development and growth. All the factors are checked against their effects on employee motivation, retention and organisational performance, with relevant emphasis made on finding a practical solution to enhance job satisfaction within the NHS.</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3</a:t>
            </a:fld>
            <a:endParaRPr lang="en-GB"/>
          </a:p>
        </p:txBody>
      </p:sp>
    </p:spTree>
    <p:extLst>
      <p:ext uri="{BB962C8B-B14F-4D97-AF65-F5344CB8AC3E}">
        <p14:creationId xmlns:p14="http://schemas.microsoft.com/office/powerpoint/2010/main" val="48187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NHS is under a high pressure in an environment where the demand of the patients is growing and the available resources are scarce. In most cases, healthcare professionals have to deal with complex cases under the high quality of care within a limited time frame. The workload is also escalated by the staffing shortages in various departments and this means that employees have to take up more duties other than the ones that are assigned to them. Such a constant pressure has a negative impact on the morale of employees and leads to a decrease in job satisfaction because the employees are unable to balance between efficiency and quality care (Buchan et al, 2022). (Buchan et al, 2022).</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4</a:t>
            </a:fld>
            <a:endParaRPr lang="en-GB"/>
          </a:p>
        </p:txBody>
      </p:sp>
    </p:spTree>
    <p:extLst>
      <p:ext uri="{BB962C8B-B14F-4D97-AF65-F5344CB8AC3E}">
        <p14:creationId xmlns:p14="http://schemas.microsoft.com/office/powerpoint/2010/main" val="3870377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There are several factors of staffing shortages affecting NHS, such as a problem with recruitment and ageing workforce. The number of individuals who have years of experience nearing retirement age is rising whereas the number of individuals joining the healthcare industry is declining due to adverse working conditions. Moreover, high turnover rate causes labour instability since disappointed employees would move to better opportunities. External issues like insufficient funding and policy limitation also limit the recruitment process, which leads to an increase in the workload and burdening of the available employees (CIPD,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5</a:t>
            </a:fld>
            <a:endParaRPr lang="en-GB"/>
          </a:p>
        </p:txBody>
      </p:sp>
    </p:spTree>
    <p:extLst>
      <p:ext uri="{BB962C8B-B14F-4D97-AF65-F5344CB8AC3E}">
        <p14:creationId xmlns:p14="http://schemas.microsoft.com/office/powerpoint/2010/main" val="2684228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Among the contributors of stress among the NHS employees is excessive workload. The physical and emotional exhaustion occur because of long working hours, numerous overtime, and the large patient volumes. Medicine is a profession that exposes healthcare personnel to situations involving life and death, which cause psychological stress to their work. Such combination of physical and emotional requirements lowers the job performance and improves the possibility of errors. In the long run, constant stress reduces job satisfaction and has an unhealthy influence on the general wellbeing of employees (NHS England,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6</a:t>
            </a:fld>
            <a:endParaRPr lang="en-GB"/>
          </a:p>
        </p:txBody>
      </p:sp>
    </p:spTree>
    <p:extLst>
      <p:ext uri="{BB962C8B-B14F-4D97-AF65-F5344CB8AC3E}">
        <p14:creationId xmlns:p14="http://schemas.microsoft.com/office/powerpoint/2010/main" val="222953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Burnout is a considerable problem in the NHS, and it is caused by the excessive exposure to the levels of stress. It is defined by emotional exhaustion, depersonalisation and less personal accomplishment. Burnout has both a mental and physical effect and the symptoms of this condition include fatigue, anxiety and loss of motivation. Burned employees are also likely to feel out of their work hence less involved and thus less satisfied. This does not only influence individual performance but it also influences team dynamics and quality of care provided to patients (West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7</a:t>
            </a:fld>
            <a:endParaRPr lang="en-GB"/>
          </a:p>
        </p:txBody>
      </p:sp>
    </p:spTree>
    <p:extLst>
      <p:ext uri="{BB962C8B-B14F-4D97-AF65-F5344CB8AC3E}">
        <p14:creationId xmlns:p14="http://schemas.microsoft.com/office/powerpoint/2010/main" val="330397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Employee retention and job satisfaction directly depend on high workloads and staffing shortages. When the employees feel overworked and undermined, they tend to go on a sick leave or tend to quit their jobs. The problem of higher absenteeism hinders the service provision and overworks the rest of the employees. Moreover, turnover levels make staffing levels a vicious cycle, which in its turn leads to decreased morale and satisfaction. The workload problems should thus be addressed to enhance retention and a stable work force (Adams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8</a:t>
            </a:fld>
            <a:endParaRPr lang="en-GB"/>
          </a:p>
        </p:txBody>
      </p:sp>
    </p:spTree>
    <p:extLst>
      <p:ext uri="{BB962C8B-B14F-4D97-AF65-F5344CB8AC3E}">
        <p14:creationId xmlns:p14="http://schemas.microsoft.com/office/powerpoint/2010/main" val="2846947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standardised pay system at the NHS is called the Agenda for Change whereby employees have their roles and responsibilities grouped into various pay bands based on their working roles. Although this system encourages fairness and transparency, it does not provide a lot of flexibility when it comes to rewarding individual performance. NHS salaries are considered to be less competitive than those in the private sector especially in the case of the professionals with high skills. The perception affects the level of employee satisfaction because salary directly correlates with the feeling of appreciation and worthiness in the organisation (Bakker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9</a:t>
            </a:fld>
            <a:endParaRPr lang="en-GB"/>
          </a:p>
        </p:txBody>
      </p:sp>
    </p:spTree>
    <p:extLst>
      <p:ext uri="{BB962C8B-B14F-4D97-AF65-F5344CB8AC3E}">
        <p14:creationId xmlns:p14="http://schemas.microsoft.com/office/powerpoint/2010/main" val="2314199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A major issue among the NHS employees has been pay dissatisfaction especially given the current rise in living costs in the UK. Most employees are of the opinion that their pay does not show appropriate correlation with the needs and the tasks they are expected to perform. Issues of compensation disparity between job positions and geographical areas also assist in the dissatisfaction. All these problems are harmful to morale, since workers do not feel valued and appreciated despite their toil in patient care (Johnson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10</a:t>
            </a:fld>
            <a:endParaRPr lang="en-GB"/>
          </a:p>
        </p:txBody>
      </p:sp>
    </p:spTree>
    <p:extLst>
      <p:ext uri="{BB962C8B-B14F-4D97-AF65-F5344CB8AC3E}">
        <p14:creationId xmlns:p14="http://schemas.microsoft.com/office/powerpoint/2010/main" val="3583447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Monetary incentives are also significant in the motivation of workers and the job satisfaction. Salaries, bonuses and incentives are also competitive and offer a physical reward of the effort and achievement of the employees. Fair pay is especially relevant in the sphere of healthcare when </a:t>
            </a:r>
            <a:r>
              <a:rPr lang="en-GB" sz="1404" kern="1200" dirty="0" err="1" smtClean="0">
                <a:solidFill>
                  <a:schemeClr val="tx1"/>
                </a:solidFill>
                <a:effectLst/>
                <a:latin typeface="+mn-lt"/>
                <a:ea typeface="+mn-ea"/>
                <a:cs typeface="+mn-cs"/>
              </a:rPr>
              <a:t>labor</a:t>
            </a:r>
            <a:r>
              <a:rPr lang="en-GB" sz="1404" kern="1200" dirty="0" smtClean="0">
                <a:solidFill>
                  <a:schemeClr val="tx1"/>
                </a:solidFill>
                <a:effectLst/>
                <a:latin typeface="+mn-lt"/>
                <a:ea typeface="+mn-ea"/>
                <a:cs typeface="+mn-cs"/>
              </a:rPr>
              <a:t> performance is physically and emotionally painful. When they feel that they are being remunerated fairly, chances are high that the employees will be satisfied and motivated. Nevertheless, the financial incentives are usually hindered by constraints of NHS funding (Buchan et al, 2022).</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11</a:t>
            </a:fld>
            <a:endParaRPr lang="en-GB"/>
          </a:p>
        </p:txBody>
      </p:sp>
    </p:spTree>
    <p:extLst>
      <p:ext uri="{BB962C8B-B14F-4D97-AF65-F5344CB8AC3E}">
        <p14:creationId xmlns:p14="http://schemas.microsoft.com/office/powerpoint/2010/main" val="3447734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Non-financial benefits are also helpful to enhance job satisfaction in the NHS. Managers and colleagues should also recognize and appreciate that it will enhance morale and motivation in great ways. Job security, another major attribute to the employment in the government, also plays a positive role in the area of satisfaction. Flexible employment practices and conducive working environment also benefit the employee wellbeing. These are non-financial aspects that could be used to counterbalance the dissatisfaction levels during the low level of financial compensation (CIPD,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12</a:t>
            </a:fld>
            <a:endParaRPr lang="en-GB"/>
          </a:p>
        </p:txBody>
      </p:sp>
    </p:spTree>
    <p:extLst>
      <p:ext uri="{BB962C8B-B14F-4D97-AF65-F5344CB8AC3E}">
        <p14:creationId xmlns:p14="http://schemas.microsoft.com/office/powerpoint/2010/main" val="945976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use of reward systems can only be effective in ensuring that there is high motivation and retention amongst the employees of the NHS. Staff members are likely to stay devoted to the organisation when they feel that they are appreciated and fairly treated by receiving a good remuneration package. The result is a rise in loyalty and less turnover and better performance of the organisation. On the other hand, lack of rewards leads to lack of motivation and increased turnover. Hence, job satisfaction is required to be boosted by adopting a balanced solution that incorporates both financial and non-financial rewards (Health Foundation, 2022).</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13</a:t>
            </a:fld>
            <a:endParaRPr lang="en-GB"/>
          </a:p>
        </p:txBody>
      </p:sp>
    </p:spTree>
    <p:extLst>
      <p:ext uri="{BB962C8B-B14F-4D97-AF65-F5344CB8AC3E}">
        <p14:creationId xmlns:p14="http://schemas.microsoft.com/office/powerpoint/2010/main" val="39324140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Leadership is a very important aspect that can affect the job satisfaction in the NHS. Leaders are instrumental in developing organisational culture, expectations and employees in their jobs. When the employees feel valued and supported and are able to work in a positive environment, the appreciation is made by the good leadership. This boosts the morale and spurs participation resulting in increase in job satisfaction (NHS England,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14</a:t>
            </a:fld>
            <a:endParaRPr lang="en-GB"/>
          </a:p>
        </p:txBody>
      </p:sp>
    </p:spTree>
    <p:extLst>
      <p:ext uri="{BB962C8B-B14F-4D97-AF65-F5344CB8AC3E}">
        <p14:creationId xmlns:p14="http://schemas.microsoft.com/office/powerpoint/2010/main" val="42334333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leadership styles have distinct effects on the employee’s motivation. Transformational leadership is based on the idea of inspiring and motivating the employees that enhances engagement and satisfaction. Top-down decisions and few employee engagement form part of autocratic leadership, which may be a demoralizer. Democratic leadership promotes participation and cooperation which brings about sense of ownership among the employees. The leadership style adopted can usually have a huge impact on the perception of the working atmosphere by the employees (RCN,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15</a:t>
            </a:fld>
            <a:endParaRPr lang="en-GB"/>
          </a:p>
        </p:txBody>
      </p:sp>
    </p:spTree>
    <p:extLst>
      <p:ext uri="{BB962C8B-B14F-4D97-AF65-F5344CB8AC3E}">
        <p14:creationId xmlns:p14="http://schemas.microsoft.com/office/powerpoint/2010/main" val="22046706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A good relationship between employees and the managers is necessary in ensuring cultivation of job satisfaction. Supportive work environment is developed through trust, respect, and free flow of information where the employees feel free to air their concerns. Guiding and supportive managers assist employees to manage the challenges in the place of work. Conversely, conflict, dissatisfaction and lack of engagement are the effects of poor relationship (West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16</a:t>
            </a:fld>
            <a:endParaRPr lang="en-GB"/>
          </a:p>
        </p:txBody>
      </p:sp>
    </p:spTree>
    <p:extLst>
      <p:ext uri="{BB962C8B-B14F-4D97-AF65-F5344CB8AC3E}">
        <p14:creationId xmlns:p14="http://schemas.microsoft.com/office/powerpoint/2010/main" val="7396081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Communication plays a crucial role in establishing role, responsibility, and organisational objectives. Clarity of communication helps the employees to know what to be expected and the ability to do their work effectively. Feedback systems enable the employees to be rewarded with their work and where they need improvement. Open communication will also promote employee engagement throughout a decision making process, which will increase their engagement and satisfaction (Adams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17</a:t>
            </a:fld>
            <a:endParaRPr lang="en-GB"/>
          </a:p>
        </p:txBody>
      </p:sp>
    </p:spTree>
    <p:extLst>
      <p:ext uri="{BB962C8B-B14F-4D97-AF65-F5344CB8AC3E}">
        <p14:creationId xmlns:p14="http://schemas.microsoft.com/office/powerpoint/2010/main" val="37254925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Jobs in leadership and management practices are directly affected by job satisfaction. The supportive leadership enhances motivation, better teamwork and a boost in the performance of the whole organisation. Others who feel respected tend to be satisfied with their jobs. Poor leadership on the other hand results to low morale, satisfaction and high turnover. Thus, leadership development is critical to make the NHS job satisfaction better (Bakker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18</a:t>
            </a:fld>
            <a:endParaRPr lang="en-GB"/>
          </a:p>
        </p:txBody>
      </p:sp>
    </p:spTree>
    <p:extLst>
      <p:ext uri="{BB962C8B-B14F-4D97-AF65-F5344CB8AC3E}">
        <p14:creationId xmlns:p14="http://schemas.microsoft.com/office/powerpoint/2010/main" val="36988098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nature of healthcare services is such that employees of NHS have to labour under long and irregular hours. Night shift and the weekend shifts are some examples of shift work and leads to disruption of the normal way of life and influences the personal life. Fatigue and stress are further enhanced by high work intensity. These are the factors, which influence the job satisfaction in a bad way, since employees find it hard to engage in a balance between work and personal responsibility (Johnson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19</a:t>
            </a:fld>
            <a:endParaRPr lang="en-GB"/>
          </a:p>
        </p:txBody>
      </p:sp>
    </p:spTree>
    <p:extLst>
      <p:ext uri="{BB962C8B-B14F-4D97-AF65-F5344CB8AC3E}">
        <p14:creationId xmlns:p14="http://schemas.microsoft.com/office/powerpoint/2010/main" val="2137936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problem of work-life conflict is acute among the employees of NHS since it is hard to reconcile between professional and personal obligations owing to the hectic schedules. Due to limited time spent with family, socializing and rest, employees will end up experiencing emotional strain. The result of this imbalance decreases the general wellbeing and job satisfaction. In the long run, unresolved work-life conflict may result in burnout and low productivity (Buchan et al, 2022).</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20</a:t>
            </a:fld>
            <a:endParaRPr lang="en-GB"/>
          </a:p>
        </p:txBody>
      </p:sp>
    </p:spTree>
    <p:extLst>
      <p:ext uri="{BB962C8B-B14F-4D97-AF65-F5344CB8AC3E}">
        <p14:creationId xmlns:p14="http://schemas.microsoft.com/office/powerpoint/2010/main" val="25995366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Healthcare roles are highly pressurizing and pose a great challenge to the mental health of the employees. Situations that are critical, patient suffering and high expectations may result in stress and anxiety. Mental health is a necessity in guaranteeing the performance and satisfaction of the employees. Mental health support by organisations gives a better work environment, leading to higher job satisfaction (CIPD,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21</a:t>
            </a:fld>
            <a:endParaRPr lang="en-GB"/>
          </a:p>
        </p:txBody>
      </p:sp>
    </p:spTree>
    <p:extLst>
      <p:ext uri="{BB962C8B-B14F-4D97-AF65-F5344CB8AC3E}">
        <p14:creationId xmlns:p14="http://schemas.microsoft.com/office/powerpoint/2010/main" val="33054209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major overworking and stress experienced by the employees in the NHS lead to burnout and fatigue. The exhaustion in the long term minimises the motivation and productivity of the worker, both personal and organisational. Workers with burnout are usually detached and even unhappy with their positions. The issue of fatigue should also be addressed with the help of the proper workload management and support systems as the key to the job satisfaction (Health Foundation, 2022).</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22</a:t>
            </a:fld>
            <a:endParaRPr lang="en-GB"/>
          </a:p>
        </p:txBody>
      </p:sp>
    </p:spTree>
    <p:extLst>
      <p:ext uri="{BB962C8B-B14F-4D97-AF65-F5344CB8AC3E}">
        <p14:creationId xmlns:p14="http://schemas.microsoft.com/office/powerpoint/2010/main" val="32708368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NHS has also provided several wellbeing programs to take care of employees and these include counselling services, flexible working and stress management programs. The goals of these programs are enhancing the work-life balance, and stress level. When support services are provided to employees, it allows them to balance the difficulties which they encounter at workplace and it also contributes more to the general wellbeing of the employee. Consequently, wellbeing programs can be used to enhance job satisfaction to a considerable extent (NHS England,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23</a:t>
            </a:fld>
            <a:endParaRPr lang="en-GB"/>
          </a:p>
        </p:txBody>
      </p:sp>
    </p:spTree>
    <p:extLst>
      <p:ext uri="{BB962C8B-B14F-4D97-AF65-F5344CB8AC3E}">
        <p14:creationId xmlns:p14="http://schemas.microsoft.com/office/powerpoint/2010/main" val="10083670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Career development is among the issues that play a crucial role in job satisfaction since the workers desire growth and development. Professional development within the NHS is necessary to ensure high standards of care and changes in response to the changing healthcare requirements. When employees are able to have development opportunities they would feel motivated and content with their positions (RCN, 2023).</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24</a:t>
            </a:fld>
            <a:endParaRPr lang="en-GB"/>
          </a:p>
        </p:txBody>
      </p:sp>
    </p:spTree>
    <p:extLst>
      <p:ext uri="{BB962C8B-B14F-4D97-AF65-F5344CB8AC3E}">
        <p14:creationId xmlns:p14="http://schemas.microsoft.com/office/powerpoint/2010/main" val="25667940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 training and development programs play vital roles in the development of skills and understanding of the employees. There are numerous learning opportunities at the NHS, such as on the job training and on-going professional development (CPD). Such programs assist the employees to enhance their performance and believe in their roles. Well trained workers are more fit and content since the workers feel that they are competent to perform the requirements of the jobs (West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25</a:t>
            </a:fld>
            <a:endParaRPr lang="en-GB"/>
          </a:p>
        </p:txBody>
      </p:sp>
    </p:spTree>
    <p:extLst>
      <p:ext uri="{BB962C8B-B14F-4D97-AF65-F5344CB8AC3E}">
        <p14:creationId xmlns:p14="http://schemas.microsoft.com/office/powerpoint/2010/main" val="8430282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Career progression pathways have been shown to be crucial in keeping the employees motivated and satisfied. Promotions and in-house mobility gives the workers the chance to move up in their career. Employees are also trained on leadership programs to occupy advanced positions at the organisation. Employees would be more likely to be committed and satisfied when they realize a promising future with NHS (Adams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26</a:t>
            </a:fld>
            <a:endParaRPr lang="en-GB"/>
          </a:p>
        </p:txBody>
      </p:sp>
    </p:spTree>
    <p:extLst>
      <p:ext uri="{BB962C8B-B14F-4D97-AF65-F5344CB8AC3E}">
        <p14:creationId xmlns:p14="http://schemas.microsoft.com/office/powerpoint/2010/main" val="33895522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Regardless of the significance of career development, there are a number of hurdles that are present in the NHS. The scarcity of resources and budget limit the provision of training and promotion. The absence of mentorship and direction also becomes a problem with the development of the employees. Such obstacles are frustrating and demoralizing to the job, as staff might be overwhelmed by lack of a chance to develop or leave their respective jobs (Bakker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27</a:t>
            </a:fld>
            <a:endParaRPr lang="en-GB"/>
          </a:p>
        </p:txBody>
      </p:sp>
    </p:spTree>
    <p:extLst>
      <p:ext uri="{BB962C8B-B14F-4D97-AF65-F5344CB8AC3E}">
        <p14:creationId xmlns:p14="http://schemas.microsoft.com/office/powerpoint/2010/main" val="20463997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Job satisfaction and retention of employees are highly influenced by the opportunities of career development. When employees feel that there is a room of development, they will sustain loyalty to the organisation. This lowers the turnover rates, and instils more stability in organisations. Greater involvement and inspiration also lead to the improvement of the job satisfaction level. Career development is thus one of the key areas that an organization ought to invest in to ensure that they have satisfied and committed staff (Johnson et al, 2020).</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28</a:t>
            </a:fld>
            <a:endParaRPr lang="en-GB"/>
          </a:p>
        </p:txBody>
      </p:sp>
    </p:spTree>
    <p:extLst>
      <p:ext uri="{BB962C8B-B14F-4D97-AF65-F5344CB8AC3E}">
        <p14:creationId xmlns:p14="http://schemas.microsoft.com/office/powerpoint/2010/main" val="16223245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There are varied interrelation factors that determine job satisfaction in the NHS, among which workload, pay, leadership, work-life balance are and career development. Workload and staffing issues are the most acute problems, which have serious implications on the wellbeing and retention of the employees. Although monetary benefit is significant, non-financial benefits like management support, work environment, and development prospects among the staffs are also instrumental in increasing satisfaction.</a:t>
            </a:r>
          </a:p>
          <a:p>
            <a:r>
              <a:rPr lang="en-GB" sz="1404" kern="1200" dirty="0" smtClean="0">
                <a:solidFill>
                  <a:schemeClr val="tx1"/>
                </a:solidFill>
                <a:effectLst/>
                <a:latin typeface="+mn-lt"/>
                <a:ea typeface="+mn-ea"/>
                <a:cs typeface="+mn-cs"/>
              </a:rPr>
              <a:t>To overcome these problems, the NHS should employ a centrally </a:t>
            </a:r>
            <a:r>
              <a:rPr lang="en-GB" sz="1404" kern="1200" dirty="0" err="1" smtClean="0">
                <a:solidFill>
                  <a:schemeClr val="tx1"/>
                </a:solidFill>
                <a:effectLst/>
                <a:latin typeface="+mn-lt"/>
                <a:ea typeface="+mn-ea"/>
                <a:cs typeface="+mn-cs"/>
              </a:rPr>
              <a:t>recundative</a:t>
            </a:r>
            <a:r>
              <a:rPr lang="en-GB" sz="1404" kern="1200" dirty="0" smtClean="0">
                <a:solidFill>
                  <a:schemeClr val="tx1"/>
                </a:solidFill>
                <a:effectLst/>
                <a:latin typeface="+mn-lt"/>
                <a:ea typeface="+mn-ea"/>
                <a:cs typeface="+mn-cs"/>
              </a:rPr>
              <a:t> HRM strategy that aims at both organisational and personal demands. A better workforce planning, leadership practices, and investment in employee wellbeing and development are the necessary measures to boost job satisfaction. Also, building a conducive working environment that appreciates employee efforts will assist in enhancing morale and participation. Finally, job satisfaction is not only good but also plays a critical role in providing quality care to the patients as well as the long-term sustainability of NHS.</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29</a:t>
            </a:fld>
            <a:endParaRPr lang="en-GB"/>
          </a:p>
        </p:txBody>
      </p:sp>
    </p:spTree>
    <p:extLst>
      <p:ext uri="{BB962C8B-B14F-4D97-AF65-F5344CB8AC3E}">
        <p14:creationId xmlns:p14="http://schemas.microsoft.com/office/powerpoint/2010/main" val="21968935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smtClean="0">
                <a:solidFill>
                  <a:schemeClr val="tx1"/>
                </a:solidFill>
                <a:effectLst/>
                <a:latin typeface="+mn-lt"/>
                <a:ea typeface="+mn-ea"/>
                <a:cs typeface="+mn-cs"/>
              </a:rPr>
              <a:t>Adams, R. and Walls, R. (2020) ‘Supporting the healthcare workforce during crisis’, </a:t>
            </a:r>
            <a:r>
              <a:rPr lang="en-GB" sz="1404" i="1" kern="1200" dirty="0" smtClean="0">
                <a:solidFill>
                  <a:schemeClr val="tx1"/>
                </a:solidFill>
                <a:effectLst/>
                <a:latin typeface="+mn-lt"/>
                <a:ea typeface="+mn-ea"/>
                <a:cs typeface="+mn-cs"/>
              </a:rPr>
              <a:t>Journal of General Internal Medicine</a:t>
            </a:r>
            <a:r>
              <a:rPr lang="en-GB" sz="1404" kern="1200" dirty="0" smtClean="0">
                <a:solidFill>
                  <a:schemeClr val="tx1"/>
                </a:solidFill>
                <a:effectLst/>
                <a:latin typeface="+mn-lt"/>
                <a:ea typeface="+mn-ea"/>
                <a:cs typeface="+mn-cs"/>
              </a:rPr>
              <a:t>, 35(9).</a:t>
            </a:r>
          </a:p>
          <a:p>
            <a:r>
              <a:rPr lang="en-GB" sz="1404" kern="1200" dirty="0" smtClean="0">
                <a:solidFill>
                  <a:schemeClr val="tx1"/>
                </a:solidFill>
                <a:effectLst/>
                <a:latin typeface="+mn-lt"/>
                <a:ea typeface="+mn-ea"/>
                <a:cs typeface="+mn-cs"/>
              </a:rPr>
              <a:t>Bakker, A.B. and </a:t>
            </a:r>
            <a:r>
              <a:rPr lang="en-GB" sz="1404" kern="1200" dirty="0" err="1" smtClean="0">
                <a:solidFill>
                  <a:schemeClr val="tx1"/>
                </a:solidFill>
                <a:effectLst/>
                <a:latin typeface="+mn-lt"/>
                <a:ea typeface="+mn-ea"/>
                <a:cs typeface="+mn-cs"/>
              </a:rPr>
              <a:t>Demerouti</a:t>
            </a:r>
            <a:r>
              <a:rPr lang="en-GB" sz="1404" kern="1200" dirty="0" smtClean="0">
                <a:solidFill>
                  <a:schemeClr val="tx1"/>
                </a:solidFill>
                <a:effectLst/>
                <a:latin typeface="+mn-lt"/>
                <a:ea typeface="+mn-ea"/>
                <a:cs typeface="+mn-cs"/>
              </a:rPr>
              <a:t>, E. (2020) ‘Job demands-resources theory’, </a:t>
            </a:r>
            <a:r>
              <a:rPr lang="en-GB" sz="1404" i="1" kern="1200" dirty="0" smtClean="0">
                <a:solidFill>
                  <a:schemeClr val="tx1"/>
                </a:solidFill>
                <a:effectLst/>
                <a:latin typeface="+mn-lt"/>
                <a:ea typeface="+mn-ea"/>
                <a:cs typeface="+mn-cs"/>
              </a:rPr>
              <a:t>Journal of Occupational Health Psychology</a:t>
            </a:r>
            <a:r>
              <a:rPr lang="en-GB" sz="1404" kern="1200" dirty="0" smtClean="0">
                <a:solidFill>
                  <a:schemeClr val="tx1"/>
                </a:solidFill>
                <a:effectLst/>
                <a:latin typeface="+mn-lt"/>
                <a:ea typeface="+mn-ea"/>
                <a:cs typeface="+mn-cs"/>
              </a:rPr>
              <a:t>, 25(1).</a:t>
            </a:r>
          </a:p>
          <a:p>
            <a:r>
              <a:rPr lang="en-GB" sz="1404" kern="1200" dirty="0" smtClean="0">
                <a:solidFill>
                  <a:schemeClr val="tx1"/>
                </a:solidFill>
                <a:effectLst/>
                <a:latin typeface="+mn-lt"/>
                <a:ea typeface="+mn-ea"/>
                <a:cs typeface="+mn-cs"/>
              </a:rPr>
              <a:t>Buchan, J., </a:t>
            </a:r>
            <a:r>
              <a:rPr lang="en-GB" sz="1404" kern="1200" dirty="0" err="1" smtClean="0">
                <a:solidFill>
                  <a:schemeClr val="tx1"/>
                </a:solidFill>
                <a:effectLst/>
                <a:latin typeface="+mn-lt"/>
                <a:ea typeface="+mn-ea"/>
                <a:cs typeface="+mn-cs"/>
              </a:rPr>
              <a:t>Charlesworth</a:t>
            </a:r>
            <a:r>
              <a:rPr lang="en-GB" sz="1404" kern="1200" dirty="0" smtClean="0">
                <a:solidFill>
                  <a:schemeClr val="tx1"/>
                </a:solidFill>
                <a:effectLst/>
                <a:latin typeface="+mn-lt"/>
                <a:ea typeface="+mn-ea"/>
                <a:cs typeface="+mn-cs"/>
              </a:rPr>
              <a:t>, A., </a:t>
            </a:r>
            <a:r>
              <a:rPr lang="en-GB" sz="1404" kern="1200" dirty="0" err="1" smtClean="0">
                <a:solidFill>
                  <a:schemeClr val="tx1"/>
                </a:solidFill>
                <a:effectLst/>
                <a:latin typeface="+mn-lt"/>
                <a:ea typeface="+mn-ea"/>
                <a:cs typeface="+mn-cs"/>
              </a:rPr>
              <a:t>Gershlick</a:t>
            </a:r>
            <a:r>
              <a:rPr lang="en-GB" sz="1404" kern="1200" dirty="0" smtClean="0">
                <a:solidFill>
                  <a:schemeClr val="tx1"/>
                </a:solidFill>
                <a:effectLst/>
                <a:latin typeface="+mn-lt"/>
                <a:ea typeface="+mn-ea"/>
                <a:cs typeface="+mn-cs"/>
              </a:rPr>
              <a:t>, B. and </a:t>
            </a:r>
            <a:r>
              <a:rPr lang="en-GB" sz="1404" kern="1200" dirty="0" err="1" smtClean="0">
                <a:solidFill>
                  <a:schemeClr val="tx1"/>
                </a:solidFill>
                <a:effectLst/>
                <a:latin typeface="+mn-lt"/>
                <a:ea typeface="+mn-ea"/>
                <a:cs typeface="+mn-cs"/>
              </a:rPr>
              <a:t>Seccombe</a:t>
            </a:r>
            <a:r>
              <a:rPr lang="en-GB" sz="1404" kern="1200" dirty="0" smtClean="0">
                <a:solidFill>
                  <a:schemeClr val="tx1"/>
                </a:solidFill>
                <a:effectLst/>
                <a:latin typeface="+mn-lt"/>
                <a:ea typeface="+mn-ea"/>
                <a:cs typeface="+mn-cs"/>
              </a:rPr>
              <a:t>, I. (2022) </a:t>
            </a:r>
            <a:r>
              <a:rPr lang="en-GB" sz="1404" i="1" kern="1200" dirty="0" smtClean="0">
                <a:solidFill>
                  <a:schemeClr val="tx1"/>
                </a:solidFill>
                <a:effectLst/>
                <a:latin typeface="+mn-lt"/>
                <a:ea typeface="+mn-ea"/>
                <a:cs typeface="+mn-cs"/>
              </a:rPr>
              <a:t>A critical moment: NHS staffing trends</a:t>
            </a:r>
            <a:r>
              <a:rPr lang="en-GB" sz="1404" kern="1200" dirty="0" smtClean="0">
                <a:solidFill>
                  <a:schemeClr val="tx1"/>
                </a:solidFill>
                <a:effectLst/>
                <a:latin typeface="+mn-lt"/>
                <a:ea typeface="+mn-ea"/>
                <a:cs typeface="+mn-cs"/>
              </a:rPr>
              <a:t>. London: Health Foundation.</a:t>
            </a:r>
          </a:p>
          <a:p>
            <a:r>
              <a:rPr lang="en-GB" sz="1404" kern="1200" dirty="0" smtClean="0">
                <a:solidFill>
                  <a:schemeClr val="tx1"/>
                </a:solidFill>
                <a:effectLst/>
                <a:latin typeface="+mn-lt"/>
                <a:ea typeface="+mn-ea"/>
                <a:cs typeface="+mn-cs"/>
              </a:rPr>
              <a:t>Carter, M. and Bogue, J. (2021) ‘Leadership and employee satisfaction in healthcare’, </a:t>
            </a:r>
            <a:r>
              <a:rPr lang="en-GB" sz="1404" i="1" kern="1200" dirty="0" smtClean="0">
                <a:solidFill>
                  <a:schemeClr val="tx1"/>
                </a:solidFill>
                <a:effectLst/>
                <a:latin typeface="+mn-lt"/>
                <a:ea typeface="+mn-ea"/>
                <a:cs typeface="+mn-cs"/>
              </a:rPr>
              <a:t>Healthcare Management Review</a:t>
            </a:r>
            <a:r>
              <a:rPr lang="en-GB" sz="1404" kern="1200" dirty="0" smtClean="0">
                <a:solidFill>
                  <a:schemeClr val="tx1"/>
                </a:solidFill>
                <a:effectLst/>
                <a:latin typeface="+mn-lt"/>
                <a:ea typeface="+mn-ea"/>
                <a:cs typeface="+mn-cs"/>
              </a:rPr>
              <a:t>, 46(2).</a:t>
            </a:r>
          </a:p>
          <a:p>
            <a:r>
              <a:rPr lang="en-GB" sz="1404" kern="1200" dirty="0" smtClean="0">
                <a:solidFill>
                  <a:schemeClr val="tx1"/>
                </a:solidFill>
                <a:effectLst/>
                <a:latin typeface="+mn-lt"/>
                <a:ea typeface="+mn-ea"/>
                <a:cs typeface="+mn-cs"/>
              </a:rPr>
              <a:t>CIPD (2023) Health and wellbeing at work report. London: CIPD.</a:t>
            </a:r>
          </a:p>
          <a:p>
            <a:r>
              <a:rPr lang="en-GB" sz="1404" kern="1200" dirty="0" err="1" smtClean="0">
                <a:solidFill>
                  <a:schemeClr val="tx1"/>
                </a:solidFill>
                <a:effectLst/>
                <a:latin typeface="+mn-lt"/>
                <a:ea typeface="+mn-ea"/>
                <a:cs typeface="+mn-cs"/>
              </a:rPr>
              <a:t>Dall’Ora</a:t>
            </a:r>
            <a:r>
              <a:rPr lang="en-GB" sz="1404" kern="1200" dirty="0" smtClean="0">
                <a:solidFill>
                  <a:schemeClr val="tx1"/>
                </a:solidFill>
                <a:effectLst/>
                <a:latin typeface="+mn-lt"/>
                <a:ea typeface="+mn-ea"/>
                <a:cs typeface="+mn-cs"/>
              </a:rPr>
              <a:t>, C., Ball, J., </a:t>
            </a:r>
            <a:r>
              <a:rPr lang="en-GB" sz="1404" kern="1200" dirty="0" err="1" smtClean="0">
                <a:solidFill>
                  <a:schemeClr val="tx1"/>
                </a:solidFill>
                <a:effectLst/>
                <a:latin typeface="+mn-lt"/>
                <a:ea typeface="+mn-ea"/>
                <a:cs typeface="+mn-cs"/>
              </a:rPr>
              <a:t>Recio</a:t>
            </a:r>
            <a:r>
              <a:rPr lang="en-GB" sz="1404" kern="1200" dirty="0" smtClean="0">
                <a:solidFill>
                  <a:schemeClr val="tx1"/>
                </a:solidFill>
                <a:effectLst/>
                <a:latin typeface="+mn-lt"/>
                <a:ea typeface="+mn-ea"/>
                <a:cs typeface="+mn-cs"/>
              </a:rPr>
              <a:t>-Saucedo, A. and Griffiths, P. (2020) ‘Characteristics of shift work and their impact on employee wellbeing’, </a:t>
            </a:r>
            <a:r>
              <a:rPr lang="en-GB" sz="1404" i="1" kern="1200" dirty="0" smtClean="0">
                <a:solidFill>
                  <a:schemeClr val="tx1"/>
                </a:solidFill>
                <a:effectLst/>
                <a:latin typeface="+mn-lt"/>
                <a:ea typeface="+mn-ea"/>
                <a:cs typeface="+mn-cs"/>
              </a:rPr>
              <a:t>International Journal of Nursing Studies</a:t>
            </a:r>
            <a:r>
              <a:rPr lang="en-GB" sz="1404" kern="1200" dirty="0" smtClean="0">
                <a:solidFill>
                  <a:schemeClr val="tx1"/>
                </a:solidFill>
                <a:effectLst/>
                <a:latin typeface="+mn-lt"/>
                <a:ea typeface="+mn-ea"/>
                <a:cs typeface="+mn-cs"/>
              </a:rPr>
              <a:t>, 112.</a:t>
            </a:r>
          </a:p>
          <a:p>
            <a:r>
              <a:rPr lang="en-GB" sz="1404" kern="1200" dirty="0" smtClean="0">
                <a:solidFill>
                  <a:schemeClr val="tx1"/>
                </a:solidFill>
                <a:effectLst/>
                <a:latin typeface="+mn-lt"/>
                <a:ea typeface="+mn-ea"/>
                <a:cs typeface="+mn-cs"/>
              </a:rPr>
              <a:t>Health Foundation (2022) </a:t>
            </a:r>
            <a:r>
              <a:rPr lang="en-GB" sz="1404" i="1" kern="1200" dirty="0" smtClean="0">
                <a:solidFill>
                  <a:schemeClr val="tx1"/>
                </a:solidFill>
                <a:effectLst/>
                <a:latin typeface="+mn-lt"/>
                <a:ea typeface="+mn-ea"/>
                <a:cs typeface="+mn-cs"/>
              </a:rPr>
              <a:t>NHS workforce pressures and staff wellbeing</a:t>
            </a:r>
            <a:r>
              <a:rPr lang="en-GB" sz="1404" kern="1200" dirty="0" smtClean="0">
                <a:solidFill>
                  <a:schemeClr val="tx1"/>
                </a:solidFill>
                <a:effectLst/>
                <a:latin typeface="+mn-lt"/>
                <a:ea typeface="+mn-ea"/>
                <a:cs typeface="+mn-cs"/>
              </a:rPr>
              <a:t>. London: Health Foundation.</a:t>
            </a:r>
          </a:p>
          <a:p>
            <a:r>
              <a:rPr lang="en-GB" sz="1404" kern="1200" dirty="0" smtClean="0">
                <a:solidFill>
                  <a:schemeClr val="tx1"/>
                </a:solidFill>
                <a:effectLst/>
                <a:latin typeface="+mn-lt"/>
                <a:ea typeface="+mn-ea"/>
                <a:cs typeface="+mn-cs"/>
              </a:rPr>
              <a:t>Johnson, J. et al. (2020) ‘Impact of workload on healthcare staff’, </a:t>
            </a:r>
            <a:r>
              <a:rPr lang="en-GB" sz="1404" i="1" kern="1200" dirty="0" smtClean="0">
                <a:solidFill>
                  <a:schemeClr val="tx1"/>
                </a:solidFill>
                <a:effectLst/>
                <a:latin typeface="+mn-lt"/>
                <a:ea typeface="+mn-ea"/>
                <a:cs typeface="+mn-cs"/>
              </a:rPr>
              <a:t>BMJ Open</a:t>
            </a:r>
            <a:r>
              <a:rPr lang="en-GB" sz="1404" kern="1200" dirty="0" smtClean="0">
                <a:solidFill>
                  <a:schemeClr val="tx1"/>
                </a:solidFill>
                <a:effectLst/>
                <a:latin typeface="+mn-lt"/>
                <a:ea typeface="+mn-ea"/>
                <a:cs typeface="+mn-cs"/>
              </a:rPr>
              <a:t>, 10(5).</a:t>
            </a:r>
          </a:p>
          <a:p>
            <a:r>
              <a:rPr lang="en-GB" sz="1404" kern="1200" dirty="0" smtClean="0">
                <a:solidFill>
                  <a:schemeClr val="tx1"/>
                </a:solidFill>
                <a:effectLst/>
                <a:latin typeface="+mn-lt"/>
                <a:ea typeface="+mn-ea"/>
                <a:cs typeface="+mn-cs"/>
              </a:rPr>
              <a:t>NHS England (2023) NHS workforce statistics and pressures report. London: NHS.</a:t>
            </a:r>
          </a:p>
          <a:p>
            <a:r>
              <a:rPr lang="en-GB" sz="1404" kern="1200" dirty="0" smtClean="0">
                <a:solidFill>
                  <a:schemeClr val="tx1"/>
                </a:solidFill>
                <a:effectLst/>
                <a:latin typeface="+mn-lt"/>
                <a:ea typeface="+mn-ea"/>
                <a:cs typeface="+mn-cs"/>
              </a:rPr>
              <a:t>Nuffield Trust (2023) </a:t>
            </a:r>
            <a:r>
              <a:rPr lang="en-GB" sz="1404" i="1" kern="1200" dirty="0" smtClean="0">
                <a:solidFill>
                  <a:schemeClr val="tx1"/>
                </a:solidFill>
                <a:effectLst/>
                <a:latin typeface="+mn-lt"/>
                <a:ea typeface="+mn-ea"/>
                <a:cs typeface="+mn-cs"/>
              </a:rPr>
              <a:t>The NHS workforce in numbers</a:t>
            </a:r>
            <a:r>
              <a:rPr lang="en-GB" sz="1404" kern="1200" dirty="0" smtClean="0">
                <a:solidFill>
                  <a:schemeClr val="tx1"/>
                </a:solidFill>
                <a:effectLst/>
                <a:latin typeface="+mn-lt"/>
                <a:ea typeface="+mn-ea"/>
                <a:cs typeface="+mn-cs"/>
              </a:rPr>
              <a:t>. London: Nuffield Trust.</a:t>
            </a:r>
          </a:p>
          <a:p>
            <a:r>
              <a:rPr lang="en-GB" sz="1404" kern="1200" dirty="0" smtClean="0">
                <a:solidFill>
                  <a:schemeClr val="tx1"/>
                </a:solidFill>
                <a:effectLst/>
                <a:latin typeface="+mn-lt"/>
                <a:ea typeface="+mn-ea"/>
                <a:cs typeface="+mn-cs"/>
              </a:rPr>
              <a:t>OECD (2021) Health workforce policies in OECD countries. Paris: OECD Publishing.</a:t>
            </a:r>
          </a:p>
          <a:p>
            <a:r>
              <a:rPr lang="en-GB" sz="1404" kern="1200" dirty="0" smtClean="0">
                <a:solidFill>
                  <a:schemeClr val="tx1"/>
                </a:solidFill>
                <a:effectLst/>
                <a:latin typeface="+mn-lt"/>
                <a:ea typeface="+mn-ea"/>
                <a:cs typeface="+mn-cs"/>
              </a:rPr>
              <a:t>RCN (2023) </a:t>
            </a:r>
            <a:r>
              <a:rPr lang="en-GB" sz="1404" i="1" kern="1200" dirty="0" smtClean="0">
                <a:solidFill>
                  <a:schemeClr val="tx1"/>
                </a:solidFill>
                <a:effectLst/>
                <a:latin typeface="+mn-lt"/>
                <a:ea typeface="+mn-ea"/>
                <a:cs typeface="+mn-cs"/>
              </a:rPr>
              <a:t>Nursing workforce and pay report</a:t>
            </a:r>
            <a:r>
              <a:rPr lang="en-GB" sz="1404" kern="1200" dirty="0" smtClean="0">
                <a:solidFill>
                  <a:schemeClr val="tx1"/>
                </a:solidFill>
                <a:effectLst/>
                <a:latin typeface="+mn-lt"/>
                <a:ea typeface="+mn-ea"/>
                <a:cs typeface="+mn-cs"/>
              </a:rPr>
              <a:t>. London: Royal College of Nursing.</a:t>
            </a:r>
          </a:p>
          <a:p>
            <a:r>
              <a:rPr lang="en-GB" sz="1404" kern="1200" dirty="0" err="1" smtClean="0">
                <a:solidFill>
                  <a:schemeClr val="tx1"/>
                </a:solidFill>
                <a:effectLst/>
                <a:latin typeface="+mn-lt"/>
                <a:ea typeface="+mn-ea"/>
                <a:cs typeface="+mn-cs"/>
              </a:rPr>
              <a:t>Shanafelt</a:t>
            </a:r>
            <a:r>
              <a:rPr lang="en-GB" sz="1404" kern="1200" dirty="0" smtClean="0">
                <a:solidFill>
                  <a:schemeClr val="tx1"/>
                </a:solidFill>
                <a:effectLst/>
                <a:latin typeface="+mn-lt"/>
                <a:ea typeface="+mn-ea"/>
                <a:cs typeface="+mn-cs"/>
              </a:rPr>
              <a:t>, T. et al. (2021) ‘Burnout and satisfaction among healthcare workers’, </a:t>
            </a:r>
            <a:r>
              <a:rPr lang="en-GB" sz="1404" i="1" kern="1200" dirty="0" smtClean="0">
                <a:solidFill>
                  <a:schemeClr val="tx1"/>
                </a:solidFill>
                <a:effectLst/>
                <a:latin typeface="+mn-lt"/>
                <a:ea typeface="+mn-ea"/>
                <a:cs typeface="+mn-cs"/>
              </a:rPr>
              <a:t>Mayo Clinic Proceedings</a:t>
            </a:r>
            <a:r>
              <a:rPr lang="en-GB" sz="1404" kern="1200" dirty="0" smtClean="0">
                <a:solidFill>
                  <a:schemeClr val="tx1"/>
                </a:solidFill>
                <a:effectLst/>
                <a:latin typeface="+mn-lt"/>
                <a:ea typeface="+mn-ea"/>
                <a:cs typeface="+mn-cs"/>
              </a:rPr>
              <a:t>, 96(3).</a:t>
            </a:r>
          </a:p>
          <a:p>
            <a:r>
              <a:rPr lang="en-GB" sz="1404" kern="1200" dirty="0" smtClean="0">
                <a:solidFill>
                  <a:schemeClr val="tx1"/>
                </a:solidFill>
                <a:effectLst/>
                <a:latin typeface="+mn-lt"/>
                <a:ea typeface="+mn-ea"/>
                <a:cs typeface="+mn-cs"/>
              </a:rPr>
              <a:t>The King’s Fund (2024) </a:t>
            </a:r>
            <a:r>
              <a:rPr lang="en-GB" sz="1404" i="1" kern="1200" dirty="0" smtClean="0">
                <a:solidFill>
                  <a:schemeClr val="tx1"/>
                </a:solidFill>
                <a:effectLst/>
                <a:latin typeface="+mn-lt"/>
                <a:ea typeface="+mn-ea"/>
                <a:cs typeface="+mn-cs"/>
              </a:rPr>
              <a:t>NHS pay and workforce challenges</a:t>
            </a:r>
            <a:r>
              <a:rPr lang="en-GB" sz="1404" kern="1200" dirty="0" smtClean="0">
                <a:solidFill>
                  <a:schemeClr val="tx1"/>
                </a:solidFill>
                <a:effectLst/>
                <a:latin typeface="+mn-lt"/>
                <a:ea typeface="+mn-ea"/>
                <a:cs typeface="+mn-cs"/>
              </a:rPr>
              <a:t>. London: King’s Fund.</a:t>
            </a:r>
          </a:p>
          <a:p>
            <a:r>
              <a:rPr lang="en-GB" sz="1404" kern="1200" dirty="0" smtClean="0">
                <a:solidFill>
                  <a:schemeClr val="tx1"/>
                </a:solidFill>
                <a:effectLst/>
                <a:latin typeface="+mn-lt"/>
                <a:ea typeface="+mn-ea"/>
                <a:cs typeface="+mn-cs"/>
              </a:rPr>
              <a:t>UK Department of Health (2022) </a:t>
            </a:r>
            <a:r>
              <a:rPr lang="en-GB" sz="1404" i="1" kern="1200" dirty="0" smtClean="0">
                <a:solidFill>
                  <a:schemeClr val="tx1"/>
                </a:solidFill>
                <a:effectLst/>
                <a:latin typeface="+mn-lt"/>
                <a:ea typeface="+mn-ea"/>
                <a:cs typeface="+mn-cs"/>
              </a:rPr>
              <a:t>Health workforce strategy</a:t>
            </a:r>
            <a:r>
              <a:rPr lang="en-GB" sz="1404" kern="1200" dirty="0" smtClean="0">
                <a:solidFill>
                  <a:schemeClr val="tx1"/>
                </a:solidFill>
                <a:effectLst/>
                <a:latin typeface="+mn-lt"/>
                <a:ea typeface="+mn-ea"/>
                <a:cs typeface="+mn-cs"/>
              </a:rPr>
              <a:t>. London: DHSC.</a:t>
            </a:r>
          </a:p>
          <a:p>
            <a:r>
              <a:rPr lang="en-GB" sz="1404" kern="1200" dirty="0" smtClean="0">
                <a:solidFill>
                  <a:schemeClr val="tx1"/>
                </a:solidFill>
                <a:effectLst/>
                <a:latin typeface="+mn-lt"/>
                <a:ea typeface="+mn-ea"/>
                <a:cs typeface="+mn-cs"/>
              </a:rPr>
              <a:t>West, M. and Dawson, J. (2022) </a:t>
            </a:r>
            <a:r>
              <a:rPr lang="en-GB" sz="1404" i="1" kern="1200" dirty="0" smtClean="0">
                <a:solidFill>
                  <a:schemeClr val="tx1"/>
                </a:solidFill>
                <a:effectLst/>
                <a:latin typeface="+mn-lt"/>
                <a:ea typeface="+mn-ea"/>
                <a:cs typeface="+mn-cs"/>
              </a:rPr>
              <a:t>Employee engagement and NHS performance</a:t>
            </a:r>
            <a:r>
              <a:rPr lang="en-GB" sz="1404" kern="1200" dirty="0" smtClean="0">
                <a:solidFill>
                  <a:schemeClr val="tx1"/>
                </a:solidFill>
                <a:effectLst/>
                <a:latin typeface="+mn-lt"/>
                <a:ea typeface="+mn-ea"/>
                <a:cs typeface="+mn-cs"/>
              </a:rPr>
              <a:t>. London: King’s Fund.</a:t>
            </a:r>
          </a:p>
          <a:p>
            <a:r>
              <a:rPr lang="en-GB" sz="1404" kern="1200" dirty="0" smtClean="0">
                <a:solidFill>
                  <a:schemeClr val="tx1"/>
                </a:solidFill>
                <a:effectLst/>
                <a:latin typeface="+mn-lt"/>
                <a:ea typeface="+mn-ea"/>
                <a:cs typeface="+mn-cs"/>
              </a:rPr>
              <a:t>West, M., </a:t>
            </a:r>
            <a:r>
              <a:rPr lang="en-GB" sz="1404" kern="1200" dirty="0" err="1" smtClean="0">
                <a:solidFill>
                  <a:schemeClr val="tx1"/>
                </a:solidFill>
                <a:effectLst/>
                <a:latin typeface="+mn-lt"/>
                <a:ea typeface="+mn-ea"/>
                <a:cs typeface="+mn-cs"/>
              </a:rPr>
              <a:t>Coia</a:t>
            </a:r>
            <a:r>
              <a:rPr lang="en-GB" sz="1404" kern="1200" dirty="0" smtClean="0">
                <a:solidFill>
                  <a:schemeClr val="tx1"/>
                </a:solidFill>
                <a:effectLst/>
                <a:latin typeface="+mn-lt"/>
                <a:ea typeface="+mn-ea"/>
                <a:cs typeface="+mn-cs"/>
              </a:rPr>
              <a:t>, D. and Dawson, J. (2020) </a:t>
            </a:r>
            <a:r>
              <a:rPr lang="en-GB" sz="1404" i="1" kern="1200" dirty="0" smtClean="0">
                <a:solidFill>
                  <a:schemeClr val="tx1"/>
                </a:solidFill>
                <a:effectLst/>
                <a:latin typeface="+mn-lt"/>
                <a:ea typeface="+mn-ea"/>
                <a:cs typeface="+mn-cs"/>
              </a:rPr>
              <a:t>Caring for doctors, caring for patients</a:t>
            </a:r>
            <a:r>
              <a:rPr lang="en-GB" sz="1404" kern="1200" dirty="0" smtClean="0">
                <a:solidFill>
                  <a:schemeClr val="tx1"/>
                </a:solidFill>
                <a:effectLst/>
                <a:latin typeface="+mn-lt"/>
                <a:ea typeface="+mn-ea"/>
                <a:cs typeface="+mn-cs"/>
              </a:rPr>
              <a:t>. London: GMC.</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30</a:t>
            </a:fld>
            <a:endParaRPr lang="en-GB"/>
          </a:p>
        </p:txBody>
      </p:sp>
    </p:spTree>
    <p:extLst>
      <p:ext uri="{BB962C8B-B14F-4D97-AF65-F5344CB8AC3E}">
        <p14:creationId xmlns:p14="http://schemas.microsoft.com/office/powerpoint/2010/main" val="2427864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658946" y="-5763"/>
            <a:ext cx="6051197" cy="8305214"/>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3533528" y="1670139"/>
            <a:ext cx="10346488" cy="3166085"/>
          </a:xfrm>
        </p:spPr>
        <p:txBody>
          <a:bodyPr anchor="b">
            <a:normAutofit/>
          </a:bodyPr>
          <a:lstStyle>
            <a:lvl1pPr algn="r">
              <a:defRPr sz="724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448438" y="4836223"/>
            <a:ext cx="8431577" cy="1680383"/>
          </a:xfrm>
        </p:spPr>
        <p:txBody>
          <a:bodyPr anchor="t">
            <a:normAutofit/>
          </a:bodyPr>
          <a:lstStyle>
            <a:lvl1pPr marL="0" indent="0" algn="r">
              <a:buNone/>
              <a:defRPr sz="2534">
                <a:solidFill>
                  <a:schemeClr val="tx1"/>
                </a:solidFill>
              </a:defRPr>
            </a:lvl1pPr>
            <a:lvl2pPr marL="551658" indent="0" algn="ctr">
              <a:buNone/>
              <a:defRPr>
                <a:solidFill>
                  <a:schemeClr val="tx1">
                    <a:tint val="75000"/>
                  </a:schemeClr>
                </a:solidFill>
              </a:defRPr>
            </a:lvl2pPr>
            <a:lvl3pPr marL="1103315" indent="0" algn="ctr">
              <a:buNone/>
              <a:defRPr>
                <a:solidFill>
                  <a:schemeClr val="tx1">
                    <a:tint val="75000"/>
                  </a:schemeClr>
                </a:solidFill>
              </a:defRPr>
            </a:lvl3pPr>
            <a:lvl4pPr marL="1654973" indent="0" algn="ctr">
              <a:buNone/>
              <a:defRPr>
                <a:solidFill>
                  <a:schemeClr val="tx1">
                    <a:tint val="75000"/>
                  </a:schemeClr>
                </a:solidFill>
              </a:defRPr>
            </a:lvl4pPr>
            <a:lvl5pPr marL="2206630" indent="0" algn="ctr">
              <a:buNone/>
              <a:defRPr>
                <a:solidFill>
                  <a:schemeClr val="tx1">
                    <a:tint val="75000"/>
                  </a:schemeClr>
                </a:solidFill>
              </a:defRPr>
            </a:lvl5pPr>
            <a:lvl6pPr marL="2758288" indent="0" algn="ctr">
              <a:buNone/>
              <a:defRPr>
                <a:solidFill>
                  <a:schemeClr val="tx1">
                    <a:tint val="75000"/>
                  </a:schemeClr>
                </a:solidFill>
              </a:defRPr>
            </a:lvl6pPr>
            <a:lvl7pPr marL="3309945" indent="0" algn="ctr">
              <a:buNone/>
              <a:defRPr>
                <a:solidFill>
                  <a:schemeClr val="tx1">
                    <a:tint val="75000"/>
                  </a:schemeClr>
                </a:solidFill>
              </a:defRPr>
            </a:lvl7pPr>
            <a:lvl8pPr marL="3861603" indent="0" algn="ctr">
              <a:buNone/>
              <a:defRPr>
                <a:solidFill>
                  <a:schemeClr val="tx1">
                    <a:tint val="75000"/>
                  </a:schemeClr>
                </a:solidFill>
              </a:defRPr>
            </a:lvl8pPr>
            <a:lvl9pPr marL="441326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a:xfrm>
            <a:off x="6434305" y="7119853"/>
            <a:ext cx="5217567" cy="441869"/>
          </a:xfrm>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821515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3214955" y="7100316"/>
            <a:ext cx="665061" cy="441869"/>
          </a:xfrm>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602966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103817" y="3227563"/>
            <a:ext cx="10776203" cy="2553953"/>
          </a:xfrm>
        </p:spPr>
        <p:txBody>
          <a:bodyPr anchor="b"/>
          <a:lstStyle>
            <a:lvl1pPr algn="r">
              <a:defRPr sz="4826"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3103815" y="5781516"/>
            <a:ext cx="10776204" cy="1041243"/>
          </a:xfrm>
        </p:spPr>
        <p:txBody>
          <a:bodyPr anchor="t">
            <a:normAutofit/>
          </a:bodyPr>
          <a:lstStyle>
            <a:lvl1pPr marL="0" indent="0" algn="r">
              <a:buNone/>
              <a:defRPr sz="2413">
                <a:solidFill>
                  <a:schemeClr val="tx1"/>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239231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791030" y="829946"/>
            <a:ext cx="12088987" cy="212096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791032" y="3227563"/>
            <a:ext cx="5906572" cy="3780862"/>
          </a:xfrm>
        </p:spPr>
        <p:txBody>
          <a:bodyPr>
            <a:normAutofit/>
          </a:bodyPr>
          <a:lstStyle>
            <a:lvl1pPr>
              <a:defRPr sz="2172"/>
            </a:lvl1pPr>
            <a:lvl2pPr>
              <a:defRPr sz="1931"/>
            </a:lvl2pPr>
            <a:lvl3pPr>
              <a:defRPr sz="1689"/>
            </a:lvl3pPr>
            <a:lvl4pPr>
              <a:defRPr sz="1448"/>
            </a:lvl4pPr>
            <a:lvl5pPr>
              <a:defRPr sz="1448"/>
            </a:lvl5pPr>
            <a:lvl6pPr>
              <a:defRPr sz="1448"/>
            </a:lvl6pPr>
            <a:lvl7pPr>
              <a:defRPr sz="1448"/>
            </a:lvl7pPr>
            <a:lvl8pPr>
              <a:defRPr sz="1448"/>
            </a:lvl8pPr>
            <a:lvl9pPr>
              <a:defRPr sz="1448"/>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973442" y="3227564"/>
            <a:ext cx="5906574" cy="3780861"/>
          </a:xfrm>
        </p:spPr>
        <p:txBody>
          <a:bodyPr>
            <a:normAutofit/>
          </a:bodyPr>
          <a:lstStyle>
            <a:lvl1pPr>
              <a:defRPr sz="2172"/>
            </a:lvl1pPr>
            <a:lvl2pPr>
              <a:defRPr sz="1931"/>
            </a:lvl2pPr>
            <a:lvl3pPr>
              <a:defRPr sz="1689"/>
            </a:lvl3pPr>
            <a:lvl4pPr>
              <a:defRPr sz="1448"/>
            </a:lvl4pPr>
            <a:lvl5pPr>
              <a:defRPr sz="1448"/>
            </a:lvl5pPr>
            <a:lvl6pPr>
              <a:defRPr sz="1448"/>
            </a:lvl6pPr>
            <a:lvl7pPr>
              <a:defRPr sz="1448"/>
            </a:lvl7pPr>
            <a:lvl8pPr>
              <a:defRPr sz="1448"/>
            </a:lvl8pPr>
            <a:lvl9pPr>
              <a:defRPr sz="1448"/>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2D639AF-C173-45AE-8C49-36A233A8FE70}"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635343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2138383" y="3217317"/>
            <a:ext cx="5559220" cy="697384"/>
          </a:xfrm>
        </p:spPr>
        <p:txBody>
          <a:bodyPr anchor="b">
            <a:noAutofit/>
          </a:bodyPr>
          <a:lstStyle>
            <a:lvl1pPr marL="0" indent="0">
              <a:buNone/>
              <a:defRPr sz="3378" b="0">
                <a:solidFill>
                  <a:schemeClr val="accent1">
                    <a:lumMod val="75000"/>
                  </a:schemeClr>
                </a:solidFill>
              </a:defRPr>
            </a:lvl1pPr>
            <a:lvl2pPr marL="551658" indent="0">
              <a:buNone/>
              <a:defRPr sz="2413" b="1"/>
            </a:lvl2pPr>
            <a:lvl3pPr marL="1103315" indent="0">
              <a:buNone/>
              <a:defRPr sz="2172" b="1"/>
            </a:lvl3pPr>
            <a:lvl4pPr marL="1654973" indent="0">
              <a:buNone/>
              <a:defRPr sz="1931" b="1"/>
            </a:lvl4pPr>
            <a:lvl5pPr marL="2206630" indent="0">
              <a:buNone/>
              <a:defRPr sz="1931" b="1"/>
            </a:lvl5pPr>
            <a:lvl6pPr marL="2758288" indent="0">
              <a:buNone/>
              <a:defRPr sz="1931" b="1"/>
            </a:lvl6pPr>
            <a:lvl7pPr marL="3309945" indent="0">
              <a:buNone/>
              <a:defRPr sz="1931" b="1"/>
            </a:lvl7pPr>
            <a:lvl8pPr marL="3861603" indent="0">
              <a:buNone/>
              <a:defRPr sz="1931" b="1"/>
            </a:lvl8pPr>
            <a:lvl9pPr marL="4413260" indent="0">
              <a:buNone/>
              <a:defRPr sz="1931" b="1"/>
            </a:lvl9pPr>
          </a:lstStyle>
          <a:p>
            <a:pPr lvl="0"/>
            <a:r>
              <a:rPr lang="en-US" smtClean="0"/>
              <a:t>Edit Master text styles</a:t>
            </a:r>
          </a:p>
        </p:txBody>
      </p:sp>
      <p:sp>
        <p:nvSpPr>
          <p:cNvPr id="4" name="Content Placeholder 3"/>
          <p:cNvSpPr>
            <a:spLocks noGrp="1"/>
          </p:cNvSpPr>
          <p:nvPr>
            <p:ph sz="half" idx="2"/>
          </p:nvPr>
        </p:nvSpPr>
        <p:spPr>
          <a:xfrm>
            <a:off x="1791030" y="4036375"/>
            <a:ext cx="5906574" cy="2972048"/>
          </a:xfrm>
        </p:spPr>
        <p:txBody>
          <a:bodyPr anchor="t">
            <a:normAutofit/>
          </a:bodyPr>
          <a:lstStyle>
            <a:lvl1pPr>
              <a:defRPr sz="2172"/>
            </a:lvl1pPr>
            <a:lvl2pPr>
              <a:defRPr sz="1931"/>
            </a:lvl2pPr>
            <a:lvl3pPr>
              <a:defRPr sz="1689"/>
            </a:lvl3pPr>
            <a:lvl4pPr>
              <a:defRPr sz="1448"/>
            </a:lvl4pPr>
            <a:lvl5pPr>
              <a:defRPr sz="1448"/>
            </a:lvl5pPr>
            <a:lvl6pPr>
              <a:defRPr sz="1448"/>
            </a:lvl6pPr>
            <a:lvl7pPr>
              <a:defRPr sz="1448"/>
            </a:lvl7pPr>
            <a:lvl8pPr>
              <a:defRPr sz="1448"/>
            </a:lvl8pPr>
            <a:lvl9pPr>
              <a:defRPr sz="1448"/>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8302276" y="3227564"/>
            <a:ext cx="5577741" cy="697384"/>
          </a:xfrm>
        </p:spPr>
        <p:txBody>
          <a:bodyPr anchor="b">
            <a:noAutofit/>
          </a:bodyPr>
          <a:lstStyle>
            <a:lvl1pPr marL="0" indent="0">
              <a:buNone/>
              <a:defRPr sz="3378" b="0">
                <a:solidFill>
                  <a:schemeClr val="accent1">
                    <a:lumMod val="75000"/>
                  </a:schemeClr>
                </a:solidFill>
              </a:defRPr>
            </a:lvl1pPr>
            <a:lvl2pPr marL="551658" indent="0">
              <a:buNone/>
              <a:defRPr sz="2413" b="1"/>
            </a:lvl2pPr>
            <a:lvl3pPr marL="1103315" indent="0">
              <a:buNone/>
              <a:defRPr sz="2172" b="1"/>
            </a:lvl3pPr>
            <a:lvl4pPr marL="1654973" indent="0">
              <a:buNone/>
              <a:defRPr sz="1931" b="1"/>
            </a:lvl4pPr>
            <a:lvl5pPr marL="2206630" indent="0">
              <a:buNone/>
              <a:defRPr sz="1931" b="1"/>
            </a:lvl5pPr>
            <a:lvl6pPr marL="2758288" indent="0">
              <a:buNone/>
              <a:defRPr sz="1931" b="1"/>
            </a:lvl6pPr>
            <a:lvl7pPr marL="3309945" indent="0">
              <a:buNone/>
              <a:defRPr sz="1931" b="1"/>
            </a:lvl7pPr>
            <a:lvl8pPr marL="3861603" indent="0">
              <a:buNone/>
              <a:defRPr sz="1931" b="1"/>
            </a:lvl8pPr>
            <a:lvl9pPr marL="4413260" indent="0">
              <a:buNone/>
              <a:defRPr sz="1931" b="1"/>
            </a:lvl9pPr>
          </a:lstStyle>
          <a:p>
            <a:pPr lvl="0"/>
            <a:r>
              <a:rPr lang="en-US" smtClean="0"/>
              <a:t>Edit Master text styles</a:t>
            </a:r>
          </a:p>
        </p:txBody>
      </p:sp>
      <p:sp>
        <p:nvSpPr>
          <p:cNvPr id="6" name="Content Placeholder 5"/>
          <p:cNvSpPr>
            <a:spLocks noGrp="1"/>
          </p:cNvSpPr>
          <p:nvPr>
            <p:ph sz="quarter" idx="4"/>
          </p:nvPr>
        </p:nvSpPr>
        <p:spPr>
          <a:xfrm>
            <a:off x="7973442" y="4036375"/>
            <a:ext cx="5906574" cy="2972048"/>
          </a:xfrm>
        </p:spPr>
        <p:txBody>
          <a:bodyPr anchor="t">
            <a:normAutofit/>
          </a:bodyPr>
          <a:lstStyle>
            <a:lvl1pPr>
              <a:defRPr sz="2172"/>
            </a:lvl1pPr>
            <a:lvl2pPr>
              <a:defRPr sz="1931"/>
            </a:lvl2pPr>
            <a:lvl3pPr>
              <a:defRPr sz="1689"/>
            </a:lvl3pPr>
            <a:lvl4pPr>
              <a:defRPr sz="1448"/>
            </a:lvl4pPr>
            <a:lvl5pPr>
              <a:defRPr sz="1448"/>
            </a:lvl5pPr>
            <a:lvl6pPr>
              <a:defRPr sz="1448"/>
            </a:lvl6pPr>
            <a:lvl7pPr>
              <a:defRPr sz="1448"/>
            </a:lvl7pPr>
            <a:lvl8pPr>
              <a:defRPr sz="1448"/>
            </a:lvl8pPr>
            <a:lvl9pPr>
              <a:defRPr sz="1448"/>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2D639AF-C173-45AE-8C49-36A233A8FE70}" type="datetimeFigureOut">
              <a:rPr lang="en-GB" smtClean="0"/>
              <a:t>03/04/2026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890693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2D639AF-C173-45AE-8C49-36A233A8FE70}" type="datetimeFigureOut">
              <a:rPr lang="en-GB" smtClean="0"/>
              <a:t>03/04/2026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74480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D639AF-C173-45AE-8C49-36A233A8FE70}" type="datetimeFigureOut">
              <a:rPr lang="en-GB" smtClean="0"/>
              <a:t>03/04/2026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577798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2" y="1936538"/>
            <a:ext cx="4282514" cy="1659890"/>
          </a:xfrm>
        </p:spPr>
        <p:txBody>
          <a:bodyPr anchor="b">
            <a:normAutofit/>
          </a:bodyPr>
          <a:lstStyle>
            <a:lvl1pPr algn="ctr">
              <a:defRPr sz="2896" b="0"/>
            </a:lvl1pPr>
          </a:lstStyle>
          <a:p>
            <a:r>
              <a:rPr lang="en-US" smtClean="0"/>
              <a:t>Click to edit Master title style</a:t>
            </a:r>
            <a:endParaRPr lang="en-US" dirty="0"/>
          </a:p>
        </p:txBody>
      </p:sp>
      <p:sp>
        <p:nvSpPr>
          <p:cNvPr id="3" name="Content Placeholder 2"/>
          <p:cNvSpPr>
            <a:spLocks noGrp="1"/>
          </p:cNvSpPr>
          <p:nvPr>
            <p:ph idx="1"/>
          </p:nvPr>
        </p:nvSpPr>
        <p:spPr>
          <a:xfrm>
            <a:off x="6349383" y="829944"/>
            <a:ext cx="7530632" cy="6178481"/>
          </a:xfrm>
        </p:spPr>
        <p:txBody>
          <a:bodyPr anchor="ctr">
            <a:normAutofit/>
          </a:bodyPr>
          <a:lstStyle>
            <a:lvl1pPr>
              <a:defRPr sz="2413"/>
            </a:lvl1pPr>
            <a:lvl2pPr>
              <a:defRPr sz="2172"/>
            </a:lvl2pPr>
            <a:lvl3pPr>
              <a:defRPr sz="1931"/>
            </a:lvl3pPr>
            <a:lvl4pPr>
              <a:defRPr sz="1689"/>
            </a:lvl4pPr>
            <a:lvl5pPr>
              <a:defRPr sz="1689"/>
            </a:lvl5pPr>
            <a:lvl6pPr>
              <a:defRPr sz="1689"/>
            </a:lvl6pPr>
            <a:lvl7pPr>
              <a:defRPr sz="1689"/>
            </a:lvl7pPr>
            <a:lvl8pPr>
              <a:defRPr sz="1689"/>
            </a:lvl8pPr>
            <a:lvl9pPr>
              <a:defRPr sz="1689"/>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791032" y="3596428"/>
            <a:ext cx="4282514" cy="2213187"/>
          </a:xfrm>
        </p:spPr>
        <p:txBody>
          <a:bodyPr>
            <a:normAutofit/>
          </a:bodyPr>
          <a:lstStyle>
            <a:lvl1pPr marL="0" indent="0" algn="ctr">
              <a:buNone/>
              <a:defRPr sz="1931"/>
            </a:lvl1pPr>
            <a:lvl2pPr marL="551658" indent="0">
              <a:buNone/>
              <a:defRPr sz="1448"/>
            </a:lvl2pPr>
            <a:lvl3pPr marL="1103315" indent="0">
              <a:buNone/>
              <a:defRPr sz="1207"/>
            </a:lvl3pPr>
            <a:lvl4pPr marL="1654973" indent="0">
              <a:buNone/>
              <a:defRPr sz="1086"/>
            </a:lvl4pPr>
            <a:lvl5pPr marL="2206630" indent="0">
              <a:buNone/>
              <a:defRPr sz="1086"/>
            </a:lvl5pPr>
            <a:lvl6pPr marL="2758288" indent="0">
              <a:buNone/>
              <a:defRPr sz="1086"/>
            </a:lvl6pPr>
            <a:lvl7pPr marL="3309945" indent="0">
              <a:buNone/>
              <a:defRPr sz="1086"/>
            </a:lvl7pPr>
            <a:lvl8pPr marL="3861603" indent="0">
              <a:buNone/>
              <a:defRPr sz="1086"/>
            </a:lvl8pPr>
            <a:lvl9pPr marL="4413260" indent="0">
              <a:buNone/>
              <a:defRPr sz="1086"/>
            </a:lvl9pPr>
          </a:lstStyle>
          <a:p>
            <a:pPr lvl="0"/>
            <a:r>
              <a:rPr lang="en-US" smtClean="0"/>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182929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89115" y="2120969"/>
            <a:ext cx="6547423" cy="1659890"/>
          </a:xfrm>
        </p:spPr>
        <p:txBody>
          <a:bodyPr anchor="b">
            <a:normAutofit/>
          </a:bodyPr>
          <a:lstStyle>
            <a:lvl1pPr algn="ctr">
              <a:defRPr sz="3378"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164052" y="1106593"/>
            <a:ext cx="3958957" cy="5532967"/>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931"/>
            </a:lvl1pPr>
            <a:lvl2pPr marL="551658" indent="0">
              <a:buNone/>
              <a:defRPr sz="1931"/>
            </a:lvl2pPr>
            <a:lvl3pPr marL="1103315" indent="0">
              <a:buNone/>
              <a:defRPr sz="1931"/>
            </a:lvl3pPr>
            <a:lvl4pPr marL="1654973" indent="0">
              <a:buNone/>
              <a:defRPr sz="1931"/>
            </a:lvl4pPr>
            <a:lvl5pPr marL="2206630" indent="0">
              <a:buNone/>
              <a:defRPr sz="1931"/>
            </a:lvl5pPr>
            <a:lvl6pPr marL="2758288" indent="0">
              <a:buNone/>
              <a:defRPr sz="1931"/>
            </a:lvl6pPr>
            <a:lvl7pPr marL="3309945" indent="0">
              <a:buNone/>
              <a:defRPr sz="1931"/>
            </a:lvl7pPr>
            <a:lvl8pPr marL="3861603" indent="0">
              <a:buNone/>
              <a:defRPr sz="1931"/>
            </a:lvl8pPr>
            <a:lvl9pPr marL="4413260" indent="0">
              <a:buNone/>
              <a:defRPr sz="1931"/>
            </a:lvl9pPr>
          </a:lstStyle>
          <a:p>
            <a:r>
              <a:rPr lang="en-US" smtClean="0"/>
              <a:t>Click icon to add picture</a:t>
            </a:r>
            <a:endParaRPr lang="en-US" dirty="0"/>
          </a:p>
        </p:txBody>
      </p:sp>
      <p:sp>
        <p:nvSpPr>
          <p:cNvPr id="4" name="Text Placeholder 3"/>
          <p:cNvSpPr>
            <a:spLocks noGrp="1"/>
          </p:cNvSpPr>
          <p:nvPr>
            <p:ph type="body" sz="half" idx="2"/>
          </p:nvPr>
        </p:nvSpPr>
        <p:spPr>
          <a:xfrm>
            <a:off x="1789115" y="3780859"/>
            <a:ext cx="6547423" cy="2213187"/>
          </a:xfrm>
        </p:spPr>
        <p:txBody>
          <a:bodyPr>
            <a:normAutofit/>
          </a:bodyPr>
          <a:lstStyle>
            <a:lvl1pPr marL="0" indent="0" algn="ctr">
              <a:buNone/>
              <a:defRPr sz="2172"/>
            </a:lvl1pPr>
            <a:lvl2pPr marL="551658" indent="0">
              <a:buNone/>
              <a:defRPr sz="1448"/>
            </a:lvl2pPr>
            <a:lvl3pPr marL="1103315" indent="0">
              <a:buNone/>
              <a:defRPr sz="1207"/>
            </a:lvl3pPr>
            <a:lvl4pPr marL="1654973" indent="0">
              <a:buNone/>
              <a:defRPr sz="1086"/>
            </a:lvl4pPr>
            <a:lvl5pPr marL="2206630" indent="0">
              <a:buNone/>
              <a:defRPr sz="1086"/>
            </a:lvl5pPr>
            <a:lvl6pPr marL="2758288" indent="0">
              <a:buNone/>
              <a:defRPr sz="1086"/>
            </a:lvl6pPr>
            <a:lvl7pPr marL="3309945" indent="0">
              <a:buNone/>
              <a:defRPr sz="1086"/>
            </a:lvl7pPr>
            <a:lvl8pPr marL="3861603" indent="0">
              <a:buNone/>
              <a:defRPr sz="1086"/>
            </a:lvl8pPr>
            <a:lvl9pPr marL="4413260" indent="0">
              <a:buNone/>
              <a:defRPr sz="1086"/>
            </a:lvl9pPr>
          </a:lstStyle>
          <a:p>
            <a:pPr lvl="0"/>
            <a:r>
              <a:rPr lang="en-US" smtClean="0"/>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978221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1" y="5727643"/>
            <a:ext cx="12088984" cy="685858"/>
          </a:xfrm>
        </p:spPr>
        <p:txBody>
          <a:bodyPr anchor="b">
            <a:normAutofit/>
          </a:bodyPr>
          <a:lstStyle>
            <a:lvl1pPr algn="ctr">
              <a:defRPr sz="2896"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879059" y="1128028"/>
            <a:ext cx="9925759" cy="383020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931"/>
            </a:lvl1pPr>
            <a:lvl2pPr marL="551658" indent="0">
              <a:buNone/>
              <a:defRPr sz="1931"/>
            </a:lvl2pPr>
            <a:lvl3pPr marL="1103315" indent="0">
              <a:buNone/>
              <a:defRPr sz="1931"/>
            </a:lvl3pPr>
            <a:lvl4pPr marL="1654973" indent="0">
              <a:buNone/>
              <a:defRPr sz="1931"/>
            </a:lvl4pPr>
            <a:lvl5pPr marL="2206630" indent="0">
              <a:buNone/>
              <a:defRPr sz="1931"/>
            </a:lvl5pPr>
            <a:lvl6pPr marL="2758288" indent="0">
              <a:buNone/>
              <a:defRPr sz="1931"/>
            </a:lvl6pPr>
            <a:lvl7pPr marL="3309945" indent="0">
              <a:buNone/>
              <a:defRPr sz="1931"/>
            </a:lvl7pPr>
            <a:lvl8pPr marL="3861603" indent="0">
              <a:buNone/>
              <a:defRPr sz="1931"/>
            </a:lvl8pPr>
            <a:lvl9pPr marL="4413260" indent="0">
              <a:buNone/>
              <a:defRPr sz="1931"/>
            </a:lvl9pPr>
          </a:lstStyle>
          <a:p>
            <a:r>
              <a:rPr lang="en-US" smtClean="0"/>
              <a:t>Click icon to add picture</a:t>
            </a:r>
            <a:endParaRPr lang="en-US" dirty="0"/>
          </a:p>
        </p:txBody>
      </p:sp>
      <p:sp>
        <p:nvSpPr>
          <p:cNvPr id="4" name="Text Placeholder 3"/>
          <p:cNvSpPr>
            <a:spLocks noGrp="1"/>
          </p:cNvSpPr>
          <p:nvPr>
            <p:ph type="body" sz="half" idx="2"/>
          </p:nvPr>
        </p:nvSpPr>
        <p:spPr>
          <a:xfrm>
            <a:off x="1791031" y="6413501"/>
            <a:ext cx="12088984" cy="597483"/>
          </a:xfrm>
        </p:spPr>
        <p:txBody>
          <a:bodyPr>
            <a:normAutofit/>
          </a:bodyPr>
          <a:lstStyle>
            <a:lvl1pPr marL="0" indent="0" algn="ctr">
              <a:buNone/>
              <a:defRPr sz="1689"/>
            </a:lvl1pPr>
            <a:lvl2pPr marL="551658" indent="0">
              <a:buNone/>
              <a:defRPr sz="1448"/>
            </a:lvl2pPr>
            <a:lvl3pPr marL="1103315" indent="0">
              <a:buNone/>
              <a:defRPr sz="1207"/>
            </a:lvl3pPr>
            <a:lvl4pPr marL="1654973" indent="0">
              <a:buNone/>
              <a:defRPr sz="1086"/>
            </a:lvl4pPr>
            <a:lvl5pPr marL="2206630" indent="0">
              <a:buNone/>
              <a:defRPr sz="1086"/>
            </a:lvl5pPr>
            <a:lvl6pPr marL="2758288" indent="0">
              <a:buNone/>
              <a:defRPr sz="1086"/>
            </a:lvl6pPr>
            <a:lvl7pPr marL="3309945" indent="0">
              <a:buNone/>
              <a:defRPr sz="1086"/>
            </a:lvl7pPr>
            <a:lvl8pPr marL="3861603" indent="0">
              <a:buNone/>
              <a:defRPr sz="1086"/>
            </a:lvl8pPr>
            <a:lvl9pPr marL="4413260" indent="0">
              <a:buNone/>
              <a:defRPr sz="1086"/>
            </a:lvl9pPr>
          </a:lstStyle>
          <a:p>
            <a:pPr lvl="0"/>
            <a:r>
              <a:rPr lang="en-US" smtClean="0"/>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663142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2" y="829945"/>
            <a:ext cx="12088984" cy="3688644"/>
          </a:xfrm>
        </p:spPr>
        <p:txBody>
          <a:bodyPr anchor="ctr">
            <a:normAutofit/>
          </a:bodyPr>
          <a:lstStyle>
            <a:lvl1pPr algn="ctr">
              <a:defRPr sz="3861"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791032" y="5256318"/>
            <a:ext cx="12088987" cy="1752106"/>
          </a:xfrm>
        </p:spPr>
        <p:txBody>
          <a:bodyPr anchor="ctr">
            <a:normAutofit/>
          </a:bodyPr>
          <a:lstStyle>
            <a:lvl1pPr marL="0" indent="0" algn="ctr">
              <a:buNone/>
              <a:defRPr sz="2413">
                <a:solidFill>
                  <a:schemeClr val="tx1"/>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245739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928950" y="1044418"/>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53" dirty="0">
                <a:solidFill>
                  <a:schemeClr val="tx1"/>
                </a:solidFill>
                <a:effectLst/>
              </a:rPr>
              <a:t>“</a:t>
            </a:r>
          </a:p>
        </p:txBody>
      </p:sp>
      <p:sp>
        <p:nvSpPr>
          <p:cNvPr id="15" name="TextBox 14"/>
          <p:cNvSpPr txBox="1"/>
          <p:nvPr/>
        </p:nvSpPr>
        <p:spPr>
          <a:xfrm>
            <a:off x="13144450" y="3411995"/>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53" dirty="0">
                <a:solidFill>
                  <a:schemeClr val="tx1"/>
                </a:solidFill>
                <a:effectLst/>
              </a:rPr>
              <a:t>”</a:t>
            </a:r>
          </a:p>
        </p:txBody>
      </p:sp>
      <p:sp>
        <p:nvSpPr>
          <p:cNvPr id="2" name="Title 1"/>
          <p:cNvSpPr>
            <a:spLocks noGrp="1"/>
          </p:cNvSpPr>
          <p:nvPr>
            <p:ph type="title"/>
          </p:nvPr>
        </p:nvSpPr>
        <p:spPr>
          <a:xfrm>
            <a:off x="2664518" y="829946"/>
            <a:ext cx="10847714" cy="3319779"/>
          </a:xfrm>
        </p:spPr>
        <p:txBody>
          <a:bodyPr anchor="ctr">
            <a:normAutofit/>
          </a:bodyPr>
          <a:lstStyle>
            <a:lvl1pPr algn="ctr">
              <a:defRPr sz="3861"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940356" y="4149724"/>
            <a:ext cx="10296042" cy="461081"/>
          </a:xfrm>
        </p:spPr>
        <p:txBody>
          <a:bodyPr anchor="ctr">
            <a:normAutofit/>
          </a:bodyPr>
          <a:lstStyle>
            <a:lvl1pPr marL="0" indent="0">
              <a:buFontTx/>
              <a:buNone/>
              <a:defRPr sz="2172"/>
            </a:lvl1pPr>
            <a:lvl2pPr marL="551658" indent="0">
              <a:buFontTx/>
              <a:buNone/>
              <a:defRPr/>
            </a:lvl2pPr>
            <a:lvl3pPr marL="1103315" indent="0">
              <a:buFontTx/>
              <a:buNone/>
              <a:defRPr/>
            </a:lvl3pPr>
            <a:lvl4pPr marL="1654973" indent="0">
              <a:buFontTx/>
              <a:buNone/>
              <a:defRPr/>
            </a:lvl4pPr>
            <a:lvl5pPr marL="2206630" indent="0">
              <a:buFontTx/>
              <a:buNone/>
              <a:defRPr/>
            </a:lvl5pPr>
          </a:lstStyle>
          <a:p>
            <a:pPr lvl="0"/>
            <a:r>
              <a:rPr lang="en-US" smtClean="0"/>
              <a:t>Edit Master text styles</a:t>
            </a:r>
          </a:p>
        </p:txBody>
      </p:sp>
      <p:sp>
        <p:nvSpPr>
          <p:cNvPr id="3" name="Text Placeholder 2"/>
          <p:cNvSpPr>
            <a:spLocks noGrp="1"/>
          </p:cNvSpPr>
          <p:nvPr>
            <p:ph type="body" idx="1"/>
          </p:nvPr>
        </p:nvSpPr>
        <p:spPr>
          <a:xfrm>
            <a:off x="1791031" y="5256318"/>
            <a:ext cx="12088984" cy="1752106"/>
          </a:xfrm>
        </p:spPr>
        <p:txBody>
          <a:bodyPr anchor="ctr">
            <a:normAutofit/>
          </a:bodyPr>
          <a:lstStyle>
            <a:lvl1pPr marL="0" indent="0" algn="ctr">
              <a:buNone/>
              <a:defRPr sz="2413">
                <a:solidFill>
                  <a:schemeClr val="tx1"/>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40076067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91033" y="4003996"/>
            <a:ext cx="12088982" cy="1777520"/>
          </a:xfrm>
        </p:spPr>
        <p:txBody>
          <a:bodyPr anchor="b">
            <a:normAutofit/>
          </a:bodyPr>
          <a:lstStyle>
            <a:lvl1pPr algn="r">
              <a:defRPr sz="3861"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791031" y="5781516"/>
            <a:ext cx="12088983" cy="1041243"/>
          </a:xfrm>
        </p:spPr>
        <p:txBody>
          <a:bodyPr anchor="t">
            <a:normAutofit/>
          </a:bodyPr>
          <a:lstStyle>
            <a:lvl1pPr marL="0" indent="0" algn="r">
              <a:buNone/>
              <a:defRPr sz="2413">
                <a:solidFill>
                  <a:schemeClr val="tx1"/>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401987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928950" y="1044418"/>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53" dirty="0">
                <a:solidFill>
                  <a:schemeClr val="tx1"/>
                </a:solidFill>
                <a:effectLst/>
              </a:rPr>
              <a:t>“</a:t>
            </a:r>
          </a:p>
        </p:txBody>
      </p:sp>
      <p:sp>
        <p:nvSpPr>
          <p:cNvPr id="15" name="TextBox 14"/>
          <p:cNvSpPr txBox="1"/>
          <p:nvPr/>
        </p:nvSpPr>
        <p:spPr>
          <a:xfrm>
            <a:off x="13144450" y="3411995"/>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53" dirty="0">
                <a:solidFill>
                  <a:schemeClr val="tx1"/>
                </a:solidFill>
                <a:effectLst/>
              </a:rPr>
              <a:t>”</a:t>
            </a:r>
          </a:p>
        </p:txBody>
      </p:sp>
      <p:sp>
        <p:nvSpPr>
          <p:cNvPr id="2" name="Title 1"/>
          <p:cNvSpPr>
            <a:spLocks noGrp="1"/>
          </p:cNvSpPr>
          <p:nvPr>
            <p:ph type="title"/>
          </p:nvPr>
        </p:nvSpPr>
        <p:spPr>
          <a:xfrm>
            <a:off x="2664518" y="829946"/>
            <a:ext cx="10847714" cy="3319779"/>
          </a:xfrm>
        </p:spPr>
        <p:txBody>
          <a:bodyPr anchor="ctr">
            <a:normAutofit/>
          </a:bodyPr>
          <a:lstStyle>
            <a:lvl1pPr algn="ctr">
              <a:defRPr sz="3861"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791032" y="4703021"/>
            <a:ext cx="12088983" cy="1075855"/>
          </a:xfrm>
        </p:spPr>
        <p:txBody>
          <a:bodyPr vert="horz" lIns="91440" tIns="45720" rIns="91440" bIns="45720" rtlCol="0" anchor="b">
            <a:normAutofit/>
          </a:bodyPr>
          <a:lstStyle>
            <a:lvl1pPr algn="r">
              <a:buNone/>
              <a:defRPr lang="en-US" sz="2896"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791031" y="5778876"/>
            <a:ext cx="12088983" cy="1229548"/>
          </a:xfrm>
        </p:spPr>
        <p:txBody>
          <a:bodyPr anchor="t">
            <a:normAutofit/>
          </a:bodyPr>
          <a:lstStyle>
            <a:lvl1pPr marL="0" indent="0" algn="r">
              <a:buNone/>
              <a:defRPr sz="2172">
                <a:solidFill>
                  <a:schemeClr val="tx1"/>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863752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791033" y="829946"/>
            <a:ext cx="12088985" cy="33005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791032" y="4241941"/>
            <a:ext cx="12088987" cy="1014377"/>
          </a:xfrm>
        </p:spPr>
        <p:txBody>
          <a:bodyPr vert="horz" lIns="91440" tIns="45720" rIns="91440" bIns="45720" rtlCol="0" anchor="b">
            <a:normAutofit/>
          </a:bodyPr>
          <a:lstStyle>
            <a:lvl1pPr>
              <a:buNone/>
              <a:defRPr lang="en-US" sz="3378"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791030" y="5256318"/>
            <a:ext cx="12088987" cy="1752106"/>
          </a:xfrm>
        </p:spPr>
        <p:txBody>
          <a:bodyPr anchor="t">
            <a:normAutofit/>
          </a:bodyPr>
          <a:lstStyle>
            <a:lvl1pPr marL="0" indent="0" algn="l">
              <a:buNone/>
              <a:defRPr sz="2172">
                <a:solidFill>
                  <a:schemeClr val="tx1"/>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893628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4151686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43818" y="829945"/>
            <a:ext cx="2136199" cy="617847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791031" y="829945"/>
            <a:ext cx="9676947" cy="6178479"/>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114769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81976" y="1"/>
            <a:ext cx="2940358" cy="829945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791030" y="829946"/>
            <a:ext cx="12088987" cy="212096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791029" y="3227563"/>
            <a:ext cx="12088987" cy="3780862"/>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743819" y="7119853"/>
            <a:ext cx="1379190" cy="441869"/>
          </a:xfrm>
          <a:prstGeom prst="rect">
            <a:avLst/>
          </a:prstGeom>
        </p:spPr>
        <p:txBody>
          <a:bodyPr vert="horz" lIns="91440" tIns="45720" rIns="91440" bIns="45720" rtlCol="0" anchor="ctr"/>
          <a:lstStyle>
            <a:lvl1pPr algn="r">
              <a:defRPr sz="1207" b="0" i="0">
                <a:solidFill>
                  <a:schemeClr val="tx1"/>
                </a:solidFill>
                <a:effectLst/>
                <a:latin typeface="+mn-lt"/>
              </a:defRPr>
            </a:lvl1pPr>
          </a:lstStyle>
          <a:p>
            <a:fld id="{22D639AF-C173-45AE-8C49-36A233A8FE70}" type="datetimeFigureOut">
              <a:rPr lang="en-GB" smtClean="0"/>
              <a:t>03/04/2026</a:t>
            </a:fld>
            <a:endParaRPr lang="en-GB"/>
          </a:p>
        </p:txBody>
      </p:sp>
      <p:sp>
        <p:nvSpPr>
          <p:cNvPr id="5" name="Footer Placeholder 4"/>
          <p:cNvSpPr>
            <a:spLocks noGrp="1"/>
          </p:cNvSpPr>
          <p:nvPr>
            <p:ph type="ftr" sz="quarter" idx="3"/>
          </p:nvPr>
        </p:nvSpPr>
        <p:spPr>
          <a:xfrm>
            <a:off x="3103817" y="7119853"/>
            <a:ext cx="8548056" cy="441869"/>
          </a:xfrm>
          <a:prstGeom prst="rect">
            <a:avLst/>
          </a:prstGeom>
        </p:spPr>
        <p:txBody>
          <a:bodyPr vert="horz" lIns="91440" tIns="45720" rIns="91440" bIns="45720" rtlCol="0" anchor="ctr"/>
          <a:lstStyle>
            <a:lvl1pPr algn="l">
              <a:defRPr sz="1207"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3214955" y="7119853"/>
            <a:ext cx="665061" cy="441869"/>
          </a:xfrm>
          <a:prstGeom prst="rect">
            <a:avLst/>
          </a:prstGeom>
        </p:spPr>
        <p:txBody>
          <a:bodyPr vert="horz" lIns="91440" tIns="45720" rIns="91440" bIns="45720" rtlCol="0" anchor="ctr"/>
          <a:lstStyle>
            <a:lvl1pPr algn="r">
              <a:defRPr sz="1207" b="0" i="0">
                <a:solidFill>
                  <a:schemeClr val="tx1"/>
                </a:solidFill>
                <a:effectLst/>
                <a:latin typeface="+mn-lt"/>
              </a:defRPr>
            </a:lvl1pPr>
          </a:lstStyle>
          <a:p>
            <a:fld id="{AE88FBD8-FE78-4D7E-B56A-C5B5EAC67415}" type="slidenum">
              <a:rPr lang="en-GB" smtClean="0"/>
              <a:t>‹#›</a:t>
            </a:fld>
            <a:endParaRPr lang="en-GB"/>
          </a:p>
        </p:txBody>
      </p:sp>
    </p:spTree>
    <p:extLst>
      <p:ext uri="{BB962C8B-B14F-4D97-AF65-F5344CB8AC3E}">
        <p14:creationId xmlns:p14="http://schemas.microsoft.com/office/powerpoint/2010/main" val="237167443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551658" rtl="0" eaLnBrk="1" latinLnBrk="0" hangingPunct="1">
        <a:spcBef>
          <a:spcPct val="0"/>
        </a:spcBef>
        <a:buNone/>
        <a:defRPr sz="4826"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4786" indent="-344786" algn="l" defTabSz="551658" rtl="0" eaLnBrk="1" latinLnBrk="0" hangingPunct="1">
        <a:spcBef>
          <a:spcPct val="20000"/>
        </a:spcBef>
        <a:spcAft>
          <a:spcPts val="724"/>
        </a:spcAft>
        <a:buClr>
          <a:schemeClr val="accent1">
            <a:lumMod val="75000"/>
          </a:schemeClr>
        </a:buClr>
        <a:buSzPct val="145000"/>
        <a:buFont typeface="Arial"/>
        <a:buChar char="•"/>
        <a:defRPr sz="2896" kern="1200" cap="none">
          <a:solidFill>
            <a:schemeClr val="tx1"/>
          </a:solidFill>
          <a:effectLst/>
          <a:latin typeface="+mn-lt"/>
          <a:ea typeface="+mn-ea"/>
          <a:cs typeface="+mn-cs"/>
        </a:defRPr>
      </a:lvl1pPr>
      <a:lvl2pPr marL="896443" indent="-344786" algn="l" defTabSz="551658" rtl="0" eaLnBrk="1" latinLnBrk="0" hangingPunct="1">
        <a:spcBef>
          <a:spcPct val="20000"/>
        </a:spcBef>
        <a:spcAft>
          <a:spcPts val="724"/>
        </a:spcAft>
        <a:buClr>
          <a:schemeClr val="accent1">
            <a:lumMod val="75000"/>
          </a:schemeClr>
        </a:buClr>
        <a:buSzPct val="145000"/>
        <a:buFont typeface="Arial"/>
        <a:buChar char="•"/>
        <a:defRPr sz="2413" kern="1200" cap="none">
          <a:solidFill>
            <a:schemeClr val="tx1"/>
          </a:solidFill>
          <a:effectLst/>
          <a:latin typeface="+mn-lt"/>
          <a:ea typeface="+mn-ea"/>
          <a:cs typeface="+mn-cs"/>
        </a:defRPr>
      </a:lvl2pPr>
      <a:lvl3pPr marL="1448101" indent="-344786" algn="l" defTabSz="551658" rtl="0" eaLnBrk="1" latinLnBrk="0" hangingPunct="1">
        <a:spcBef>
          <a:spcPct val="20000"/>
        </a:spcBef>
        <a:spcAft>
          <a:spcPts val="724"/>
        </a:spcAft>
        <a:buClr>
          <a:schemeClr val="accent1">
            <a:lumMod val="75000"/>
          </a:schemeClr>
        </a:buClr>
        <a:buSzPct val="145000"/>
        <a:buFont typeface="Arial"/>
        <a:buChar char="•"/>
        <a:defRPr sz="2172" kern="1200" cap="none">
          <a:solidFill>
            <a:schemeClr val="tx1"/>
          </a:solidFill>
          <a:effectLst/>
          <a:latin typeface="+mn-lt"/>
          <a:ea typeface="+mn-ea"/>
          <a:cs typeface="+mn-cs"/>
        </a:defRPr>
      </a:lvl3pPr>
      <a:lvl4pPr marL="1861844" indent="-206872" algn="l" defTabSz="551658" rtl="0" eaLnBrk="1" latinLnBrk="0" hangingPunct="1">
        <a:spcBef>
          <a:spcPct val="20000"/>
        </a:spcBef>
        <a:spcAft>
          <a:spcPts val="724"/>
        </a:spcAft>
        <a:buClr>
          <a:schemeClr val="accent1">
            <a:lumMod val="75000"/>
          </a:schemeClr>
        </a:buClr>
        <a:buSzPct val="145000"/>
        <a:buFont typeface="Arial"/>
        <a:buChar char="•"/>
        <a:defRPr sz="1931" kern="1200" cap="none">
          <a:solidFill>
            <a:schemeClr val="tx1"/>
          </a:solidFill>
          <a:effectLst/>
          <a:latin typeface="+mn-lt"/>
          <a:ea typeface="+mn-ea"/>
          <a:cs typeface="+mn-cs"/>
        </a:defRPr>
      </a:lvl4pPr>
      <a:lvl5pPr marL="2413502" indent="-206872" algn="l" defTabSz="551658" rtl="0" eaLnBrk="1" latinLnBrk="0" hangingPunct="1">
        <a:spcBef>
          <a:spcPct val="20000"/>
        </a:spcBef>
        <a:spcAft>
          <a:spcPts val="724"/>
        </a:spcAft>
        <a:buClr>
          <a:schemeClr val="accent1">
            <a:lumMod val="75000"/>
          </a:schemeClr>
        </a:buClr>
        <a:buSzPct val="145000"/>
        <a:buFont typeface="Arial"/>
        <a:buChar char="•"/>
        <a:defRPr sz="1689" kern="1200" cap="none">
          <a:solidFill>
            <a:schemeClr val="tx1"/>
          </a:solidFill>
          <a:effectLst/>
          <a:latin typeface="+mn-lt"/>
          <a:ea typeface="+mn-ea"/>
          <a:cs typeface="+mn-cs"/>
        </a:defRPr>
      </a:lvl5pPr>
      <a:lvl6pPr marL="3034116" indent="-275829" algn="l" defTabSz="551658" rtl="0" eaLnBrk="1" latinLnBrk="0" hangingPunct="1">
        <a:spcBef>
          <a:spcPct val="20000"/>
        </a:spcBef>
        <a:spcAft>
          <a:spcPts val="724"/>
        </a:spcAft>
        <a:buClr>
          <a:schemeClr val="accent1">
            <a:lumMod val="75000"/>
          </a:schemeClr>
        </a:buClr>
        <a:buSzPct val="145000"/>
        <a:buFont typeface="Arial"/>
        <a:buChar char="•"/>
        <a:defRPr sz="1689" kern="1200" cap="none">
          <a:solidFill>
            <a:schemeClr val="tx1"/>
          </a:solidFill>
          <a:effectLst/>
          <a:latin typeface="+mn-lt"/>
          <a:ea typeface="+mn-ea"/>
          <a:cs typeface="+mn-cs"/>
        </a:defRPr>
      </a:lvl6pPr>
      <a:lvl7pPr marL="3585774" indent="-275829" algn="l" defTabSz="551658" rtl="0" eaLnBrk="1" latinLnBrk="0" hangingPunct="1">
        <a:spcBef>
          <a:spcPct val="20000"/>
        </a:spcBef>
        <a:spcAft>
          <a:spcPts val="724"/>
        </a:spcAft>
        <a:buClr>
          <a:schemeClr val="accent1">
            <a:lumMod val="75000"/>
          </a:schemeClr>
        </a:buClr>
        <a:buSzPct val="145000"/>
        <a:buFont typeface="Arial"/>
        <a:buChar char="•"/>
        <a:defRPr sz="1689" kern="1200" cap="none">
          <a:solidFill>
            <a:schemeClr val="tx1"/>
          </a:solidFill>
          <a:effectLst/>
          <a:latin typeface="+mn-lt"/>
          <a:ea typeface="+mn-ea"/>
          <a:cs typeface="+mn-cs"/>
        </a:defRPr>
      </a:lvl7pPr>
      <a:lvl8pPr marL="4137431" indent="-275829" algn="l" defTabSz="551658" rtl="0" eaLnBrk="1" latinLnBrk="0" hangingPunct="1">
        <a:spcBef>
          <a:spcPct val="20000"/>
        </a:spcBef>
        <a:spcAft>
          <a:spcPts val="724"/>
        </a:spcAft>
        <a:buClr>
          <a:schemeClr val="accent1">
            <a:lumMod val="75000"/>
          </a:schemeClr>
        </a:buClr>
        <a:buSzPct val="145000"/>
        <a:buFont typeface="Arial"/>
        <a:buChar char="•"/>
        <a:defRPr sz="1689" kern="1200" cap="none">
          <a:solidFill>
            <a:schemeClr val="tx1"/>
          </a:solidFill>
          <a:effectLst/>
          <a:latin typeface="+mn-lt"/>
          <a:ea typeface="+mn-ea"/>
          <a:cs typeface="+mn-cs"/>
        </a:defRPr>
      </a:lvl8pPr>
      <a:lvl9pPr marL="4689089" indent="-275829" algn="l" defTabSz="551658" rtl="0" eaLnBrk="1" latinLnBrk="0" hangingPunct="1">
        <a:spcBef>
          <a:spcPct val="20000"/>
        </a:spcBef>
        <a:spcAft>
          <a:spcPts val="724"/>
        </a:spcAft>
        <a:buClr>
          <a:schemeClr val="accent1">
            <a:lumMod val="75000"/>
          </a:schemeClr>
        </a:buClr>
        <a:buSzPct val="145000"/>
        <a:buFont typeface="Arial"/>
        <a:buChar char="•"/>
        <a:defRPr sz="1689" kern="1200" cap="none">
          <a:solidFill>
            <a:schemeClr val="tx1"/>
          </a:solidFill>
          <a:effectLst/>
          <a:latin typeface="+mn-lt"/>
          <a:ea typeface="+mn-ea"/>
          <a:cs typeface="+mn-cs"/>
        </a:defRPr>
      </a:lvl9pPr>
    </p:bodyStyle>
    <p:otherStyle>
      <a:defPPr>
        <a:defRPr lang="en-US"/>
      </a:defPPr>
      <a:lvl1pPr marL="0" algn="l" defTabSz="551658" rtl="0" eaLnBrk="1" latinLnBrk="0" hangingPunct="1">
        <a:defRPr sz="2172" kern="1200">
          <a:solidFill>
            <a:schemeClr val="tx1"/>
          </a:solidFill>
          <a:latin typeface="+mn-lt"/>
          <a:ea typeface="+mn-ea"/>
          <a:cs typeface="+mn-cs"/>
        </a:defRPr>
      </a:lvl1pPr>
      <a:lvl2pPr marL="551658" algn="l" defTabSz="551658" rtl="0" eaLnBrk="1" latinLnBrk="0" hangingPunct="1">
        <a:defRPr sz="2172" kern="1200">
          <a:solidFill>
            <a:schemeClr val="tx1"/>
          </a:solidFill>
          <a:latin typeface="+mn-lt"/>
          <a:ea typeface="+mn-ea"/>
          <a:cs typeface="+mn-cs"/>
        </a:defRPr>
      </a:lvl2pPr>
      <a:lvl3pPr marL="1103315" algn="l" defTabSz="551658" rtl="0" eaLnBrk="1" latinLnBrk="0" hangingPunct="1">
        <a:defRPr sz="2172" kern="1200">
          <a:solidFill>
            <a:schemeClr val="tx1"/>
          </a:solidFill>
          <a:latin typeface="+mn-lt"/>
          <a:ea typeface="+mn-ea"/>
          <a:cs typeface="+mn-cs"/>
        </a:defRPr>
      </a:lvl3pPr>
      <a:lvl4pPr marL="1654973" algn="l" defTabSz="551658" rtl="0" eaLnBrk="1" latinLnBrk="0" hangingPunct="1">
        <a:defRPr sz="2172" kern="1200">
          <a:solidFill>
            <a:schemeClr val="tx1"/>
          </a:solidFill>
          <a:latin typeface="+mn-lt"/>
          <a:ea typeface="+mn-ea"/>
          <a:cs typeface="+mn-cs"/>
        </a:defRPr>
      </a:lvl4pPr>
      <a:lvl5pPr marL="2206630" algn="l" defTabSz="551658" rtl="0" eaLnBrk="1" latinLnBrk="0" hangingPunct="1">
        <a:defRPr sz="2172" kern="1200">
          <a:solidFill>
            <a:schemeClr val="tx1"/>
          </a:solidFill>
          <a:latin typeface="+mn-lt"/>
          <a:ea typeface="+mn-ea"/>
          <a:cs typeface="+mn-cs"/>
        </a:defRPr>
      </a:lvl5pPr>
      <a:lvl6pPr marL="2758288" algn="l" defTabSz="551658" rtl="0" eaLnBrk="1" latinLnBrk="0" hangingPunct="1">
        <a:defRPr sz="2172" kern="1200">
          <a:solidFill>
            <a:schemeClr val="tx1"/>
          </a:solidFill>
          <a:latin typeface="+mn-lt"/>
          <a:ea typeface="+mn-ea"/>
          <a:cs typeface="+mn-cs"/>
        </a:defRPr>
      </a:lvl6pPr>
      <a:lvl7pPr marL="3309945" algn="l" defTabSz="551658" rtl="0" eaLnBrk="1" latinLnBrk="0" hangingPunct="1">
        <a:defRPr sz="2172" kern="1200">
          <a:solidFill>
            <a:schemeClr val="tx1"/>
          </a:solidFill>
          <a:latin typeface="+mn-lt"/>
          <a:ea typeface="+mn-ea"/>
          <a:cs typeface="+mn-cs"/>
        </a:defRPr>
      </a:lvl7pPr>
      <a:lvl8pPr marL="3861603" algn="l" defTabSz="551658" rtl="0" eaLnBrk="1" latinLnBrk="0" hangingPunct="1">
        <a:defRPr sz="2172" kern="1200">
          <a:solidFill>
            <a:schemeClr val="tx1"/>
          </a:solidFill>
          <a:latin typeface="+mn-lt"/>
          <a:ea typeface="+mn-ea"/>
          <a:cs typeface="+mn-cs"/>
        </a:defRPr>
      </a:lvl8pPr>
      <a:lvl9pPr marL="4413260" algn="l" defTabSz="551658" rtl="0" eaLnBrk="1" latinLnBrk="0" hangingPunct="1">
        <a:defRPr sz="21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4731275" cy="8299450"/>
          </a:xfrm>
          <a:prstGeom prst="rect">
            <a:avLst/>
          </a:prstGeom>
        </p:spPr>
      </p:pic>
      <p:sp>
        <p:nvSpPr>
          <p:cNvPr id="4" name="Title 1">
            <a:extLst>
              <a:ext uri="{FF2B5EF4-FFF2-40B4-BE49-F238E27FC236}">
                <a16:creationId xmlns:a16="http://schemas.microsoft.com/office/drawing/2014/main" id="{F226607D-5E02-18D9-6264-5F591C35414F}"/>
              </a:ext>
            </a:extLst>
          </p:cNvPr>
          <p:cNvSpPr txBox="1">
            <a:spLocks/>
          </p:cNvSpPr>
          <p:nvPr/>
        </p:nvSpPr>
        <p:spPr>
          <a:xfrm>
            <a:off x="1541665" y="-6604"/>
            <a:ext cx="11647943" cy="2185521"/>
          </a:xfrm>
          <a:prstGeom prst="rect">
            <a:avLst/>
          </a:prstGeom>
          <a:solidFill>
            <a:schemeClr val="accent6">
              <a:lumMod val="20000"/>
              <a:lumOff val="80000"/>
            </a:schemeClr>
          </a:solidFill>
        </p:spPr>
        <p:txBody>
          <a:bodyPr vert="horz" lIns="100136" tIns="50068" rIns="100136" bIns="50068" rtlCol="0" anchor="ctr">
            <a:noAutofit/>
          </a:bodyPr>
          <a:lstStyle>
            <a:lvl1pPr algn="ctr" defTabSz="1010503" rtl="0" eaLnBrk="1" latinLnBrk="0" hangingPunct="1">
              <a:lnSpc>
                <a:spcPct val="90000"/>
              </a:lnSpc>
              <a:spcBef>
                <a:spcPct val="0"/>
              </a:spcBef>
              <a:buNone/>
              <a:defRPr sz="6631" kern="1200">
                <a:solidFill>
                  <a:schemeClr val="tx1"/>
                </a:solidFill>
                <a:latin typeface="+mj-lt"/>
                <a:ea typeface="+mj-ea"/>
                <a:cs typeface="+mj-cs"/>
              </a:defRPr>
            </a:lvl1pPr>
          </a:lstStyle>
          <a:p>
            <a:r>
              <a:rPr lang="en-GB" sz="2400" dirty="0">
                <a:latin typeface="Times New Roman" panose="02020603050405020304" pitchFamily="18" charset="0"/>
                <a:cs typeface="Times New Roman" panose="02020603050405020304" pitchFamily="18" charset="0"/>
              </a:rPr>
              <a:t>LCMB7023</a:t>
            </a:r>
          </a:p>
          <a:p>
            <a:r>
              <a:rPr lang="en-GB" sz="2400" dirty="0">
                <a:latin typeface="Times New Roman" panose="02020603050405020304" pitchFamily="18" charset="0"/>
                <a:cs typeface="Times New Roman" panose="02020603050405020304" pitchFamily="18" charset="0"/>
              </a:rPr>
              <a:t>Human Capital Management </a:t>
            </a:r>
            <a:r>
              <a:rPr lang="en-GB" sz="2400" dirty="0" smtClean="0">
                <a:latin typeface="Times New Roman" panose="02020603050405020304" pitchFamily="18" charset="0"/>
                <a:cs typeface="Times New Roman" panose="02020603050405020304" pitchFamily="18" charset="0"/>
              </a:rPr>
              <a:t>Assessment</a:t>
            </a:r>
          </a:p>
          <a:p>
            <a:endParaRPr lang="en-GB" sz="2400" dirty="0" smtClean="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Component 2</a:t>
            </a:r>
          </a:p>
          <a:p>
            <a:endParaRPr lang="en-GB" sz="2400" dirty="0" smtClean="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Topic: Job Satisfaction</a:t>
            </a:r>
          </a:p>
        </p:txBody>
      </p:sp>
      <p:graphicFrame>
        <p:nvGraphicFramePr>
          <p:cNvPr id="2" name="Table 1"/>
          <p:cNvGraphicFramePr>
            <a:graphicFrameLocks noGrp="1"/>
          </p:cNvGraphicFramePr>
          <p:nvPr>
            <p:extLst/>
          </p:nvPr>
        </p:nvGraphicFramePr>
        <p:xfrm>
          <a:off x="3303338" y="5521377"/>
          <a:ext cx="8124596" cy="2575624"/>
        </p:xfrm>
        <a:graphic>
          <a:graphicData uri="http://schemas.openxmlformats.org/drawingml/2006/table">
            <a:tbl>
              <a:tblPr firstRow="1" firstCol="1" bandRow="1">
                <a:tableStyleId>{7DF18680-E054-41AD-8BC1-D1AEF772440D}</a:tableStyleId>
              </a:tblPr>
              <a:tblGrid>
                <a:gridCol w="4062298">
                  <a:extLst>
                    <a:ext uri="{9D8B030D-6E8A-4147-A177-3AD203B41FA5}">
                      <a16:colId xmlns:a16="http://schemas.microsoft.com/office/drawing/2014/main" val="2875030322"/>
                    </a:ext>
                  </a:extLst>
                </a:gridCol>
                <a:gridCol w="4062298">
                  <a:extLst>
                    <a:ext uri="{9D8B030D-6E8A-4147-A177-3AD203B41FA5}">
                      <a16:colId xmlns:a16="http://schemas.microsoft.com/office/drawing/2014/main" val="319750329"/>
                    </a:ext>
                  </a:extLst>
                </a:gridCol>
              </a:tblGrid>
              <a:tr h="348333">
                <a:tc gridSpan="2">
                  <a:txBody>
                    <a:bodyPr/>
                    <a:lstStyle/>
                    <a:p>
                      <a:pPr algn="ctr">
                        <a:lnSpc>
                          <a:spcPct val="150000"/>
                        </a:lnSpc>
                        <a:spcAft>
                          <a:spcPts val="0"/>
                        </a:spcAft>
                      </a:pPr>
                      <a:r>
                        <a:rPr lang="en-GB" sz="2000">
                          <a:effectLst/>
                        </a:rPr>
                        <a:t>Group Members</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hMerge="1">
                  <a:txBody>
                    <a:bodyPr/>
                    <a:lstStyle/>
                    <a:p>
                      <a:endParaRPr lang="en-US"/>
                    </a:p>
                  </a:txBody>
                  <a:tcPr/>
                </a:tc>
                <a:extLst>
                  <a:ext uri="{0D108BD9-81ED-4DB2-BD59-A6C34878D82A}">
                    <a16:rowId xmlns:a16="http://schemas.microsoft.com/office/drawing/2014/main" val="208942615"/>
                  </a:ext>
                </a:extLst>
              </a:tr>
              <a:tr h="298481">
                <a:tc>
                  <a:txBody>
                    <a:bodyPr/>
                    <a:lstStyle/>
                    <a:p>
                      <a:pPr algn="ctr">
                        <a:lnSpc>
                          <a:spcPct val="150000"/>
                        </a:lnSpc>
                        <a:spcAft>
                          <a:spcPts val="0"/>
                        </a:spcAft>
                      </a:pPr>
                      <a:r>
                        <a:rPr lang="en-GB" sz="1800">
                          <a:effectLst/>
                        </a:rPr>
                        <a:t>Name</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gn="ctr">
                        <a:lnSpc>
                          <a:spcPct val="150000"/>
                        </a:lnSpc>
                        <a:spcAft>
                          <a:spcPts val="0"/>
                        </a:spcAft>
                      </a:pPr>
                      <a:r>
                        <a:rPr lang="en-GB" sz="1800" dirty="0">
                          <a:effectLst/>
                        </a:rPr>
                        <a:t>ID</a:t>
                      </a:r>
                      <a:endParaRPr lang="en-US" sz="1800"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346826003"/>
                  </a:ext>
                </a:extLst>
              </a:tr>
              <a:tr h="298481">
                <a:tc>
                  <a:txBody>
                    <a:bodyPr/>
                    <a:lstStyle/>
                    <a:p>
                      <a:pPr algn="ctr">
                        <a:lnSpc>
                          <a:spcPct val="150000"/>
                        </a:lnSpc>
                        <a:spcAft>
                          <a:spcPts val="0"/>
                        </a:spcAft>
                      </a:pPr>
                      <a:r>
                        <a:rPr lang="en-GB" sz="1800">
                          <a:effectLst/>
                        </a:rPr>
                        <a:t>Fatema Akter</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gn="ctr">
                        <a:lnSpc>
                          <a:spcPct val="150000"/>
                        </a:lnSpc>
                        <a:spcAft>
                          <a:spcPts val="0"/>
                        </a:spcAft>
                      </a:pPr>
                      <a:r>
                        <a:rPr lang="en-GB" sz="1800">
                          <a:effectLst/>
                        </a:rPr>
                        <a:t>2519958</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2464666299"/>
                  </a:ext>
                </a:extLst>
              </a:tr>
              <a:tr h="298481">
                <a:tc>
                  <a:txBody>
                    <a:bodyPr/>
                    <a:lstStyle/>
                    <a:p>
                      <a:pPr algn="ctr">
                        <a:lnSpc>
                          <a:spcPct val="150000"/>
                        </a:lnSpc>
                        <a:spcAft>
                          <a:spcPts val="0"/>
                        </a:spcAft>
                      </a:pPr>
                      <a:r>
                        <a:rPr lang="en-GB" sz="1800">
                          <a:effectLst/>
                        </a:rPr>
                        <a:t>Arpit Verma  </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gn="ctr">
                        <a:lnSpc>
                          <a:spcPct val="150000"/>
                        </a:lnSpc>
                        <a:spcAft>
                          <a:spcPts val="0"/>
                        </a:spcAft>
                      </a:pPr>
                      <a:r>
                        <a:rPr lang="en-GB" sz="1800" dirty="0">
                          <a:effectLst/>
                        </a:rPr>
                        <a:t>2532968</a:t>
                      </a:r>
                      <a:endParaRPr lang="en-US" sz="1800"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2472280623"/>
                  </a:ext>
                </a:extLst>
              </a:tr>
              <a:tr h="298481">
                <a:tc>
                  <a:txBody>
                    <a:bodyPr/>
                    <a:lstStyle/>
                    <a:p>
                      <a:pPr algn="ctr">
                        <a:lnSpc>
                          <a:spcPct val="150000"/>
                        </a:lnSpc>
                        <a:spcAft>
                          <a:spcPts val="0"/>
                        </a:spcAft>
                      </a:pPr>
                      <a:r>
                        <a:rPr lang="en-GB" sz="1800">
                          <a:effectLst/>
                        </a:rPr>
                        <a:t>Afrinbanu Imtiyaz Parmar</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gn="ctr">
                        <a:lnSpc>
                          <a:spcPct val="150000"/>
                        </a:lnSpc>
                        <a:spcAft>
                          <a:spcPts val="0"/>
                        </a:spcAft>
                      </a:pPr>
                      <a:r>
                        <a:rPr lang="en-GB" sz="1800">
                          <a:effectLst/>
                        </a:rPr>
                        <a:t>2518571</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389734879"/>
                  </a:ext>
                </a:extLst>
              </a:tr>
              <a:tr h="298481">
                <a:tc>
                  <a:txBody>
                    <a:bodyPr/>
                    <a:lstStyle/>
                    <a:p>
                      <a:pPr algn="ctr">
                        <a:lnSpc>
                          <a:spcPct val="150000"/>
                        </a:lnSpc>
                        <a:spcAft>
                          <a:spcPts val="0"/>
                        </a:spcAft>
                      </a:pPr>
                      <a:r>
                        <a:rPr lang="en-GB" sz="1800">
                          <a:effectLst/>
                        </a:rPr>
                        <a:t>Akbar Hossain</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gn="ctr">
                        <a:lnSpc>
                          <a:spcPct val="150000"/>
                        </a:lnSpc>
                        <a:spcAft>
                          <a:spcPts val="0"/>
                        </a:spcAft>
                      </a:pPr>
                      <a:r>
                        <a:rPr lang="en-GB" sz="1800">
                          <a:effectLst/>
                        </a:rPr>
                        <a:t>2519734</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4226633314"/>
                  </a:ext>
                </a:extLst>
              </a:tr>
              <a:tr h="298481">
                <a:tc>
                  <a:txBody>
                    <a:bodyPr/>
                    <a:lstStyle/>
                    <a:p>
                      <a:pPr algn="ctr">
                        <a:lnSpc>
                          <a:spcPct val="150000"/>
                        </a:lnSpc>
                        <a:spcAft>
                          <a:spcPts val="0"/>
                        </a:spcAft>
                      </a:pPr>
                      <a:r>
                        <a:rPr lang="en-GB" sz="1800">
                          <a:effectLst/>
                        </a:rPr>
                        <a:t>Hani patel</a:t>
                      </a:r>
                      <a:endParaRPr lang="en-US" sz="18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gn="ctr">
                        <a:lnSpc>
                          <a:spcPct val="150000"/>
                        </a:lnSpc>
                        <a:spcAft>
                          <a:spcPts val="0"/>
                        </a:spcAft>
                      </a:pPr>
                      <a:r>
                        <a:rPr lang="en-GB" sz="1800" smtClean="0">
                          <a:effectLst/>
                        </a:rPr>
                        <a:t>2532566</a:t>
                      </a:r>
                      <a:endParaRPr lang="en-US" sz="1800"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3443870085"/>
                  </a:ext>
                </a:extLst>
              </a:tr>
            </a:tbl>
          </a:graphicData>
        </a:graphic>
      </p:graphicFrame>
    </p:spTree>
    <p:extLst>
      <p:ext uri="{BB962C8B-B14F-4D97-AF65-F5344CB8AC3E}">
        <p14:creationId xmlns:p14="http://schemas.microsoft.com/office/powerpoint/2010/main" val="3412453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20116" y="0"/>
            <a:ext cx="12891247" cy="8710077"/>
          </a:xfrm>
          <a:prstGeom prst="rect">
            <a:avLst/>
          </a:prstGeom>
        </p:spPr>
        <p:txBody>
          <a:bodyPr wrap="square">
            <a:spAutoFit/>
          </a:bodyPr>
          <a:lstStyle/>
          <a:p>
            <a:pPr algn="ctr"/>
            <a:r>
              <a:rPr lang="en-US" sz="1600" dirty="0"/>
              <a:t>Table of Contents</a:t>
            </a:r>
          </a:p>
          <a:p>
            <a:pPr marL="285750" indent="-285750">
              <a:buFont typeface="Arial" panose="020B0604020202020204" pitchFamily="34" charset="0"/>
              <a:buChar char="•"/>
            </a:pPr>
            <a:r>
              <a:rPr lang="en-US" sz="1600" dirty="0"/>
              <a:t>Introduction	</a:t>
            </a:r>
          </a:p>
          <a:p>
            <a:pPr marL="285750" indent="-285750">
              <a:buFont typeface="Arial" panose="020B0604020202020204" pitchFamily="34" charset="0"/>
              <a:buChar char="•"/>
            </a:pPr>
            <a:r>
              <a:rPr lang="en-US" sz="1600" dirty="0"/>
              <a:t>Workload &amp; Staffing and Job Satisfaction	</a:t>
            </a:r>
          </a:p>
          <a:p>
            <a:pPr marL="742950" lvl="1" indent="-285750">
              <a:buFont typeface="Arial" panose="020B0604020202020204" pitchFamily="34" charset="0"/>
              <a:buChar char="•"/>
            </a:pPr>
            <a:r>
              <a:rPr lang="en-US" sz="1600" dirty="0"/>
              <a:t>Overview of Workload in the NHS	</a:t>
            </a:r>
          </a:p>
          <a:p>
            <a:pPr marL="742950" lvl="1" indent="-285750">
              <a:buFont typeface="Arial" panose="020B0604020202020204" pitchFamily="34" charset="0"/>
              <a:buChar char="•"/>
            </a:pPr>
            <a:r>
              <a:rPr lang="en-US" sz="1600" dirty="0"/>
              <a:t>Causes of Staffing Shortages	</a:t>
            </a:r>
          </a:p>
          <a:p>
            <a:pPr marL="742950" lvl="1" indent="-285750">
              <a:buFont typeface="Arial" panose="020B0604020202020204" pitchFamily="34" charset="0"/>
              <a:buChar char="•"/>
            </a:pPr>
            <a:r>
              <a:rPr lang="en-US" sz="1600" dirty="0"/>
              <a:t>Workload and Employee Stress	</a:t>
            </a:r>
          </a:p>
          <a:p>
            <a:pPr marL="742950" lvl="1" indent="-285750">
              <a:buFont typeface="Arial" panose="020B0604020202020204" pitchFamily="34" charset="0"/>
              <a:buChar char="•"/>
            </a:pPr>
            <a:r>
              <a:rPr lang="en-US" sz="1600" dirty="0"/>
              <a:t>Burnout and Its Consequences	</a:t>
            </a:r>
          </a:p>
          <a:p>
            <a:pPr marL="742950" lvl="1" indent="-285750">
              <a:buFont typeface="Arial" panose="020B0604020202020204" pitchFamily="34" charset="0"/>
              <a:buChar char="•"/>
            </a:pPr>
            <a:r>
              <a:rPr lang="en-US" sz="1600" dirty="0"/>
              <a:t>Impact on Retention and Satisfaction	</a:t>
            </a:r>
          </a:p>
          <a:p>
            <a:pPr marL="285750" indent="-285750">
              <a:buFont typeface="Arial" panose="020B0604020202020204" pitchFamily="34" charset="0"/>
              <a:buChar char="•"/>
            </a:pPr>
            <a:r>
              <a:rPr lang="en-US" sz="1600" dirty="0"/>
              <a:t>Pay, Rewards &amp; Benefits and Job Satisfaction	</a:t>
            </a:r>
          </a:p>
          <a:p>
            <a:pPr marL="742950" lvl="1" indent="-285750">
              <a:buFont typeface="Arial" panose="020B0604020202020204" pitchFamily="34" charset="0"/>
              <a:buChar char="•"/>
            </a:pPr>
            <a:r>
              <a:rPr lang="en-US" sz="1600" dirty="0"/>
              <a:t>NHS Pay Structure Overview	</a:t>
            </a:r>
          </a:p>
          <a:p>
            <a:pPr marL="742950" lvl="1" indent="-285750">
              <a:buFont typeface="Arial" panose="020B0604020202020204" pitchFamily="34" charset="0"/>
              <a:buChar char="•"/>
            </a:pPr>
            <a:r>
              <a:rPr lang="en-US" sz="1600" dirty="0"/>
              <a:t>Pay Dissatisfaction Issues	</a:t>
            </a:r>
          </a:p>
          <a:p>
            <a:pPr marL="742950" lvl="1" indent="-285750">
              <a:buFont typeface="Arial" panose="020B0604020202020204" pitchFamily="34" charset="0"/>
              <a:buChar char="•"/>
            </a:pPr>
            <a:r>
              <a:rPr lang="en-US" sz="1600" dirty="0"/>
              <a:t>Role of Financial </a:t>
            </a:r>
            <a:r>
              <a:rPr lang="en-US" sz="1600" dirty="0" smtClean="0"/>
              <a:t>Rewards</a:t>
            </a:r>
            <a:endParaRPr lang="en-US" sz="1600" dirty="0"/>
          </a:p>
          <a:p>
            <a:pPr marL="742950" lvl="1" indent="-285750">
              <a:buFont typeface="Arial" panose="020B0604020202020204" pitchFamily="34" charset="0"/>
              <a:buChar char="•"/>
            </a:pPr>
            <a:r>
              <a:rPr lang="en-US" sz="1600" dirty="0"/>
              <a:t>Non-Financial Rewards	</a:t>
            </a:r>
          </a:p>
          <a:p>
            <a:pPr marL="742950" lvl="1" indent="-285750">
              <a:buFont typeface="Arial" panose="020B0604020202020204" pitchFamily="34" charset="0"/>
              <a:buChar char="•"/>
            </a:pPr>
            <a:r>
              <a:rPr lang="en-US" sz="1600" dirty="0"/>
              <a:t>Impact on Motivation and Retention	</a:t>
            </a:r>
          </a:p>
          <a:p>
            <a:pPr marL="285750" indent="-285750">
              <a:buFont typeface="Arial" panose="020B0604020202020204" pitchFamily="34" charset="0"/>
              <a:buChar char="•"/>
            </a:pPr>
            <a:r>
              <a:rPr lang="en-US" sz="1600" dirty="0"/>
              <a:t>Leadership &amp; Management Influence on Job Satisfaction	</a:t>
            </a:r>
          </a:p>
          <a:p>
            <a:pPr marL="742950" lvl="1" indent="-285750">
              <a:buFont typeface="Arial" panose="020B0604020202020204" pitchFamily="34" charset="0"/>
              <a:buChar char="•"/>
            </a:pPr>
            <a:r>
              <a:rPr lang="en-US" sz="1600" dirty="0"/>
              <a:t>Importance of Leadership in NHS	</a:t>
            </a:r>
          </a:p>
          <a:p>
            <a:pPr marL="742950" lvl="1" indent="-285750">
              <a:buFont typeface="Arial" panose="020B0604020202020204" pitchFamily="34" charset="0"/>
              <a:buChar char="•"/>
            </a:pPr>
            <a:r>
              <a:rPr lang="en-US" sz="1600" dirty="0"/>
              <a:t>Leadership Styles	</a:t>
            </a:r>
          </a:p>
          <a:p>
            <a:pPr marL="742950" lvl="1" indent="-285750">
              <a:buFont typeface="Arial" panose="020B0604020202020204" pitchFamily="34" charset="0"/>
              <a:buChar char="•"/>
            </a:pPr>
            <a:r>
              <a:rPr lang="en-US" sz="1600" dirty="0"/>
              <a:t>Manager–Employee </a:t>
            </a:r>
            <a:r>
              <a:rPr lang="en-US" sz="1600" dirty="0" smtClean="0"/>
              <a:t>Relationships</a:t>
            </a:r>
            <a:endParaRPr lang="en-US" sz="1600" dirty="0"/>
          </a:p>
          <a:p>
            <a:pPr marL="742950" lvl="1" indent="-285750">
              <a:buFont typeface="Arial" panose="020B0604020202020204" pitchFamily="34" charset="0"/>
              <a:buChar char="•"/>
            </a:pPr>
            <a:r>
              <a:rPr lang="en-US" sz="1600" dirty="0"/>
              <a:t>Communication and Feedback	</a:t>
            </a:r>
          </a:p>
          <a:p>
            <a:pPr marL="742950" lvl="1" indent="-285750">
              <a:buFont typeface="Arial" panose="020B0604020202020204" pitchFamily="34" charset="0"/>
              <a:buChar char="•"/>
            </a:pPr>
            <a:r>
              <a:rPr lang="en-US" sz="1600" dirty="0"/>
              <a:t>Impact on Job Satisfaction	</a:t>
            </a:r>
          </a:p>
          <a:p>
            <a:pPr marL="285750" indent="-285750">
              <a:buFont typeface="Arial" panose="020B0604020202020204" pitchFamily="34" charset="0"/>
              <a:buChar char="•"/>
            </a:pPr>
            <a:r>
              <a:rPr lang="en-US" sz="1600" dirty="0"/>
              <a:t>Work-Life Balance &amp; Wellbeing and Job Satisfaction	</a:t>
            </a:r>
          </a:p>
          <a:p>
            <a:pPr marL="742950" lvl="1" indent="-285750">
              <a:buFont typeface="Arial" panose="020B0604020202020204" pitchFamily="34" charset="0"/>
              <a:buChar char="•"/>
            </a:pPr>
            <a:r>
              <a:rPr lang="en-US" sz="1600" dirty="0"/>
              <a:t>Working Hours in NHS	</a:t>
            </a:r>
          </a:p>
          <a:p>
            <a:pPr marL="742950" lvl="1" indent="-285750">
              <a:buFont typeface="Arial" panose="020B0604020202020204" pitchFamily="34" charset="0"/>
              <a:buChar char="•"/>
            </a:pPr>
            <a:r>
              <a:rPr lang="en-US" sz="1600" dirty="0"/>
              <a:t>Work-Life Conflict	</a:t>
            </a:r>
          </a:p>
          <a:p>
            <a:pPr marL="742950" lvl="1" indent="-285750">
              <a:buFont typeface="Arial" panose="020B0604020202020204" pitchFamily="34" charset="0"/>
              <a:buChar char="•"/>
            </a:pPr>
            <a:r>
              <a:rPr lang="en-US" sz="1600" dirty="0"/>
              <a:t>Mental Health and Wellbeing	</a:t>
            </a:r>
          </a:p>
          <a:p>
            <a:pPr marL="742950" lvl="1" indent="-285750">
              <a:buFont typeface="Arial" panose="020B0604020202020204" pitchFamily="34" charset="0"/>
              <a:buChar char="•"/>
            </a:pPr>
            <a:r>
              <a:rPr lang="en-US" sz="1600" dirty="0"/>
              <a:t>Burnout and Fatigue	</a:t>
            </a:r>
          </a:p>
          <a:p>
            <a:pPr marL="742950" lvl="1" indent="-285750">
              <a:buFont typeface="Arial" panose="020B0604020202020204" pitchFamily="34" charset="0"/>
              <a:buChar char="•"/>
            </a:pPr>
            <a:r>
              <a:rPr lang="en-US" sz="1600" dirty="0"/>
              <a:t>Wellbeing Support Initiatives	</a:t>
            </a:r>
          </a:p>
          <a:p>
            <a:pPr marL="285750" indent="-285750">
              <a:buFont typeface="Arial" panose="020B0604020202020204" pitchFamily="34" charset="0"/>
              <a:buChar char="•"/>
            </a:pPr>
            <a:r>
              <a:rPr lang="en-US" sz="1600" dirty="0"/>
              <a:t>Career Development &amp; Growth and Job Satisfaction	26</a:t>
            </a:r>
          </a:p>
          <a:p>
            <a:pPr marL="742950" lvl="1" indent="-285750">
              <a:buFont typeface="Arial" panose="020B0604020202020204" pitchFamily="34" charset="0"/>
              <a:buChar char="•"/>
            </a:pPr>
            <a:r>
              <a:rPr lang="en-US" sz="1600" dirty="0"/>
              <a:t>Importance of Career Growth	</a:t>
            </a:r>
          </a:p>
          <a:p>
            <a:pPr marL="742950" lvl="1" indent="-285750">
              <a:buFont typeface="Arial" panose="020B0604020202020204" pitchFamily="34" charset="0"/>
              <a:buChar char="•"/>
            </a:pPr>
            <a:r>
              <a:rPr lang="en-US" sz="1600" dirty="0"/>
              <a:t>Training and Development	</a:t>
            </a:r>
          </a:p>
          <a:p>
            <a:pPr marL="742950" lvl="1" indent="-285750">
              <a:buFont typeface="Arial" panose="020B0604020202020204" pitchFamily="34" charset="0"/>
              <a:buChar char="•"/>
            </a:pPr>
            <a:r>
              <a:rPr lang="en-US" sz="1600" dirty="0"/>
              <a:t>Career Progression Opportunities	</a:t>
            </a:r>
          </a:p>
          <a:p>
            <a:pPr marL="742950" lvl="1" indent="-285750">
              <a:buFont typeface="Arial" panose="020B0604020202020204" pitchFamily="34" charset="0"/>
              <a:buChar char="•"/>
            </a:pPr>
            <a:r>
              <a:rPr lang="en-US" sz="1600" dirty="0"/>
              <a:t>Barriers to Career Development	</a:t>
            </a:r>
          </a:p>
          <a:p>
            <a:pPr marL="742950" lvl="1" indent="-285750">
              <a:buFont typeface="Arial" panose="020B0604020202020204" pitchFamily="34" charset="0"/>
              <a:buChar char="•"/>
            </a:pPr>
            <a:r>
              <a:rPr lang="en-US" sz="1600" dirty="0"/>
              <a:t>Impact on Retention and Satisfaction	</a:t>
            </a:r>
          </a:p>
          <a:p>
            <a:pPr marL="285750" indent="-285750">
              <a:buFont typeface="Arial" panose="020B0604020202020204" pitchFamily="34" charset="0"/>
              <a:buChar char="•"/>
            </a:pPr>
            <a:r>
              <a:rPr lang="en-US" sz="1600" dirty="0"/>
              <a:t>Conclusion	</a:t>
            </a:r>
          </a:p>
          <a:p>
            <a:pPr marL="285750" indent="-285750">
              <a:buFont typeface="Arial" panose="020B0604020202020204" pitchFamily="34" charset="0"/>
              <a:buChar char="•"/>
            </a:pPr>
            <a:r>
              <a:rPr lang="en-US" sz="1600" dirty="0"/>
              <a:t>References	</a:t>
            </a:r>
          </a:p>
          <a:p>
            <a:pPr marL="285750" indent="-285750">
              <a:buFont typeface="Arial" panose="020B0604020202020204" pitchFamily="34" charset="0"/>
              <a:buChar char="•"/>
            </a:pPr>
            <a:endParaRPr lang="en-US" sz="1600" dirty="0"/>
          </a:p>
        </p:txBody>
      </p:sp>
    </p:spTree>
    <p:extLst>
      <p:ext uri="{BB962C8B-B14F-4D97-AF65-F5344CB8AC3E}">
        <p14:creationId xmlns:p14="http://schemas.microsoft.com/office/powerpoint/2010/main" val="2020221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rest in sight for NHS staff means taking action to support their mental  health | Comment | Health Service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1357" y="0"/>
            <a:ext cx="6700006" cy="8299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1966864" y="839043"/>
            <a:ext cx="6044493" cy="884903"/>
          </a:xfrm>
        </p:spPr>
        <p:txBody>
          <a:bodyPr>
            <a:normAutofit fontScale="90000"/>
          </a:bodyPr>
          <a:lstStyle/>
          <a:p>
            <a:r>
              <a:rPr lang="en-GB" sz="3200" dirty="0" smtClean="0">
                <a:latin typeface="Times New Roman" panose="02020603050405020304" pitchFamily="18" charset="0"/>
                <a:cs typeface="Times New Roman" panose="02020603050405020304" pitchFamily="18" charset="0"/>
              </a:rPr>
              <a:t/>
            </a:r>
            <a:br>
              <a:rPr lang="en-GB" sz="3200" dirty="0" smtClean="0">
                <a:latin typeface="Times New Roman" panose="02020603050405020304" pitchFamily="18" charset="0"/>
                <a:cs typeface="Times New Roman" panose="02020603050405020304" pitchFamily="18" charset="0"/>
              </a:rPr>
            </a:br>
            <a:r>
              <a:rPr lang="en-GB" sz="3200" dirty="0" smtClean="0">
                <a:latin typeface="Times New Roman" panose="02020603050405020304" pitchFamily="18" charset="0"/>
                <a:cs typeface="Times New Roman" panose="02020603050405020304" pitchFamily="18" charset="0"/>
              </a:rPr>
              <a:t>Introduction</a:t>
            </a:r>
            <a:endParaRPr lang="en-GB" sz="3200" dirty="0">
              <a:latin typeface="Times New Roman" panose="02020603050405020304" pitchFamily="18" charset="0"/>
              <a:cs typeface="Times New Roman" panose="02020603050405020304" pitchFamily="18" charset="0"/>
            </a:endParaRPr>
          </a:p>
        </p:txBody>
      </p:sp>
      <p:sp>
        <p:nvSpPr>
          <p:cNvPr id="6" name="Rectangle 5"/>
          <p:cNvSpPr/>
          <p:nvPr/>
        </p:nvSpPr>
        <p:spPr>
          <a:xfrm>
            <a:off x="1664969" y="1918345"/>
            <a:ext cx="6230025" cy="3508653"/>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Job satisfaction is a basic concept in managing human resources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 big organisations with financial support like the NHS, job satisfaction has a significant role to play in ensuring the stability of the workforce</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 this presentation five major job satisfaction determinants are identified in NHS </a:t>
            </a:r>
          </a:p>
        </p:txBody>
      </p:sp>
      <p:sp>
        <p:nvSpPr>
          <p:cNvPr id="4" name="Rectangle 3"/>
          <p:cNvSpPr/>
          <p:nvPr/>
        </p:nvSpPr>
        <p:spPr>
          <a:xfrm>
            <a:off x="8011357" y="7930118"/>
            <a:ext cx="6700005" cy="369332"/>
          </a:xfrm>
          <a:prstGeom prst="rect">
            <a:avLst/>
          </a:prstGeom>
          <a:solidFill>
            <a:schemeClr val="accent1">
              <a:lumMod val="75000"/>
            </a:schemeClr>
          </a:solidFill>
        </p:spPr>
        <p:txBody>
          <a:bodyPr wrap="square">
            <a:spAutoFit/>
          </a:bodyPr>
          <a:lstStyle/>
          <a:p>
            <a:pPr algn="ctr"/>
            <a:r>
              <a:rPr lang="en-GB" dirty="0" smtClean="0">
                <a:latin typeface="Times New Roman" panose="02020603050405020304" pitchFamily="18" charset="0"/>
                <a:ea typeface="Calibri" panose="020F0502020204030204" pitchFamily="34" charset="0"/>
                <a:cs typeface="Times New Roman" panose="02020603050405020304" pitchFamily="18" charset="0"/>
              </a:rPr>
              <a:t>Figure: Workforce (</a:t>
            </a:r>
            <a:r>
              <a:rPr lang="en-GB" dirty="0">
                <a:latin typeface="Times New Roman" panose="02020603050405020304" pitchFamily="18" charset="0"/>
                <a:ea typeface="Calibri" panose="020F0502020204030204" pitchFamily="34" charset="0"/>
                <a:cs typeface="Calibri" panose="020F0502020204030204" pitchFamily="34" charset="0"/>
              </a:rPr>
              <a:t>Buchan et al, 2022</a:t>
            </a:r>
            <a:r>
              <a:rPr lang="en-GB" dirty="0" smtClean="0">
                <a:latin typeface="Times New Roman" panose="02020603050405020304" pitchFamily="18" charset="0"/>
                <a:ea typeface="Calibri" panose="020F0502020204030204" pitchFamily="34"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302334" y="49346"/>
            <a:ext cx="7709023" cy="461665"/>
          </a:xfrm>
          <a:prstGeom prst="rect">
            <a:avLst/>
          </a:prstGeom>
          <a:solidFill>
            <a:srgbClr val="FFFF00"/>
          </a:solidFill>
        </p:spPr>
        <p:txBody>
          <a:bodyPr wrap="square">
            <a:spAutoFit/>
          </a:bodyPr>
          <a:lstStyle/>
          <a:p>
            <a:r>
              <a:rPr lang="en-GB" sz="2400" dirty="0">
                <a:latin typeface="Times New Roman" panose="02020603050405020304" pitchFamily="18" charset="0"/>
                <a:cs typeface="Times New Roman" panose="02020603050405020304" pitchFamily="18" charset="0"/>
              </a:rPr>
              <a:t>Group </a:t>
            </a:r>
            <a:r>
              <a:rPr lang="en-GB" sz="2400" dirty="0" smtClean="0">
                <a:latin typeface="Times New Roman" panose="02020603050405020304" pitchFamily="18" charset="0"/>
                <a:cs typeface="Times New Roman" panose="02020603050405020304" pitchFamily="18" charset="0"/>
              </a:rPr>
              <a:t>Member 1- </a:t>
            </a:r>
            <a:r>
              <a:rPr lang="en-US" sz="2400" dirty="0">
                <a:latin typeface="Times New Roman" panose="02020603050405020304" pitchFamily="18" charset="0"/>
                <a:cs typeface="Times New Roman" panose="02020603050405020304" pitchFamily="18" charset="0"/>
              </a:rPr>
              <a:t>Workload &amp; Staffing and Job Satisfaction</a:t>
            </a:r>
            <a:r>
              <a:rPr lang="en-GB" sz="2400" dirty="0" smtClean="0">
                <a:latin typeface="Times New Roman" panose="02020603050405020304" pitchFamily="18" charset="0"/>
                <a:cs typeface="Times New Roman" panose="02020603050405020304" pitchFamily="18" charset="0"/>
              </a:rPr>
              <a:t> </a:t>
            </a:r>
            <a:endParaRPr lang="en-US" sz="2400" dirty="0"/>
          </a:p>
        </p:txBody>
      </p:sp>
    </p:spTree>
    <p:extLst>
      <p:ext uri="{BB962C8B-B14F-4D97-AF65-F5344CB8AC3E}">
        <p14:creationId xmlns:p14="http://schemas.microsoft.com/office/powerpoint/2010/main" val="41634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 day in the life of an NHS nurse - how our government is failing both  patients and nurses | openDemocrac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7745" y="0"/>
            <a:ext cx="6283618" cy="8299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1855198" y="1073489"/>
            <a:ext cx="6230025" cy="884903"/>
          </a:xfrm>
        </p:spPr>
        <p:txBody>
          <a:bodyPr>
            <a:normAutofit/>
          </a:bodyPr>
          <a:lstStyle/>
          <a:p>
            <a:pPr algn="just"/>
            <a:r>
              <a:rPr lang="en-GB" sz="3200" dirty="0">
                <a:latin typeface="Times New Roman" panose="02020603050405020304" pitchFamily="18" charset="0"/>
                <a:cs typeface="Times New Roman" panose="02020603050405020304" pitchFamily="18" charset="0"/>
              </a:rPr>
              <a:t>Overview of Workload in the NHS</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855198" y="2156100"/>
            <a:ext cx="6230025" cy="3000821"/>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High patient demand and pressure of the service.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Staffing crises in different departments.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Additional workload on the current employees.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Direct influence on job </a:t>
            </a:r>
            <a:r>
              <a:rPr lang="en-GB" sz="2400" dirty="0" smtClean="0">
                <a:latin typeface="Times New Roman" panose="02020603050405020304" pitchFamily="18" charset="0"/>
                <a:cs typeface="Times New Roman" panose="02020603050405020304" pitchFamily="18" charset="0"/>
              </a:rPr>
              <a:t>satisfaction </a:t>
            </a:r>
            <a:r>
              <a:rPr lang="en-GB" sz="2400" dirty="0">
                <a:latin typeface="Times New Roman" panose="02020603050405020304" pitchFamily="18" charset="0"/>
                <a:ea typeface="Calibri" panose="020F0502020204030204" pitchFamily="34" charset="0"/>
                <a:cs typeface="Calibri" panose="020F0502020204030204" pitchFamily="34" charset="0"/>
              </a:rPr>
              <a:t>(Buchan et al, 2022</a:t>
            </a:r>
            <a:r>
              <a:rPr lang="en-GB" sz="2400" dirty="0" smtClean="0">
                <a:latin typeface="Times New Roman" panose="02020603050405020304" pitchFamily="18" charset="0"/>
                <a:ea typeface="Calibri" panose="020F0502020204030204" pitchFamily="34" charset="0"/>
                <a:cs typeface="Calibri" panose="020F0502020204030204" pitchFamily="34" charset="0"/>
              </a:rPr>
              <a:t>).</a:t>
            </a:r>
            <a:r>
              <a:rPr lang="en-GB" sz="2400" dirty="0" smtClean="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sp>
        <p:nvSpPr>
          <p:cNvPr id="4" name="Rectangle 3"/>
          <p:cNvSpPr/>
          <p:nvPr/>
        </p:nvSpPr>
        <p:spPr>
          <a:xfrm>
            <a:off x="8880786" y="7930117"/>
            <a:ext cx="5090112" cy="461665"/>
          </a:xfrm>
          <a:prstGeom prst="rect">
            <a:avLst/>
          </a:prstGeom>
          <a:solidFill>
            <a:schemeClr val="bg1"/>
          </a:solidFill>
        </p:spPr>
        <p:txBody>
          <a:bodyPr wrap="none">
            <a:spAutoFit/>
          </a:bodyPr>
          <a:lstStyle/>
          <a:p>
            <a:pPr algn="ctr"/>
            <a:r>
              <a:rPr lang="en-GB" sz="2400" dirty="0" smtClean="0">
                <a:latin typeface="Times New Roman" panose="02020603050405020304" pitchFamily="18" charset="0"/>
                <a:ea typeface="Calibri" panose="020F0502020204030204" pitchFamily="34" charset="0"/>
                <a:cs typeface="Times New Roman" panose="02020603050405020304" pitchFamily="18" charset="0"/>
              </a:rPr>
              <a:t>Figure: </a:t>
            </a:r>
            <a:r>
              <a:rPr lang="en-GB" sz="2400" dirty="0" smtClean="0">
                <a:latin typeface="Times New Roman" panose="02020603050405020304" pitchFamily="18" charset="0"/>
                <a:cs typeface="Times New Roman" panose="02020603050405020304" pitchFamily="18" charset="0"/>
              </a:rPr>
              <a:t>Workload </a:t>
            </a:r>
            <a:r>
              <a:rPr lang="en-GB" sz="2400" dirty="0" smtClean="0">
                <a:latin typeface="Times New Roman" panose="02020603050405020304" pitchFamily="18" charset="0"/>
                <a:ea typeface="Calibri" panose="020F0502020204030204" pitchFamily="34" charset="0"/>
                <a:cs typeface="Times New Roman" panose="02020603050405020304" pitchFamily="18" charset="0"/>
              </a:rPr>
              <a:t>(</a:t>
            </a:r>
            <a:r>
              <a:rPr lang="en-GB" sz="2400" dirty="0" smtClean="0">
                <a:latin typeface="Times New Roman" panose="02020603050405020304" pitchFamily="18" charset="0"/>
                <a:ea typeface="Calibri" panose="020F0502020204030204" pitchFamily="34" charset="0"/>
                <a:cs typeface="Calibri" panose="020F0502020204030204" pitchFamily="34" charset="0"/>
              </a:rPr>
              <a:t>Buchan </a:t>
            </a:r>
            <a:r>
              <a:rPr lang="en-GB" sz="2400" dirty="0">
                <a:latin typeface="Times New Roman" panose="02020603050405020304" pitchFamily="18" charset="0"/>
                <a:ea typeface="Calibri" panose="020F0502020204030204" pitchFamily="34" charset="0"/>
                <a:cs typeface="Calibri" panose="020F0502020204030204" pitchFamily="34" charset="0"/>
              </a:rPr>
              <a:t>et al, 2022</a:t>
            </a:r>
            <a:r>
              <a:rPr lang="en-GB" sz="2400" dirty="0" smtClean="0">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076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337770" y="0"/>
            <a:ext cx="6373593"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1956678" y="741158"/>
            <a:ext cx="6137260"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Causes of Staffing Shortages</a:t>
            </a:r>
            <a:endParaRPr lang="en-GB"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1956678" y="2279669"/>
            <a:ext cx="6230025" cy="2631490"/>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Issues in recruitment and retention.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Ageing work force and retirements.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Managing staff turnover is a problem (CIPD, 2023).</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Inadequate financing and the resources. </a:t>
            </a:r>
          </a:p>
        </p:txBody>
      </p:sp>
      <p:sp>
        <p:nvSpPr>
          <p:cNvPr id="4" name="Rectangle 3"/>
          <p:cNvSpPr/>
          <p:nvPr/>
        </p:nvSpPr>
        <p:spPr>
          <a:xfrm>
            <a:off x="8373980" y="7930118"/>
            <a:ext cx="6337384" cy="369332"/>
          </a:xfrm>
          <a:prstGeom prst="rect">
            <a:avLst/>
          </a:prstGeom>
          <a:solidFill>
            <a:schemeClr val="accent1">
              <a:lumMod val="75000"/>
            </a:schemeClr>
          </a:solidFill>
        </p:spPr>
        <p:txBody>
          <a:bodyPr wrap="square">
            <a:spAutoFit/>
          </a:bodyPr>
          <a:lstStyle/>
          <a:p>
            <a:pPr algn="ctr"/>
            <a:r>
              <a:rPr lang="en-GB" dirty="0" smtClean="0">
                <a:latin typeface="Times New Roman" panose="02020603050405020304" pitchFamily="18" charset="0"/>
                <a:ea typeface="Calibri" panose="020F0502020204030204" pitchFamily="34" charset="0"/>
                <a:cs typeface="Times New Roman" panose="02020603050405020304" pitchFamily="18" charset="0"/>
              </a:rPr>
              <a:t>Figure: </a:t>
            </a:r>
            <a:r>
              <a:rPr lang="en-GB" dirty="0">
                <a:latin typeface="Times New Roman" panose="02020603050405020304" pitchFamily="18" charset="0"/>
                <a:cs typeface="Times New Roman" panose="02020603050405020304" pitchFamily="18" charset="0"/>
              </a:rPr>
              <a:t>Staffing Shortages</a:t>
            </a:r>
            <a:r>
              <a:rPr lang="en-GB"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ea typeface="Calibri" panose="020F0502020204030204" pitchFamily="34"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CIPD, 2023</a:t>
            </a:r>
            <a:r>
              <a:rPr lang="en-GB" dirty="0" smtClean="0">
                <a:latin typeface="Times New Roman" panose="02020603050405020304" pitchFamily="18" charset="0"/>
                <a:ea typeface="Calibri" panose="020F0502020204030204" pitchFamily="34"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6647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668236" y="-1"/>
            <a:ext cx="7043128" cy="8299451"/>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Workload and Employee Stress</a:t>
            </a:r>
            <a:endParaRPr lang="en-GB"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2262158"/>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Long hours of working and the extra-time.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Emotional and physical fatigue.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Increased workplace stress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Reduced job performance </a:t>
            </a:r>
            <a:r>
              <a:rPr lang="en-GB" dirty="0">
                <a:latin typeface="Times New Roman" panose="02020603050405020304" pitchFamily="18" charset="0"/>
                <a:cs typeface="Times New Roman" panose="02020603050405020304" pitchFamily="18" charset="0"/>
              </a:rPr>
              <a:t>(NHS England, 2023).</a:t>
            </a:r>
            <a:endParaRPr lang="en-GB" sz="2400" dirty="0">
              <a:latin typeface="Times New Roman" panose="02020603050405020304" pitchFamily="18" charset="0"/>
              <a:cs typeface="Times New Roman" panose="02020603050405020304" pitchFamily="18" charset="0"/>
            </a:endParaRPr>
          </a:p>
        </p:txBody>
      </p:sp>
      <p:sp>
        <p:nvSpPr>
          <p:cNvPr id="4" name="Rectangle 3"/>
          <p:cNvSpPr/>
          <p:nvPr/>
        </p:nvSpPr>
        <p:spPr>
          <a:xfrm>
            <a:off x="7668235" y="7837785"/>
            <a:ext cx="6131807" cy="461665"/>
          </a:xfrm>
          <a:prstGeom prst="rect">
            <a:avLst/>
          </a:prstGeom>
          <a:solidFill>
            <a:schemeClr val="bg1"/>
          </a:solidFill>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Employee Stress</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NHS England, 2023</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3430600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398041" y="0"/>
            <a:ext cx="6313322"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Burnout &amp; Retention Impact</a:t>
            </a:r>
            <a:endParaRPr lang="en-GB"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2262158"/>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Burnout demotivates and has less morale.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Increased absenteeism </a:t>
            </a:r>
            <a:r>
              <a:rPr lang="en-GB" dirty="0">
                <a:latin typeface="Times New Roman" panose="02020603050405020304" pitchFamily="18" charset="0"/>
                <a:cs typeface="Times New Roman" panose="02020603050405020304" pitchFamily="18" charset="0"/>
              </a:rPr>
              <a:t>(West et al, 2020).</a:t>
            </a:r>
            <a:endParaRPr lang="en-GB" sz="2400" dirty="0">
              <a:latin typeface="Times New Roman" panose="02020603050405020304" pitchFamily="18" charset="0"/>
              <a:cs typeface="Times New Roman" panose="02020603050405020304" pitchFamily="18" charset="0"/>
            </a:endParaRP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Higher employee turnover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Lower levels of job satisfaction. </a:t>
            </a:r>
          </a:p>
        </p:txBody>
      </p:sp>
      <p:sp>
        <p:nvSpPr>
          <p:cNvPr id="4" name="Rectangle 3"/>
          <p:cNvSpPr/>
          <p:nvPr/>
        </p:nvSpPr>
        <p:spPr>
          <a:xfrm>
            <a:off x="8398041" y="7468453"/>
            <a:ext cx="6313322" cy="461665"/>
          </a:xfrm>
          <a:prstGeom prst="rect">
            <a:avLst/>
          </a:prstGeom>
          <a:solidFill>
            <a:schemeClr val="accent1">
              <a:lumMod val="75000"/>
            </a:schemeClr>
          </a:solidFill>
        </p:spPr>
        <p:txBody>
          <a:bodyPr wrap="square">
            <a:spAutoFit/>
          </a:bodyPr>
          <a:lstStyle/>
          <a:p>
            <a:pPr algn="ctr"/>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ea typeface="Calibri" panose="020F0502020204030204" pitchFamily="34" charset="0"/>
              </a:rPr>
              <a:t>Employee </a:t>
            </a:r>
            <a:r>
              <a:rPr lang="en-GB" sz="2400" dirty="0" smtClean="0">
                <a:latin typeface="Times New Roman" panose="02020603050405020304" pitchFamily="18" charset="0"/>
                <a:ea typeface="Calibri" panose="020F0502020204030204" pitchFamily="34" charset="0"/>
              </a:rPr>
              <a:t>Burnout (</a:t>
            </a:r>
            <a:r>
              <a:rPr lang="en-GB" sz="2400" dirty="0">
                <a:latin typeface="Times New Roman" panose="02020603050405020304" pitchFamily="18" charset="0"/>
                <a:cs typeface="Times New Roman" panose="02020603050405020304" pitchFamily="18" charset="0"/>
              </a:rPr>
              <a:t>West et al, 2020</a:t>
            </a:r>
            <a:r>
              <a:rPr lang="en-GB" sz="2400" dirty="0" smtClean="0">
                <a:latin typeface="Times New Roman" panose="02020603050405020304" pitchFamily="18" charset="0"/>
                <a:ea typeface="Calibri" panose="020F0502020204030204" pitchFamily="34" charset="0"/>
              </a:rPr>
              <a:t>). </a:t>
            </a:r>
            <a:endParaRPr lang="en-GB" sz="2400" dirty="0"/>
          </a:p>
        </p:txBody>
      </p:sp>
      <p:sp>
        <p:nvSpPr>
          <p:cNvPr id="3" name="AutoShape 2" descr=", AI generate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422561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351866" y="7936"/>
            <a:ext cx="6359497" cy="8291513"/>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30221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Impact on Retention and Satisfaction</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3673121"/>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Depend </a:t>
            </a:r>
            <a:r>
              <a:rPr lang="en-GB" sz="2400" dirty="0">
                <a:latin typeface="Times New Roman" panose="02020603050405020304" pitchFamily="18" charset="0"/>
                <a:cs typeface="Times New Roman" panose="02020603050405020304" pitchFamily="18" charset="0"/>
              </a:rPr>
              <a:t>on high workloads and staffing shortages.</a:t>
            </a:r>
          </a:p>
          <a:p>
            <a:pPr marL="285750" indent="-285750" algn="just">
              <a:lnSpc>
                <a:spcPct val="20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Employees </a:t>
            </a:r>
            <a:r>
              <a:rPr lang="en-GB" sz="2400" dirty="0">
                <a:latin typeface="Times New Roman" panose="02020603050405020304" pitchFamily="18" charset="0"/>
                <a:cs typeface="Times New Roman" panose="02020603050405020304" pitchFamily="18" charset="0"/>
              </a:rPr>
              <a:t>feel overworked and undermined</a:t>
            </a:r>
          </a:p>
          <a:p>
            <a:pPr marL="285750" indent="-285750" algn="just">
              <a:lnSpc>
                <a:spcPct val="20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Turnover </a:t>
            </a:r>
            <a:r>
              <a:rPr lang="en-GB" sz="2400" dirty="0">
                <a:latin typeface="Times New Roman" panose="02020603050405020304" pitchFamily="18" charset="0"/>
                <a:cs typeface="Times New Roman" panose="02020603050405020304" pitchFamily="18" charset="0"/>
              </a:rPr>
              <a:t>levels make staffing levels a vicious </a:t>
            </a:r>
            <a:r>
              <a:rPr lang="en-GB" sz="2400" dirty="0" smtClean="0">
                <a:latin typeface="Times New Roman" panose="02020603050405020304" pitchFamily="18" charset="0"/>
                <a:cs typeface="Times New Roman" panose="02020603050405020304" pitchFamily="18" charset="0"/>
              </a:rPr>
              <a:t>cycle (Adams </a:t>
            </a:r>
            <a:r>
              <a:rPr lang="en-GB" sz="2400" dirty="0">
                <a:latin typeface="Times New Roman" panose="02020603050405020304" pitchFamily="18" charset="0"/>
                <a:cs typeface="Times New Roman" panose="02020603050405020304" pitchFamily="18" charset="0"/>
              </a:rPr>
              <a:t>et al, 2020).</a:t>
            </a:r>
          </a:p>
        </p:txBody>
      </p:sp>
      <p:sp>
        <p:nvSpPr>
          <p:cNvPr id="4" name="Rectangle 3"/>
          <p:cNvSpPr/>
          <p:nvPr/>
        </p:nvSpPr>
        <p:spPr>
          <a:xfrm>
            <a:off x="8398041" y="7468453"/>
            <a:ext cx="6313322" cy="461665"/>
          </a:xfrm>
          <a:prstGeom prst="rect">
            <a:avLst/>
          </a:prstGeom>
          <a:solidFill>
            <a:schemeClr val="accent1">
              <a:lumMod val="75000"/>
            </a:schemeClr>
          </a:solidFill>
        </p:spPr>
        <p:txBody>
          <a:bodyPr wrap="square">
            <a:spAutoFit/>
          </a:bodyPr>
          <a:lstStyle/>
          <a:p>
            <a:pPr algn="ctr"/>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ea typeface="Calibri" panose="020F0502020204030204" pitchFamily="34" charset="0"/>
              </a:rPr>
              <a:t>employee </a:t>
            </a:r>
            <a:r>
              <a:rPr lang="en-GB" sz="2400" dirty="0" smtClean="0">
                <a:latin typeface="Times New Roman" panose="02020603050405020304" pitchFamily="18" charset="0"/>
                <a:ea typeface="Calibri" panose="020F0502020204030204" pitchFamily="34" charset="0"/>
              </a:rPr>
              <a:t>retention (</a:t>
            </a:r>
            <a:r>
              <a:rPr lang="en-GB" sz="2400" dirty="0">
                <a:latin typeface="Times New Roman" panose="02020603050405020304" pitchFamily="18" charset="0"/>
                <a:cs typeface="Times New Roman" panose="02020603050405020304" pitchFamily="18" charset="0"/>
              </a:rPr>
              <a:t>Adams et al, 2020</a:t>
            </a:r>
            <a:r>
              <a:rPr lang="en-GB" sz="2400" dirty="0" smtClean="0">
                <a:latin typeface="Times New Roman" panose="02020603050405020304" pitchFamily="18" charset="0"/>
                <a:ea typeface="Calibri" panose="020F0502020204030204" pitchFamily="34" charset="0"/>
              </a:rPr>
              <a:t>). </a:t>
            </a:r>
            <a:endParaRPr lang="en-GB" sz="2400" dirty="0"/>
          </a:p>
        </p:txBody>
      </p:sp>
      <p:sp>
        <p:nvSpPr>
          <p:cNvPr id="3" name="AutoShape 2" descr=", AI generate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518120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NHS Pay Structure Overview</a:t>
            </a:r>
            <a:endParaRPr lang="en-GB"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2631490"/>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System of standardised Agenda for Change.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Lack of flexibility in compensation.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Comparison of the public and the private sectors. (Bakker  et al, 2020</a:t>
            </a:r>
            <a:r>
              <a:rPr lang="en-GB" sz="2400" dirty="0" smtClean="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Pay that is related to job satisfaction. </a:t>
            </a:r>
          </a:p>
        </p:txBody>
      </p:sp>
      <p:sp>
        <p:nvSpPr>
          <p:cNvPr id="4" name="Rectangle 3"/>
          <p:cNvSpPr/>
          <p:nvPr/>
        </p:nvSpPr>
        <p:spPr>
          <a:xfrm>
            <a:off x="7732904" y="7653118"/>
            <a:ext cx="7086885" cy="461665"/>
          </a:xfrm>
          <a:prstGeom prst="rect">
            <a:avLst/>
          </a:prstGeom>
          <a:noFill/>
        </p:spPr>
        <p:txBody>
          <a:bodyPr wrap="square">
            <a:spAutoFit/>
          </a:bodyPr>
          <a:lstStyle/>
          <a:p>
            <a:pPr algn="ctr"/>
            <a:r>
              <a:rPr lang="en-GB" sz="2400" dirty="0" smtClean="0">
                <a:latin typeface="Times New Roman" panose="02020603050405020304" pitchFamily="18" charset="0"/>
                <a:ea typeface="Calibri" panose="020F0502020204030204" pitchFamily="34" charset="0"/>
              </a:rPr>
              <a:t>Figure: </a:t>
            </a:r>
            <a:r>
              <a:rPr lang="en-GB" sz="2400" dirty="0" smtClean="0">
                <a:latin typeface="Times New Roman" panose="02020603050405020304" pitchFamily="18" charset="0"/>
                <a:cs typeface="Times New Roman" panose="02020603050405020304" pitchFamily="18" charset="0"/>
              </a:rPr>
              <a:t>Pay </a:t>
            </a:r>
            <a:r>
              <a:rPr lang="en-GB" sz="2400" dirty="0">
                <a:latin typeface="Times New Roman" panose="02020603050405020304" pitchFamily="18" charset="0"/>
                <a:cs typeface="Times New Roman" panose="02020603050405020304" pitchFamily="18" charset="0"/>
              </a:rPr>
              <a:t>Structure</a:t>
            </a:r>
            <a:r>
              <a:rPr lang="en-GB" sz="2400" dirty="0" smtClean="0">
                <a:latin typeface="Times New Roman" panose="02020603050405020304" pitchFamily="18" charset="0"/>
                <a:cs typeface="Times New Roman" panose="02020603050405020304" pitchFamily="18" charset="0"/>
              </a:rPr>
              <a:t> </a:t>
            </a:r>
            <a:r>
              <a:rPr lang="en-GB" sz="2400" dirty="0" smtClean="0">
                <a:latin typeface="Times New Roman" panose="02020603050405020304" pitchFamily="18" charset="0"/>
                <a:ea typeface="Calibri" panose="020F0502020204030204" pitchFamily="34" charset="0"/>
              </a:rPr>
              <a:t>(</a:t>
            </a:r>
            <a:r>
              <a:rPr lang="en-GB" sz="2400" dirty="0">
                <a:latin typeface="Times New Roman" panose="02020603050405020304" pitchFamily="18" charset="0"/>
                <a:cs typeface="Times New Roman" panose="02020603050405020304" pitchFamily="18" charset="0"/>
              </a:rPr>
              <a:t>Bakker  et al, 2020</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4098" name="Picture 2" descr="https://www.collidu.com/media/catalog/product/img1/9/3/932fc65aed49398bd99e61f7df2770b83dcccf671aee5264ab89c4d1a090c9a2/pay-structure-slide3.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0321" y="1329499"/>
            <a:ext cx="6571042" cy="61300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334238" y="3965059"/>
            <a:ext cx="4041299"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Calibri" panose="020F0502020204030204" pitchFamily="34" charset="0"/>
              </a:rPr>
              <a:t>Workload &amp; Staffing and Job Satisfaction</a:t>
            </a:r>
            <a:endParaRPr lang="en-US" dirty="0"/>
          </a:p>
        </p:txBody>
      </p:sp>
      <p:sp>
        <p:nvSpPr>
          <p:cNvPr id="8" name="Rectangle 7"/>
          <p:cNvSpPr/>
          <p:nvPr/>
        </p:nvSpPr>
        <p:spPr>
          <a:xfrm>
            <a:off x="3409671" y="81839"/>
            <a:ext cx="9461299" cy="461665"/>
          </a:xfrm>
          <a:prstGeom prst="rect">
            <a:avLst/>
          </a:prstGeom>
          <a:solidFill>
            <a:srgbClr val="FFFF00"/>
          </a:solidFill>
        </p:spPr>
        <p:txBody>
          <a:bodyPr wrap="square">
            <a:spAutoFit/>
          </a:bodyPr>
          <a:lstStyle/>
          <a:p>
            <a:r>
              <a:rPr lang="en-GB" sz="2400" dirty="0">
                <a:latin typeface="Times New Roman" panose="02020603050405020304" pitchFamily="18" charset="0"/>
                <a:cs typeface="Times New Roman" panose="02020603050405020304" pitchFamily="18" charset="0"/>
              </a:rPr>
              <a:t>Group </a:t>
            </a:r>
            <a:r>
              <a:rPr lang="en-GB" sz="2400" dirty="0" smtClean="0">
                <a:latin typeface="Times New Roman" panose="02020603050405020304" pitchFamily="18" charset="0"/>
                <a:cs typeface="Times New Roman" panose="02020603050405020304" pitchFamily="18" charset="0"/>
              </a:rPr>
              <a:t>Member 2- </a:t>
            </a:r>
            <a:r>
              <a:rPr lang="en-US" sz="2400" dirty="0">
                <a:latin typeface="Times New Roman" panose="02020603050405020304" pitchFamily="18" charset="0"/>
                <a:cs typeface="Times New Roman" panose="02020603050405020304" pitchFamily="18" charset="0"/>
              </a:rPr>
              <a:t>Pay, Rewards &amp; Benefits and Job Satisfaction</a:t>
            </a:r>
            <a:endParaRPr lang="en-US" sz="2400" dirty="0"/>
          </a:p>
        </p:txBody>
      </p:sp>
    </p:spTree>
    <p:extLst>
      <p:ext uri="{BB962C8B-B14F-4D97-AF65-F5344CB8AC3E}">
        <p14:creationId xmlns:p14="http://schemas.microsoft.com/office/powerpoint/2010/main" val="1576592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172789" y="0"/>
            <a:ext cx="6538573"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Pay Dissatisfaction Issues</a:t>
            </a:r>
            <a:endParaRPr lang="en-GB"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2262158"/>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increasing pressure of the cost of living.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Perceived low wages </a:t>
            </a:r>
            <a:r>
              <a:rPr lang="en-GB" dirty="0">
                <a:latin typeface="Times New Roman" panose="02020603050405020304" pitchFamily="18" charset="0"/>
                <a:cs typeface="Times New Roman" panose="02020603050405020304" pitchFamily="18" charset="0"/>
              </a:rPr>
              <a:t>(Johnson et al, 2020).</a:t>
            </a:r>
            <a:endParaRPr lang="en-GB" sz="2400" dirty="0">
              <a:latin typeface="Times New Roman" panose="02020603050405020304" pitchFamily="18" charset="0"/>
              <a:cs typeface="Times New Roman" panose="02020603050405020304" pitchFamily="18" charset="0"/>
            </a:endParaRP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Pay inequality concerns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Negative effect on morale. </a:t>
            </a:r>
          </a:p>
        </p:txBody>
      </p:sp>
      <p:sp>
        <p:nvSpPr>
          <p:cNvPr id="4" name="Rectangle 3"/>
          <p:cNvSpPr/>
          <p:nvPr/>
        </p:nvSpPr>
        <p:spPr>
          <a:xfrm>
            <a:off x="8863013" y="7837784"/>
            <a:ext cx="5848349" cy="400110"/>
          </a:xfrm>
          <a:prstGeom prst="rect">
            <a:avLst/>
          </a:prstGeom>
          <a:solidFill>
            <a:schemeClr val="bg2"/>
          </a:solidFill>
        </p:spPr>
        <p:txBody>
          <a:bodyPr wrap="square">
            <a:spAutoFit/>
          </a:bodyPr>
          <a:lstStyle/>
          <a:p>
            <a:pPr algn="ctr"/>
            <a:r>
              <a:rPr lang="en-GB" sz="2000" dirty="0" smtClean="0">
                <a:latin typeface="Times New Roman" panose="02020603050405020304" pitchFamily="18" charset="0"/>
                <a:ea typeface="Calibri" panose="020F0502020204030204" pitchFamily="34" charset="0"/>
              </a:rPr>
              <a:t>Figure: </a:t>
            </a:r>
            <a:r>
              <a:rPr lang="en-GB" sz="2000" dirty="0">
                <a:latin typeface="Times New Roman" panose="02020603050405020304" pitchFamily="18" charset="0"/>
                <a:cs typeface="Times New Roman" panose="02020603050405020304" pitchFamily="18" charset="0"/>
              </a:rPr>
              <a:t>Pay Dissatisfaction</a:t>
            </a:r>
            <a:r>
              <a:rPr lang="en-GB" sz="2000" dirty="0" smtClean="0">
                <a:latin typeface="Times New Roman" panose="02020603050405020304" pitchFamily="18" charset="0"/>
                <a:ea typeface="Calibri" panose="020F0502020204030204" pitchFamily="34" charset="0"/>
              </a:rPr>
              <a:t> (</a:t>
            </a:r>
            <a:r>
              <a:rPr lang="en-GB" sz="2000" dirty="0">
                <a:latin typeface="Times New Roman" panose="02020603050405020304" pitchFamily="18" charset="0"/>
                <a:cs typeface="Times New Roman" panose="02020603050405020304" pitchFamily="18" charset="0"/>
              </a:rPr>
              <a:t>Johnson et al, 2020</a:t>
            </a:r>
            <a:r>
              <a:rPr lang="en-GB" sz="2000" dirty="0" smtClean="0">
                <a:latin typeface="Times New Roman" panose="02020603050405020304" pitchFamily="18" charset="0"/>
                <a:ea typeface="Calibri" panose="020F0502020204030204" pitchFamily="34" charset="0"/>
              </a:rPr>
              <a:t>). </a:t>
            </a:r>
            <a:endParaRPr lang="en-GB" sz="2000" dirty="0"/>
          </a:p>
        </p:txBody>
      </p:sp>
    </p:spTree>
    <p:extLst>
      <p:ext uri="{BB962C8B-B14F-4D97-AF65-F5344CB8AC3E}">
        <p14:creationId xmlns:p14="http://schemas.microsoft.com/office/powerpoint/2010/main" val="131085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inancial reward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0321" y="-5156"/>
            <a:ext cx="6571042" cy="83046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1457854"/>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Role of Financial Rewards</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2848083"/>
            <a:ext cx="6230025" cy="2262158"/>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Salary and bonuses to employees to motivate.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Recognition boosts morale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NHS: Job </a:t>
            </a:r>
            <a:r>
              <a:rPr lang="en-GB" sz="2400" dirty="0" smtClean="0">
                <a:latin typeface="Times New Roman" panose="02020603050405020304" pitchFamily="18" charset="0"/>
                <a:cs typeface="Times New Roman" panose="02020603050405020304" pitchFamily="18" charset="0"/>
              </a:rPr>
              <a:t>security</a:t>
            </a:r>
            <a:r>
              <a:rPr lang="en-GB" sz="240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(Buchan et al, 2022).</a:t>
            </a:r>
            <a:endParaRPr lang="en-GB" sz="2400" dirty="0">
              <a:latin typeface="Times New Roman" panose="02020603050405020304" pitchFamily="18" charset="0"/>
              <a:cs typeface="Times New Roman" panose="02020603050405020304" pitchFamily="18" charset="0"/>
            </a:endParaRP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Flexible working benefits </a:t>
            </a:r>
          </a:p>
        </p:txBody>
      </p:sp>
      <p:sp>
        <p:nvSpPr>
          <p:cNvPr id="4" name="Rectangle 3"/>
          <p:cNvSpPr/>
          <p:nvPr/>
        </p:nvSpPr>
        <p:spPr>
          <a:xfrm>
            <a:off x="8871457" y="7621024"/>
            <a:ext cx="5839906" cy="400110"/>
          </a:xfrm>
          <a:prstGeom prst="rect">
            <a:avLst/>
          </a:prstGeom>
          <a:solidFill>
            <a:schemeClr val="bg2"/>
          </a:solidFill>
        </p:spPr>
        <p:txBody>
          <a:bodyPr wrap="square">
            <a:spAutoFit/>
          </a:bodyPr>
          <a:lstStyle/>
          <a:p>
            <a:pPr algn="ctr"/>
            <a:r>
              <a:rPr lang="en-GB" sz="2000" dirty="0" smtClean="0">
                <a:latin typeface="Times New Roman" panose="02020603050405020304" pitchFamily="18" charset="0"/>
                <a:ea typeface="Calibri" panose="020F0502020204030204" pitchFamily="34" charset="0"/>
              </a:rPr>
              <a:t>Figure: </a:t>
            </a:r>
            <a:r>
              <a:rPr lang="en-GB" sz="2000" dirty="0">
                <a:latin typeface="Times New Roman" panose="02020603050405020304" pitchFamily="18" charset="0"/>
                <a:cs typeface="Times New Roman" panose="02020603050405020304" pitchFamily="18" charset="0"/>
              </a:rPr>
              <a:t>Financial Rewards</a:t>
            </a:r>
            <a:r>
              <a:rPr lang="en-GB" sz="2000" dirty="0" smtClean="0">
                <a:latin typeface="Times New Roman" panose="02020603050405020304" pitchFamily="18" charset="0"/>
                <a:ea typeface="Calibri" panose="020F0502020204030204" pitchFamily="34" charset="0"/>
              </a:rPr>
              <a:t> (</a:t>
            </a:r>
            <a:r>
              <a:rPr lang="en-GB" sz="2000" dirty="0">
                <a:latin typeface="Times New Roman" panose="02020603050405020304" pitchFamily="18" charset="0"/>
                <a:cs typeface="Times New Roman" panose="02020603050405020304" pitchFamily="18" charset="0"/>
              </a:rPr>
              <a:t>Buchan et al, 2022</a:t>
            </a:r>
            <a:r>
              <a:rPr lang="en-GB" sz="2000" dirty="0" smtClean="0">
                <a:latin typeface="Times New Roman" panose="02020603050405020304" pitchFamily="18" charset="0"/>
                <a:ea typeface="Calibri" panose="020F0502020204030204" pitchFamily="34" charset="0"/>
              </a:rPr>
              <a:t>). </a:t>
            </a:r>
            <a:endParaRPr lang="en-GB" sz="2000" dirty="0"/>
          </a:p>
        </p:txBody>
      </p:sp>
    </p:spTree>
    <p:extLst>
      <p:ext uri="{BB962C8B-B14F-4D97-AF65-F5344CB8AC3E}">
        <p14:creationId xmlns:p14="http://schemas.microsoft.com/office/powerpoint/2010/main" val="1360704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662737" y="0"/>
            <a:ext cx="6048626"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1457854"/>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Non-Financial Rewards</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2848083"/>
            <a:ext cx="6230025" cy="3785652"/>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Managers and colleagues should also </a:t>
            </a:r>
            <a:r>
              <a:rPr lang="en-GB" sz="2400" dirty="0" smtClean="0">
                <a:latin typeface="Times New Roman" panose="02020603050405020304" pitchFamily="18" charset="0"/>
                <a:cs typeface="Times New Roman" panose="02020603050405020304" pitchFamily="18" charset="0"/>
              </a:rPr>
              <a:t>recognise </a:t>
            </a:r>
            <a:r>
              <a:rPr lang="en-GB" sz="2400" dirty="0">
                <a:latin typeface="Times New Roman" panose="02020603050405020304" pitchFamily="18" charset="0"/>
                <a:cs typeface="Times New Roman" panose="02020603050405020304" pitchFamily="18" charset="0"/>
              </a:rPr>
              <a:t>and appreciate</a:t>
            </a:r>
          </a:p>
          <a:p>
            <a:pPr marL="285750" indent="-285750" algn="just">
              <a:lnSpc>
                <a:spcPct val="20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Enhance </a:t>
            </a:r>
            <a:r>
              <a:rPr lang="en-GB" sz="2400" dirty="0">
                <a:latin typeface="Times New Roman" panose="02020603050405020304" pitchFamily="18" charset="0"/>
                <a:cs typeface="Times New Roman" panose="02020603050405020304" pitchFamily="18" charset="0"/>
              </a:rPr>
              <a:t>morale and motivation </a:t>
            </a:r>
          </a:p>
          <a:p>
            <a:pPr marL="285750" indent="-285750" algn="just">
              <a:lnSpc>
                <a:spcPct val="20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Used </a:t>
            </a:r>
            <a:r>
              <a:rPr lang="en-GB" sz="2400" dirty="0">
                <a:latin typeface="Times New Roman" panose="02020603050405020304" pitchFamily="18" charset="0"/>
                <a:cs typeface="Times New Roman" panose="02020603050405020304" pitchFamily="18" charset="0"/>
              </a:rPr>
              <a:t>to counterbalance the dissatisfaction levels </a:t>
            </a:r>
            <a:r>
              <a:rPr lang="en-GB" sz="2400" dirty="0" smtClean="0">
                <a:latin typeface="Times New Roman" panose="02020603050405020304" pitchFamily="18" charset="0"/>
                <a:cs typeface="Times New Roman" panose="02020603050405020304" pitchFamily="18" charset="0"/>
              </a:rPr>
              <a:t>(</a:t>
            </a:r>
            <a:r>
              <a:rPr lang="en-GB" sz="2400" dirty="0">
                <a:latin typeface="Times New Roman" panose="02020603050405020304" pitchFamily="18" charset="0"/>
                <a:cs typeface="Times New Roman" panose="02020603050405020304" pitchFamily="18" charset="0"/>
              </a:rPr>
              <a:t>CIPD, 2023).</a:t>
            </a:r>
          </a:p>
        </p:txBody>
      </p:sp>
      <p:sp>
        <p:nvSpPr>
          <p:cNvPr id="4" name="Rectangle 3"/>
          <p:cNvSpPr/>
          <p:nvPr/>
        </p:nvSpPr>
        <p:spPr>
          <a:xfrm>
            <a:off x="8871457" y="7621024"/>
            <a:ext cx="5839906" cy="400110"/>
          </a:xfrm>
          <a:prstGeom prst="rect">
            <a:avLst/>
          </a:prstGeom>
          <a:solidFill>
            <a:schemeClr val="bg2"/>
          </a:solidFill>
        </p:spPr>
        <p:txBody>
          <a:bodyPr wrap="square">
            <a:spAutoFit/>
          </a:bodyPr>
          <a:lstStyle/>
          <a:p>
            <a:pPr algn="ctr"/>
            <a:r>
              <a:rPr lang="en-GB" sz="2000" dirty="0" smtClean="0">
                <a:latin typeface="Times New Roman" panose="02020603050405020304" pitchFamily="18" charset="0"/>
                <a:ea typeface="Calibri" panose="020F0502020204030204" pitchFamily="34" charset="0"/>
              </a:rPr>
              <a:t>Figure: </a:t>
            </a:r>
            <a:r>
              <a:rPr lang="en-GB" sz="2000" dirty="0">
                <a:latin typeface="Times New Roman" panose="02020603050405020304" pitchFamily="18" charset="0"/>
                <a:cs typeface="Times New Roman" panose="02020603050405020304" pitchFamily="18" charset="0"/>
              </a:rPr>
              <a:t>Non-Financial Rewards</a:t>
            </a:r>
            <a:r>
              <a:rPr lang="en-GB" sz="2000" dirty="0" smtClean="0">
                <a:latin typeface="Times New Roman" panose="02020603050405020304" pitchFamily="18" charset="0"/>
                <a:ea typeface="Calibri" panose="020F0502020204030204" pitchFamily="34" charset="0"/>
              </a:rPr>
              <a:t> (</a:t>
            </a:r>
            <a:r>
              <a:rPr lang="en-GB" sz="2000" dirty="0">
                <a:latin typeface="Times New Roman" panose="02020603050405020304" pitchFamily="18" charset="0"/>
                <a:cs typeface="Times New Roman" panose="02020603050405020304" pitchFamily="18" charset="0"/>
              </a:rPr>
              <a:t>CIPD, 2023</a:t>
            </a:r>
            <a:r>
              <a:rPr lang="en-GB" sz="2000" dirty="0" smtClean="0">
                <a:latin typeface="Times New Roman" panose="02020603050405020304" pitchFamily="18" charset="0"/>
                <a:ea typeface="Calibri" panose="020F0502020204030204" pitchFamily="34" charset="0"/>
              </a:rPr>
              <a:t>). </a:t>
            </a:r>
            <a:endParaRPr lang="en-GB" sz="2000" dirty="0"/>
          </a:p>
        </p:txBody>
      </p:sp>
    </p:spTree>
    <p:extLst>
      <p:ext uri="{BB962C8B-B14F-4D97-AF65-F5344CB8AC3E}">
        <p14:creationId xmlns:p14="http://schemas.microsoft.com/office/powerpoint/2010/main" val="2147520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1980715" y="444844"/>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Impact on Motivation &amp; Retention</a:t>
            </a:r>
            <a:endParaRPr lang="en-GB" sz="1600" dirty="0">
              <a:latin typeface="Times New Roman" panose="02020603050405020304" pitchFamily="18" charset="0"/>
              <a:cs typeface="Times New Roman" panose="02020603050405020304" pitchFamily="18" charset="0"/>
            </a:endParaRPr>
          </a:p>
        </p:txBody>
      </p:sp>
      <p:sp>
        <p:nvSpPr>
          <p:cNvPr id="4" name="Rectangle 3"/>
          <p:cNvSpPr/>
          <p:nvPr/>
        </p:nvSpPr>
        <p:spPr>
          <a:xfrm>
            <a:off x="1980715" y="1987460"/>
            <a:ext cx="6044493" cy="3323987"/>
          </a:xfrm>
          <a:prstGeom prst="rect">
            <a:avLst/>
          </a:prstGeom>
        </p:spPr>
        <p:txBody>
          <a:bodyPr wrap="square">
            <a:spAutoFit/>
          </a:bodyPr>
          <a:lstStyle/>
          <a:p>
            <a:pPr marL="342900" lvl="0" indent="-342900" algn="just">
              <a:lnSpc>
                <a:spcPct val="150000"/>
              </a:lnSpc>
              <a:spcAft>
                <a:spcPts val="12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Rewards increase motivation </a:t>
            </a:r>
          </a:p>
          <a:p>
            <a:pPr marL="342900" lvl="0" indent="-342900" algn="just">
              <a:lnSpc>
                <a:spcPct val="150000"/>
              </a:lnSpc>
              <a:spcAft>
                <a:spcPts val="12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Stronger job commitment </a:t>
            </a:r>
          </a:p>
          <a:p>
            <a:pPr marL="342900" lvl="0" indent="-342900" algn="just">
              <a:lnSpc>
                <a:spcPct val="150000"/>
              </a:lnSpc>
              <a:spcAft>
                <a:spcPts val="12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Improves employee loyalty </a:t>
            </a:r>
          </a:p>
          <a:p>
            <a:pPr marL="342900" lvl="0" indent="-342900" algn="just">
              <a:lnSpc>
                <a:spcPct val="150000"/>
              </a:lnSpc>
              <a:spcAft>
                <a:spcPts val="12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Enhances job satisfaction </a:t>
            </a:r>
            <a:r>
              <a:rPr lang="en-GB" sz="2400" dirty="0">
                <a:latin typeface="Times New Roman" panose="02020603050405020304" pitchFamily="18" charset="0"/>
                <a:cs typeface="Times New Roman" panose="02020603050405020304" pitchFamily="18" charset="0"/>
              </a:rPr>
              <a:t>(Health Foundation, 2022).</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Why Employee Retention Is Important for Succ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5207" y="0"/>
            <a:ext cx="6686155" cy="82994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025206" y="7791619"/>
            <a:ext cx="5378395" cy="507831"/>
          </a:xfrm>
          <a:prstGeom prst="rect">
            <a:avLst/>
          </a:prstGeom>
        </p:spPr>
        <p:txBody>
          <a:bodyPr wrap="none">
            <a:spAutoFit/>
          </a:bodyPr>
          <a:lstStyle/>
          <a:p>
            <a:pPr lvl="0" algn="just">
              <a:lnSpc>
                <a:spcPct val="150000"/>
              </a:lnSpc>
              <a:spcAft>
                <a:spcPts val="1200"/>
              </a:spcAft>
            </a:pPr>
            <a:r>
              <a:rPr lang="en-GB" dirty="0" smtClean="0">
                <a:latin typeface="Times New Roman" panose="02020603050405020304" pitchFamily="18" charset="0"/>
                <a:cs typeface="Times New Roman" panose="02020603050405020304" pitchFamily="18" charset="0"/>
              </a:rPr>
              <a:t>Figure: Benefits of retention (Health </a:t>
            </a:r>
            <a:r>
              <a:rPr lang="en-GB" dirty="0">
                <a:latin typeface="Times New Roman" panose="02020603050405020304" pitchFamily="18" charset="0"/>
                <a:cs typeface="Times New Roman" panose="02020603050405020304" pitchFamily="18" charset="0"/>
              </a:rPr>
              <a:t>Foundation, 2022).</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97939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140321" y="0"/>
            <a:ext cx="6540155"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Importance of Leadership in NHS</a:t>
            </a:r>
            <a:endParaRPr lang="en-GB"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2262158"/>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leaders influence work environment.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Influence staff morale (NHS England, 2023).</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Support and direction.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High connection with job-satisfaction. </a:t>
            </a:r>
          </a:p>
        </p:txBody>
      </p:sp>
      <p:sp>
        <p:nvSpPr>
          <p:cNvPr id="4" name="Rectangle 3"/>
          <p:cNvSpPr/>
          <p:nvPr/>
        </p:nvSpPr>
        <p:spPr>
          <a:xfrm>
            <a:off x="8403114" y="7837785"/>
            <a:ext cx="6449201" cy="461665"/>
          </a:xfrm>
          <a:prstGeom prst="rect">
            <a:avLst/>
          </a:prstGeom>
          <a:solidFill>
            <a:schemeClr val="bg1"/>
          </a:solidFill>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Leadership in NHS</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NHS England, 2023</a:t>
            </a:r>
            <a:r>
              <a:rPr lang="en-GB" sz="2400" dirty="0" smtClean="0">
                <a:latin typeface="Times New Roman" panose="02020603050405020304" pitchFamily="18" charset="0"/>
                <a:ea typeface="Calibri" panose="020F0502020204030204" pitchFamily="34" charset="0"/>
              </a:rPr>
              <a:t>). </a:t>
            </a:r>
            <a:endParaRPr lang="en-GB" sz="2400" dirty="0"/>
          </a:p>
        </p:txBody>
      </p:sp>
      <p:sp>
        <p:nvSpPr>
          <p:cNvPr id="7" name="Rectangle 6"/>
          <p:cNvSpPr/>
          <p:nvPr/>
        </p:nvSpPr>
        <p:spPr>
          <a:xfrm>
            <a:off x="0" y="0"/>
            <a:ext cx="9461299" cy="461665"/>
          </a:xfrm>
          <a:prstGeom prst="rect">
            <a:avLst/>
          </a:prstGeom>
          <a:solidFill>
            <a:srgbClr val="FFFF00"/>
          </a:solidFill>
        </p:spPr>
        <p:txBody>
          <a:bodyPr wrap="square">
            <a:spAutoFit/>
          </a:bodyPr>
          <a:lstStyle/>
          <a:p>
            <a:r>
              <a:rPr lang="en-GB" sz="2400" dirty="0">
                <a:latin typeface="Times New Roman" panose="02020603050405020304" pitchFamily="18" charset="0"/>
                <a:cs typeface="Times New Roman" panose="02020603050405020304" pitchFamily="18" charset="0"/>
              </a:rPr>
              <a:t>Group </a:t>
            </a:r>
            <a:r>
              <a:rPr lang="en-GB" sz="2400" dirty="0" smtClean="0">
                <a:latin typeface="Times New Roman" panose="02020603050405020304" pitchFamily="18" charset="0"/>
                <a:cs typeface="Times New Roman" panose="02020603050405020304" pitchFamily="18" charset="0"/>
              </a:rPr>
              <a:t>Member 3- </a:t>
            </a:r>
            <a:r>
              <a:rPr lang="en-US" sz="2400" dirty="0">
                <a:latin typeface="Times New Roman" panose="02020603050405020304" pitchFamily="18" charset="0"/>
                <a:cs typeface="Times New Roman" panose="02020603050405020304" pitchFamily="18" charset="0"/>
              </a:rPr>
              <a:t>Leadership &amp; Management Influence on Job Satisfaction</a:t>
            </a:r>
            <a:endParaRPr lang="en-US" sz="2400" dirty="0"/>
          </a:p>
        </p:txBody>
      </p:sp>
    </p:spTree>
    <p:extLst>
      <p:ext uri="{BB962C8B-B14F-4D97-AF65-F5344CB8AC3E}">
        <p14:creationId xmlns:p14="http://schemas.microsoft.com/office/powerpoint/2010/main" val="3113008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Leadership Styles - Julia Västrik - Team coaching and trai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145" y="0"/>
            <a:ext cx="6832218" cy="8299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Leadership Styles</a:t>
            </a:r>
            <a:endParaRPr lang="en-GB" sz="10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2262158"/>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Transformational inspires employees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Autocratic limits involvement </a:t>
            </a:r>
            <a:r>
              <a:rPr lang="en-GB" dirty="0">
                <a:latin typeface="Times New Roman" panose="02020603050405020304" pitchFamily="18" charset="0"/>
                <a:cs typeface="Times New Roman" panose="02020603050405020304" pitchFamily="18" charset="0"/>
              </a:rPr>
              <a:t>(RCN, 2023).</a:t>
            </a:r>
            <a:endParaRPr lang="en-GB" sz="2400" dirty="0">
              <a:latin typeface="Times New Roman" panose="02020603050405020304" pitchFamily="18" charset="0"/>
              <a:cs typeface="Times New Roman" panose="02020603050405020304" pitchFamily="18" charset="0"/>
            </a:endParaRP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Democratic encourages participation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Style has influence on the satisfaction levels. </a:t>
            </a:r>
          </a:p>
        </p:txBody>
      </p:sp>
      <p:sp>
        <p:nvSpPr>
          <p:cNvPr id="4" name="Rectangle 3"/>
          <p:cNvSpPr/>
          <p:nvPr/>
        </p:nvSpPr>
        <p:spPr>
          <a:xfrm>
            <a:off x="8403114" y="7837785"/>
            <a:ext cx="5182829" cy="461665"/>
          </a:xfrm>
          <a:prstGeom prst="rect">
            <a:avLst/>
          </a:prstGeom>
          <a:solidFill>
            <a:schemeClr val="bg1"/>
          </a:solidFill>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Leadership Styles</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RCN, 2023</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1478183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at do NHS managers contribute? | NHS Confeder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746" y="0"/>
            <a:ext cx="6267617" cy="8299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Manager–Employee Relationship</a:t>
            </a:r>
            <a:endParaRPr lang="en-GB" sz="500" dirty="0">
              <a:latin typeface="Times New Roman" panose="02020603050405020304" pitchFamily="18" charset="0"/>
              <a:cs typeface="Times New Roman" panose="02020603050405020304" pitchFamily="18" charset="0"/>
            </a:endParaRPr>
          </a:p>
        </p:txBody>
      </p:sp>
      <p:sp>
        <p:nvSpPr>
          <p:cNvPr id="6" name="Rectangle 5"/>
          <p:cNvSpPr/>
          <p:nvPr/>
        </p:nvSpPr>
        <p:spPr>
          <a:xfrm>
            <a:off x="1910296" y="1834825"/>
            <a:ext cx="6230025" cy="3000821"/>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Trust and respect on the part of the management are required.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Stress is decreased through supervisor support.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Develops desirable work culture.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Clarity is enhanced by the clear </a:t>
            </a:r>
            <a:r>
              <a:rPr lang="en-GB" sz="2400" dirty="0" smtClean="0">
                <a:latin typeface="Times New Roman" panose="02020603050405020304" pitchFamily="18" charset="0"/>
                <a:cs typeface="Times New Roman" panose="02020603050405020304" pitchFamily="18" charset="0"/>
              </a:rPr>
              <a:t>communication</a:t>
            </a:r>
            <a:r>
              <a:rPr lang="en-GB" sz="240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(West et al, 2020).</a:t>
            </a:r>
            <a:endParaRPr lang="en-GB" sz="2400" dirty="0">
              <a:latin typeface="Times New Roman" panose="02020603050405020304" pitchFamily="18" charset="0"/>
              <a:cs typeface="Times New Roman" panose="02020603050405020304" pitchFamily="18" charset="0"/>
            </a:endParaRPr>
          </a:p>
        </p:txBody>
      </p:sp>
      <p:sp>
        <p:nvSpPr>
          <p:cNvPr id="4" name="Rectangle 3"/>
          <p:cNvSpPr/>
          <p:nvPr/>
        </p:nvSpPr>
        <p:spPr>
          <a:xfrm>
            <a:off x="8403113" y="7837785"/>
            <a:ext cx="6308249" cy="461665"/>
          </a:xfrm>
          <a:prstGeom prst="rect">
            <a:avLst/>
          </a:prstGeom>
          <a:solidFill>
            <a:schemeClr val="bg1"/>
          </a:solidFill>
        </p:spPr>
        <p:txBody>
          <a:bodyPr wrap="square">
            <a:spAutoFit/>
          </a:bodyPr>
          <a:lstStyle/>
          <a:p>
            <a:r>
              <a:rPr lang="en-GB" sz="2400" dirty="0" smtClean="0">
                <a:latin typeface="Times New Roman" panose="02020603050405020304" pitchFamily="18" charset="0"/>
                <a:ea typeface="Calibri" panose="020F0502020204030204" pitchFamily="34" charset="0"/>
              </a:rPr>
              <a:t>Figure: </a:t>
            </a:r>
            <a:r>
              <a:rPr lang="en-GB" sz="2400" dirty="0" smtClean="0">
                <a:latin typeface="Times New Roman" panose="02020603050405020304" pitchFamily="18" charset="0"/>
                <a:cs typeface="Times New Roman" panose="02020603050405020304" pitchFamily="18" charset="0"/>
              </a:rPr>
              <a:t>Relationship</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West et al, 2020</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194423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403114" y="9646"/>
            <a:ext cx="6308249" cy="8289804"/>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Communication &amp; </a:t>
            </a:r>
            <a:r>
              <a:rPr lang="en-GB" sz="3200" dirty="0" smtClean="0">
                <a:latin typeface="Times New Roman" panose="02020603050405020304" pitchFamily="18" charset="0"/>
                <a:cs typeface="Times New Roman" panose="02020603050405020304" pitchFamily="18" charset="0"/>
              </a:rPr>
              <a:t>Feedback</a:t>
            </a:r>
            <a:endParaRPr lang="en-GB" sz="100"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3000821"/>
          </a:xfrm>
          <a:prstGeom prst="rect">
            <a:avLst/>
          </a:prstGeom>
        </p:spPr>
        <p:txBody>
          <a:bodyPr wrap="square">
            <a:spAutoFit/>
          </a:bodyPr>
          <a:lstStyle/>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Feedback systems cause improvement in performance.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 voice gives rise to more </a:t>
            </a:r>
            <a:r>
              <a:rPr lang="en-GB" sz="2400" dirty="0" smtClean="0">
                <a:latin typeface="Times New Roman" panose="02020603050405020304" pitchFamily="18" charset="0"/>
                <a:cs typeface="Times New Roman" panose="02020603050405020304" pitchFamily="18" charset="0"/>
              </a:rPr>
              <a:t>engagement </a:t>
            </a:r>
            <a:r>
              <a:rPr lang="en-GB" dirty="0">
                <a:latin typeface="Times New Roman" panose="02020603050405020304" pitchFamily="18" charset="0"/>
                <a:cs typeface="Times New Roman" panose="02020603050405020304" pitchFamily="18" charset="0"/>
              </a:rPr>
              <a:t>(Adams et al, 2020).</a:t>
            </a:r>
            <a:endParaRPr lang="en-GB" sz="2400" dirty="0">
              <a:latin typeface="Times New Roman" panose="02020603050405020304" pitchFamily="18" charset="0"/>
              <a:cs typeface="Times New Roman" panose="02020603050405020304" pitchFamily="18" charset="0"/>
            </a:endParaRP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Contributes to increased satisfaction. </a:t>
            </a:r>
          </a:p>
          <a:p>
            <a:pPr marL="285750" lvl="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Lengthening and unbalanced working hours. </a:t>
            </a:r>
          </a:p>
        </p:txBody>
      </p:sp>
      <p:sp>
        <p:nvSpPr>
          <p:cNvPr id="4" name="Rectangle 3"/>
          <p:cNvSpPr/>
          <p:nvPr/>
        </p:nvSpPr>
        <p:spPr>
          <a:xfrm>
            <a:off x="8403114" y="7837785"/>
            <a:ext cx="5803192" cy="461665"/>
          </a:xfrm>
          <a:prstGeom prst="rect">
            <a:avLst/>
          </a:prstGeom>
          <a:solidFill>
            <a:schemeClr val="bg1"/>
          </a:solidFill>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Communication </a:t>
            </a:r>
            <a:r>
              <a:rPr lang="en-GB" sz="2400" dirty="0" smtClean="0">
                <a:latin typeface="Times New Roman" panose="02020603050405020304" pitchFamily="18" charset="0"/>
                <a:ea typeface="Calibri" panose="020F0502020204030204" pitchFamily="34" charset="0"/>
              </a:rPr>
              <a:t>(</a:t>
            </a:r>
            <a:r>
              <a:rPr lang="en-GB" sz="2400" dirty="0">
                <a:latin typeface="Times New Roman" panose="02020603050405020304" pitchFamily="18" charset="0"/>
                <a:cs typeface="Times New Roman" panose="02020603050405020304" pitchFamily="18" charset="0"/>
              </a:rPr>
              <a:t>Adams et al, 2020</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2240533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403114" y="0"/>
            <a:ext cx="6308249"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Impact on Job Satisfaction</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763504" y="1936425"/>
            <a:ext cx="6153275" cy="5262979"/>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leadership and management practices are directly affected</a:t>
            </a:r>
          </a:p>
          <a:p>
            <a:pPr marL="285750" indent="-285750" algn="just">
              <a:lnSpc>
                <a:spcPct val="20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A boost </a:t>
            </a:r>
            <a:r>
              <a:rPr lang="en-GB" sz="2400" dirty="0">
                <a:latin typeface="Times New Roman" panose="02020603050405020304" pitchFamily="18" charset="0"/>
                <a:cs typeface="Times New Roman" panose="02020603050405020304" pitchFamily="18" charset="0"/>
              </a:rPr>
              <a:t>in the performance of the whole organisation</a:t>
            </a:r>
          </a:p>
          <a:p>
            <a:pPr marL="28575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leadership development is critical to make the NHS job satisfaction better (Bakker  et al, 2020).</a:t>
            </a:r>
          </a:p>
        </p:txBody>
      </p:sp>
      <p:sp>
        <p:nvSpPr>
          <p:cNvPr id="4" name="Rectangle 3"/>
          <p:cNvSpPr/>
          <p:nvPr/>
        </p:nvSpPr>
        <p:spPr>
          <a:xfrm>
            <a:off x="8403114" y="7837785"/>
            <a:ext cx="5872120" cy="461665"/>
          </a:xfrm>
          <a:prstGeom prst="rect">
            <a:avLst/>
          </a:prstGeom>
          <a:solidFill>
            <a:schemeClr val="bg1"/>
          </a:solidFill>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Job Satisfaction</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Bakker  et al, 2020</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1124923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769784" y="11496"/>
            <a:ext cx="6941580" cy="8287954"/>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Working Hours </a:t>
            </a:r>
            <a:r>
              <a:rPr lang="en-GB" sz="3200" dirty="0" smtClean="0">
                <a:latin typeface="Times New Roman" panose="02020603050405020304" pitchFamily="18" charset="0"/>
                <a:cs typeface="Times New Roman" panose="02020603050405020304" pitchFamily="18" charset="0"/>
              </a:rPr>
              <a:t>in NHS</a:t>
            </a:r>
            <a:endParaRPr lang="en-GB" sz="100"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5143697" cy="3139321"/>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Employees </a:t>
            </a:r>
            <a:r>
              <a:rPr lang="en-GB" sz="2400" dirty="0">
                <a:latin typeface="Times New Roman" panose="02020603050405020304" pitchFamily="18" charset="0"/>
                <a:cs typeface="Times New Roman" panose="02020603050405020304" pitchFamily="18" charset="0"/>
              </a:rPr>
              <a:t>of NHS have to labour under long and irregular hours.</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Night shift and the weekend shifts are some examples</a:t>
            </a:r>
          </a:p>
          <a:p>
            <a:pPr marL="285750" indent="-28575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Employees </a:t>
            </a:r>
            <a:r>
              <a:rPr lang="en-GB" sz="2400" dirty="0">
                <a:latin typeface="Times New Roman" panose="02020603050405020304" pitchFamily="18" charset="0"/>
                <a:cs typeface="Times New Roman" panose="02020603050405020304" pitchFamily="18" charset="0"/>
              </a:rPr>
              <a:t>find it hard to engage in a balance between work and personal responsibility (Johnson  et al, 2020).</a:t>
            </a:r>
          </a:p>
        </p:txBody>
      </p:sp>
      <p:sp>
        <p:nvSpPr>
          <p:cNvPr id="4" name="Rectangle 3"/>
          <p:cNvSpPr/>
          <p:nvPr/>
        </p:nvSpPr>
        <p:spPr>
          <a:xfrm>
            <a:off x="7769783" y="7837785"/>
            <a:ext cx="6941580" cy="461665"/>
          </a:xfrm>
          <a:prstGeom prst="rect">
            <a:avLst/>
          </a:prstGeom>
          <a:solidFill>
            <a:schemeClr val="bg1"/>
          </a:solidFill>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Working Hours in NHS</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Johnson  et al, </a:t>
            </a:r>
            <a:r>
              <a:rPr lang="en-GB" sz="2400" dirty="0" smtClean="0">
                <a:latin typeface="Times New Roman" panose="02020603050405020304" pitchFamily="18" charset="0"/>
                <a:cs typeface="Times New Roman" panose="02020603050405020304" pitchFamily="18" charset="0"/>
              </a:rPr>
              <a:t>2020</a:t>
            </a:r>
            <a:r>
              <a:rPr lang="en-GB" sz="2400" dirty="0" smtClean="0">
                <a:latin typeface="Times New Roman" panose="02020603050405020304" pitchFamily="18" charset="0"/>
                <a:ea typeface="Calibri" panose="020F0502020204030204" pitchFamily="34" charset="0"/>
              </a:rPr>
              <a:t>). </a:t>
            </a:r>
            <a:endParaRPr lang="en-GB" sz="2400" dirty="0"/>
          </a:p>
        </p:txBody>
      </p:sp>
      <p:sp>
        <p:nvSpPr>
          <p:cNvPr id="7" name="Rectangle 6"/>
          <p:cNvSpPr/>
          <p:nvPr/>
        </p:nvSpPr>
        <p:spPr>
          <a:xfrm>
            <a:off x="202157" y="-2786"/>
            <a:ext cx="9461299" cy="461665"/>
          </a:xfrm>
          <a:prstGeom prst="rect">
            <a:avLst/>
          </a:prstGeom>
          <a:solidFill>
            <a:srgbClr val="FFFF00"/>
          </a:solidFill>
        </p:spPr>
        <p:txBody>
          <a:bodyPr wrap="square">
            <a:spAutoFit/>
          </a:bodyPr>
          <a:lstStyle/>
          <a:p>
            <a:r>
              <a:rPr lang="en-GB" sz="2400" dirty="0">
                <a:latin typeface="Times New Roman" panose="02020603050405020304" pitchFamily="18" charset="0"/>
                <a:cs typeface="Times New Roman" panose="02020603050405020304" pitchFamily="18" charset="0"/>
              </a:rPr>
              <a:t>Group </a:t>
            </a:r>
            <a:r>
              <a:rPr lang="en-GB" sz="2400" dirty="0" smtClean="0">
                <a:latin typeface="Times New Roman" panose="02020603050405020304" pitchFamily="18" charset="0"/>
                <a:cs typeface="Times New Roman" panose="02020603050405020304" pitchFamily="18" charset="0"/>
              </a:rPr>
              <a:t>Member 4- </a:t>
            </a:r>
            <a:r>
              <a:rPr lang="en-US" sz="2400" dirty="0">
                <a:latin typeface="Times New Roman" panose="02020603050405020304" pitchFamily="18" charset="0"/>
                <a:cs typeface="Times New Roman" panose="02020603050405020304" pitchFamily="18" charset="0"/>
              </a:rPr>
              <a:t>Work-Life Balance &amp; Wellbeing and Job Satisfaction</a:t>
            </a:r>
            <a:endParaRPr lang="en-US" sz="2400" dirty="0"/>
          </a:p>
        </p:txBody>
      </p:sp>
    </p:spTree>
    <p:extLst>
      <p:ext uri="{BB962C8B-B14F-4D97-AF65-F5344CB8AC3E}">
        <p14:creationId xmlns:p14="http://schemas.microsoft.com/office/powerpoint/2010/main" val="3746199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Work-Life Conflict</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3508653"/>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Work-life </a:t>
            </a:r>
            <a:r>
              <a:rPr lang="en-GB" sz="2400" dirty="0">
                <a:latin typeface="Times New Roman" panose="02020603050405020304" pitchFamily="18" charset="0"/>
                <a:cs typeface="Times New Roman" panose="02020603050405020304" pitchFamily="18" charset="0"/>
              </a:rPr>
              <a:t>conflict is acute among the employees</a:t>
            </a:r>
          </a:p>
          <a:p>
            <a:pPr marL="285750" indent="-28575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Hard </a:t>
            </a:r>
            <a:r>
              <a:rPr lang="en-GB" sz="2400" dirty="0">
                <a:latin typeface="Times New Roman" panose="02020603050405020304" pitchFamily="18" charset="0"/>
                <a:cs typeface="Times New Roman" panose="02020603050405020304" pitchFamily="18" charset="0"/>
              </a:rPr>
              <a:t>to reconcile between professional and personal obligations owing to the hectic schedules</a:t>
            </a:r>
          </a:p>
          <a:p>
            <a:pPr marL="285750" indent="-28575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Unresolved </a:t>
            </a:r>
            <a:r>
              <a:rPr lang="en-GB" sz="2400" dirty="0">
                <a:latin typeface="Times New Roman" panose="02020603050405020304" pitchFamily="18" charset="0"/>
                <a:cs typeface="Times New Roman" panose="02020603050405020304" pitchFamily="18" charset="0"/>
              </a:rPr>
              <a:t>work-life conflict may result in burnout and low productivity (Buchan et al, 2022</a:t>
            </a:r>
            <a:r>
              <a:rPr lang="en-GB" sz="2400" dirty="0" smtClean="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sp>
        <p:nvSpPr>
          <p:cNvPr id="4" name="Rectangle 3"/>
          <p:cNvSpPr/>
          <p:nvPr/>
        </p:nvSpPr>
        <p:spPr>
          <a:xfrm>
            <a:off x="8403114" y="7837785"/>
            <a:ext cx="6258701"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Work-Life Conflict</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Buchan et al, 2022</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3" name="Picture 2"/>
          <p:cNvPicPr>
            <a:picLocks noChangeAspect="1"/>
          </p:cNvPicPr>
          <p:nvPr/>
        </p:nvPicPr>
        <p:blipFill>
          <a:blip r:embed="rId3"/>
          <a:stretch>
            <a:fillRect/>
          </a:stretch>
        </p:blipFill>
        <p:spPr>
          <a:xfrm>
            <a:off x="8565426" y="0"/>
            <a:ext cx="5934075" cy="7837785"/>
          </a:xfrm>
          <a:prstGeom prst="rect">
            <a:avLst/>
          </a:prstGeom>
        </p:spPr>
      </p:pic>
    </p:spTree>
    <p:extLst>
      <p:ext uri="{BB962C8B-B14F-4D97-AF65-F5344CB8AC3E}">
        <p14:creationId xmlns:p14="http://schemas.microsoft.com/office/powerpoint/2010/main" val="2077407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Mental Health and </a:t>
            </a:r>
            <a:r>
              <a:rPr lang="en-GB" sz="3200" dirty="0" smtClean="0">
                <a:latin typeface="Times New Roman" panose="02020603050405020304" pitchFamily="18" charset="0"/>
                <a:cs typeface="Times New Roman" panose="02020603050405020304" pitchFamily="18" charset="0"/>
              </a:rPr>
              <a:t>Wellbeing</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2472793"/>
          </a:xfrm>
          <a:prstGeom prst="rect">
            <a:avLst/>
          </a:prstGeom>
        </p:spPr>
        <p:txBody>
          <a:bodyPr wrap="square">
            <a:spAutoFit/>
          </a:bodyPr>
          <a:lstStyle/>
          <a:p>
            <a:pPr marL="285750" indent="-285750" algn="just">
              <a:lnSpc>
                <a:spcPct val="150000"/>
              </a:lnSpc>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Healthcare roles are highly pressurizing </a:t>
            </a:r>
            <a:r>
              <a:rPr lang="en-GB" sz="2400" dirty="0" smtClean="0">
                <a:latin typeface="Times New Roman" panose="02020603050405020304" pitchFamily="18" charset="0"/>
                <a:cs typeface="Times New Roman" panose="02020603050405020304" pitchFamily="18" charset="0"/>
              </a:rPr>
              <a:t>a </a:t>
            </a:r>
            <a:r>
              <a:rPr lang="en-GB" sz="2400" dirty="0">
                <a:latin typeface="Times New Roman" panose="02020603050405020304" pitchFamily="18" charset="0"/>
                <a:cs typeface="Times New Roman" panose="02020603050405020304" pitchFamily="18" charset="0"/>
              </a:rPr>
              <a:t>great challenge to the mental health </a:t>
            </a:r>
          </a:p>
          <a:p>
            <a:pPr marL="285750" indent="-285750" algn="just">
              <a:lnSpc>
                <a:spcPct val="150000"/>
              </a:lnSpc>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Mental health support by organisations </a:t>
            </a:r>
            <a:r>
              <a:rPr lang="en-GB" sz="2400" dirty="0" smtClean="0">
                <a:latin typeface="Times New Roman" panose="02020603050405020304" pitchFamily="18" charset="0"/>
                <a:cs typeface="Times New Roman" panose="02020603050405020304" pitchFamily="18" charset="0"/>
              </a:rPr>
              <a:t>leading </a:t>
            </a:r>
            <a:r>
              <a:rPr lang="en-GB" sz="2400" dirty="0">
                <a:latin typeface="Times New Roman" panose="02020603050405020304" pitchFamily="18" charset="0"/>
                <a:cs typeface="Times New Roman" panose="02020603050405020304" pitchFamily="18" charset="0"/>
              </a:rPr>
              <a:t>to higher job satisfaction (CIPD, 2023).</a:t>
            </a:r>
          </a:p>
        </p:txBody>
      </p:sp>
      <p:sp>
        <p:nvSpPr>
          <p:cNvPr id="4" name="Rectangle 3"/>
          <p:cNvSpPr/>
          <p:nvPr/>
        </p:nvSpPr>
        <p:spPr>
          <a:xfrm>
            <a:off x="8403114" y="7837785"/>
            <a:ext cx="6670672"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Mental Health and Wellbeing</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CIPD, 2023</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5122" name="Picture 2" descr="What is Mental Wellbeing? | Sapien Lab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0113" y="-1"/>
            <a:ext cx="6191250" cy="7837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043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Burnout and Fatigue</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2769989"/>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Overworking </a:t>
            </a:r>
            <a:r>
              <a:rPr lang="en-GB" sz="2400" dirty="0">
                <a:latin typeface="Times New Roman" panose="02020603050405020304" pitchFamily="18" charset="0"/>
                <a:cs typeface="Times New Roman" panose="02020603050405020304" pitchFamily="18" charset="0"/>
              </a:rPr>
              <a:t>and stress </a:t>
            </a:r>
            <a:r>
              <a:rPr lang="en-GB" sz="2400" dirty="0" smtClean="0">
                <a:latin typeface="Times New Roman" panose="02020603050405020304" pitchFamily="18" charset="0"/>
                <a:cs typeface="Times New Roman" panose="02020603050405020304" pitchFamily="18" charset="0"/>
              </a:rPr>
              <a:t>lead </a:t>
            </a:r>
            <a:r>
              <a:rPr lang="en-GB" sz="2400" dirty="0">
                <a:latin typeface="Times New Roman" panose="02020603050405020304" pitchFamily="18" charset="0"/>
                <a:cs typeface="Times New Roman" panose="02020603050405020304" pitchFamily="18" charset="0"/>
              </a:rPr>
              <a:t>to burnout and fatigue.</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Workers with burnout are usually detached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issue of fatigue should also be addressed with the help of the proper workload </a:t>
            </a:r>
            <a:r>
              <a:rPr lang="en-GB" sz="2400" dirty="0" smtClean="0">
                <a:latin typeface="Times New Roman" panose="02020603050405020304" pitchFamily="18" charset="0"/>
                <a:cs typeface="Times New Roman" panose="02020603050405020304" pitchFamily="18" charset="0"/>
              </a:rPr>
              <a:t>management (Health </a:t>
            </a:r>
            <a:r>
              <a:rPr lang="en-GB" sz="2400" dirty="0">
                <a:latin typeface="Times New Roman" panose="02020603050405020304" pitchFamily="18" charset="0"/>
                <a:cs typeface="Times New Roman" panose="02020603050405020304" pitchFamily="18" charset="0"/>
              </a:rPr>
              <a:t>Foundation, 2022).</a:t>
            </a:r>
          </a:p>
        </p:txBody>
      </p:sp>
      <p:sp>
        <p:nvSpPr>
          <p:cNvPr id="4" name="Rectangle 3"/>
          <p:cNvSpPr/>
          <p:nvPr/>
        </p:nvSpPr>
        <p:spPr>
          <a:xfrm>
            <a:off x="8403114" y="7837785"/>
            <a:ext cx="6431441"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Conclusion (</a:t>
            </a:r>
            <a:r>
              <a:rPr lang="en-GB" sz="2400" dirty="0">
                <a:latin typeface="Times New Roman" panose="02020603050405020304" pitchFamily="18" charset="0"/>
                <a:cs typeface="Times New Roman" panose="02020603050405020304" pitchFamily="18" charset="0"/>
              </a:rPr>
              <a:t>National Audit Office, 2020</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3" name="Picture 2"/>
          <p:cNvPicPr>
            <a:picLocks noChangeAspect="1"/>
          </p:cNvPicPr>
          <p:nvPr/>
        </p:nvPicPr>
        <p:blipFill>
          <a:blip r:embed="rId3"/>
          <a:stretch>
            <a:fillRect/>
          </a:stretch>
        </p:blipFill>
        <p:spPr>
          <a:xfrm>
            <a:off x="8403114" y="5523"/>
            <a:ext cx="6308249" cy="7832261"/>
          </a:xfrm>
          <a:prstGeom prst="rect">
            <a:avLst/>
          </a:prstGeom>
        </p:spPr>
      </p:pic>
    </p:spTree>
    <p:extLst>
      <p:ext uri="{BB962C8B-B14F-4D97-AF65-F5344CB8AC3E}">
        <p14:creationId xmlns:p14="http://schemas.microsoft.com/office/powerpoint/2010/main" val="1234378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Wellbeing Support Initiatives</a:t>
            </a:r>
            <a:endParaRPr lang="en-GB" sz="100" dirty="0">
              <a:latin typeface="Times New Roman" panose="02020603050405020304" pitchFamily="18" charset="0"/>
              <a:cs typeface="Times New Roman" panose="02020603050405020304" pitchFamily="18" charset="0"/>
            </a:endParaRPr>
          </a:p>
        </p:txBody>
      </p:sp>
      <p:sp>
        <p:nvSpPr>
          <p:cNvPr id="6" name="Rectangle 5"/>
          <p:cNvSpPr/>
          <p:nvPr/>
        </p:nvSpPr>
        <p:spPr>
          <a:xfrm>
            <a:off x="2095828" y="1805414"/>
            <a:ext cx="6230025" cy="3785652"/>
          </a:xfrm>
          <a:prstGeom prst="rect">
            <a:avLst/>
          </a:prstGeom>
        </p:spPr>
        <p:txBody>
          <a:bodyPr wrap="square">
            <a:spAutoFit/>
          </a:bodyPr>
          <a:lstStyle/>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NHS wellbeing programs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Flexible working policies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Counselling and support services.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Improves job satisfaction (NHS England, 2023).</a:t>
            </a:r>
          </a:p>
        </p:txBody>
      </p:sp>
      <p:sp>
        <p:nvSpPr>
          <p:cNvPr id="4" name="Rectangle 3"/>
          <p:cNvSpPr/>
          <p:nvPr/>
        </p:nvSpPr>
        <p:spPr>
          <a:xfrm>
            <a:off x="8325853" y="7468453"/>
            <a:ext cx="6385510" cy="830997"/>
          </a:xfrm>
          <a:prstGeom prst="rect">
            <a:avLst/>
          </a:prstGeom>
        </p:spPr>
        <p:txBody>
          <a:bodyPr wrap="squar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NHS wellbeing </a:t>
            </a:r>
            <a:r>
              <a:rPr lang="en-GB" sz="2400" dirty="0" smtClean="0">
                <a:latin typeface="Times New Roman" panose="02020603050405020304" pitchFamily="18" charset="0"/>
                <a:cs typeface="Times New Roman" panose="02020603050405020304" pitchFamily="18" charset="0"/>
              </a:rPr>
              <a:t>programs </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NHS England, 2023</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6146" name="Picture 2" descr="Staff Health and Wellbeing Hub :: NHS Golden Jubile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4942" y="-1"/>
            <a:ext cx="6256421" cy="7468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4143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03061" y="1143843"/>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Importance of Career Growth</a:t>
            </a:r>
            <a:endParaRPr lang="en-GB" sz="100"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3785652"/>
          </a:xfrm>
          <a:prstGeom prst="rect">
            <a:avLst/>
          </a:prstGeom>
        </p:spPr>
        <p:txBody>
          <a:bodyPr wrap="square">
            <a:spAutoFit/>
          </a:bodyPr>
          <a:lstStyle/>
          <a:p>
            <a:pPr marL="342900" lvl="0" indent="-34290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essential requirement is professional </a:t>
            </a:r>
            <a:r>
              <a:rPr lang="en-GB" sz="2400" dirty="0" smtClean="0">
                <a:latin typeface="Times New Roman" panose="02020603050405020304" pitchFamily="18" charset="0"/>
                <a:cs typeface="Times New Roman" panose="02020603050405020304" pitchFamily="18" charset="0"/>
              </a:rPr>
              <a:t>growth</a:t>
            </a:r>
            <a:r>
              <a:rPr lang="en-GB" sz="2400" dirty="0">
                <a:latin typeface="Times New Roman" panose="02020603050405020304" pitchFamily="18" charset="0"/>
                <a:cs typeface="Times New Roman" panose="02020603050405020304" pitchFamily="18" charset="0"/>
              </a:rPr>
              <a:t> (RCN, 2023).</a:t>
            </a:r>
          </a:p>
          <a:p>
            <a:pPr marL="342900" lvl="0" indent="-34290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demand growth career prospects. </a:t>
            </a:r>
          </a:p>
          <a:p>
            <a:pPr marL="342900" lvl="0" indent="-34290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Skill improvement is better on performance. </a:t>
            </a:r>
          </a:p>
          <a:p>
            <a:pPr marL="342900" lvl="0" indent="-34290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Increases long-term satisfaction </a:t>
            </a:r>
          </a:p>
        </p:txBody>
      </p:sp>
      <p:sp>
        <p:nvSpPr>
          <p:cNvPr id="4" name="Rectangle 3"/>
          <p:cNvSpPr/>
          <p:nvPr/>
        </p:nvSpPr>
        <p:spPr>
          <a:xfrm>
            <a:off x="8403114" y="7837785"/>
            <a:ext cx="4825360"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Career Growth</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RCN, 2023</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3" name="Picture 2"/>
          <p:cNvPicPr>
            <a:picLocks noChangeAspect="1"/>
          </p:cNvPicPr>
          <p:nvPr/>
        </p:nvPicPr>
        <p:blipFill>
          <a:blip r:embed="rId3"/>
          <a:stretch>
            <a:fillRect/>
          </a:stretch>
        </p:blipFill>
        <p:spPr>
          <a:xfrm>
            <a:off x="8403114" y="-43188"/>
            <a:ext cx="6308249" cy="7880973"/>
          </a:xfrm>
          <a:prstGeom prst="rect">
            <a:avLst/>
          </a:prstGeom>
        </p:spPr>
      </p:pic>
      <p:sp>
        <p:nvSpPr>
          <p:cNvPr id="7" name="Rectangle 6"/>
          <p:cNvSpPr/>
          <p:nvPr/>
        </p:nvSpPr>
        <p:spPr>
          <a:xfrm>
            <a:off x="0" y="0"/>
            <a:ext cx="8870124" cy="461665"/>
          </a:xfrm>
          <a:prstGeom prst="rect">
            <a:avLst/>
          </a:prstGeom>
          <a:solidFill>
            <a:srgbClr val="FFFF00"/>
          </a:solidFill>
        </p:spPr>
        <p:txBody>
          <a:bodyPr wrap="square">
            <a:spAutoFit/>
          </a:bodyPr>
          <a:lstStyle/>
          <a:p>
            <a:r>
              <a:rPr lang="en-GB" sz="2400" dirty="0">
                <a:latin typeface="Times New Roman" panose="02020603050405020304" pitchFamily="18" charset="0"/>
                <a:cs typeface="Times New Roman" panose="02020603050405020304" pitchFamily="18" charset="0"/>
              </a:rPr>
              <a:t>Group </a:t>
            </a:r>
            <a:r>
              <a:rPr lang="en-GB" sz="2400" dirty="0" smtClean="0">
                <a:latin typeface="Times New Roman" panose="02020603050405020304" pitchFamily="18" charset="0"/>
                <a:cs typeface="Times New Roman" panose="02020603050405020304" pitchFamily="18" charset="0"/>
              </a:rPr>
              <a:t>Member 5- </a:t>
            </a:r>
            <a:r>
              <a:rPr lang="en-US" sz="2400" dirty="0">
                <a:latin typeface="Times New Roman" panose="02020603050405020304" pitchFamily="18" charset="0"/>
                <a:cs typeface="Times New Roman" panose="02020603050405020304" pitchFamily="18" charset="0"/>
              </a:rPr>
              <a:t>Career Development &amp; Growth and Job Satisfaction</a:t>
            </a:r>
            <a:endParaRPr lang="en-US" sz="2400" dirty="0"/>
          </a:p>
        </p:txBody>
      </p:sp>
    </p:spTree>
    <p:extLst>
      <p:ext uri="{BB962C8B-B14F-4D97-AF65-F5344CB8AC3E}">
        <p14:creationId xmlns:p14="http://schemas.microsoft.com/office/powerpoint/2010/main" val="181671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Training &amp; </a:t>
            </a:r>
            <a:r>
              <a:rPr lang="en-GB" sz="3200" dirty="0" smtClean="0">
                <a:latin typeface="Times New Roman" panose="02020603050405020304" pitchFamily="18" charset="0"/>
                <a:cs typeface="Times New Roman" panose="02020603050405020304" pitchFamily="18" charset="0"/>
              </a:rPr>
              <a:t>Development</a:t>
            </a:r>
            <a:endParaRPr lang="en-GB" sz="100"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3785652"/>
          </a:xfrm>
          <a:prstGeom prst="rect">
            <a:avLst/>
          </a:prstGeom>
        </p:spPr>
        <p:txBody>
          <a:bodyPr wrap="square">
            <a:spAutoFit/>
          </a:bodyPr>
          <a:lstStyle/>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Continuous professional development.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On-the-job training opportunities (West et al, 2020).</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Promotion pathways available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Increased motivation and confidence. </a:t>
            </a:r>
          </a:p>
        </p:txBody>
      </p:sp>
      <p:sp>
        <p:nvSpPr>
          <p:cNvPr id="4" name="Rectangle 3"/>
          <p:cNvSpPr/>
          <p:nvPr/>
        </p:nvSpPr>
        <p:spPr>
          <a:xfrm>
            <a:off x="8403114" y="7837785"/>
            <a:ext cx="6648615"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Training &amp; Development</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West et al, 2020</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3" name="Picture 2"/>
          <p:cNvPicPr>
            <a:picLocks noChangeAspect="1"/>
          </p:cNvPicPr>
          <p:nvPr/>
        </p:nvPicPr>
        <p:blipFill>
          <a:blip r:embed="rId3"/>
          <a:stretch>
            <a:fillRect/>
          </a:stretch>
        </p:blipFill>
        <p:spPr>
          <a:xfrm>
            <a:off x="8403114" y="-1"/>
            <a:ext cx="6308249" cy="7837785"/>
          </a:xfrm>
          <a:prstGeom prst="rect">
            <a:avLst/>
          </a:prstGeom>
        </p:spPr>
      </p:pic>
    </p:spTree>
    <p:extLst>
      <p:ext uri="{BB962C8B-B14F-4D97-AF65-F5344CB8AC3E}">
        <p14:creationId xmlns:p14="http://schemas.microsoft.com/office/powerpoint/2010/main" val="3980050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403114" y="0"/>
            <a:ext cx="6308249" cy="8299450"/>
          </a:xfrm>
          <a:prstGeom prst="rect">
            <a:avLst/>
          </a:prstGeom>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Career Progression Opportunities</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5769339" cy="3877985"/>
          </a:xfrm>
          <a:prstGeom prst="rect">
            <a:avLst/>
          </a:prstGeom>
        </p:spPr>
        <p:txBody>
          <a:bodyPr wrap="square">
            <a:spAutoFit/>
          </a:bodyPr>
          <a:lstStyle/>
          <a:p>
            <a:pPr marL="285750" indent="-285750" algn="just">
              <a:lnSpc>
                <a:spcPct val="150000"/>
              </a:lnSpc>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Promotions and in-house mobility gives </a:t>
            </a:r>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chance to </a:t>
            </a:r>
            <a:r>
              <a:rPr lang="en-GB" sz="2400" dirty="0" smtClean="0">
                <a:latin typeface="Times New Roman" panose="02020603050405020304" pitchFamily="18" charset="0"/>
                <a:cs typeface="Times New Roman" panose="02020603050405020304" pitchFamily="18" charset="0"/>
              </a:rPr>
              <a:t>in career</a:t>
            </a:r>
            <a:r>
              <a:rPr lang="en-GB" sz="2400" dirty="0">
                <a:latin typeface="Times New Roman" panose="02020603050405020304" pitchFamily="18" charset="0"/>
                <a:cs typeface="Times New Roman" panose="02020603050405020304" pitchFamily="18" charset="0"/>
              </a:rPr>
              <a:t>.</a:t>
            </a:r>
          </a:p>
          <a:p>
            <a:pPr marL="285750" indent="-285750" algn="just">
              <a:lnSpc>
                <a:spcPct val="150000"/>
              </a:lnSpc>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Occupy </a:t>
            </a:r>
            <a:r>
              <a:rPr lang="en-GB" sz="2400" dirty="0">
                <a:latin typeface="Times New Roman" panose="02020603050405020304" pitchFamily="18" charset="0"/>
                <a:cs typeface="Times New Roman" panose="02020603050405020304" pitchFamily="18" charset="0"/>
              </a:rPr>
              <a:t>advanced positions at the organisation.</a:t>
            </a:r>
          </a:p>
          <a:p>
            <a:pPr marL="285750" indent="-285750" algn="just">
              <a:lnSpc>
                <a:spcPct val="150000"/>
              </a:lnSpc>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Committed </a:t>
            </a:r>
            <a:r>
              <a:rPr lang="en-GB" sz="2400" dirty="0">
                <a:latin typeface="Times New Roman" panose="02020603050405020304" pitchFamily="18" charset="0"/>
                <a:cs typeface="Times New Roman" panose="02020603050405020304" pitchFamily="18" charset="0"/>
              </a:rPr>
              <a:t>and satisfied when they realize a promising future </a:t>
            </a:r>
            <a:r>
              <a:rPr lang="en-GB" sz="2400" dirty="0" smtClean="0">
                <a:latin typeface="Times New Roman" panose="02020603050405020304" pitchFamily="18" charset="0"/>
                <a:cs typeface="Times New Roman" panose="02020603050405020304" pitchFamily="18" charset="0"/>
              </a:rPr>
              <a:t>(</a:t>
            </a:r>
            <a:r>
              <a:rPr lang="en-GB" sz="2400" dirty="0">
                <a:latin typeface="Times New Roman" panose="02020603050405020304" pitchFamily="18" charset="0"/>
                <a:cs typeface="Times New Roman" panose="02020603050405020304" pitchFamily="18" charset="0"/>
              </a:rPr>
              <a:t>Adams et al, 2020).</a:t>
            </a:r>
          </a:p>
        </p:txBody>
      </p:sp>
      <p:sp>
        <p:nvSpPr>
          <p:cNvPr id="4" name="Rectangle 3"/>
          <p:cNvSpPr/>
          <p:nvPr/>
        </p:nvSpPr>
        <p:spPr>
          <a:xfrm>
            <a:off x="8403114" y="7837785"/>
            <a:ext cx="5277407"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Progression</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Adams et al, 2020</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24374630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2,972,800+ Barrier Stock Photos, Pictures &amp; Royalty-Free Images - iStock |  Obstacle, Barriers to success, W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3114" y="0"/>
            <a:ext cx="6308249" cy="8299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Barriers to Career Development</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3673121"/>
          </a:xfrm>
          <a:prstGeom prst="rect">
            <a:avLst/>
          </a:prstGeom>
        </p:spPr>
        <p:txBody>
          <a:bodyPr wrap="square">
            <a:spAutoFit/>
          </a:bodyPr>
          <a:lstStyle/>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Limited promotion opportunities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Resource and funding limitation.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Lack of guidance and mentorship. </a:t>
            </a:r>
          </a:p>
          <a:p>
            <a:pPr marL="285750" lvl="0" indent="-285750" algn="just">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Effects retention and </a:t>
            </a:r>
            <a:r>
              <a:rPr lang="en-GB" sz="2400" dirty="0" smtClean="0">
                <a:latin typeface="Times New Roman" panose="02020603050405020304" pitchFamily="18" charset="0"/>
                <a:cs typeface="Times New Roman" panose="02020603050405020304" pitchFamily="18" charset="0"/>
              </a:rPr>
              <a:t>satisfaction </a:t>
            </a:r>
            <a:r>
              <a:rPr lang="en-GB" sz="2400" dirty="0">
                <a:latin typeface="Times New Roman" panose="02020603050405020304" pitchFamily="18" charset="0"/>
                <a:cs typeface="Times New Roman" panose="02020603050405020304" pitchFamily="18" charset="0"/>
              </a:rPr>
              <a:t>(Bakker et al, 2020).</a:t>
            </a:r>
          </a:p>
        </p:txBody>
      </p:sp>
      <p:sp>
        <p:nvSpPr>
          <p:cNvPr id="4" name="Rectangle 3"/>
          <p:cNvSpPr/>
          <p:nvPr/>
        </p:nvSpPr>
        <p:spPr>
          <a:xfrm>
            <a:off x="8403114" y="7837785"/>
            <a:ext cx="4830168"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cs typeface="Times New Roman" panose="02020603050405020304" pitchFamily="18" charset="0"/>
              </a:rPr>
              <a:t>Barriers</a:t>
            </a:r>
            <a:r>
              <a:rPr lang="en-GB" sz="2400" dirty="0" smtClean="0">
                <a:latin typeface="Times New Roman" panose="02020603050405020304" pitchFamily="18" charset="0"/>
                <a:ea typeface="Calibri" panose="020F0502020204030204" pitchFamily="34" charset="0"/>
              </a:rPr>
              <a:t> (</a:t>
            </a:r>
            <a:r>
              <a:rPr lang="en-GB" sz="2400" dirty="0">
                <a:latin typeface="Times New Roman" panose="02020603050405020304" pitchFamily="18" charset="0"/>
                <a:cs typeface="Times New Roman" panose="02020603050405020304" pitchFamily="18" charset="0"/>
              </a:rPr>
              <a:t>Bakker et al, 2020</a:t>
            </a:r>
            <a:r>
              <a:rPr lang="en-GB" sz="2400" dirty="0" smtClean="0">
                <a:latin typeface="Times New Roman" panose="02020603050405020304" pitchFamily="18" charset="0"/>
                <a:ea typeface="Calibri" panose="020F0502020204030204" pitchFamily="34" charset="0"/>
              </a:rPr>
              <a:t>). </a:t>
            </a:r>
            <a:endParaRPr lang="en-GB" sz="2400" dirty="0"/>
          </a:p>
        </p:txBody>
      </p:sp>
    </p:spTree>
    <p:extLst>
      <p:ext uri="{BB962C8B-B14F-4D97-AF65-F5344CB8AC3E}">
        <p14:creationId xmlns:p14="http://schemas.microsoft.com/office/powerpoint/2010/main" val="4232890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pPr algn="just"/>
            <a:r>
              <a:rPr lang="en-GB" sz="3200" dirty="0">
                <a:latin typeface="Times New Roman" panose="02020603050405020304" pitchFamily="18" charset="0"/>
                <a:cs typeface="Times New Roman" panose="02020603050405020304" pitchFamily="18" charset="0"/>
              </a:rPr>
              <a:t>Impact on Retention and Satisfaction</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3139321"/>
          </a:xfrm>
          <a:prstGeom prst="rect">
            <a:avLst/>
          </a:prstGeom>
        </p:spPr>
        <p:txBody>
          <a:bodyPr wrap="square">
            <a:spAutoFit/>
          </a:bodyPr>
          <a:lstStyle/>
          <a:p>
            <a:pPr marL="342900" indent="-34290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Influenced </a:t>
            </a:r>
            <a:r>
              <a:rPr lang="en-GB" sz="2400" dirty="0">
                <a:latin typeface="Times New Roman" panose="02020603050405020304" pitchFamily="18" charset="0"/>
                <a:cs typeface="Times New Roman" panose="02020603050405020304" pitchFamily="18" charset="0"/>
              </a:rPr>
              <a:t>by the opportunities of career development.</a:t>
            </a:r>
          </a:p>
          <a:p>
            <a:pPr marL="342900" indent="-34290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Room </a:t>
            </a:r>
            <a:r>
              <a:rPr lang="en-GB" sz="2400" dirty="0">
                <a:latin typeface="Times New Roman" panose="02020603050405020304" pitchFamily="18" charset="0"/>
                <a:cs typeface="Times New Roman" panose="02020603050405020304" pitchFamily="18" charset="0"/>
              </a:rPr>
              <a:t>of </a:t>
            </a:r>
            <a:r>
              <a:rPr lang="en-GB" sz="2400" dirty="0" smtClean="0">
                <a:latin typeface="Times New Roman" panose="02020603050405020304" pitchFamily="18" charset="0"/>
                <a:cs typeface="Times New Roman" panose="02020603050405020304" pitchFamily="18" charset="0"/>
              </a:rPr>
              <a:t>development will </a:t>
            </a:r>
            <a:r>
              <a:rPr lang="en-GB" sz="2400" dirty="0">
                <a:latin typeface="Times New Roman" panose="02020603050405020304" pitchFamily="18" charset="0"/>
                <a:cs typeface="Times New Roman" panose="02020603050405020304" pitchFamily="18" charset="0"/>
              </a:rPr>
              <a:t>sustain loyalty to the organisation.</a:t>
            </a:r>
          </a:p>
          <a:p>
            <a:pPr marL="342900" indent="-342900" algn="just">
              <a:spcAft>
                <a:spcPts val="1800"/>
              </a:spcAft>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Organisation invests </a:t>
            </a:r>
            <a:r>
              <a:rPr lang="en-GB" sz="2400" dirty="0">
                <a:latin typeface="Times New Roman" panose="02020603050405020304" pitchFamily="18" charset="0"/>
                <a:cs typeface="Times New Roman" panose="02020603050405020304" pitchFamily="18" charset="0"/>
              </a:rPr>
              <a:t>in to ensure that they have satisfied and committed staff (Johnson et al, 2020).</a:t>
            </a:r>
          </a:p>
        </p:txBody>
      </p:sp>
      <p:sp>
        <p:nvSpPr>
          <p:cNvPr id="4" name="Rectangle 3"/>
          <p:cNvSpPr/>
          <p:nvPr/>
        </p:nvSpPr>
        <p:spPr>
          <a:xfrm>
            <a:off x="8403114" y="7837785"/>
            <a:ext cx="6631944"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a:t>
            </a:r>
            <a:r>
              <a:rPr lang="en-GB" sz="2400" dirty="0">
                <a:latin typeface="Times New Roman" panose="02020603050405020304" pitchFamily="18" charset="0"/>
                <a:ea typeface="Calibri" panose="020F0502020204030204" pitchFamily="34" charset="0"/>
              </a:rPr>
              <a:t>employee satisfaction </a:t>
            </a:r>
            <a:r>
              <a:rPr lang="en-GB" sz="2400" dirty="0" smtClean="0">
                <a:latin typeface="Times New Roman" panose="02020603050405020304" pitchFamily="18" charset="0"/>
                <a:ea typeface="Calibri" panose="020F0502020204030204" pitchFamily="34" charset="0"/>
              </a:rPr>
              <a:t>(</a:t>
            </a:r>
            <a:r>
              <a:rPr lang="en-GB" sz="2400" dirty="0">
                <a:latin typeface="Times New Roman" panose="02020603050405020304" pitchFamily="18" charset="0"/>
                <a:cs typeface="Times New Roman" panose="02020603050405020304" pitchFamily="18" charset="0"/>
              </a:rPr>
              <a:t>Johnson et al, 2020</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3" name="Picture 2"/>
          <p:cNvPicPr>
            <a:picLocks noChangeAspect="1"/>
          </p:cNvPicPr>
          <p:nvPr/>
        </p:nvPicPr>
        <p:blipFill>
          <a:blip r:embed="rId3"/>
          <a:stretch>
            <a:fillRect/>
          </a:stretch>
        </p:blipFill>
        <p:spPr>
          <a:xfrm>
            <a:off x="8403114" y="-1"/>
            <a:ext cx="6308249" cy="7837785"/>
          </a:xfrm>
          <a:prstGeom prst="rect">
            <a:avLst/>
          </a:prstGeom>
        </p:spPr>
      </p:pic>
    </p:spTree>
    <p:extLst>
      <p:ext uri="{BB962C8B-B14F-4D97-AF65-F5344CB8AC3E}">
        <p14:creationId xmlns:p14="http://schemas.microsoft.com/office/powerpoint/2010/main" val="1985051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2095828" y="444596"/>
            <a:ext cx="6044493" cy="884903"/>
          </a:xfrm>
        </p:spPr>
        <p:txBody>
          <a:bodyPr>
            <a:noAutofit/>
          </a:bodyPr>
          <a:lstStyle/>
          <a:p>
            <a:r>
              <a:rPr lang="en-GB" sz="3200" dirty="0">
                <a:latin typeface="Times New Roman" panose="02020603050405020304" pitchFamily="18" charset="0"/>
                <a:cs typeface="Times New Roman" panose="02020603050405020304" pitchFamily="18" charset="0"/>
              </a:rPr>
              <a:t>Conclusion</a:t>
            </a:r>
            <a:endParaRPr lang="en-GB" sz="3200" b="1" dirty="0">
              <a:latin typeface="Times New Roman" panose="02020603050405020304" pitchFamily="18" charset="0"/>
              <a:cs typeface="Times New Roman" panose="02020603050405020304" pitchFamily="18" charset="0"/>
            </a:endParaRPr>
          </a:p>
        </p:txBody>
      </p:sp>
      <p:sp>
        <p:nvSpPr>
          <p:cNvPr id="6" name="Rectangle 5"/>
          <p:cNvSpPr/>
          <p:nvPr/>
        </p:nvSpPr>
        <p:spPr>
          <a:xfrm>
            <a:off x="2003061" y="2190425"/>
            <a:ext cx="6230025" cy="2908489"/>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NHS should employ a centrally </a:t>
            </a:r>
            <a:r>
              <a:rPr lang="en-GB" sz="2400" dirty="0" err="1">
                <a:latin typeface="Times New Roman" panose="02020603050405020304" pitchFamily="18" charset="0"/>
                <a:cs typeface="Times New Roman" panose="02020603050405020304" pitchFamily="18" charset="0"/>
              </a:rPr>
              <a:t>recundative</a:t>
            </a:r>
            <a:r>
              <a:rPr lang="en-GB" sz="2400" dirty="0">
                <a:latin typeface="Times New Roman" panose="02020603050405020304" pitchFamily="18" charset="0"/>
                <a:cs typeface="Times New Roman" panose="02020603050405020304" pitchFamily="18" charset="0"/>
              </a:rPr>
              <a:t> HRM strategy that aims at both organisational and personal demands.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job satisfaction is not only good but also plays a critical role in providing quality care to the patients as well as the long-term sustainability of NHS.</a:t>
            </a:r>
          </a:p>
        </p:txBody>
      </p:sp>
      <p:sp>
        <p:nvSpPr>
          <p:cNvPr id="4" name="Rectangle 3"/>
          <p:cNvSpPr/>
          <p:nvPr/>
        </p:nvSpPr>
        <p:spPr>
          <a:xfrm>
            <a:off x="8403114" y="7837785"/>
            <a:ext cx="5240537" cy="461665"/>
          </a:xfrm>
          <a:prstGeom prst="rect">
            <a:avLst/>
          </a:prstGeom>
        </p:spPr>
        <p:txBody>
          <a:bodyPr wrap="none">
            <a:spAutoFit/>
          </a:bodyPr>
          <a:lstStyle/>
          <a:p>
            <a:r>
              <a:rPr lang="en-GB" sz="2400" dirty="0" smtClean="0">
                <a:latin typeface="Times New Roman" panose="02020603050405020304" pitchFamily="18" charset="0"/>
                <a:ea typeface="Calibri" panose="020F0502020204030204" pitchFamily="34" charset="0"/>
              </a:rPr>
              <a:t>Figure: Conclusion (</a:t>
            </a:r>
            <a:r>
              <a:rPr lang="en-GB" sz="2400" dirty="0">
                <a:latin typeface="Times New Roman" panose="02020603050405020304" pitchFamily="18" charset="0"/>
                <a:cs typeface="Times New Roman" panose="02020603050405020304" pitchFamily="18" charset="0"/>
              </a:rPr>
              <a:t>Bakker et al, 2020</a:t>
            </a:r>
            <a:r>
              <a:rPr lang="en-GB" sz="2400" dirty="0" smtClean="0">
                <a:latin typeface="Times New Roman" panose="02020603050405020304" pitchFamily="18" charset="0"/>
                <a:ea typeface="Calibri" panose="020F0502020204030204" pitchFamily="34" charset="0"/>
              </a:rPr>
              <a:t>). </a:t>
            </a:r>
            <a:endParaRPr lang="en-GB" sz="2400" dirty="0"/>
          </a:p>
        </p:txBody>
      </p:sp>
      <p:pic>
        <p:nvPicPr>
          <p:cNvPr id="3" name="Picture 2"/>
          <p:cNvPicPr>
            <a:picLocks noChangeAspect="1"/>
          </p:cNvPicPr>
          <p:nvPr/>
        </p:nvPicPr>
        <p:blipFill>
          <a:blip r:embed="rId3"/>
          <a:stretch>
            <a:fillRect/>
          </a:stretch>
        </p:blipFill>
        <p:spPr>
          <a:xfrm>
            <a:off x="8403114" y="-1"/>
            <a:ext cx="6308249" cy="7837785"/>
          </a:xfrm>
          <a:prstGeom prst="rect">
            <a:avLst/>
          </a:prstGeom>
        </p:spPr>
      </p:pic>
    </p:spTree>
    <p:extLst>
      <p:ext uri="{BB962C8B-B14F-4D97-AF65-F5344CB8AC3E}">
        <p14:creationId xmlns:p14="http://schemas.microsoft.com/office/powerpoint/2010/main" val="2740342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46A2-2554-F926-1B65-9F52A7F88496}"/>
              </a:ext>
            </a:extLst>
          </p:cNvPr>
          <p:cNvSpPr>
            <a:spLocks noGrp="1"/>
          </p:cNvSpPr>
          <p:nvPr>
            <p:ph type="title"/>
          </p:nvPr>
        </p:nvSpPr>
        <p:spPr>
          <a:xfrm>
            <a:off x="3152274" y="0"/>
            <a:ext cx="11559090" cy="721895"/>
          </a:xfrm>
        </p:spPr>
        <p:txBody>
          <a:bodyPr>
            <a:normAutofit/>
          </a:bodyPr>
          <a:lstStyle/>
          <a:p>
            <a:r>
              <a:rPr lang="en-GB" sz="3200" dirty="0" smtClean="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sp>
        <p:nvSpPr>
          <p:cNvPr id="5" name="Rectangle 4"/>
          <p:cNvSpPr/>
          <p:nvPr/>
        </p:nvSpPr>
        <p:spPr>
          <a:xfrm>
            <a:off x="1852864" y="721895"/>
            <a:ext cx="12858500" cy="7817525"/>
          </a:xfrm>
          <a:prstGeom prst="rect">
            <a:avLst/>
          </a:prstGeom>
          <a:noFill/>
        </p:spPr>
        <p:txBody>
          <a:bodyPr wrap="square">
            <a:spAutoFit/>
          </a:bodyPr>
          <a:lstStyle/>
          <a:p>
            <a:pPr algn="just">
              <a:spcAft>
                <a:spcPts val="1200"/>
              </a:spcAft>
            </a:pPr>
            <a:r>
              <a:rPr lang="en-GB" dirty="0">
                <a:latin typeface="Times New Roman" panose="02020603050405020304" pitchFamily="18" charset="0"/>
                <a:cs typeface="Times New Roman" panose="02020603050405020304" pitchFamily="18" charset="0"/>
              </a:rPr>
              <a:t>Adams, R. and Walls, R. (2020) ‘Supporting the healthcare workforce during crisis’, </a:t>
            </a:r>
            <a:r>
              <a:rPr lang="en-GB" i="1" dirty="0">
                <a:latin typeface="Times New Roman" panose="02020603050405020304" pitchFamily="18" charset="0"/>
                <a:cs typeface="Times New Roman" panose="02020603050405020304" pitchFamily="18" charset="0"/>
              </a:rPr>
              <a:t>Journal of General Internal Medicine</a:t>
            </a:r>
            <a:r>
              <a:rPr lang="en-GB" dirty="0">
                <a:latin typeface="Times New Roman" panose="02020603050405020304" pitchFamily="18" charset="0"/>
                <a:cs typeface="Times New Roman" panose="02020603050405020304" pitchFamily="18" charset="0"/>
              </a:rPr>
              <a:t>, 35(9).</a:t>
            </a:r>
          </a:p>
          <a:p>
            <a:pPr algn="just">
              <a:spcAft>
                <a:spcPts val="1200"/>
              </a:spcAft>
            </a:pPr>
            <a:r>
              <a:rPr lang="en-GB" dirty="0">
                <a:latin typeface="Times New Roman" panose="02020603050405020304" pitchFamily="18" charset="0"/>
                <a:cs typeface="Times New Roman" panose="02020603050405020304" pitchFamily="18" charset="0"/>
              </a:rPr>
              <a:t>Bakker, A.B. and </a:t>
            </a:r>
            <a:r>
              <a:rPr lang="en-GB" dirty="0" err="1">
                <a:latin typeface="Times New Roman" panose="02020603050405020304" pitchFamily="18" charset="0"/>
                <a:cs typeface="Times New Roman" panose="02020603050405020304" pitchFamily="18" charset="0"/>
              </a:rPr>
              <a:t>Demerouti</a:t>
            </a:r>
            <a:r>
              <a:rPr lang="en-GB" dirty="0">
                <a:latin typeface="Times New Roman" panose="02020603050405020304" pitchFamily="18" charset="0"/>
                <a:cs typeface="Times New Roman" panose="02020603050405020304" pitchFamily="18" charset="0"/>
              </a:rPr>
              <a:t>, E. (2020) ‘Job demands-resources theory’, </a:t>
            </a:r>
            <a:r>
              <a:rPr lang="en-GB" i="1" dirty="0">
                <a:latin typeface="Times New Roman" panose="02020603050405020304" pitchFamily="18" charset="0"/>
                <a:cs typeface="Times New Roman" panose="02020603050405020304" pitchFamily="18" charset="0"/>
              </a:rPr>
              <a:t>Journal of Occupational Health Psychology</a:t>
            </a:r>
            <a:r>
              <a:rPr lang="en-GB" dirty="0">
                <a:latin typeface="Times New Roman" panose="02020603050405020304" pitchFamily="18" charset="0"/>
                <a:cs typeface="Times New Roman" panose="02020603050405020304" pitchFamily="18" charset="0"/>
              </a:rPr>
              <a:t>, 25(1).</a:t>
            </a:r>
          </a:p>
          <a:p>
            <a:pPr algn="just">
              <a:spcAft>
                <a:spcPts val="1200"/>
              </a:spcAft>
            </a:pPr>
            <a:r>
              <a:rPr lang="en-GB" dirty="0">
                <a:latin typeface="Times New Roman" panose="02020603050405020304" pitchFamily="18" charset="0"/>
                <a:cs typeface="Times New Roman" panose="02020603050405020304" pitchFamily="18" charset="0"/>
              </a:rPr>
              <a:t>Buchan, J., </a:t>
            </a:r>
            <a:r>
              <a:rPr lang="en-GB" dirty="0" err="1">
                <a:latin typeface="Times New Roman" panose="02020603050405020304" pitchFamily="18" charset="0"/>
                <a:cs typeface="Times New Roman" panose="02020603050405020304" pitchFamily="18" charset="0"/>
              </a:rPr>
              <a:t>Charlesworth</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Gershlick</a:t>
            </a:r>
            <a:r>
              <a:rPr lang="en-GB" dirty="0">
                <a:latin typeface="Times New Roman" panose="02020603050405020304" pitchFamily="18" charset="0"/>
                <a:cs typeface="Times New Roman" panose="02020603050405020304" pitchFamily="18" charset="0"/>
              </a:rPr>
              <a:t>, B. and </a:t>
            </a:r>
            <a:r>
              <a:rPr lang="en-GB" dirty="0" err="1">
                <a:latin typeface="Times New Roman" panose="02020603050405020304" pitchFamily="18" charset="0"/>
                <a:cs typeface="Times New Roman" panose="02020603050405020304" pitchFamily="18" charset="0"/>
              </a:rPr>
              <a:t>Seccombe</a:t>
            </a:r>
            <a:r>
              <a:rPr lang="en-GB" dirty="0">
                <a:latin typeface="Times New Roman" panose="02020603050405020304" pitchFamily="18" charset="0"/>
                <a:cs typeface="Times New Roman" panose="02020603050405020304" pitchFamily="18" charset="0"/>
              </a:rPr>
              <a:t>, I. (2022) </a:t>
            </a:r>
            <a:r>
              <a:rPr lang="en-GB" i="1" dirty="0">
                <a:latin typeface="Times New Roman" panose="02020603050405020304" pitchFamily="18" charset="0"/>
                <a:cs typeface="Times New Roman" panose="02020603050405020304" pitchFamily="18" charset="0"/>
              </a:rPr>
              <a:t>A critical moment: NHS staffing trends</a:t>
            </a:r>
            <a:r>
              <a:rPr lang="en-GB" dirty="0">
                <a:latin typeface="Times New Roman" panose="02020603050405020304" pitchFamily="18" charset="0"/>
                <a:cs typeface="Times New Roman" panose="02020603050405020304" pitchFamily="18" charset="0"/>
              </a:rPr>
              <a:t>. London: Health Foundation.</a:t>
            </a:r>
          </a:p>
          <a:p>
            <a:pPr algn="just">
              <a:spcAft>
                <a:spcPts val="1200"/>
              </a:spcAft>
            </a:pPr>
            <a:r>
              <a:rPr lang="en-GB" dirty="0">
                <a:latin typeface="Times New Roman" panose="02020603050405020304" pitchFamily="18" charset="0"/>
                <a:cs typeface="Times New Roman" panose="02020603050405020304" pitchFamily="18" charset="0"/>
              </a:rPr>
              <a:t>Carter, M. and Bogue, J. (2021) ‘Leadership and employee satisfaction in healthcare’, </a:t>
            </a:r>
            <a:r>
              <a:rPr lang="en-GB" i="1" dirty="0">
                <a:latin typeface="Times New Roman" panose="02020603050405020304" pitchFamily="18" charset="0"/>
                <a:cs typeface="Times New Roman" panose="02020603050405020304" pitchFamily="18" charset="0"/>
              </a:rPr>
              <a:t>Healthcare Management Review</a:t>
            </a:r>
            <a:r>
              <a:rPr lang="en-GB" dirty="0">
                <a:latin typeface="Times New Roman" panose="02020603050405020304" pitchFamily="18" charset="0"/>
                <a:cs typeface="Times New Roman" panose="02020603050405020304" pitchFamily="18" charset="0"/>
              </a:rPr>
              <a:t>, 46(2).</a:t>
            </a:r>
          </a:p>
          <a:p>
            <a:pPr algn="just">
              <a:spcAft>
                <a:spcPts val="1200"/>
              </a:spcAft>
            </a:pPr>
            <a:r>
              <a:rPr lang="en-GB" dirty="0">
                <a:latin typeface="Times New Roman" panose="02020603050405020304" pitchFamily="18" charset="0"/>
                <a:cs typeface="Times New Roman" panose="02020603050405020304" pitchFamily="18" charset="0"/>
              </a:rPr>
              <a:t>CIPD (2023) Health and wellbeing at work report. London: CIPD.</a:t>
            </a:r>
          </a:p>
          <a:p>
            <a:pPr algn="just">
              <a:spcAft>
                <a:spcPts val="1200"/>
              </a:spcAft>
            </a:pPr>
            <a:r>
              <a:rPr lang="en-GB" dirty="0" err="1">
                <a:latin typeface="Times New Roman" panose="02020603050405020304" pitchFamily="18" charset="0"/>
                <a:cs typeface="Times New Roman" panose="02020603050405020304" pitchFamily="18" charset="0"/>
              </a:rPr>
              <a:t>Dall’Ora</a:t>
            </a:r>
            <a:r>
              <a:rPr lang="en-GB" dirty="0">
                <a:latin typeface="Times New Roman" panose="02020603050405020304" pitchFamily="18" charset="0"/>
                <a:cs typeface="Times New Roman" panose="02020603050405020304" pitchFamily="18" charset="0"/>
              </a:rPr>
              <a:t>, C., Ball, J., </a:t>
            </a:r>
            <a:r>
              <a:rPr lang="en-GB" dirty="0" err="1">
                <a:latin typeface="Times New Roman" panose="02020603050405020304" pitchFamily="18" charset="0"/>
                <a:cs typeface="Times New Roman" panose="02020603050405020304" pitchFamily="18" charset="0"/>
              </a:rPr>
              <a:t>Recio</a:t>
            </a:r>
            <a:r>
              <a:rPr lang="en-GB" dirty="0">
                <a:latin typeface="Times New Roman" panose="02020603050405020304" pitchFamily="18" charset="0"/>
                <a:cs typeface="Times New Roman" panose="02020603050405020304" pitchFamily="18" charset="0"/>
              </a:rPr>
              <a:t>-Saucedo, A. and Griffiths, P. (2020) ‘Characteristics of shift work and their impact on employee wellbeing’, </a:t>
            </a:r>
            <a:r>
              <a:rPr lang="en-GB" i="1" dirty="0">
                <a:latin typeface="Times New Roman" panose="02020603050405020304" pitchFamily="18" charset="0"/>
                <a:cs typeface="Times New Roman" panose="02020603050405020304" pitchFamily="18" charset="0"/>
              </a:rPr>
              <a:t>International Journal of Nursing Studies</a:t>
            </a:r>
            <a:r>
              <a:rPr lang="en-GB" dirty="0">
                <a:latin typeface="Times New Roman" panose="02020603050405020304" pitchFamily="18" charset="0"/>
                <a:cs typeface="Times New Roman" panose="02020603050405020304" pitchFamily="18" charset="0"/>
              </a:rPr>
              <a:t>, 112.</a:t>
            </a:r>
          </a:p>
          <a:p>
            <a:pPr algn="just">
              <a:spcAft>
                <a:spcPts val="1200"/>
              </a:spcAft>
            </a:pPr>
            <a:r>
              <a:rPr lang="en-GB" dirty="0">
                <a:latin typeface="Times New Roman" panose="02020603050405020304" pitchFamily="18" charset="0"/>
                <a:cs typeface="Times New Roman" panose="02020603050405020304" pitchFamily="18" charset="0"/>
              </a:rPr>
              <a:t>Health Foundation (2022) </a:t>
            </a:r>
            <a:r>
              <a:rPr lang="en-GB" i="1" dirty="0">
                <a:latin typeface="Times New Roman" panose="02020603050405020304" pitchFamily="18" charset="0"/>
                <a:cs typeface="Times New Roman" panose="02020603050405020304" pitchFamily="18" charset="0"/>
              </a:rPr>
              <a:t>NHS workforce pressures and staff wellbeing</a:t>
            </a:r>
            <a:r>
              <a:rPr lang="en-GB" dirty="0">
                <a:latin typeface="Times New Roman" panose="02020603050405020304" pitchFamily="18" charset="0"/>
                <a:cs typeface="Times New Roman" panose="02020603050405020304" pitchFamily="18" charset="0"/>
              </a:rPr>
              <a:t>. London: Health Foundation.</a:t>
            </a:r>
          </a:p>
          <a:p>
            <a:pPr algn="just">
              <a:spcAft>
                <a:spcPts val="1200"/>
              </a:spcAft>
            </a:pPr>
            <a:r>
              <a:rPr lang="en-GB" dirty="0">
                <a:latin typeface="Times New Roman" panose="02020603050405020304" pitchFamily="18" charset="0"/>
                <a:cs typeface="Times New Roman" panose="02020603050405020304" pitchFamily="18" charset="0"/>
              </a:rPr>
              <a:t>Johnson, J. et al. (2020) ‘Impact of workload on healthcare staff’, </a:t>
            </a:r>
            <a:r>
              <a:rPr lang="en-GB" i="1" dirty="0">
                <a:latin typeface="Times New Roman" panose="02020603050405020304" pitchFamily="18" charset="0"/>
                <a:cs typeface="Times New Roman" panose="02020603050405020304" pitchFamily="18" charset="0"/>
              </a:rPr>
              <a:t>BMJ Open</a:t>
            </a:r>
            <a:r>
              <a:rPr lang="en-GB" dirty="0">
                <a:latin typeface="Times New Roman" panose="02020603050405020304" pitchFamily="18" charset="0"/>
                <a:cs typeface="Times New Roman" panose="02020603050405020304" pitchFamily="18" charset="0"/>
              </a:rPr>
              <a:t>, 10(5).</a:t>
            </a:r>
          </a:p>
          <a:p>
            <a:pPr algn="just">
              <a:spcAft>
                <a:spcPts val="1200"/>
              </a:spcAft>
            </a:pPr>
            <a:r>
              <a:rPr lang="en-GB" dirty="0">
                <a:latin typeface="Times New Roman" panose="02020603050405020304" pitchFamily="18" charset="0"/>
                <a:cs typeface="Times New Roman" panose="02020603050405020304" pitchFamily="18" charset="0"/>
              </a:rPr>
              <a:t>NHS England (2023) NHS workforce statistics and pressures report. London: NHS.</a:t>
            </a:r>
          </a:p>
          <a:p>
            <a:pPr algn="just">
              <a:spcAft>
                <a:spcPts val="1200"/>
              </a:spcAft>
            </a:pPr>
            <a:r>
              <a:rPr lang="en-GB" dirty="0">
                <a:latin typeface="Times New Roman" panose="02020603050405020304" pitchFamily="18" charset="0"/>
                <a:cs typeface="Times New Roman" panose="02020603050405020304" pitchFamily="18" charset="0"/>
              </a:rPr>
              <a:t>Nuffield Trust (2023) </a:t>
            </a:r>
            <a:r>
              <a:rPr lang="en-GB" i="1" dirty="0">
                <a:latin typeface="Times New Roman" panose="02020603050405020304" pitchFamily="18" charset="0"/>
                <a:cs typeface="Times New Roman" panose="02020603050405020304" pitchFamily="18" charset="0"/>
              </a:rPr>
              <a:t>The NHS workforce in numbers</a:t>
            </a:r>
            <a:r>
              <a:rPr lang="en-GB" dirty="0">
                <a:latin typeface="Times New Roman" panose="02020603050405020304" pitchFamily="18" charset="0"/>
                <a:cs typeface="Times New Roman" panose="02020603050405020304" pitchFamily="18" charset="0"/>
              </a:rPr>
              <a:t>. London: Nuffield Trust.</a:t>
            </a:r>
          </a:p>
          <a:p>
            <a:pPr algn="just">
              <a:spcAft>
                <a:spcPts val="1200"/>
              </a:spcAft>
            </a:pPr>
            <a:r>
              <a:rPr lang="en-GB" dirty="0">
                <a:latin typeface="Times New Roman" panose="02020603050405020304" pitchFamily="18" charset="0"/>
                <a:cs typeface="Times New Roman" panose="02020603050405020304" pitchFamily="18" charset="0"/>
              </a:rPr>
              <a:t>OECD (2021) Health workforce policies in OECD countries. Paris: OECD Publishing.</a:t>
            </a:r>
          </a:p>
          <a:p>
            <a:pPr algn="just">
              <a:spcAft>
                <a:spcPts val="1200"/>
              </a:spcAft>
            </a:pPr>
            <a:r>
              <a:rPr lang="en-GB" dirty="0">
                <a:latin typeface="Times New Roman" panose="02020603050405020304" pitchFamily="18" charset="0"/>
                <a:cs typeface="Times New Roman" panose="02020603050405020304" pitchFamily="18" charset="0"/>
              </a:rPr>
              <a:t>RCN (2023) </a:t>
            </a:r>
            <a:r>
              <a:rPr lang="en-GB" i="1" dirty="0">
                <a:latin typeface="Times New Roman" panose="02020603050405020304" pitchFamily="18" charset="0"/>
                <a:cs typeface="Times New Roman" panose="02020603050405020304" pitchFamily="18" charset="0"/>
              </a:rPr>
              <a:t>Nursing workforce and pay report</a:t>
            </a:r>
            <a:r>
              <a:rPr lang="en-GB" dirty="0">
                <a:latin typeface="Times New Roman" panose="02020603050405020304" pitchFamily="18" charset="0"/>
                <a:cs typeface="Times New Roman" panose="02020603050405020304" pitchFamily="18" charset="0"/>
              </a:rPr>
              <a:t>. London: Royal College of Nursing.</a:t>
            </a:r>
          </a:p>
          <a:p>
            <a:pPr algn="just">
              <a:spcAft>
                <a:spcPts val="1200"/>
              </a:spcAft>
            </a:pPr>
            <a:r>
              <a:rPr lang="en-GB" dirty="0" err="1">
                <a:latin typeface="Times New Roman" panose="02020603050405020304" pitchFamily="18" charset="0"/>
                <a:cs typeface="Times New Roman" panose="02020603050405020304" pitchFamily="18" charset="0"/>
              </a:rPr>
              <a:t>Shanafelt</a:t>
            </a:r>
            <a:r>
              <a:rPr lang="en-GB" dirty="0">
                <a:latin typeface="Times New Roman" panose="02020603050405020304" pitchFamily="18" charset="0"/>
                <a:cs typeface="Times New Roman" panose="02020603050405020304" pitchFamily="18" charset="0"/>
              </a:rPr>
              <a:t>, T. et al. (2021) ‘Burnout and satisfaction among healthcare workers’, </a:t>
            </a:r>
            <a:r>
              <a:rPr lang="en-GB" i="1" dirty="0">
                <a:latin typeface="Times New Roman" panose="02020603050405020304" pitchFamily="18" charset="0"/>
                <a:cs typeface="Times New Roman" panose="02020603050405020304" pitchFamily="18" charset="0"/>
              </a:rPr>
              <a:t>Mayo Clinic Proceedings</a:t>
            </a:r>
            <a:r>
              <a:rPr lang="en-GB" dirty="0">
                <a:latin typeface="Times New Roman" panose="02020603050405020304" pitchFamily="18" charset="0"/>
                <a:cs typeface="Times New Roman" panose="02020603050405020304" pitchFamily="18" charset="0"/>
              </a:rPr>
              <a:t>, 96(3).</a:t>
            </a:r>
          </a:p>
          <a:p>
            <a:pPr algn="just">
              <a:spcAft>
                <a:spcPts val="1200"/>
              </a:spcAft>
            </a:pPr>
            <a:r>
              <a:rPr lang="en-GB" dirty="0">
                <a:latin typeface="Times New Roman" panose="02020603050405020304" pitchFamily="18" charset="0"/>
                <a:cs typeface="Times New Roman" panose="02020603050405020304" pitchFamily="18" charset="0"/>
              </a:rPr>
              <a:t>The King’s Fund (2024) </a:t>
            </a:r>
            <a:r>
              <a:rPr lang="en-GB" i="1" dirty="0">
                <a:latin typeface="Times New Roman" panose="02020603050405020304" pitchFamily="18" charset="0"/>
                <a:cs typeface="Times New Roman" panose="02020603050405020304" pitchFamily="18" charset="0"/>
              </a:rPr>
              <a:t>NHS pay and workforce challenges</a:t>
            </a:r>
            <a:r>
              <a:rPr lang="en-GB" dirty="0">
                <a:latin typeface="Times New Roman" panose="02020603050405020304" pitchFamily="18" charset="0"/>
                <a:cs typeface="Times New Roman" panose="02020603050405020304" pitchFamily="18" charset="0"/>
              </a:rPr>
              <a:t>. London: King’s Fund.</a:t>
            </a:r>
          </a:p>
          <a:p>
            <a:pPr algn="just">
              <a:spcAft>
                <a:spcPts val="1200"/>
              </a:spcAft>
            </a:pPr>
            <a:r>
              <a:rPr lang="en-GB" dirty="0">
                <a:latin typeface="Times New Roman" panose="02020603050405020304" pitchFamily="18" charset="0"/>
                <a:cs typeface="Times New Roman" panose="02020603050405020304" pitchFamily="18" charset="0"/>
              </a:rPr>
              <a:t>UK Department of Health (2022) </a:t>
            </a:r>
            <a:r>
              <a:rPr lang="en-GB" i="1" dirty="0">
                <a:latin typeface="Times New Roman" panose="02020603050405020304" pitchFamily="18" charset="0"/>
                <a:cs typeface="Times New Roman" panose="02020603050405020304" pitchFamily="18" charset="0"/>
              </a:rPr>
              <a:t>Health workforce strategy</a:t>
            </a:r>
            <a:r>
              <a:rPr lang="en-GB" dirty="0">
                <a:latin typeface="Times New Roman" panose="02020603050405020304" pitchFamily="18" charset="0"/>
                <a:cs typeface="Times New Roman" panose="02020603050405020304" pitchFamily="18" charset="0"/>
              </a:rPr>
              <a:t>. London: DHSC.</a:t>
            </a:r>
          </a:p>
          <a:p>
            <a:pPr algn="just">
              <a:spcAft>
                <a:spcPts val="1200"/>
              </a:spcAft>
            </a:pPr>
            <a:r>
              <a:rPr lang="en-GB" dirty="0">
                <a:latin typeface="Times New Roman" panose="02020603050405020304" pitchFamily="18" charset="0"/>
                <a:cs typeface="Times New Roman" panose="02020603050405020304" pitchFamily="18" charset="0"/>
              </a:rPr>
              <a:t>West, M. and Dawson, J. (2022) </a:t>
            </a:r>
            <a:r>
              <a:rPr lang="en-GB" i="1" dirty="0">
                <a:latin typeface="Times New Roman" panose="02020603050405020304" pitchFamily="18" charset="0"/>
                <a:cs typeface="Times New Roman" panose="02020603050405020304" pitchFamily="18" charset="0"/>
              </a:rPr>
              <a:t>Employee engagement and NHS performance</a:t>
            </a:r>
            <a:r>
              <a:rPr lang="en-GB" dirty="0">
                <a:latin typeface="Times New Roman" panose="02020603050405020304" pitchFamily="18" charset="0"/>
                <a:cs typeface="Times New Roman" panose="02020603050405020304" pitchFamily="18" charset="0"/>
              </a:rPr>
              <a:t>. London: King’s Fund.</a:t>
            </a:r>
          </a:p>
          <a:p>
            <a:pPr algn="just">
              <a:spcAft>
                <a:spcPts val="1200"/>
              </a:spcAft>
            </a:pPr>
            <a:r>
              <a:rPr lang="en-GB" dirty="0">
                <a:latin typeface="Times New Roman" panose="02020603050405020304" pitchFamily="18" charset="0"/>
                <a:cs typeface="Times New Roman" panose="02020603050405020304" pitchFamily="18" charset="0"/>
              </a:rPr>
              <a:t>West, M., </a:t>
            </a:r>
            <a:r>
              <a:rPr lang="en-GB" dirty="0" err="1">
                <a:latin typeface="Times New Roman" panose="02020603050405020304" pitchFamily="18" charset="0"/>
                <a:cs typeface="Times New Roman" panose="02020603050405020304" pitchFamily="18" charset="0"/>
              </a:rPr>
              <a:t>Coia</a:t>
            </a:r>
            <a:r>
              <a:rPr lang="en-GB" dirty="0">
                <a:latin typeface="Times New Roman" panose="02020603050405020304" pitchFamily="18" charset="0"/>
                <a:cs typeface="Times New Roman" panose="02020603050405020304" pitchFamily="18" charset="0"/>
              </a:rPr>
              <a:t>, D. and Dawson, J. (2020) </a:t>
            </a:r>
            <a:r>
              <a:rPr lang="en-GB" i="1" dirty="0">
                <a:latin typeface="Times New Roman" panose="02020603050405020304" pitchFamily="18" charset="0"/>
                <a:cs typeface="Times New Roman" panose="02020603050405020304" pitchFamily="18" charset="0"/>
              </a:rPr>
              <a:t>Caring for doctors, caring for patients</a:t>
            </a:r>
            <a:r>
              <a:rPr lang="en-GB" dirty="0">
                <a:latin typeface="Times New Roman" panose="02020603050405020304" pitchFamily="18" charset="0"/>
                <a:cs typeface="Times New Roman" panose="02020603050405020304" pitchFamily="18" charset="0"/>
              </a:rPr>
              <a:t>. London: GMC.</a:t>
            </a:r>
          </a:p>
        </p:txBody>
      </p:sp>
    </p:spTree>
    <p:extLst>
      <p:ext uri="{BB962C8B-B14F-4D97-AF65-F5344CB8AC3E}">
        <p14:creationId xmlns:p14="http://schemas.microsoft.com/office/powerpoint/2010/main" val="1211155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Backgrounds, 6870000+ Background Images, Wallpaper, Poster, Banners for  Free Downlo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4711363" cy="8299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911345" y="2851252"/>
            <a:ext cx="12088987" cy="2120969"/>
          </a:xfrm>
        </p:spPr>
        <p:txBody>
          <a:bodyPr>
            <a:noAutofit/>
          </a:bodyPr>
          <a:lstStyle/>
          <a:p>
            <a:r>
              <a:rPr lang="en-GB" sz="11500" dirty="0" smtClean="0">
                <a:latin typeface="Times New Roman" panose="02020603050405020304" pitchFamily="18" charset="0"/>
                <a:cs typeface="Times New Roman" panose="02020603050405020304" pitchFamily="18" charset="0"/>
              </a:rPr>
              <a:t>Thank You</a:t>
            </a:r>
            <a:br>
              <a:rPr lang="en-GB" sz="11500" dirty="0" smtClean="0">
                <a:latin typeface="Times New Roman" panose="02020603050405020304" pitchFamily="18" charset="0"/>
                <a:cs typeface="Times New Roman" panose="02020603050405020304" pitchFamily="18" charset="0"/>
              </a:rPr>
            </a:br>
            <a:r>
              <a:rPr lang="en-GB" sz="11500" dirty="0" smtClean="0">
                <a:latin typeface="Times New Roman" panose="02020603050405020304" pitchFamily="18" charset="0"/>
                <a:cs typeface="Times New Roman" panose="02020603050405020304" pitchFamily="18" charset="0"/>
              </a:rPr>
              <a:t>Any Questions?</a:t>
            </a:r>
            <a:endParaRPr lang="en-GB" sz="1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49784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FB">
      <a:majorFont>
        <a:latin typeface="Times New Roman"/>
        <a:ea typeface=""/>
        <a:cs typeface=""/>
      </a:majorFont>
      <a:minorFont>
        <a:latin typeface="Times New Roman"/>
        <a:ea typeface=""/>
        <a:cs typeface=""/>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784</TotalTime>
  <Words>4813</Words>
  <Application>Microsoft Office PowerPoint</Application>
  <PresentationFormat>Custom</PresentationFormat>
  <Paragraphs>338</Paragraphs>
  <Slides>31</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Times New Roman</vt:lpstr>
      <vt:lpstr>Parallax</vt:lpstr>
      <vt:lpstr>PowerPoint Presentation</vt:lpstr>
      <vt:lpstr>PowerPoint Presentation</vt:lpstr>
      <vt:lpstr> Introduction</vt:lpstr>
      <vt:lpstr>Overview of Workload in the NHS</vt:lpstr>
      <vt:lpstr>Causes of Staffing Shortages</vt:lpstr>
      <vt:lpstr>Workload and Employee Stress</vt:lpstr>
      <vt:lpstr>Burnout &amp; Retention Impact</vt:lpstr>
      <vt:lpstr>Impact on Retention and Satisfaction</vt:lpstr>
      <vt:lpstr>NHS Pay Structure Overview</vt:lpstr>
      <vt:lpstr>Pay Dissatisfaction Issues</vt:lpstr>
      <vt:lpstr>Role of Financial Rewards</vt:lpstr>
      <vt:lpstr>Non-Financial Rewards</vt:lpstr>
      <vt:lpstr>Impact on Motivation &amp; Retention</vt:lpstr>
      <vt:lpstr>Importance of Leadership in NHS</vt:lpstr>
      <vt:lpstr>Leadership Styles</vt:lpstr>
      <vt:lpstr>Manager–Employee Relationship</vt:lpstr>
      <vt:lpstr>Communication &amp; Feedback</vt:lpstr>
      <vt:lpstr>Impact on Job Satisfaction</vt:lpstr>
      <vt:lpstr>Working Hours in NHS</vt:lpstr>
      <vt:lpstr>Work-Life Conflict</vt:lpstr>
      <vt:lpstr>Mental Health and Wellbeing</vt:lpstr>
      <vt:lpstr>Burnout and Fatigue</vt:lpstr>
      <vt:lpstr>Wellbeing Support Initiatives</vt:lpstr>
      <vt:lpstr>Importance of Career Growth</vt:lpstr>
      <vt:lpstr>Training &amp; Development</vt:lpstr>
      <vt:lpstr>Career Progression Opportunities</vt:lpstr>
      <vt:lpstr>Barriers to Career Development</vt:lpstr>
      <vt:lpstr>Impact on Retention and Satisfaction</vt:lpstr>
      <vt:lpstr>Conclusion</vt:lpstr>
      <vt:lpstr>References</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Assessment (Group Presentation)</dc:title>
  <dc:creator>y</dc:creator>
  <cp:lastModifiedBy>FB PC</cp:lastModifiedBy>
  <cp:revision>96</cp:revision>
  <dcterms:created xsi:type="dcterms:W3CDTF">2025-03-23T10:00:19Z</dcterms:created>
  <dcterms:modified xsi:type="dcterms:W3CDTF">2026-04-03T09:42:06Z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933487</vt:lpwstr>
  </property>
  <property fmtid="{D5CDD505-2E9C-101B-9397-08002B2CF9AE}" pid="3" name="NXPowerLiteSettings">
    <vt:lpwstr>F70005D002A000</vt:lpwstr>
  </property>
  <property fmtid="{D5CDD505-2E9C-101B-9397-08002B2CF9AE}" pid="4" name="NXPowerLiteVersion">
    <vt:lpwstr>D10.2.0</vt:lpwstr>
  </property>
</Properties>
</file>