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13" autoAdjust="0"/>
    <p:restoredTop sz="94660"/>
  </p:normalViewPr>
  <p:slideViewPr>
    <p:cSldViewPr snapToGrid="0">
      <p:cViewPr varScale="1">
        <p:scale>
          <a:sx n="77" d="100"/>
          <a:sy n="77" d="100"/>
        </p:scale>
        <p:origin x="24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CE2DA-CC41-46DF-B7C8-E7EF1F2C1A56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32ED5-6755-41E0-AD84-E5D0CAFDB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7572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CE2DA-CC41-46DF-B7C8-E7EF1F2C1A56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32ED5-6755-41E0-AD84-E5D0CAFDB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338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CE2DA-CC41-46DF-B7C8-E7EF1F2C1A56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32ED5-6755-41E0-AD84-E5D0CAFDB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8168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CE2DA-CC41-46DF-B7C8-E7EF1F2C1A56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32ED5-6755-41E0-AD84-E5D0CAFDB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253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CE2DA-CC41-46DF-B7C8-E7EF1F2C1A56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32ED5-6755-41E0-AD84-E5D0CAFDB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405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CE2DA-CC41-46DF-B7C8-E7EF1F2C1A56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32ED5-6755-41E0-AD84-E5D0CAFDB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030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CE2DA-CC41-46DF-B7C8-E7EF1F2C1A56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32ED5-6755-41E0-AD84-E5D0CAFDB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0009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CE2DA-CC41-46DF-B7C8-E7EF1F2C1A56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32ED5-6755-41E0-AD84-E5D0CAFDB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240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CE2DA-CC41-46DF-B7C8-E7EF1F2C1A56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32ED5-6755-41E0-AD84-E5D0CAFDB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706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CE2DA-CC41-46DF-B7C8-E7EF1F2C1A56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32ED5-6755-41E0-AD84-E5D0CAFDB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11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CE2DA-CC41-46DF-B7C8-E7EF1F2C1A56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32ED5-6755-41E0-AD84-E5D0CAFDB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357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CCE2DA-CC41-46DF-B7C8-E7EF1F2C1A56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632ED5-6755-41E0-AD84-E5D0CAFDB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503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69695" y="1935017"/>
            <a:ext cx="73233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2800" dirty="0">
                <a:solidFill>
                  <a:srgbClr val="000000"/>
                </a:solidFill>
                <a:latin typeface="Gill Sans Ultra Bold" panose="020B0A02020104020203" pitchFamily="34" charset="0"/>
              </a:rPr>
              <a:t>Electron Beam Machining (EBM)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78227" y="3822357"/>
            <a:ext cx="52722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Manufacturing Processes Selection Handbook Swift, Booker 2013</a:t>
            </a:r>
          </a:p>
          <a:p>
            <a:r>
              <a:rPr lang="en-GB" dirty="0" smtClean="0"/>
              <a:t>Fundamentals of Machining Processes – Conventional and non-conventional Processes</a:t>
            </a:r>
          </a:p>
          <a:p>
            <a:r>
              <a:rPr lang="en-GB" dirty="0" smtClean="0"/>
              <a:t>El-</a:t>
            </a:r>
            <a:r>
              <a:rPr lang="en-GB" dirty="0" err="1" smtClean="0"/>
              <a:t>Hofy</a:t>
            </a:r>
            <a:r>
              <a:rPr lang="en-GB" dirty="0" smtClean="0"/>
              <a:t> CRC Press 2014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27039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86249" y="1491049"/>
            <a:ext cx="70680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EBM  used in nuclear and aerospace industries since early 1960’s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Used for drilling small holes, cutting, engraving and heat treatment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Used in semiconductor manufacture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Used for micromachining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46856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40260" y="1489479"/>
            <a:ext cx="2850291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An electron gun bombards the workpiece with electrons up to 80% of the speed of light, generating localised heat and evaporating the workpiece surface. Magnetic lenses focus the electron beam and electromagnetic coils control its position. The workpiece is typically contained within a vacuum chamber 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2837" y="871318"/>
            <a:ext cx="7640518" cy="4034481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642551" y="563541"/>
            <a:ext cx="3904735" cy="6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ITC Legacy Sans"/>
              </a:rPr>
              <a:t>Electron Beam Machining (EBM)</a:t>
            </a:r>
          </a:p>
          <a:p>
            <a:r>
              <a:rPr lang="en-GB" sz="1600" b="1" i="1" dirty="0">
                <a:solidFill>
                  <a:srgbClr val="211D1E"/>
                </a:solidFill>
                <a:latin typeface="ITC Legacy Sans"/>
              </a:rPr>
              <a:t>Process Description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76030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Material Removal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main components of EBM installation are housed in a vacuum chamber evacuated to about 10</a:t>
            </a:r>
            <a:r>
              <a:rPr lang="en-GB" baseline="30000" dirty="0" smtClean="0"/>
              <a:t>-4</a:t>
            </a:r>
            <a:r>
              <a:rPr lang="en-GB" dirty="0" smtClean="0"/>
              <a:t> </a:t>
            </a:r>
            <a:r>
              <a:rPr lang="en-GB" dirty="0" err="1" smtClean="0"/>
              <a:t>torr</a:t>
            </a:r>
            <a:endParaRPr lang="en-GB" dirty="0" smtClean="0"/>
          </a:p>
          <a:p>
            <a:r>
              <a:rPr lang="en-GB" dirty="0" smtClean="0"/>
              <a:t>1 </a:t>
            </a:r>
            <a:r>
              <a:rPr lang="en-GB" dirty="0" err="1" smtClean="0"/>
              <a:t>torr</a:t>
            </a:r>
            <a:r>
              <a:rPr lang="en-GB" dirty="0" smtClean="0"/>
              <a:t>= 1/760 of an atmosphere= 13.32Pa ~=1mmHg</a:t>
            </a:r>
          </a:p>
          <a:p>
            <a:r>
              <a:rPr lang="en-GB" dirty="0" smtClean="0"/>
              <a:t>The tungsten filament cathode is heated to about 2500°C-3000°C to emit electrons</a:t>
            </a:r>
          </a:p>
          <a:p>
            <a:r>
              <a:rPr lang="en-GB" dirty="0" smtClean="0"/>
              <a:t>Emission current varies between 20 and 100mA. It depends on cathode material, the temperature and the high voltage ~150kV</a:t>
            </a:r>
          </a:p>
          <a:p>
            <a:r>
              <a:rPr lang="en-GB" dirty="0" smtClean="0"/>
              <a:t>Current density is between 5 and 15A/cm</a:t>
            </a:r>
            <a:r>
              <a:rPr lang="en-GB" baseline="30000" dirty="0" smtClean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4623251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stream of electrons are accelerated in the direction of the workpiece. After acceleration they are focused by the field and travel through a hole in the </a:t>
            </a:r>
            <a:r>
              <a:rPr lang="en-GB" dirty="0" smtClean="0"/>
              <a:t>anode. </a:t>
            </a:r>
          </a:p>
          <a:p>
            <a:r>
              <a:rPr lang="en-GB" dirty="0" smtClean="0"/>
              <a:t>The electron beam is then refocused by a magnetic or electronic lens system</a:t>
            </a:r>
          </a:p>
          <a:p>
            <a:r>
              <a:rPr lang="en-GB" dirty="0"/>
              <a:t>The beam is directed under control to the workpiece</a:t>
            </a:r>
          </a:p>
          <a:p>
            <a:r>
              <a:rPr lang="en-GB" dirty="0"/>
              <a:t>The electrons maintain the velocity (228 x 103 km/s)until they strike the workpiece in an area </a:t>
            </a:r>
            <a:r>
              <a:rPr lang="en-GB" dirty="0" smtClean="0"/>
              <a:t>of 0.25mm diameter</a:t>
            </a:r>
          </a:p>
          <a:p>
            <a:r>
              <a:rPr lang="en-GB" dirty="0"/>
              <a:t>Their kinetic energy then transforms to heat causing </a:t>
            </a:r>
            <a:r>
              <a:rPr lang="en-GB" dirty="0" smtClean="0"/>
              <a:t>a rapid increase in temperature of the workpiece to well above its boiling point</a:t>
            </a:r>
          </a:p>
          <a:p>
            <a:r>
              <a:rPr lang="en-GB" dirty="0"/>
              <a:t>The material is removed by evaporation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28257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Power densities of 1.55MW/mm2 so all engineering materials can be machined</a:t>
            </a:r>
          </a:p>
          <a:p>
            <a:r>
              <a:rPr lang="en-GB" dirty="0" smtClean="0"/>
              <a:t>Melted liquid rapidly ejected and vaporized causing MRR of ~10mm3/min</a:t>
            </a:r>
          </a:p>
          <a:p>
            <a:r>
              <a:rPr lang="en-GB" dirty="0" smtClean="0"/>
              <a:t>Pulsed electron beam at 104 Hz reduces the temperature of workpiece outside region being machined.</a:t>
            </a:r>
          </a:p>
          <a:p>
            <a:r>
              <a:rPr lang="en-GB" dirty="0" smtClean="0"/>
              <a:t>Large </a:t>
            </a:r>
            <a:r>
              <a:rPr lang="en-GB" dirty="0" err="1" smtClean="0"/>
              <a:t>depth:width</a:t>
            </a:r>
            <a:r>
              <a:rPr lang="en-GB" dirty="0" smtClean="0"/>
              <a:t> ratio (100:1) meant fine hole drilling became feasible.</a:t>
            </a:r>
          </a:p>
          <a:p>
            <a:r>
              <a:rPr lang="en-GB" dirty="0" smtClean="0"/>
              <a:t>Absence of mechanical contact and suitability for automation a plus</a:t>
            </a:r>
          </a:p>
          <a:p>
            <a:r>
              <a:rPr lang="en-GB" dirty="0" smtClean="0"/>
              <a:t>Vacuum lengthens cycle time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85855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44843" y="659026"/>
            <a:ext cx="1076685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>
                <a:solidFill>
                  <a:srgbClr val="211D1E"/>
                </a:solidFill>
                <a:latin typeface="ITC Legacy Sans"/>
              </a:rPr>
              <a:t>Materials</a:t>
            </a:r>
            <a:endParaRPr lang="en-GB" dirty="0">
              <a:solidFill>
                <a:srgbClr val="211D1E"/>
              </a:solidFill>
              <a:latin typeface="ITC Legacy Sans"/>
            </a:endParaRP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Any material regardless of its type, electrical conductivity and hardness.</a:t>
            </a:r>
          </a:p>
          <a:p>
            <a:r>
              <a:rPr lang="en-GB" b="1" i="1" dirty="0">
                <a:solidFill>
                  <a:srgbClr val="211D1E"/>
                </a:solidFill>
                <a:latin typeface="ITC Legacy Sans"/>
              </a:rPr>
              <a:t>Process Variations </a:t>
            </a:r>
            <a:endParaRPr lang="en-GB" dirty="0">
              <a:solidFill>
                <a:srgbClr val="211D1E"/>
              </a:solidFill>
              <a:latin typeface="ITC Legacy Sans"/>
            </a:endParaRP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Electron Beam Welding (</a:t>
            </a: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EBW):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used to weld a range of material of varying thicknesses giving a small weld area and heat-affected zone, with no flux or filler.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The electron beam process can also be used for cutting, profiling, slotting and surface hardening, using the same equipment by varying process parameters</a:t>
            </a: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.</a:t>
            </a:r>
            <a:endParaRPr lang="en-GB" dirty="0">
              <a:solidFill>
                <a:srgbClr val="211D1E"/>
              </a:solidFill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17368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49643" y="1443840"/>
            <a:ext cx="10223157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</a:t>
            </a:r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Production rates are dependent on size of vacuum chamber and by the ability to process a number of parts in batches at each loading cycle (less than 1 s per hole cycle time on thin workpieces).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Parts should closely match size of chamber.</a:t>
            </a:r>
          </a:p>
          <a:p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Material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removal rates are low, typically 10 mm</a:t>
            </a:r>
            <a:r>
              <a:rPr lang="en-GB" sz="800" dirty="0">
                <a:solidFill>
                  <a:srgbClr val="211D1E"/>
                </a:solidFill>
                <a:latin typeface="Times" panose="02020603050405020304" pitchFamily="18" charset="0"/>
              </a:rPr>
              <a:t>3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/min. Penetration speeds up to 10 mm/s possible.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Lead times can be several weeks.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Set-up times can be short, but the time to create a vacuum in the chamber at each loading cycle is an important consideration.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Material utilisation is good.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High degree of automation possible.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High energy consumption process.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Economical with low to moderate production runs for thin parts requiring small cuts.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Tooling costs are very high.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Equipment costs are very high.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Direct labour costs are high. Skilled labour required.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Finishing costs are very low.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2299211" y="657653"/>
            <a:ext cx="30957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b="1" i="1" dirty="0">
                <a:solidFill>
                  <a:srgbClr val="211D1E"/>
                </a:solidFill>
                <a:latin typeface="ITC Legacy Sans"/>
              </a:rPr>
              <a:t>Economic Considerations </a:t>
            </a:r>
          </a:p>
        </p:txBody>
      </p:sp>
    </p:spTree>
    <p:extLst>
      <p:ext uri="{BB962C8B-B14F-4D97-AF65-F5344CB8AC3E}">
        <p14:creationId xmlns:p14="http://schemas.microsoft.com/office/powerpoint/2010/main" val="10519669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96778" y="2413338"/>
            <a:ext cx="814722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>
                <a:solidFill>
                  <a:srgbClr val="211D1E"/>
                </a:solidFill>
                <a:latin typeface="ITC Legacy Sans"/>
              </a:rPr>
              <a:t>Typical Applications </a:t>
            </a:r>
            <a:endParaRPr lang="en-GB" dirty="0">
              <a:solidFill>
                <a:srgbClr val="211D1E"/>
              </a:solidFill>
              <a:latin typeface="ITC Legacy Sans"/>
            </a:endParaRP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Multiple small-diameter holes in very thin and thick materials.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Injector nozzle holes.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Small extrusion die holes.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Irregular-shaped holes and slots.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Engraving.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Features in silicon wafers for the electronics industry.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1102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90832" y="1720840"/>
            <a:ext cx="835316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>
                <a:solidFill>
                  <a:srgbClr val="211D1E"/>
                </a:solidFill>
                <a:latin typeface="ITC Legacy Sans"/>
              </a:rPr>
              <a:t>Design Aspects </a:t>
            </a:r>
            <a:endParaRPr lang="en-GB" dirty="0">
              <a:solidFill>
                <a:srgbClr val="211D1E"/>
              </a:solidFill>
              <a:latin typeface="ITC Legacy Sans"/>
            </a:endParaRP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Electron beam path can be programmed to produce a desired pattern.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Suitable for small-diameter, deep holes with length to diameter ratios up to 100:1.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Possible to machine thin and delicate sections due to no mechanical processing forces.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Sharp corners are difficult to produce.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Better to have more small holes requiring less heat than a few large holes requiring considerable heat.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Maximum thickness = 150 mm.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Minimum hole size = 0.01 mm diameter.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23530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9470" y="1134929"/>
            <a:ext cx="1110460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>
                <a:solidFill>
                  <a:srgbClr val="211D1E"/>
                </a:solidFill>
                <a:latin typeface="ITC Legacy Sans"/>
              </a:rPr>
              <a:t>Quality Issues </a:t>
            </a:r>
            <a:endParaRPr lang="en-GB" dirty="0">
              <a:solidFill>
                <a:srgbClr val="211D1E"/>
              </a:solidFill>
              <a:latin typeface="ITC Legacy Sans"/>
            </a:endParaRP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Localised thermal stresses giving very small heat-affected zones, small recast layers and low distortion of thin parts possible. 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Integrity of vacuum important. Beam dispersion occurs due to electron collision with air molecules. </a:t>
            </a:r>
            <a:endParaRPr lang="en-GB" dirty="0" smtClean="0">
              <a:solidFill>
                <a:srgbClr val="211D1E"/>
              </a:solidFill>
              <a:latin typeface="Times" panose="02020603050405020304" pitchFamily="18" charset="0"/>
            </a:endParaRPr>
          </a:p>
          <a:p>
            <a:r>
              <a:rPr lang="en-GB" dirty="0" smtClean="0">
                <a:solidFill>
                  <a:srgbClr val="211D1E"/>
                </a:solidFill>
                <a:latin typeface="Times" panose="02020603050405020304" pitchFamily="18" charset="0"/>
              </a:rPr>
              <a:t>The 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reflectivity of the workpiece surface is important. Dull and unpolished surfaces are preferred.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Hazardous X-rays are produced during processing and require lead shielding.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Produces slightly tapered holes, especially if deep holes are required.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Critical parameters to control during process are: voltage, beam current, beam diameter and work speed.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The melting temperature of the material may also have a bearing on quality of surface finish.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Surface roughness values are in the range 0.4–6.3 </a:t>
            </a:r>
            <a:r>
              <a:rPr lang="en-GB" dirty="0" err="1">
                <a:solidFill>
                  <a:srgbClr val="211D1E"/>
                </a:solidFill>
                <a:latin typeface="Times" panose="02020603050405020304" pitchFamily="18" charset="0"/>
              </a:rPr>
              <a:t>μm</a:t>
            </a:r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 Ra.</a:t>
            </a:r>
          </a:p>
          <a:p>
            <a:r>
              <a:rPr lang="en-GB" dirty="0">
                <a:solidFill>
                  <a:srgbClr val="211D1E"/>
                </a:solidFill>
                <a:latin typeface="Times" panose="02020603050405020304" pitchFamily="18" charset="0"/>
              </a:rPr>
              <a:t>• Achievable tolerances are in the range ±0.013 to ±0.125 mm. (Process capability charts have not been included. Capability is not primarily driven by characteristic dimension.)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07180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Machines small holes at a rate of 4000 holes per second</a:t>
            </a:r>
          </a:p>
          <a:p>
            <a:r>
              <a:rPr lang="en-GB" dirty="0" smtClean="0"/>
              <a:t>No problem with acute angles</a:t>
            </a:r>
          </a:p>
          <a:p>
            <a:r>
              <a:rPr lang="en-GB" dirty="0" smtClean="0"/>
              <a:t>No limitation to workpiece hardness, ductility or surface reflectivity</a:t>
            </a:r>
          </a:p>
          <a:p>
            <a:r>
              <a:rPr lang="en-GB" dirty="0" smtClean="0"/>
              <a:t>Avoids mechanical distortion to the workpiece because there is no contact</a:t>
            </a:r>
          </a:p>
          <a:p>
            <a:r>
              <a:rPr lang="en-GB" dirty="0" smtClean="0"/>
              <a:t>Achieves high accuracy and repeatability of +/- 0.1mm for hole position and +/-5% for the hole diameter</a:t>
            </a:r>
          </a:p>
          <a:p>
            <a:r>
              <a:rPr lang="en-GB" dirty="0" smtClean="0"/>
              <a:t>Produces the best surface finish compared to other processes</a:t>
            </a:r>
          </a:p>
          <a:p>
            <a:r>
              <a:rPr lang="en-GB" dirty="0" smtClean="0"/>
              <a:t>Ensures low cost </a:t>
            </a:r>
            <a:r>
              <a:rPr lang="en-GB" dirty="0"/>
              <a:t>compared to other processes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91687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Disadvantages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High Capital equipment cost</a:t>
            </a:r>
          </a:p>
          <a:p>
            <a:r>
              <a:rPr lang="en-GB" dirty="0" smtClean="0"/>
              <a:t>Long production time due to the time needed to generate vacuum</a:t>
            </a:r>
          </a:p>
          <a:p>
            <a:r>
              <a:rPr lang="en-GB" dirty="0" smtClean="0"/>
              <a:t>The presence of a thin recast layer</a:t>
            </a:r>
          </a:p>
          <a:p>
            <a:r>
              <a:rPr lang="en-GB" dirty="0" smtClean="0"/>
              <a:t>Necessity for </a:t>
            </a:r>
            <a:r>
              <a:rPr lang="en-GB" dirty="0" err="1" smtClean="0"/>
              <a:t>auxillary</a:t>
            </a:r>
            <a:r>
              <a:rPr lang="en-GB" dirty="0" smtClean="0"/>
              <a:t> backing material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2206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990</Words>
  <Application>Microsoft Office PowerPoint</Application>
  <PresentationFormat>Widescreen</PresentationFormat>
  <Paragraphs>87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Calibri Light</vt:lpstr>
      <vt:lpstr>Gill Sans Ultra Bold</vt:lpstr>
      <vt:lpstr>ITC Legacy Sans</vt:lpstr>
      <vt:lpstr>Times</vt:lpstr>
      <vt:lpstr>Office Theme</vt:lpstr>
      <vt:lpstr>PowerPoint Presentation</vt:lpstr>
      <vt:lpstr>PowerPoint Presentation</vt:lpstr>
      <vt:lpstr>PowerPoint Presentation</vt:lpstr>
      <vt:lpstr>Material Removal Process</vt:lpstr>
      <vt:lpstr>Process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Advantages</vt:lpstr>
      <vt:lpstr>Disadvantages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Alexander</dc:creator>
  <cp:lastModifiedBy>Rachel Alexander</cp:lastModifiedBy>
  <cp:revision>1</cp:revision>
  <dcterms:created xsi:type="dcterms:W3CDTF">2019-05-24T13:13:04Z</dcterms:created>
  <dcterms:modified xsi:type="dcterms:W3CDTF">2019-05-24T13:13:29Z</dcterms:modified>
</cp:coreProperties>
</file>