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handoutMasterIdLst>
    <p:handoutMasterId r:id="rId41"/>
  </p:handoutMasterIdLst>
  <p:sldIdLst>
    <p:sldId id="256" r:id="rId5"/>
    <p:sldId id="375" r:id="rId6"/>
    <p:sldId id="376" r:id="rId7"/>
    <p:sldId id="377" r:id="rId8"/>
    <p:sldId id="380" r:id="rId9"/>
    <p:sldId id="381" r:id="rId10"/>
    <p:sldId id="382" r:id="rId11"/>
    <p:sldId id="378" r:id="rId12"/>
    <p:sldId id="379" r:id="rId13"/>
    <p:sldId id="384" r:id="rId14"/>
    <p:sldId id="385" r:id="rId15"/>
    <p:sldId id="386" r:id="rId16"/>
    <p:sldId id="387" r:id="rId17"/>
    <p:sldId id="388" r:id="rId18"/>
    <p:sldId id="389" r:id="rId19"/>
    <p:sldId id="390" r:id="rId20"/>
    <p:sldId id="391" r:id="rId21"/>
    <p:sldId id="383" r:id="rId22"/>
    <p:sldId id="393" r:id="rId23"/>
    <p:sldId id="394" r:id="rId24"/>
    <p:sldId id="392" r:id="rId25"/>
    <p:sldId id="395" r:id="rId26"/>
    <p:sldId id="396" r:id="rId27"/>
    <p:sldId id="397" r:id="rId28"/>
    <p:sldId id="398" r:id="rId29"/>
    <p:sldId id="399" r:id="rId30"/>
    <p:sldId id="400" r:id="rId31"/>
    <p:sldId id="401" r:id="rId32"/>
    <p:sldId id="403" r:id="rId33"/>
    <p:sldId id="402" r:id="rId34"/>
    <p:sldId id="404" r:id="rId35"/>
    <p:sldId id="406" r:id="rId36"/>
    <p:sldId id="405" r:id="rId37"/>
    <p:sldId id="407" r:id="rId38"/>
    <p:sldId id="305"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5" d="100"/>
          <a:sy n="75" d="100"/>
        </p:scale>
        <p:origin x="1594" y="4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8C9314-626C-47E1-BACF-60E75B2F3D73}" type="doc">
      <dgm:prSet loTypeId="urn:microsoft.com/office/officeart/2005/8/layout/vList3" loCatId="picture" qsTypeId="urn:microsoft.com/office/officeart/2005/8/quickstyle/simple1" qsCatId="simple" csTypeId="urn:microsoft.com/office/officeart/2005/8/colors/accent1_2" csCatId="accent1" phldr="1"/>
      <dgm:spPr/>
    </dgm:pt>
    <dgm:pt modelId="{8619D71E-ABF3-4A63-BBC7-B0EB76464D9A}" type="pres">
      <dgm:prSet presAssocID="{5E8C9314-626C-47E1-BACF-60E75B2F3D73}" presName="linearFlow" presStyleCnt="0">
        <dgm:presLayoutVars>
          <dgm:dir/>
          <dgm:resizeHandles val="exact"/>
        </dgm:presLayoutVars>
      </dgm:prSet>
      <dgm:spPr/>
    </dgm:pt>
  </dgm:ptLst>
  <dgm:cxnLst>
    <dgm:cxn modelId="{C7CD7688-5F86-4177-B15F-A934EC86CD82}" type="presOf" srcId="{5E8C9314-626C-47E1-BACF-60E75B2F3D73}" destId="{8619D71E-ABF3-4A63-BBC7-B0EB76464D9A}" srcOrd="0"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6EE45C-97C5-45F4-B963-860FB58C2F6A}" type="doc">
      <dgm:prSet loTypeId="urn:microsoft.com/office/officeart/2005/8/layout/vList6" loCatId="list" qsTypeId="urn:microsoft.com/office/officeart/2005/8/quickstyle/simple3" qsCatId="simple" csTypeId="urn:microsoft.com/office/officeart/2005/8/colors/accent1_2" csCatId="accent1" phldr="1"/>
      <dgm:spPr/>
      <dgm:t>
        <a:bodyPr/>
        <a:lstStyle/>
        <a:p>
          <a:endParaRPr lang="en-GB"/>
        </a:p>
      </dgm:t>
    </dgm:pt>
    <dgm:pt modelId="{C466E98F-8416-49B4-84E4-56779A567608}">
      <dgm:prSet phldrT="[Text]"/>
      <dgm:spPr/>
      <dgm:t>
        <a:bodyPr/>
        <a:lstStyle/>
        <a:p>
          <a:r>
            <a:rPr lang="en-GB" b="1" dirty="0"/>
            <a:t>1. Increase Competitiveness</a:t>
          </a:r>
        </a:p>
      </dgm:t>
    </dgm:pt>
    <dgm:pt modelId="{A34AF700-66CC-4B2D-9FB4-03DCC7BB907D}" type="parTrans" cxnId="{1C30FED0-AEE4-45B9-A688-B861627C8F1D}">
      <dgm:prSet/>
      <dgm:spPr/>
      <dgm:t>
        <a:bodyPr/>
        <a:lstStyle/>
        <a:p>
          <a:endParaRPr lang="en-GB"/>
        </a:p>
      </dgm:t>
    </dgm:pt>
    <dgm:pt modelId="{E06909E1-9ED9-4DCB-9D4B-D7AF9F1AFAB7}" type="sibTrans" cxnId="{1C30FED0-AEE4-45B9-A688-B861627C8F1D}">
      <dgm:prSet/>
      <dgm:spPr/>
      <dgm:t>
        <a:bodyPr/>
        <a:lstStyle/>
        <a:p>
          <a:endParaRPr lang="en-GB"/>
        </a:p>
      </dgm:t>
    </dgm:pt>
    <dgm:pt modelId="{C8376FF8-28BF-4D92-9091-9E04A149B476}">
      <dgm:prSet phldrT="[Text]"/>
      <dgm:spPr/>
      <dgm:t>
        <a:bodyPr/>
        <a:lstStyle/>
        <a:p>
          <a:pPr>
            <a:buFont typeface="Wingdings" panose="05000000000000000000" pitchFamily="2" charset="2"/>
            <a:buChar char=""/>
          </a:pPr>
          <a:r>
            <a:rPr lang="en-GB" dirty="0">
              <a:latin typeface="Lucida Sans" panose="020B0602030504020204" pitchFamily="34" charset="0"/>
            </a:rPr>
            <a:t>Entrenched firms operating in overseas markets can make it difficult for new firms to enter the global market. To mitigate this, firms may pursue counter moves:</a:t>
          </a:r>
        </a:p>
      </dgm:t>
    </dgm:pt>
    <dgm:pt modelId="{5EC834DF-B382-491D-9CB9-F191E7F89E7B}" type="parTrans" cxnId="{1B419141-52FF-43FA-B707-2CBEC611E686}">
      <dgm:prSet/>
      <dgm:spPr/>
      <dgm:t>
        <a:bodyPr/>
        <a:lstStyle/>
        <a:p>
          <a:endParaRPr lang="en-GB"/>
        </a:p>
      </dgm:t>
    </dgm:pt>
    <dgm:pt modelId="{3C278976-8BCD-4E7C-96EE-F4ACDFE850BC}" type="sibTrans" cxnId="{1B419141-52FF-43FA-B707-2CBEC611E686}">
      <dgm:prSet/>
      <dgm:spPr/>
      <dgm:t>
        <a:bodyPr/>
        <a:lstStyle/>
        <a:p>
          <a:endParaRPr lang="en-GB"/>
        </a:p>
      </dgm:t>
    </dgm:pt>
    <dgm:pt modelId="{F8B26B6D-25D2-4069-8326-798FC9D62D4C}">
      <dgm:prSet/>
      <dgm:spPr/>
      <dgm:t>
        <a:bodyPr/>
        <a:lstStyle/>
        <a:p>
          <a:pPr>
            <a:buFont typeface="Wingdings" panose="05000000000000000000" pitchFamily="2" charset="2"/>
            <a:buChar char=""/>
          </a:pPr>
          <a:r>
            <a:rPr lang="en-GB" dirty="0">
              <a:latin typeface="Lucida Sans" panose="020B0602030504020204" pitchFamily="34" charset="0"/>
            </a:rPr>
            <a:t>Access low cost that global firms enjoy also push others to follow suit to remain competitive</a:t>
          </a:r>
        </a:p>
      </dgm:t>
    </dgm:pt>
    <dgm:pt modelId="{9D03FB5C-497C-4928-80AD-527655A249EC}" type="parTrans" cxnId="{24FC6914-BE43-4011-BC03-FC1431F899E3}">
      <dgm:prSet/>
      <dgm:spPr/>
      <dgm:t>
        <a:bodyPr/>
        <a:lstStyle/>
        <a:p>
          <a:endParaRPr lang="en-GB"/>
        </a:p>
      </dgm:t>
    </dgm:pt>
    <dgm:pt modelId="{5730043F-4D86-46C0-BB4F-389ED34971A6}" type="sibTrans" cxnId="{24FC6914-BE43-4011-BC03-FC1431F899E3}">
      <dgm:prSet/>
      <dgm:spPr/>
      <dgm:t>
        <a:bodyPr/>
        <a:lstStyle/>
        <a:p>
          <a:endParaRPr lang="en-GB"/>
        </a:p>
      </dgm:t>
    </dgm:pt>
    <dgm:pt modelId="{F460FE62-C0D6-4EFF-BEEC-4565015C0FB9}">
      <dgm:prSet/>
      <dgm:spPr/>
      <dgm:t>
        <a:bodyPr/>
        <a:lstStyle/>
        <a:p>
          <a:pPr>
            <a:buFont typeface="Wingdings" panose="05000000000000000000" pitchFamily="2" charset="2"/>
            <a:buChar char=""/>
          </a:pPr>
          <a:r>
            <a:rPr lang="en-GB" dirty="0">
              <a:latin typeface="Lucida Sans" panose="020B0602030504020204" pitchFamily="34" charset="0"/>
            </a:rPr>
            <a:t>To expand market power to counter existing firms that are already global</a:t>
          </a:r>
        </a:p>
      </dgm:t>
    </dgm:pt>
    <dgm:pt modelId="{B3180A61-7D09-46F4-88CA-E9B45671C2EE}" type="parTrans" cxnId="{156A191B-EC6D-445D-82C0-55682D122A45}">
      <dgm:prSet/>
      <dgm:spPr/>
      <dgm:t>
        <a:bodyPr/>
        <a:lstStyle/>
        <a:p>
          <a:endParaRPr lang="en-GB"/>
        </a:p>
      </dgm:t>
    </dgm:pt>
    <dgm:pt modelId="{A5315F08-17B7-453D-AE1F-8B4E379F1CC2}" type="sibTrans" cxnId="{156A191B-EC6D-445D-82C0-55682D122A45}">
      <dgm:prSet/>
      <dgm:spPr/>
      <dgm:t>
        <a:bodyPr/>
        <a:lstStyle/>
        <a:p>
          <a:endParaRPr lang="en-GB"/>
        </a:p>
      </dgm:t>
    </dgm:pt>
    <dgm:pt modelId="{63565D07-939A-40EA-B041-E63B2543D6EB}">
      <dgm:prSet phldrT="[Text]"/>
      <dgm:spPr/>
      <dgm:t>
        <a:bodyPr/>
        <a:lstStyle/>
        <a:p>
          <a:pPr>
            <a:buFont typeface="Wingdings" panose="05000000000000000000" pitchFamily="2" charset="2"/>
            <a:buNone/>
          </a:pPr>
          <a:endParaRPr lang="en-GB" dirty="0">
            <a:latin typeface="Lucida Sans" panose="020B0602030504020204" pitchFamily="34" charset="0"/>
          </a:endParaRPr>
        </a:p>
      </dgm:t>
    </dgm:pt>
    <dgm:pt modelId="{D3468798-8CCF-4356-AD68-C5F60474C7B1}" type="parTrans" cxnId="{C271D0D4-580A-4E72-946C-AFB39E5DA9BD}">
      <dgm:prSet/>
      <dgm:spPr/>
      <dgm:t>
        <a:bodyPr/>
        <a:lstStyle/>
        <a:p>
          <a:endParaRPr lang="en-GB"/>
        </a:p>
      </dgm:t>
    </dgm:pt>
    <dgm:pt modelId="{9C19405A-44FE-4818-B82F-FF58C877C9EB}" type="sibTrans" cxnId="{C271D0D4-580A-4E72-946C-AFB39E5DA9BD}">
      <dgm:prSet/>
      <dgm:spPr/>
      <dgm:t>
        <a:bodyPr/>
        <a:lstStyle/>
        <a:p>
          <a:endParaRPr lang="en-GB"/>
        </a:p>
      </dgm:t>
    </dgm:pt>
    <dgm:pt modelId="{67DC4FE2-303C-412E-9FB9-680734910906}">
      <dgm:prSet/>
      <dgm:spPr/>
      <dgm:t>
        <a:bodyPr/>
        <a:lstStyle/>
        <a:p>
          <a:pPr>
            <a:buFont typeface="Wingdings" panose="05000000000000000000" pitchFamily="2" charset="2"/>
            <a:buNone/>
          </a:pPr>
          <a:endParaRPr lang="en-GB" dirty="0">
            <a:latin typeface="Lucida Sans" panose="020B0602030504020204" pitchFamily="34" charset="0"/>
          </a:endParaRPr>
        </a:p>
      </dgm:t>
    </dgm:pt>
    <dgm:pt modelId="{50BAB164-8A43-433F-9E74-340213669004}" type="parTrans" cxnId="{5822B37B-BBB6-4610-BA71-B91ACF422398}">
      <dgm:prSet/>
      <dgm:spPr/>
      <dgm:t>
        <a:bodyPr/>
        <a:lstStyle/>
        <a:p>
          <a:endParaRPr lang="en-GB"/>
        </a:p>
      </dgm:t>
    </dgm:pt>
    <dgm:pt modelId="{4A551A1C-EA8C-46CA-9AAF-FA3D83571A6E}" type="sibTrans" cxnId="{5822B37B-BBB6-4610-BA71-B91ACF422398}">
      <dgm:prSet/>
      <dgm:spPr/>
      <dgm:t>
        <a:bodyPr/>
        <a:lstStyle/>
        <a:p>
          <a:endParaRPr lang="en-GB"/>
        </a:p>
      </dgm:t>
    </dgm:pt>
    <dgm:pt modelId="{894BFD53-293B-4597-914D-902AE3898A33}">
      <dgm:prSet phldrT="[Text]"/>
      <dgm:spPr/>
      <dgm:t>
        <a:bodyPr/>
        <a:lstStyle/>
        <a:p>
          <a:pPr>
            <a:buFont typeface="Wingdings" panose="05000000000000000000" pitchFamily="2" charset="2"/>
            <a:buNone/>
          </a:pPr>
          <a:r>
            <a:rPr lang="en-GB" dirty="0">
              <a:latin typeface="Lucida Sans" panose="020B0602030504020204" pitchFamily="34" charset="0"/>
            </a:rPr>
            <a:t> </a:t>
          </a:r>
          <a:r>
            <a:rPr lang="en-GB" dirty="0" err="1">
              <a:latin typeface="Lucida Sans" panose="020B0602030504020204" pitchFamily="34" charset="0"/>
            </a:rPr>
            <a:t>Eg.</a:t>
          </a:r>
          <a:r>
            <a:rPr lang="en-GB" dirty="0">
              <a:latin typeface="Lucida Sans" panose="020B0602030504020204" pitchFamily="34" charset="0"/>
            </a:rPr>
            <a:t> Pfizer bought Wyeth for $68bn in 2009 and Roche then decided to also buy Genentech for $46.8bn</a:t>
          </a:r>
        </a:p>
      </dgm:t>
    </dgm:pt>
    <dgm:pt modelId="{F2276C23-7D6B-40FA-AFF6-75369A9C07FC}" type="parTrans" cxnId="{F7954FE8-0332-4878-8EC7-82CE6C6F5383}">
      <dgm:prSet/>
      <dgm:spPr/>
      <dgm:t>
        <a:bodyPr/>
        <a:lstStyle/>
        <a:p>
          <a:endParaRPr lang="en-GB"/>
        </a:p>
      </dgm:t>
    </dgm:pt>
    <dgm:pt modelId="{4BBCAF0A-A200-4BDF-BCEF-128A76D18FD3}" type="sibTrans" cxnId="{F7954FE8-0332-4878-8EC7-82CE6C6F5383}">
      <dgm:prSet/>
      <dgm:spPr/>
      <dgm:t>
        <a:bodyPr/>
        <a:lstStyle/>
        <a:p>
          <a:endParaRPr lang="en-GB"/>
        </a:p>
      </dgm:t>
    </dgm:pt>
    <dgm:pt modelId="{2298794B-2481-4F49-AAEB-CCFFDEC38FAD}" type="pres">
      <dgm:prSet presAssocID="{3C6EE45C-97C5-45F4-B963-860FB58C2F6A}" presName="Name0" presStyleCnt="0">
        <dgm:presLayoutVars>
          <dgm:dir/>
          <dgm:animLvl val="lvl"/>
          <dgm:resizeHandles/>
        </dgm:presLayoutVars>
      </dgm:prSet>
      <dgm:spPr/>
    </dgm:pt>
    <dgm:pt modelId="{72A31F3D-BAFE-472D-84F2-2518F9D1D78A}" type="pres">
      <dgm:prSet presAssocID="{C466E98F-8416-49B4-84E4-56779A567608}" presName="linNode" presStyleCnt="0"/>
      <dgm:spPr/>
    </dgm:pt>
    <dgm:pt modelId="{0FC7ABF0-ABF3-41BA-9F65-0384C2B7B2B8}" type="pres">
      <dgm:prSet presAssocID="{C466E98F-8416-49B4-84E4-56779A567608}" presName="parentShp" presStyleLbl="node1" presStyleIdx="0" presStyleCnt="1" custScaleX="61244" custScaleY="82467" custLinFactNeighborX="-4162" custLinFactNeighborY="-1490">
        <dgm:presLayoutVars>
          <dgm:bulletEnabled val="1"/>
        </dgm:presLayoutVars>
      </dgm:prSet>
      <dgm:spPr/>
    </dgm:pt>
    <dgm:pt modelId="{07CA80D0-3B34-4814-8B29-2F0B30ECE39D}" type="pres">
      <dgm:prSet presAssocID="{C466E98F-8416-49B4-84E4-56779A567608}" presName="childShp" presStyleLbl="bgAccFollowNode1" presStyleIdx="0" presStyleCnt="1" custScaleX="175897" custLinFactNeighborX="16564" custLinFactNeighborY="2199">
        <dgm:presLayoutVars>
          <dgm:bulletEnabled val="1"/>
        </dgm:presLayoutVars>
      </dgm:prSet>
      <dgm:spPr/>
    </dgm:pt>
  </dgm:ptLst>
  <dgm:cxnLst>
    <dgm:cxn modelId="{24FC6914-BE43-4011-BC03-FC1431F899E3}" srcId="{C466E98F-8416-49B4-84E4-56779A567608}" destId="{F8B26B6D-25D2-4069-8326-798FC9D62D4C}" srcOrd="3" destOrd="0" parTransId="{9D03FB5C-497C-4928-80AD-527655A249EC}" sibTransId="{5730043F-4D86-46C0-BB4F-389ED34971A6}"/>
    <dgm:cxn modelId="{156A191B-EC6D-445D-82C0-55682D122A45}" srcId="{C466E98F-8416-49B4-84E4-56779A567608}" destId="{F460FE62-C0D6-4EFF-BEEC-4565015C0FB9}" srcOrd="5" destOrd="0" parTransId="{B3180A61-7D09-46F4-88CA-E9B45671C2EE}" sibTransId="{A5315F08-17B7-453D-AE1F-8B4E379F1CC2}"/>
    <dgm:cxn modelId="{FE09BA1C-3A58-4757-A252-DBE2DB493A34}" type="presOf" srcId="{67DC4FE2-303C-412E-9FB9-680734910906}" destId="{07CA80D0-3B34-4814-8B29-2F0B30ECE39D}" srcOrd="0" destOrd="4" presId="urn:microsoft.com/office/officeart/2005/8/layout/vList6"/>
    <dgm:cxn modelId="{729F9026-D7DD-41FE-94F0-E2FF11DDFCD3}" type="presOf" srcId="{F8B26B6D-25D2-4069-8326-798FC9D62D4C}" destId="{07CA80D0-3B34-4814-8B29-2F0B30ECE39D}" srcOrd="0" destOrd="3" presId="urn:microsoft.com/office/officeart/2005/8/layout/vList6"/>
    <dgm:cxn modelId="{1B419141-52FF-43FA-B707-2CBEC611E686}" srcId="{C466E98F-8416-49B4-84E4-56779A567608}" destId="{C8376FF8-28BF-4D92-9091-9E04A149B476}" srcOrd="0" destOrd="0" parTransId="{5EC834DF-B382-491D-9CB9-F191E7F89E7B}" sibTransId="{3C278976-8BCD-4E7C-96EE-F4ACDFE850BC}"/>
    <dgm:cxn modelId="{9B04EA45-2EDE-4E82-8FE6-6B79FEB228B4}" type="presOf" srcId="{F460FE62-C0D6-4EFF-BEEC-4565015C0FB9}" destId="{07CA80D0-3B34-4814-8B29-2F0B30ECE39D}" srcOrd="0" destOrd="5" presId="urn:microsoft.com/office/officeart/2005/8/layout/vList6"/>
    <dgm:cxn modelId="{E3FBDC49-605D-4351-8B21-58237A75CEF2}" type="presOf" srcId="{C466E98F-8416-49B4-84E4-56779A567608}" destId="{0FC7ABF0-ABF3-41BA-9F65-0384C2B7B2B8}" srcOrd="0" destOrd="0" presId="urn:microsoft.com/office/officeart/2005/8/layout/vList6"/>
    <dgm:cxn modelId="{5822B37B-BBB6-4610-BA71-B91ACF422398}" srcId="{C466E98F-8416-49B4-84E4-56779A567608}" destId="{67DC4FE2-303C-412E-9FB9-680734910906}" srcOrd="4" destOrd="0" parTransId="{50BAB164-8A43-433F-9E74-340213669004}" sibTransId="{4A551A1C-EA8C-46CA-9AAF-FA3D83571A6E}"/>
    <dgm:cxn modelId="{23773C80-F359-4AFE-BDF3-BACF9D53C17B}" type="presOf" srcId="{894BFD53-293B-4597-914D-902AE3898A33}" destId="{07CA80D0-3B34-4814-8B29-2F0B30ECE39D}" srcOrd="0" destOrd="1" presId="urn:microsoft.com/office/officeart/2005/8/layout/vList6"/>
    <dgm:cxn modelId="{7698B9BE-C6AE-45A3-805D-57C52D3F8CEA}" type="presOf" srcId="{63565D07-939A-40EA-B041-E63B2543D6EB}" destId="{07CA80D0-3B34-4814-8B29-2F0B30ECE39D}" srcOrd="0" destOrd="2" presId="urn:microsoft.com/office/officeart/2005/8/layout/vList6"/>
    <dgm:cxn modelId="{7D627FBF-79D8-4EEC-9708-8E94F574B6C9}" type="presOf" srcId="{C8376FF8-28BF-4D92-9091-9E04A149B476}" destId="{07CA80D0-3B34-4814-8B29-2F0B30ECE39D}" srcOrd="0" destOrd="0" presId="urn:microsoft.com/office/officeart/2005/8/layout/vList6"/>
    <dgm:cxn modelId="{1C30FED0-AEE4-45B9-A688-B861627C8F1D}" srcId="{3C6EE45C-97C5-45F4-B963-860FB58C2F6A}" destId="{C466E98F-8416-49B4-84E4-56779A567608}" srcOrd="0" destOrd="0" parTransId="{A34AF700-66CC-4B2D-9FB4-03DCC7BB907D}" sibTransId="{E06909E1-9ED9-4DCB-9D4B-D7AF9F1AFAB7}"/>
    <dgm:cxn modelId="{C271D0D4-580A-4E72-946C-AFB39E5DA9BD}" srcId="{C466E98F-8416-49B4-84E4-56779A567608}" destId="{63565D07-939A-40EA-B041-E63B2543D6EB}" srcOrd="2" destOrd="0" parTransId="{D3468798-8CCF-4356-AD68-C5F60474C7B1}" sibTransId="{9C19405A-44FE-4818-B82F-FF58C877C9EB}"/>
    <dgm:cxn modelId="{F7954FE8-0332-4878-8EC7-82CE6C6F5383}" srcId="{C466E98F-8416-49B4-84E4-56779A567608}" destId="{894BFD53-293B-4597-914D-902AE3898A33}" srcOrd="1" destOrd="0" parTransId="{F2276C23-7D6B-40FA-AFF6-75369A9C07FC}" sibTransId="{4BBCAF0A-A200-4BDF-BCEF-128A76D18FD3}"/>
    <dgm:cxn modelId="{ACF837F0-4D17-4006-A2A4-0EB7EDA60A1A}" type="presOf" srcId="{3C6EE45C-97C5-45F4-B963-860FB58C2F6A}" destId="{2298794B-2481-4F49-AAEB-CCFFDEC38FAD}" srcOrd="0" destOrd="0" presId="urn:microsoft.com/office/officeart/2005/8/layout/vList6"/>
    <dgm:cxn modelId="{E688A4EB-4847-4FB8-A15F-145074F08682}" type="presParOf" srcId="{2298794B-2481-4F49-AAEB-CCFFDEC38FAD}" destId="{72A31F3D-BAFE-472D-84F2-2518F9D1D78A}" srcOrd="0" destOrd="0" presId="urn:microsoft.com/office/officeart/2005/8/layout/vList6"/>
    <dgm:cxn modelId="{D13DCDF0-8F40-4FE9-9C20-71E946E82740}" type="presParOf" srcId="{72A31F3D-BAFE-472D-84F2-2518F9D1D78A}" destId="{0FC7ABF0-ABF3-41BA-9F65-0384C2B7B2B8}" srcOrd="0" destOrd="0" presId="urn:microsoft.com/office/officeart/2005/8/layout/vList6"/>
    <dgm:cxn modelId="{8BCCD644-504A-4BF5-AD60-F45AB363CF9C}" type="presParOf" srcId="{72A31F3D-BAFE-472D-84F2-2518F9D1D78A}" destId="{07CA80D0-3B34-4814-8B29-2F0B30ECE39D}" srcOrd="1" destOrd="0" presId="urn:microsoft.com/office/officeart/2005/8/layout/v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E8C9314-626C-47E1-BACF-60E75B2F3D73}" type="doc">
      <dgm:prSet loTypeId="urn:microsoft.com/office/officeart/2005/8/layout/vList3" loCatId="picture" qsTypeId="urn:microsoft.com/office/officeart/2005/8/quickstyle/simple1" qsCatId="simple" csTypeId="urn:microsoft.com/office/officeart/2005/8/colors/accent1_2" csCatId="accent1" phldr="1"/>
      <dgm:spPr/>
    </dgm:pt>
    <dgm:pt modelId="{8619D71E-ABF3-4A63-BBC7-B0EB76464D9A}" type="pres">
      <dgm:prSet presAssocID="{5E8C9314-626C-47E1-BACF-60E75B2F3D73}" presName="linearFlow" presStyleCnt="0">
        <dgm:presLayoutVars>
          <dgm:dir/>
          <dgm:resizeHandles val="exact"/>
        </dgm:presLayoutVars>
      </dgm:prSet>
      <dgm:spPr/>
    </dgm:pt>
  </dgm:ptLst>
  <dgm:cxnLst>
    <dgm:cxn modelId="{C7CD7688-5F86-4177-B15F-A934EC86CD82}" type="presOf" srcId="{5E8C9314-626C-47E1-BACF-60E75B2F3D73}" destId="{8619D71E-ABF3-4A63-BBC7-B0EB76464D9A}" srcOrd="0"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6EE45C-97C5-45F4-B963-860FB58C2F6A}"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2298794B-2481-4F49-AAEB-CCFFDEC38FAD}" type="pres">
      <dgm:prSet presAssocID="{3C6EE45C-97C5-45F4-B963-860FB58C2F6A}" presName="Name0" presStyleCnt="0">
        <dgm:presLayoutVars>
          <dgm:dir/>
          <dgm:animLvl val="lvl"/>
          <dgm:resizeHandles/>
        </dgm:presLayoutVars>
      </dgm:prSet>
      <dgm:spPr/>
    </dgm:pt>
  </dgm:ptLst>
  <dgm:cxnLst>
    <dgm:cxn modelId="{ACF837F0-4D17-4006-A2A4-0EB7EDA60A1A}" type="presOf" srcId="{3C6EE45C-97C5-45F4-B963-860FB58C2F6A}" destId="{2298794B-2481-4F49-AAEB-CCFFDEC38FAD}" srcOrd="0" destOrd="0" presId="urn:microsoft.com/office/officeart/2005/8/layout/v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E8C9314-626C-47E1-BACF-60E75B2F3D73}" type="doc">
      <dgm:prSet loTypeId="urn:microsoft.com/office/officeart/2005/8/layout/vList3" loCatId="picture" qsTypeId="urn:microsoft.com/office/officeart/2005/8/quickstyle/simple1" qsCatId="simple" csTypeId="urn:microsoft.com/office/officeart/2005/8/colors/accent1_2" csCatId="accent1" phldr="1"/>
      <dgm:spPr/>
    </dgm:pt>
    <dgm:pt modelId="{8619D71E-ABF3-4A63-BBC7-B0EB76464D9A}" type="pres">
      <dgm:prSet presAssocID="{5E8C9314-626C-47E1-BACF-60E75B2F3D73}" presName="linearFlow" presStyleCnt="0">
        <dgm:presLayoutVars>
          <dgm:dir/>
          <dgm:resizeHandles val="exact"/>
        </dgm:presLayoutVars>
      </dgm:prSet>
      <dgm:spPr/>
    </dgm:pt>
  </dgm:ptLst>
  <dgm:cxnLst>
    <dgm:cxn modelId="{C7CD7688-5F86-4177-B15F-A934EC86CD82}" type="presOf" srcId="{5E8C9314-626C-47E1-BACF-60E75B2F3D73}" destId="{8619D71E-ABF3-4A63-BBC7-B0EB76464D9A}" srcOrd="0"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C6EE45C-97C5-45F4-B963-860FB58C2F6A}"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2298794B-2481-4F49-AAEB-CCFFDEC38FAD}" type="pres">
      <dgm:prSet presAssocID="{3C6EE45C-97C5-45F4-B963-860FB58C2F6A}" presName="Name0" presStyleCnt="0">
        <dgm:presLayoutVars>
          <dgm:dir/>
          <dgm:animLvl val="lvl"/>
          <dgm:resizeHandles/>
        </dgm:presLayoutVars>
      </dgm:prSet>
      <dgm:spPr/>
    </dgm:pt>
  </dgm:ptLst>
  <dgm:cxnLst>
    <dgm:cxn modelId="{ACF837F0-4D17-4006-A2A4-0EB7EDA60A1A}" type="presOf" srcId="{3C6EE45C-97C5-45F4-B963-860FB58C2F6A}" destId="{2298794B-2481-4F49-AAEB-CCFFDEC38FAD}" srcOrd="0" destOrd="0" presId="urn:microsoft.com/office/officeart/2005/8/layout/v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E8C9314-626C-47E1-BACF-60E75B2F3D73}" type="doc">
      <dgm:prSet loTypeId="urn:microsoft.com/office/officeart/2005/8/layout/vList3" loCatId="picture" qsTypeId="urn:microsoft.com/office/officeart/2005/8/quickstyle/simple1" qsCatId="simple" csTypeId="urn:microsoft.com/office/officeart/2005/8/colors/accent1_2" csCatId="accent1" phldr="1"/>
      <dgm:spPr/>
    </dgm:pt>
    <dgm:pt modelId="{8619D71E-ABF3-4A63-BBC7-B0EB76464D9A}" type="pres">
      <dgm:prSet presAssocID="{5E8C9314-626C-47E1-BACF-60E75B2F3D73}" presName="linearFlow" presStyleCnt="0">
        <dgm:presLayoutVars>
          <dgm:dir/>
          <dgm:resizeHandles val="exact"/>
        </dgm:presLayoutVars>
      </dgm:prSet>
      <dgm:spPr/>
    </dgm:pt>
  </dgm:ptLst>
  <dgm:cxnLst>
    <dgm:cxn modelId="{C7CD7688-5F86-4177-B15F-A934EC86CD82}" type="presOf" srcId="{5E8C9314-626C-47E1-BACF-60E75B2F3D73}" destId="{8619D71E-ABF3-4A63-BBC7-B0EB76464D9A}" srcOrd="0"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C6EE45C-97C5-45F4-B963-860FB58C2F6A}"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2298794B-2481-4F49-AAEB-CCFFDEC38FAD}" type="pres">
      <dgm:prSet presAssocID="{3C6EE45C-97C5-45F4-B963-860FB58C2F6A}" presName="Name0" presStyleCnt="0">
        <dgm:presLayoutVars>
          <dgm:dir/>
          <dgm:animLvl val="lvl"/>
          <dgm:resizeHandles/>
        </dgm:presLayoutVars>
      </dgm:prSet>
      <dgm:spPr/>
    </dgm:pt>
  </dgm:ptLst>
  <dgm:cxnLst>
    <dgm:cxn modelId="{ACF837F0-4D17-4006-A2A4-0EB7EDA60A1A}" type="presOf" srcId="{3C6EE45C-97C5-45F4-B963-860FB58C2F6A}" destId="{2298794B-2481-4F49-AAEB-CCFFDEC38FAD}" srcOrd="0" destOrd="0" presId="urn:microsoft.com/office/officeart/2005/8/layout/v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E8C9314-626C-47E1-BACF-60E75B2F3D73}" type="doc">
      <dgm:prSet loTypeId="urn:microsoft.com/office/officeart/2005/8/layout/vList3" loCatId="picture" qsTypeId="urn:microsoft.com/office/officeart/2005/8/quickstyle/simple1" qsCatId="simple" csTypeId="urn:microsoft.com/office/officeart/2005/8/colors/accent1_2" csCatId="accent1" phldr="1"/>
      <dgm:spPr/>
    </dgm:pt>
    <dgm:pt modelId="{8619D71E-ABF3-4A63-BBC7-B0EB76464D9A}" type="pres">
      <dgm:prSet presAssocID="{5E8C9314-626C-47E1-BACF-60E75B2F3D73}" presName="linearFlow" presStyleCnt="0">
        <dgm:presLayoutVars>
          <dgm:dir/>
          <dgm:resizeHandles val="exact"/>
        </dgm:presLayoutVars>
      </dgm:prSet>
      <dgm:spPr/>
    </dgm:pt>
  </dgm:ptLst>
  <dgm:cxnLst>
    <dgm:cxn modelId="{C7CD7688-5F86-4177-B15F-A934EC86CD82}" type="presOf" srcId="{5E8C9314-626C-47E1-BACF-60E75B2F3D73}" destId="{8619D71E-ABF3-4A63-BBC7-B0EB76464D9A}" srcOrd="0"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C6EE45C-97C5-45F4-B963-860FB58C2F6A}"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2298794B-2481-4F49-AAEB-CCFFDEC38FAD}" type="pres">
      <dgm:prSet presAssocID="{3C6EE45C-97C5-45F4-B963-860FB58C2F6A}" presName="Name0" presStyleCnt="0">
        <dgm:presLayoutVars>
          <dgm:dir/>
          <dgm:animLvl val="lvl"/>
          <dgm:resizeHandles/>
        </dgm:presLayoutVars>
      </dgm:prSet>
      <dgm:spPr/>
    </dgm:pt>
  </dgm:ptLst>
  <dgm:cxnLst>
    <dgm:cxn modelId="{ACF837F0-4D17-4006-A2A4-0EB7EDA60A1A}" type="presOf" srcId="{3C6EE45C-97C5-45F4-B963-860FB58C2F6A}" destId="{2298794B-2481-4F49-AAEB-CCFFDEC38FAD}" srcOrd="0" destOrd="0" presId="urn:microsoft.com/office/officeart/2005/8/layout/v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E8C9314-626C-47E1-BACF-60E75B2F3D73}" type="doc">
      <dgm:prSet loTypeId="urn:microsoft.com/office/officeart/2005/8/layout/vList3" loCatId="picture" qsTypeId="urn:microsoft.com/office/officeart/2005/8/quickstyle/simple1" qsCatId="simple" csTypeId="urn:microsoft.com/office/officeart/2005/8/colors/accent1_2" csCatId="accent1" phldr="1"/>
      <dgm:spPr/>
    </dgm:pt>
    <dgm:pt modelId="{8619D71E-ABF3-4A63-BBC7-B0EB76464D9A}" type="pres">
      <dgm:prSet presAssocID="{5E8C9314-626C-47E1-BACF-60E75B2F3D73}" presName="linearFlow" presStyleCnt="0">
        <dgm:presLayoutVars>
          <dgm:dir/>
          <dgm:resizeHandles val="exact"/>
        </dgm:presLayoutVars>
      </dgm:prSet>
      <dgm:spPr/>
    </dgm:pt>
  </dgm:ptLst>
  <dgm:cxnLst>
    <dgm:cxn modelId="{C7CD7688-5F86-4177-B15F-A934EC86CD82}" type="presOf" srcId="{5E8C9314-626C-47E1-BACF-60E75B2F3D73}" destId="{8619D71E-ABF3-4A63-BBC7-B0EB76464D9A}" srcOrd="0"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C6EE45C-97C5-45F4-B963-860FB58C2F6A}"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2298794B-2481-4F49-AAEB-CCFFDEC38FAD}" type="pres">
      <dgm:prSet presAssocID="{3C6EE45C-97C5-45F4-B963-860FB58C2F6A}" presName="Name0" presStyleCnt="0">
        <dgm:presLayoutVars>
          <dgm:dir/>
          <dgm:animLvl val="lvl"/>
          <dgm:resizeHandles/>
        </dgm:presLayoutVars>
      </dgm:prSet>
      <dgm:spPr/>
    </dgm:pt>
  </dgm:ptLst>
  <dgm:cxnLst>
    <dgm:cxn modelId="{ACF837F0-4D17-4006-A2A4-0EB7EDA60A1A}" type="presOf" srcId="{3C6EE45C-97C5-45F4-B963-860FB58C2F6A}" destId="{2298794B-2481-4F49-AAEB-CCFFDEC38FAD}" srcOrd="0" destOrd="0" presId="urn:microsoft.com/office/officeart/2005/8/layout/v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E8C9314-626C-47E1-BACF-60E75B2F3D73}" type="doc">
      <dgm:prSet loTypeId="urn:microsoft.com/office/officeart/2005/8/layout/vList3" loCatId="picture" qsTypeId="urn:microsoft.com/office/officeart/2005/8/quickstyle/simple1" qsCatId="simple" csTypeId="urn:microsoft.com/office/officeart/2005/8/colors/accent1_2" csCatId="accent1" phldr="1"/>
      <dgm:spPr/>
    </dgm:pt>
    <dgm:pt modelId="{8619D71E-ABF3-4A63-BBC7-B0EB76464D9A}" type="pres">
      <dgm:prSet presAssocID="{5E8C9314-626C-47E1-BACF-60E75B2F3D73}" presName="linearFlow" presStyleCnt="0">
        <dgm:presLayoutVars>
          <dgm:dir/>
          <dgm:resizeHandles val="exact"/>
        </dgm:presLayoutVars>
      </dgm:prSet>
      <dgm:spPr/>
    </dgm:pt>
  </dgm:ptLst>
  <dgm:cxnLst>
    <dgm:cxn modelId="{C7CD7688-5F86-4177-B15F-A934EC86CD82}" type="presOf" srcId="{5E8C9314-626C-47E1-BACF-60E75B2F3D73}" destId="{8619D71E-ABF3-4A63-BBC7-B0EB76464D9A}" srcOrd="0"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C6EE45C-97C5-45F4-B963-860FB58C2F6A}"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2298794B-2481-4F49-AAEB-CCFFDEC38FAD}" type="pres">
      <dgm:prSet presAssocID="{3C6EE45C-97C5-45F4-B963-860FB58C2F6A}" presName="Name0" presStyleCnt="0">
        <dgm:presLayoutVars>
          <dgm:dir/>
          <dgm:animLvl val="lvl"/>
          <dgm:resizeHandles/>
        </dgm:presLayoutVars>
      </dgm:prSet>
      <dgm:spPr/>
    </dgm:pt>
  </dgm:ptLst>
  <dgm:cxnLst>
    <dgm:cxn modelId="{ACF837F0-4D17-4006-A2A4-0EB7EDA60A1A}" type="presOf" srcId="{3C6EE45C-97C5-45F4-B963-860FB58C2F6A}" destId="{2298794B-2481-4F49-AAEB-CCFFDEC38FAD}" srcOrd="0" destOrd="0" presId="urn:microsoft.com/office/officeart/2005/8/layout/v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E8C9314-626C-47E1-BACF-60E75B2F3D73}" type="doc">
      <dgm:prSet loTypeId="urn:microsoft.com/office/officeart/2005/8/layout/vList3" loCatId="picture" qsTypeId="urn:microsoft.com/office/officeart/2005/8/quickstyle/simple1" qsCatId="simple" csTypeId="urn:microsoft.com/office/officeart/2005/8/colors/accent1_2" csCatId="accent1" phldr="1"/>
      <dgm:spPr/>
    </dgm:pt>
    <dgm:pt modelId="{8619D71E-ABF3-4A63-BBC7-B0EB76464D9A}" type="pres">
      <dgm:prSet presAssocID="{5E8C9314-626C-47E1-BACF-60E75B2F3D73}" presName="linearFlow" presStyleCnt="0">
        <dgm:presLayoutVars>
          <dgm:dir/>
          <dgm:resizeHandles val="exact"/>
        </dgm:presLayoutVars>
      </dgm:prSet>
      <dgm:spPr/>
    </dgm:pt>
  </dgm:ptLst>
  <dgm:cxnLst>
    <dgm:cxn modelId="{C7CD7688-5F86-4177-B15F-A934EC86CD82}" type="presOf" srcId="{5E8C9314-626C-47E1-BACF-60E75B2F3D73}" destId="{8619D71E-ABF3-4A63-BBC7-B0EB76464D9A}" srcOrd="0"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C6EE45C-97C5-45F4-B963-860FB58C2F6A}"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2298794B-2481-4F49-AAEB-CCFFDEC38FAD}" type="pres">
      <dgm:prSet presAssocID="{3C6EE45C-97C5-45F4-B963-860FB58C2F6A}" presName="Name0" presStyleCnt="0">
        <dgm:presLayoutVars>
          <dgm:dir/>
          <dgm:animLvl val="lvl"/>
          <dgm:resizeHandles/>
        </dgm:presLayoutVars>
      </dgm:prSet>
      <dgm:spPr/>
    </dgm:pt>
  </dgm:ptLst>
  <dgm:cxnLst>
    <dgm:cxn modelId="{ACF837F0-4D17-4006-A2A4-0EB7EDA60A1A}" type="presOf" srcId="{3C6EE45C-97C5-45F4-B963-860FB58C2F6A}" destId="{2298794B-2481-4F49-AAEB-CCFFDEC38FAD}" srcOrd="0" destOrd="0" presId="urn:microsoft.com/office/officeart/2005/8/layout/v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5FA9AF1-6438-4640-9A63-F763F2BC11AD}" type="doc">
      <dgm:prSet loTypeId="urn:microsoft.com/office/officeart/2005/8/layout/pyramid1" loCatId="pyramid" qsTypeId="urn:microsoft.com/office/officeart/2005/8/quickstyle/simple3" qsCatId="simple" csTypeId="urn:microsoft.com/office/officeart/2005/8/colors/accent1_2" csCatId="accent1" phldr="1"/>
      <dgm:spPr/>
    </dgm:pt>
    <dgm:pt modelId="{B578A707-DDD5-4B0F-9E64-2D02D2981295}">
      <dgm:prSet phldrT="[Text]"/>
      <dgm:spPr/>
      <dgm:t>
        <a:bodyPr/>
        <a:lstStyle/>
        <a:p>
          <a:r>
            <a:rPr lang="en-GB" b="1" dirty="0"/>
            <a:t>Corporate Level:</a:t>
          </a:r>
        </a:p>
        <a:p>
          <a:r>
            <a:rPr lang="en-GB" dirty="0"/>
            <a:t> focus on what you want to achieve and what business you enter</a:t>
          </a:r>
        </a:p>
      </dgm:t>
    </dgm:pt>
    <dgm:pt modelId="{C89588DE-3DD4-4C75-A7AC-7AD1FCCC46AE}" type="parTrans" cxnId="{1A4A788D-6567-4814-A2E8-E98E3F56FB88}">
      <dgm:prSet/>
      <dgm:spPr/>
      <dgm:t>
        <a:bodyPr/>
        <a:lstStyle/>
        <a:p>
          <a:endParaRPr lang="en-GB"/>
        </a:p>
      </dgm:t>
    </dgm:pt>
    <dgm:pt modelId="{14567843-C92B-45B8-BDDA-AB3888B2F8C8}" type="sibTrans" cxnId="{1A4A788D-6567-4814-A2E8-E98E3F56FB88}">
      <dgm:prSet/>
      <dgm:spPr/>
      <dgm:t>
        <a:bodyPr/>
        <a:lstStyle/>
        <a:p>
          <a:endParaRPr lang="en-GB"/>
        </a:p>
      </dgm:t>
    </dgm:pt>
    <dgm:pt modelId="{50DB561F-081B-430F-A143-4C4A9EE0A52E}">
      <dgm:prSet phldrT="[Text]"/>
      <dgm:spPr/>
      <dgm:t>
        <a:bodyPr/>
        <a:lstStyle/>
        <a:p>
          <a:r>
            <a:rPr lang="en-GB" b="1" dirty="0"/>
            <a:t>Business Level: </a:t>
          </a:r>
        </a:p>
        <a:p>
          <a:r>
            <a:rPr lang="en-GB" dirty="0"/>
            <a:t>focuses on identifying your competitors and how you are going to compete</a:t>
          </a:r>
        </a:p>
      </dgm:t>
    </dgm:pt>
    <dgm:pt modelId="{E734070D-B986-47B0-9586-754B45162ADC}" type="parTrans" cxnId="{DD2059CF-EBAB-46A5-8124-4401F39C4901}">
      <dgm:prSet/>
      <dgm:spPr/>
      <dgm:t>
        <a:bodyPr/>
        <a:lstStyle/>
        <a:p>
          <a:endParaRPr lang="en-GB"/>
        </a:p>
      </dgm:t>
    </dgm:pt>
    <dgm:pt modelId="{405D3FCF-F6CB-4DAA-B1A9-512268655371}" type="sibTrans" cxnId="{DD2059CF-EBAB-46A5-8124-4401F39C4901}">
      <dgm:prSet/>
      <dgm:spPr/>
      <dgm:t>
        <a:bodyPr/>
        <a:lstStyle/>
        <a:p>
          <a:endParaRPr lang="en-GB"/>
        </a:p>
      </dgm:t>
    </dgm:pt>
    <dgm:pt modelId="{BB326CE2-D50D-477A-92D3-6D8C0C9B151C}">
      <dgm:prSet phldrT="[Text]"/>
      <dgm:spPr/>
      <dgm:t>
        <a:bodyPr/>
        <a:lstStyle/>
        <a:p>
          <a:r>
            <a:rPr lang="en-GB" b="1" dirty="0"/>
            <a:t>Functional Level: </a:t>
          </a:r>
        </a:p>
        <a:p>
          <a:r>
            <a:rPr lang="en-GB" dirty="0"/>
            <a:t>focuses on how to grow, how to meet business goals, the daily activities of the business in terms of resource allocation and reallocations</a:t>
          </a:r>
        </a:p>
      </dgm:t>
    </dgm:pt>
    <dgm:pt modelId="{904A21C2-05B9-45C2-BBAB-951F46D4015E}" type="parTrans" cxnId="{BE71D6A9-BF64-4115-BD4D-A7737077C3F3}">
      <dgm:prSet/>
      <dgm:spPr/>
      <dgm:t>
        <a:bodyPr/>
        <a:lstStyle/>
        <a:p>
          <a:endParaRPr lang="en-GB"/>
        </a:p>
      </dgm:t>
    </dgm:pt>
    <dgm:pt modelId="{39560258-90F8-41D1-B5D7-5093E53889E9}" type="sibTrans" cxnId="{BE71D6A9-BF64-4115-BD4D-A7737077C3F3}">
      <dgm:prSet/>
      <dgm:spPr/>
      <dgm:t>
        <a:bodyPr/>
        <a:lstStyle/>
        <a:p>
          <a:endParaRPr lang="en-GB"/>
        </a:p>
      </dgm:t>
    </dgm:pt>
    <dgm:pt modelId="{B8CDE6CC-C9B1-4F9B-BE44-65BAD7005B4C}" type="pres">
      <dgm:prSet presAssocID="{A5FA9AF1-6438-4640-9A63-F763F2BC11AD}" presName="Name0" presStyleCnt="0">
        <dgm:presLayoutVars>
          <dgm:dir/>
          <dgm:animLvl val="lvl"/>
          <dgm:resizeHandles val="exact"/>
        </dgm:presLayoutVars>
      </dgm:prSet>
      <dgm:spPr/>
    </dgm:pt>
    <dgm:pt modelId="{3D593150-0C8A-494A-BDCF-CC24968FB5EE}" type="pres">
      <dgm:prSet presAssocID="{B578A707-DDD5-4B0F-9E64-2D02D2981295}" presName="Name8" presStyleCnt="0"/>
      <dgm:spPr/>
    </dgm:pt>
    <dgm:pt modelId="{66C33737-BEB8-4CCE-969C-685C59E2212B}" type="pres">
      <dgm:prSet presAssocID="{B578A707-DDD5-4B0F-9E64-2D02D2981295}" presName="level" presStyleLbl="node1" presStyleIdx="0" presStyleCnt="3" custScaleX="164460">
        <dgm:presLayoutVars>
          <dgm:chMax val="1"/>
          <dgm:bulletEnabled val="1"/>
        </dgm:presLayoutVars>
      </dgm:prSet>
      <dgm:spPr/>
    </dgm:pt>
    <dgm:pt modelId="{575A2B24-9800-446F-9A27-AE06815A13BD}" type="pres">
      <dgm:prSet presAssocID="{B578A707-DDD5-4B0F-9E64-2D02D2981295}" presName="levelTx" presStyleLbl="revTx" presStyleIdx="0" presStyleCnt="0">
        <dgm:presLayoutVars>
          <dgm:chMax val="1"/>
          <dgm:bulletEnabled val="1"/>
        </dgm:presLayoutVars>
      </dgm:prSet>
      <dgm:spPr/>
    </dgm:pt>
    <dgm:pt modelId="{19320B82-76EF-4542-81CB-B1767EF311D5}" type="pres">
      <dgm:prSet presAssocID="{50DB561F-081B-430F-A143-4C4A9EE0A52E}" presName="Name8" presStyleCnt="0"/>
      <dgm:spPr/>
    </dgm:pt>
    <dgm:pt modelId="{8C542A36-98BB-4FB3-AC23-4E71203526EF}" type="pres">
      <dgm:prSet presAssocID="{50DB561F-081B-430F-A143-4C4A9EE0A52E}" presName="level" presStyleLbl="node1" presStyleIdx="1" presStyleCnt="3" custScaleX="94183">
        <dgm:presLayoutVars>
          <dgm:chMax val="1"/>
          <dgm:bulletEnabled val="1"/>
        </dgm:presLayoutVars>
      </dgm:prSet>
      <dgm:spPr/>
    </dgm:pt>
    <dgm:pt modelId="{EAFA9A55-E952-4364-BAAC-B02DD019E4B6}" type="pres">
      <dgm:prSet presAssocID="{50DB561F-081B-430F-A143-4C4A9EE0A52E}" presName="levelTx" presStyleLbl="revTx" presStyleIdx="0" presStyleCnt="0">
        <dgm:presLayoutVars>
          <dgm:chMax val="1"/>
          <dgm:bulletEnabled val="1"/>
        </dgm:presLayoutVars>
      </dgm:prSet>
      <dgm:spPr/>
    </dgm:pt>
    <dgm:pt modelId="{EFC58256-BFAC-4380-900F-7F867A6BE6ED}" type="pres">
      <dgm:prSet presAssocID="{BB326CE2-D50D-477A-92D3-6D8C0C9B151C}" presName="Name8" presStyleCnt="0"/>
      <dgm:spPr/>
    </dgm:pt>
    <dgm:pt modelId="{34A3F3DE-70C0-44EB-BC67-7E29819E315A}" type="pres">
      <dgm:prSet presAssocID="{BB326CE2-D50D-477A-92D3-6D8C0C9B151C}" presName="level" presStyleLbl="node1" presStyleIdx="2" presStyleCnt="3" custScaleX="100000">
        <dgm:presLayoutVars>
          <dgm:chMax val="1"/>
          <dgm:bulletEnabled val="1"/>
        </dgm:presLayoutVars>
      </dgm:prSet>
      <dgm:spPr/>
    </dgm:pt>
    <dgm:pt modelId="{5225A93E-009A-4873-B77A-35317F41D4DB}" type="pres">
      <dgm:prSet presAssocID="{BB326CE2-D50D-477A-92D3-6D8C0C9B151C}" presName="levelTx" presStyleLbl="revTx" presStyleIdx="0" presStyleCnt="0">
        <dgm:presLayoutVars>
          <dgm:chMax val="1"/>
          <dgm:bulletEnabled val="1"/>
        </dgm:presLayoutVars>
      </dgm:prSet>
      <dgm:spPr/>
    </dgm:pt>
  </dgm:ptLst>
  <dgm:cxnLst>
    <dgm:cxn modelId="{BCBFF209-8AC3-478F-B387-E9436BAC42C3}" type="presOf" srcId="{50DB561F-081B-430F-A143-4C4A9EE0A52E}" destId="{8C542A36-98BB-4FB3-AC23-4E71203526EF}" srcOrd="0" destOrd="0" presId="urn:microsoft.com/office/officeart/2005/8/layout/pyramid1"/>
    <dgm:cxn modelId="{9CA2612D-C190-4F52-B861-0276B8040EA9}" type="presOf" srcId="{BB326CE2-D50D-477A-92D3-6D8C0C9B151C}" destId="{34A3F3DE-70C0-44EB-BC67-7E29819E315A}" srcOrd="0" destOrd="0" presId="urn:microsoft.com/office/officeart/2005/8/layout/pyramid1"/>
    <dgm:cxn modelId="{373B8E58-B149-47CB-A67C-558F7A8D0BDC}" type="presOf" srcId="{BB326CE2-D50D-477A-92D3-6D8C0C9B151C}" destId="{5225A93E-009A-4873-B77A-35317F41D4DB}" srcOrd="1" destOrd="0" presId="urn:microsoft.com/office/officeart/2005/8/layout/pyramid1"/>
    <dgm:cxn modelId="{1A4A788D-6567-4814-A2E8-E98E3F56FB88}" srcId="{A5FA9AF1-6438-4640-9A63-F763F2BC11AD}" destId="{B578A707-DDD5-4B0F-9E64-2D02D2981295}" srcOrd="0" destOrd="0" parTransId="{C89588DE-3DD4-4C75-A7AC-7AD1FCCC46AE}" sibTransId="{14567843-C92B-45B8-BDDA-AB3888B2F8C8}"/>
    <dgm:cxn modelId="{70FAE191-1489-4920-B408-8041DD721464}" type="presOf" srcId="{B578A707-DDD5-4B0F-9E64-2D02D2981295}" destId="{66C33737-BEB8-4CCE-969C-685C59E2212B}" srcOrd="0" destOrd="0" presId="urn:microsoft.com/office/officeart/2005/8/layout/pyramid1"/>
    <dgm:cxn modelId="{BE71D6A9-BF64-4115-BD4D-A7737077C3F3}" srcId="{A5FA9AF1-6438-4640-9A63-F763F2BC11AD}" destId="{BB326CE2-D50D-477A-92D3-6D8C0C9B151C}" srcOrd="2" destOrd="0" parTransId="{904A21C2-05B9-45C2-BBAB-951F46D4015E}" sibTransId="{39560258-90F8-41D1-B5D7-5093E53889E9}"/>
    <dgm:cxn modelId="{E62236CD-E7CD-4938-9904-4DA54690A518}" type="presOf" srcId="{A5FA9AF1-6438-4640-9A63-F763F2BC11AD}" destId="{B8CDE6CC-C9B1-4F9B-BE44-65BAD7005B4C}" srcOrd="0" destOrd="0" presId="urn:microsoft.com/office/officeart/2005/8/layout/pyramid1"/>
    <dgm:cxn modelId="{DD2059CF-EBAB-46A5-8124-4401F39C4901}" srcId="{A5FA9AF1-6438-4640-9A63-F763F2BC11AD}" destId="{50DB561F-081B-430F-A143-4C4A9EE0A52E}" srcOrd="1" destOrd="0" parTransId="{E734070D-B986-47B0-9586-754B45162ADC}" sibTransId="{405D3FCF-F6CB-4DAA-B1A9-512268655371}"/>
    <dgm:cxn modelId="{AB3C8FCF-AD5E-4484-BD1C-230106DE7126}" type="presOf" srcId="{B578A707-DDD5-4B0F-9E64-2D02D2981295}" destId="{575A2B24-9800-446F-9A27-AE06815A13BD}" srcOrd="1" destOrd="0" presId="urn:microsoft.com/office/officeart/2005/8/layout/pyramid1"/>
    <dgm:cxn modelId="{B3879AFA-D529-46A2-8F7B-47379878B602}" type="presOf" srcId="{50DB561F-081B-430F-A143-4C4A9EE0A52E}" destId="{EAFA9A55-E952-4364-BAAC-B02DD019E4B6}" srcOrd="1" destOrd="0" presId="urn:microsoft.com/office/officeart/2005/8/layout/pyramid1"/>
    <dgm:cxn modelId="{53F73E30-BC20-4BDF-B259-5E33B96F468B}" type="presParOf" srcId="{B8CDE6CC-C9B1-4F9B-BE44-65BAD7005B4C}" destId="{3D593150-0C8A-494A-BDCF-CC24968FB5EE}" srcOrd="0" destOrd="0" presId="urn:microsoft.com/office/officeart/2005/8/layout/pyramid1"/>
    <dgm:cxn modelId="{87501AC1-22FB-47F3-824D-1D745AFBADF0}" type="presParOf" srcId="{3D593150-0C8A-494A-BDCF-CC24968FB5EE}" destId="{66C33737-BEB8-4CCE-969C-685C59E2212B}" srcOrd="0" destOrd="0" presId="urn:microsoft.com/office/officeart/2005/8/layout/pyramid1"/>
    <dgm:cxn modelId="{B6A4E3C5-B230-4C1E-B4DE-A942CF0E44BA}" type="presParOf" srcId="{3D593150-0C8A-494A-BDCF-CC24968FB5EE}" destId="{575A2B24-9800-446F-9A27-AE06815A13BD}" srcOrd="1" destOrd="0" presId="urn:microsoft.com/office/officeart/2005/8/layout/pyramid1"/>
    <dgm:cxn modelId="{CF7E563D-D4F8-4DA7-A831-06D7CDD718D6}" type="presParOf" srcId="{B8CDE6CC-C9B1-4F9B-BE44-65BAD7005B4C}" destId="{19320B82-76EF-4542-81CB-B1767EF311D5}" srcOrd="1" destOrd="0" presId="urn:microsoft.com/office/officeart/2005/8/layout/pyramid1"/>
    <dgm:cxn modelId="{37B3F60C-F335-4860-91B6-8B649776B928}" type="presParOf" srcId="{19320B82-76EF-4542-81CB-B1767EF311D5}" destId="{8C542A36-98BB-4FB3-AC23-4E71203526EF}" srcOrd="0" destOrd="0" presId="urn:microsoft.com/office/officeart/2005/8/layout/pyramid1"/>
    <dgm:cxn modelId="{4BCB7C45-AA9E-47FD-9E48-A5E84E7F93F8}" type="presParOf" srcId="{19320B82-76EF-4542-81CB-B1767EF311D5}" destId="{EAFA9A55-E952-4364-BAAC-B02DD019E4B6}" srcOrd="1" destOrd="0" presId="urn:microsoft.com/office/officeart/2005/8/layout/pyramid1"/>
    <dgm:cxn modelId="{F53FB52A-EBE5-44E0-B3F4-425BF316772F}" type="presParOf" srcId="{B8CDE6CC-C9B1-4F9B-BE44-65BAD7005B4C}" destId="{EFC58256-BFAC-4380-900F-7F867A6BE6ED}" srcOrd="2" destOrd="0" presId="urn:microsoft.com/office/officeart/2005/8/layout/pyramid1"/>
    <dgm:cxn modelId="{2DA20C15-05A7-4202-AEB1-526A20705A07}" type="presParOf" srcId="{EFC58256-BFAC-4380-900F-7F867A6BE6ED}" destId="{34A3F3DE-70C0-44EB-BC67-7E29819E315A}" srcOrd="0" destOrd="0" presId="urn:microsoft.com/office/officeart/2005/8/layout/pyramid1"/>
    <dgm:cxn modelId="{9D22C203-3C83-46E3-A858-7334E24E695F}" type="presParOf" srcId="{EFC58256-BFAC-4380-900F-7F867A6BE6ED}" destId="{5225A93E-009A-4873-B77A-35317F41D4DB}"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58B708F3-E468-4806-8D65-0505E27743AA}" type="doc">
      <dgm:prSet loTypeId="urn:microsoft.com/office/officeart/2011/layout/TabList" loCatId="officeonline" qsTypeId="urn:microsoft.com/office/officeart/2005/8/quickstyle/simple3" qsCatId="simple" csTypeId="urn:microsoft.com/office/officeart/2005/8/colors/accent1_2" csCatId="accent1" phldr="1"/>
      <dgm:spPr/>
      <dgm:t>
        <a:bodyPr/>
        <a:lstStyle/>
        <a:p>
          <a:endParaRPr lang="en-GB"/>
        </a:p>
      </dgm:t>
    </dgm:pt>
    <dgm:pt modelId="{73C7BBED-88B6-4B19-BA0F-158AFB92C5D6}">
      <dgm:prSet phldrT="[Text]"/>
      <dgm:spPr/>
      <dgm:t>
        <a:bodyPr/>
        <a:lstStyle/>
        <a:p>
          <a:r>
            <a:rPr lang="en-GB" dirty="0"/>
            <a:t>Cultural Distance</a:t>
          </a:r>
        </a:p>
      </dgm:t>
    </dgm:pt>
    <dgm:pt modelId="{0CCF031B-9F91-4365-A92F-5E1449475F4B}" type="parTrans" cxnId="{078BE549-F36E-4ABB-AC81-4992D404704A}">
      <dgm:prSet/>
      <dgm:spPr/>
      <dgm:t>
        <a:bodyPr/>
        <a:lstStyle/>
        <a:p>
          <a:endParaRPr lang="en-GB"/>
        </a:p>
      </dgm:t>
    </dgm:pt>
    <dgm:pt modelId="{CB1437E0-8E78-41E5-A256-D95785AEABAA}" type="sibTrans" cxnId="{078BE549-F36E-4ABB-AC81-4992D404704A}">
      <dgm:prSet/>
      <dgm:spPr/>
      <dgm:t>
        <a:bodyPr/>
        <a:lstStyle/>
        <a:p>
          <a:endParaRPr lang="en-GB"/>
        </a:p>
      </dgm:t>
    </dgm:pt>
    <dgm:pt modelId="{11528263-74C1-4191-BBF0-DA2D703AFEC6}">
      <dgm:prSet phldrT="[Text]" custT="1"/>
      <dgm:spPr/>
      <dgm:t>
        <a:bodyPr/>
        <a:lstStyle/>
        <a:p>
          <a:r>
            <a:rPr lang="en-GB" sz="1800" dirty="0"/>
            <a:t>Differences in values and norms, language, trust, attitudes and lifestyles</a:t>
          </a:r>
        </a:p>
      </dgm:t>
    </dgm:pt>
    <dgm:pt modelId="{2CB7137A-06D1-4386-B96B-E2CA8EBF718B}" type="parTrans" cxnId="{77AB62EF-E675-4B13-B4E6-9C163AF35332}">
      <dgm:prSet/>
      <dgm:spPr/>
      <dgm:t>
        <a:bodyPr/>
        <a:lstStyle/>
        <a:p>
          <a:endParaRPr lang="en-GB"/>
        </a:p>
      </dgm:t>
    </dgm:pt>
    <dgm:pt modelId="{12FC313A-FF00-4DB4-B5EA-F06FFD65BEB6}" type="sibTrans" cxnId="{77AB62EF-E675-4B13-B4E6-9C163AF35332}">
      <dgm:prSet/>
      <dgm:spPr/>
      <dgm:t>
        <a:bodyPr/>
        <a:lstStyle/>
        <a:p>
          <a:endParaRPr lang="en-GB"/>
        </a:p>
      </dgm:t>
    </dgm:pt>
    <dgm:pt modelId="{235FC1D6-4A5A-465F-A1E4-455EC52E3D4F}">
      <dgm:prSet phldrT="[Text]" phldr="1"/>
      <dgm:spPr/>
      <dgm:t>
        <a:bodyPr/>
        <a:lstStyle/>
        <a:p>
          <a:endParaRPr lang="en-GB"/>
        </a:p>
      </dgm:t>
    </dgm:pt>
    <dgm:pt modelId="{755B77E9-FC2D-4211-BB7A-53CBEFBF69D7}" type="parTrans" cxnId="{2E75CA4A-58D3-4F19-A6AD-388B1A75A80B}">
      <dgm:prSet/>
      <dgm:spPr/>
      <dgm:t>
        <a:bodyPr/>
        <a:lstStyle/>
        <a:p>
          <a:endParaRPr lang="en-GB"/>
        </a:p>
      </dgm:t>
    </dgm:pt>
    <dgm:pt modelId="{C4984B4B-EEA3-4A6E-94B7-083BC7291F75}" type="sibTrans" cxnId="{2E75CA4A-58D3-4F19-A6AD-388B1A75A80B}">
      <dgm:prSet/>
      <dgm:spPr/>
      <dgm:t>
        <a:bodyPr/>
        <a:lstStyle/>
        <a:p>
          <a:endParaRPr lang="en-GB"/>
        </a:p>
      </dgm:t>
    </dgm:pt>
    <dgm:pt modelId="{1BA7C5A0-5D45-4938-9785-33CAD2B7DB03}">
      <dgm:prSet phldrT="[Text]"/>
      <dgm:spPr/>
      <dgm:t>
        <a:bodyPr/>
        <a:lstStyle/>
        <a:p>
          <a:r>
            <a:rPr lang="en-GB" dirty="0"/>
            <a:t>Administrative Distance</a:t>
          </a:r>
        </a:p>
      </dgm:t>
    </dgm:pt>
    <dgm:pt modelId="{B3BFD8A9-0867-4870-8B27-0DBAAA45E950}" type="parTrans" cxnId="{F896AA0C-1674-4DC8-80A5-FFA62E1CC17B}">
      <dgm:prSet/>
      <dgm:spPr/>
      <dgm:t>
        <a:bodyPr/>
        <a:lstStyle/>
        <a:p>
          <a:endParaRPr lang="en-GB"/>
        </a:p>
      </dgm:t>
    </dgm:pt>
    <dgm:pt modelId="{202BB40C-D05D-437D-951E-04B30EE95D54}" type="sibTrans" cxnId="{F896AA0C-1674-4DC8-80A5-FFA62E1CC17B}">
      <dgm:prSet/>
      <dgm:spPr/>
      <dgm:t>
        <a:bodyPr/>
        <a:lstStyle/>
        <a:p>
          <a:endParaRPr lang="en-GB"/>
        </a:p>
      </dgm:t>
    </dgm:pt>
    <dgm:pt modelId="{3005A276-3806-46E5-A841-E421B5D940EA}">
      <dgm:prSet phldrT="[Text]" custT="1"/>
      <dgm:spPr/>
      <dgm:t>
        <a:bodyPr/>
        <a:lstStyle/>
        <a:p>
          <a:r>
            <a:rPr lang="en-GB" sz="1800" dirty="0"/>
            <a:t>Political hostility, integration schemes whether they block or support firms from other regions, whether they have single currency or easily convertible currencies, level of openness of the market to external markets and competition</a:t>
          </a:r>
        </a:p>
      </dgm:t>
    </dgm:pt>
    <dgm:pt modelId="{1E513EC2-D847-4BC7-9A6E-42BCBA6186F9}" type="parTrans" cxnId="{46C90ACC-D5CE-4740-A0FA-7B923A4078EA}">
      <dgm:prSet/>
      <dgm:spPr/>
      <dgm:t>
        <a:bodyPr/>
        <a:lstStyle/>
        <a:p>
          <a:endParaRPr lang="en-GB"/>
        </a:p>
      </dgm:t>
    </dgm:pt>
    <dgm:pt modelId="{85E21088-8298-464B-8ACF-3223032415F8}" type="sibTrans" cxnId="{46C90ACC-D5CE-4740-A0FA-7B923A4078EA}">
      <dgm:prSet/>
      <dgm:spPr/>
      <dgm:t>
        <a:bodyPr/>
        <a:lstStyle/>
        <a:p>
          <a:endParaRPr lang="en-GB"/>
        </a:p>
      </dgm:t>
    </dgm:pt>
    <dgm:pt modelId="{1A71D149-B83D-4660-9B7E-9A51C5D02496}">
      <dgm:prSet phldrT="[Text]" phldr="1"/>
      <dgm:spPr/>
      <dgm:t>
        <a:bodyPr/>
        <a:lstStyle/>
        <a:p>
          <a:endParaRPr lang="en-GB"/>
        </a:p>
      </dgm:t>
    </dgm:pt>
    <dgm:pt modelId="{B475258A-40A3-45E2-A565-05FB249E103C}" type="parTrans" cxnId="{9BA45749-6220-47C9-B82B-1EFD2D13941A}">
      <dgm:prSet/>
      <dgm:spPr/>
      <dgm:t>
        <a:bodyPr/>
        <a:lstStyle/>
        <a:p>
          <a:endParaRPr lang="en-GB"/>
        </a:p>
      </dgm:t>
    </dgm:pt>
    <dgm:pt modelId="{6F636B9A-511B-4FAA-A933-A87DBB0C0405}" type="sibTrans" cxnId="{9BA45749-6220-47C9-B82B-1EFD2D13941A}">
      <dgm:prSet/>
      <dgm:spPr/>
      <dgm:t>
        <a:bodyPr/>
        <a:lstStyle/>
        <a:p>
          <a:endParaRPr lang="en-GB"/>
        </a:p>
      </dgm:t>
    </dgm:pt>
    <dgm:pt modelId="{562D5597-9855-4272-BC59-ADF769ED932E}">
      <dgm:prSet phldrT="[Text]"/>
      <dgm:spPr/>
      <dgm:t>
        <a:bodyPr/>
        <a:lstStyle/>
        <a:p>
          <a:r>
            <a:rPr lang="en-GB" dirty="0"/>
            <a:t>Geographical Distance</a:t>
          </a:r>
        </a:p>
      </dgm:t>
    </dgm:pt>
    <dgm:pt modelId="{57E4F174-8374-41F3-A909-8313B3141D37}" type="parTrans" cxnId="{C4BBB283-DA60-485C-8393-D90FAC304FD8}">
      <dgm:prSet/>
      <dgm:spPr/>
      <dgm:t>
        <a:bodyPr/>
        <a:lstStyle/>
        <a:p>
          <a:endParaRPr lang="en-GB"/>
        </a:p>
      </dgm:t>
    </dgm:pt>
    <dgm:pt modelId="{4B47728B-5A7D-4B8D-8F7C-A2E4687D0AE4}" type="sibTrans" cxnId="{C4BBB283-DA60-485C-8393-D90FAC304FD8}">
      <dgm:prSet/>
      <dgm:spPr/>
      <dgm:t>
        <a:bodyPr/>
        <a:lstStyle/>
        <a:p>
          <a:endParaRPr lang="en-GB"/>
        </a:p>
      </dgm:t>
    </dgm:pt>
    <dgm:pt modelId="{ED5C992E-BC14-406B-8595-E91B5F1D9744}">
      <dgm:prSet phldrT="[Text]" custT="1"/>
      <dgm:spPr/>
      <dgm:t>
        <a:bodyPr/>
        <a:lstStyle/>
        <a:p>
          <a:r>
            <a:rPr lang="en-GB" sz="2000" dirty="0">
              <a:latin typeface="Arial" panose="020B0604020202020204" pitchFamily="34" charset="0"/>
              <a:cs typeface="Arial" panose="020B0604020202020204" pitchFamily="34" charset="0"/>
            </a:rPr>
            <a:t>Time zone differences, quality of their infrastructure (ICT, road, rail, sea, air)</a:t>
          </a:r>
        </a:p>
      </dgm:t>
    </dgm:pt>
    <dgm:pt modelId="{081FD6B1-948D-495F-870D-A40DCA0D842B}" type="parTrans" cxnId="{BF230B24-1607-4047-92C1-E3B4F3706EE9}">
      <dgm:prSet/>
      <dgm:spPr/>
      <dgm:t>
        <a:bodyPr/>
        <a:lstStyle/>
        <a:p>
          <a:endParaRPr lang="en-GB"/>
        </a:p>
      </dgm:t>
    </dgm:pt>
    <dgm:pt modelId="{21BBF95B-1F13-49B0-84AF-DC7C0B4618A4}" type="sibTrans" cxnId="{BF230B24-1607-4047-92C1-E3B4F3706EE9}">
      <dgm:prSet/>
      <dgm:spPr/>
      <dgm:t>
        <a:bodyPr/>
        <a:lstStyle/>
        <a:p>
          <a:endParaRPr lang="en-GB"/>
        </a:p>
      </dgm:t>
    </dgm:pt>
    <dgm:pt modelId="{A7B7FBD1-4830-4838-809C-63E991170A57}">
      <dgm:prSet phldrT="[Text]"/>
      <dgm:spPr/>
      <dgm:t>
        <a:bodyPr/>
        <a:lstStyle/>
        <a:p>
          <a:endParaRPr lang="en-GB" dirty="0"/>
        </a:p>
      </dgm:t>
    </dgm:pt>
    <dgm:pt modelId="{E6575D8B-3425-4968-B6A3-A177875E1608}" type="parTrans" cxnId="{175AF55F-1F5E-4717-A50B-1F7AEA33DB22}">
      <dgm:prSet/>
      <dgm:spPr/>
      <dgm:t>
        <a:bodyPr/>
        <a:lstStyle/>
        <a:p>
          <a:endParaRPr lang="en-GB"/>
        </a:p>
      </dgm:t>
    </dgm:pt>
    <dgm:pt modelId="{D076BC11-37E5-4B28-B826-117170B37266}" type="sibTrans" cxnId="{175AF55F-1F5E-4717-A50B-1F7AEA33DB22}">
      <dgm:prSet/>
      <dgm:spPr/>
      <dgm:t>
        <a:bodyPr/>
        <a:lstStyle/>
        <a:p>
          <a:endParaRPr lang="en-GB"/>
        </a:p>
      </dgm:t>
    </dgm:pt>
    <dgm:pt modelId="{E03418BD-C659-4AEB-A048-1C0532CF5C22}">
      <dgm:prSet phldrT="[Text]"/>
      <dgm:spPr/>
      <dgm:t>
        <a:bodyPr/>
        <a:lstStyle/>
        <a:p>
          <a:r>
            <a:rPr lang="en-GB" dirty="0"/>
            <a:t>Geographical Distance</a:t>
          </a:r>
        </a:p>
      </dgm:t>
    </dgm:pt>
    <dgm:pt modelId="{5A9A01B6-63BE-4191-850E-D3144B6488B8}" type="parTrans" cxnId="{8706ABD7-4596-42E1-BC02-5D772BA37F46}">
      <dgm:prSet/>
      <dgm:spPr/>
      <dgm:t>
        <a:bodyPr/>
        <a:lstStyle/>
        <a:p>
          <a:endParaRPr lang="en-GB"/>
        </a:p>
      </dgm:t>
    </dgm:pt>
    <dgm:pt modelId="{738FCF8D-C711-42DE-9EFB-31B245071C99}" type="sibTrans" cxnId="{8706ABD7-4596-42E1-BC02-5D772BA37F46}">
      <dgm:prSet/>
      <dgm:spPr/>
      <dgm:t>
        <a:bodyPr/>
        <a:lstStyle/>
        <a:p>
          <a:endParaRPr lang="en-GB"/>
        </a:p>
      </dgm:t>
    </dgm:pt>
    <dgm:pt modelId="{35B4BFD3-9ABD-4579-B21F-F7E456213F59}">
      <dgm:prSet custT="1">
        <dgm:style>
          <a:lnRef idx="2">
            <a:schemeClr val="accent1"/>
          </a:lnRef>
          <a:fillRef idx="1">
            <a:schemeClr val="lt1"/>
          </a:fillRef>
          <a:effectRef idx="0">
            <a:schemeClr val="accent1"/>
          </a:effectRef>
          <a:fontRef idx="minor">
            <a:schemeClr val="dk1"/>
          </a:fontRef>
        </dgm:style>
      </dgm:prSet>
      <dgm:spPr>
        <a:ln>
          <a:noFill/>
        </a:ln>
      </dgm:spPr>
      <dgm:t>
        <a:bodyPr/>
        <a:lstStyle/>
        <a:p>
          <a:r>
            <a:rPr lang="en-GB" sz="2000" dirty="0"/>
            <a:t>Differences in development levels, natural and human capital </a:t>
          </a:r>
        </a:p>
      </dgm:t>
    </dgm:pt>
    <dgm:pt modelId="{1BEBF3AD-E9BC-42B6-99B9-D21AF963D719}" type="parTrans" cxnId="{7DA15B1F-FEA2-4D39-B17C-E4C14E2A7E5F}">
      <dgm:prSet/>
      <dgm:spPr/>
      <dgm:t>
        <a:bodyPr/>
        <a:lstStyle/>
        <a:p>
          <a:endParaRPr lang="en-GB"/>
        </a:p>
      </dgm:t>
    </dgm:pt>
    <dgm:pt modelId="{FAD296C0-5A15-4200-9191-E26D0BCEFF24}" type="sibTrans" cxnId="{7DA15B1F-FEA2-4D39-B17C-E4C14E2A7E5F}">
      <dgm:prSet/>
      <dgm:spPr/>
      <dgm:t>
        <a:bodyPr/>
        <a:lstStyle/>
        <a:p>
          <a:endParaRPr lang="en-GB"/>
        </a:p>
      </dgm:t>
    </dgm:pt>
    <dgm:pt modelId="{3E184DD8-3F96-4E32-8EE7-8C7C775B05A6}" type="pres">
      <dgm:prSet presAssocID="{58B708F3-E468-4806-8D65-0505E27743AA}" presName="Name0" presStyleCnt="0">
        <dgm:presLayoutVars>
          <dgm:chMax/>
          <dgm:chPref val="3"/>
          <dgm:dir/>
          <dgm:animOne val="branch"/>
          <dgm:animLvl val="lvl"/>
        </dgm:presLayoutVars>
      </dgm:prSet>
      <dgm:spPr/>
    </dgm:pt>
    <dgm:pt modelId="{D070AE90-0840-4B45-BC45-46493D37D158}" type="pres">
      <dgm:prSet presAssocID="{73C7BBED-88B6-4B19-BA0F-158AFB92C5D6}" presName="composite" presStyleCnt="0"/>
      <dgm:spPr/>
    </dgm:pt>
    <dgm:pt modelId="{36C77F10-9CD4-4BAB-B49C-2FC7FAABCE29}" type="pres">
      <dgm:prSet presAssocID="{73C7BBED-88B6-4B19-BA0F-158AFB92C5D6}" presName="FirstChild" presStyleLbl="revTx" presStyleIdx="0" presStyleCnt="8" custLinFactY="100000" custLinFactNeighborX="2281" custLinFactNeighborY="190402">
        <dgm:presLayoutVars>
          <dgm:chMax val="0"/>
          <dgm:chPref val="0"/>
          <dgm:bulletEnabled val="1"/>
        </dgm:presLayoutVars>
      </dgm:prSet>
      <dgm:spPr/>
    </dgm:pt>
    <dgm:pt modelId="{E4D8B40D-F4EC-47F5-9B55-5231BCB6CB1E}" type="pres">
      <dgm:prSet presAssocID="{73C7BBED-88B6-4B19-BA0F-158AFB92C5D6}" presName="Parent" presStyleLbl="alignNode1" presStyleIdx="0" presStyleCnt="5" custScaleY="184364" custLinFactY="100000" custLinFactNeighborX="2288" custLinFactNeighborY="183143">
        <dgm:presLayoutVars>
          <dgm:chMax val="3"/>
          <dgm:chPref val="3"/>
          <dgm:bulletEnabled val="1"/>
        </dgm:presLayoutVars>
      </dgm:prSet>
      <dgm:spPr/>
    </dgm:pt>
    <dgm:pt modelId="{3CDD0968-235A-46B6-8C26-991D06FF6CE9}" type="pres">
      <dgm:prSet presAssocID="{73C7BBED-88B6-4B19-BA0F-158AFB92C5D6}" presName="Accent" presStyleLbl="parChTrans1D1" presStyleIdx="0" presStyleCnt="5"/>
      <dgm:spPr/>
    </dgm:pt>
    <dgm:pt modelId="{D92E72E6-CB04-4FBF-8875-786680D7EA1D}" type="pres">
      <dgm:prSet presAssocID="{73C7BBED-88B6-4B19-BA0F-158AFB92C5D6}" presName="Child" presStyleLbl="revTx" presStyleIdx="1" presStyleCnt="8">
        <dgm:presLayoutVars>
          <dgm:chMax val="0"/>
          <dgm:chPref val="0"/>
          <dgm:bulletEnabled val="1"/>
        </dgm:presLayoutVars>
      </dgm:prSet>
      <dgm:spPr/>
    </dgm:pt>
    <dgm:pt modelId="{619A5414-B1FD-4AA4-A0EB-2B0BF2D3A6C2}" type="pres">
      <dgm:prSet presAssocID="{CB1437E0-8E78-41E5-A256-D95785AEABAA}" presName="sibTrans" presStyleCnt="0"/>
      <dgm:spPr/>
    </dgm:pt>
    <dgm:pt modelId="{B0371539-C998-4565-942F-9F4C4645EAA0}" type="pres">
      <dgm:prSet presAssocID="{1BA7C5A0-5D45-4938-9785-33CAD2B7DB03}" presName="composite" presStyleCnt="0"/>
      <dgm:spPr/>
    </dgm:pt>
    <dgm:pt modelId="{5315A85F-6B3E-4E68-B9DD-A90415890A2A}" type="pres">
      <dgm:prSet presAssocID="{1BA7C5A0-5D45-4938-9785-33CAD2B7DB03}" presName="FirstChild" presStyleLbl="revTx" presStyleIdx="2" presStyleCnt="8" custScaleY="319562" custLinFactY="151076" custLinFactNeighborX="-146" custLinFactNeighborY="200000">
        <dgm:presLayoutVars>
          <dgm:chMax val="0"/>
          <dgm:chPref val="0"/>
          <dgm:bulletEnabled val="1"/>
        </dgm:presLayoutVars>
      </dgm:prSet>
      <dgm:spPr/>
    </dgm:pt>
    <dgm:pt modelId="{6D40B84C-10F6-4FEC-B5E6-84ACA1918403}" type="pres">
      <dgm:prSet presAssocID="{1BA7C5A0-5D45-4938-9785-33CAD2B7DB03}" presName="Parent" presStyleLbl="alignNode1" presStyleIdx="1" presStyleCnt="5" custScaleY="185576" custLinFactY="100000" custLinFactNeighborY="147395">
        <dgm:presLayoutVars>
          <dgm:chMax val="3"/>
          <dgm:chPref val="3"/>
          <dgm:bulletEnabled val="1"/>
        </dgm:presLayoutVars>
      </dgm:prSet>
      <dgm:spPr/>
    </dgm:pt>
    <dgm:pt modelId="{5EA26BE1-C0B0-482E-9DF4-E65FA14A37DB}" type="pres">
      <dgm:prSet presAssocID="{1BA7C5A0-5D45-4938-9785-33CAD2B7DB03}" presName="Accent" presStyleLbl="parChTrans1D1" presStyleIdx="1" presStyleCnt="5"/>
      <dgm:spPr/>
    </dgm:pt>
    <dgm:pt modelId="{14A09937-8A0E-4672-9C28-D2185A0AE3E9}" type="pres">
      <dgm:prSet presAssocID="{1BA7C5A0-5D45-4938-9785-33CAD2B7DB03}" presName="Child" presStyleLbl="revTx" presStyleIdx="3" presStyleCnt="8">
        <dgm:presLayoutVars>
          <dgm:chMax val="0"/>
          <dgm:chPref val="0"/>
          <dgm:bulletEnabled val="1"/>
        </dgm:presLayoutVars>
      </dgm:prSet>
      <dgm:spPr/>
    </dgm:pt>
    <dgm:pt modelId="{33E12159-A5C5-4BB6-8150-5CD8EFD3CF7E}" type="pres">
      <dgm:prSet presAssocID="{202BB40C-D05D-437D-951E-04B30EE95D54}" presName="sibTrans" presStyleCnt="0"/>
      <dgm:spPr/>
    </dgm:pt>
    <dgm:pt modelId="{C8F2BD01-F958-4230-AD79-322CCA732364}" type="pres">
      <dgm:prSet presAssocID="{562D5597-9855-4272-BC59-ADF769ED932E}" presName="composite" presStyleCnt="0"/>
      <dgm:spPr/>
    </dgm:pt>
    <dgm:pt modelId="{A9C8AEAC-1F58-4216-8E34-9640E3B6DA3F}" type="pres">
      <dgm:prSet presAssocID="{562D5597-9855-4272-BC59-ADF769ED932E}" presName="FirstChild" presStyleLbl="revTx" presStyleIdx="4" presStyleCnt="8" custScaleY="226607" custLinFactY="92837" custLinFactNeighborX="-146" custLinFactNeighborY="100000">
        <dgm:presLayoutVars>
          <dgm:chMax val="0"/>
          <dgm:chPref val="0"/>
          <dgm:bulletEnabled val="1"/>
        </dgm:presLayoutVars>
      </dgm:prSet>
      <dgm:spPr/>
    </dgm:pt>
    <dgm:pt modelId="{9483140F-1300-471E-AF3F-B13F7730A312}" type="pres">
      <dgm:prSet presAssocID="{562D5597-9855-4272-BC59-ADF769ED932E}" presName="Parent" presStyleLbl="alignNode1" presStyleIdx="2" presStyleCnt="5" custScaleY="173512" custLinFactY="89509" custLinFactNeighborY="100000">
        <dgm:presLayoutVars>
          <dgm:chMax val="3"/>
          <dgm:chPref val="3"/>
          <dgm:bulletEnabled val="1"/>
        </dgm:presLayoutVars>
      </dgm:prSet>
      <dgm:spPr/>
    </dgm:pt>
    <dgm:pt modelId="{85121EE1-87CE-463D-9BDB-69FEF2C6BB26}" type="pres">
      <dgm:prSet presAssocID="{562D5597-9855-4272-BC59-ADF769ED932E}" presName="Accent" presStyleLbl="parChTrans1D1" presStyleIdx="2" presStyleCnt="5"/>
      <dgm:spPr/>
    </dgm:pt>
    <dgm:pt modelId="{EFDC3EF6-C632-4DFD-8543-BD5CFED8C50F}" type="pres">
      <dgm:prSet presAssocID="{562D5597-9855-4272-BC59-ADF769ED932E}" presName="Child" presStyleLbl="revTx" presStyleIdx="5" presStyleCnt="8">
        <dgm:presLayoutVars>
          <dgm:chMax val="0"/>
          <dgm:chPref val="0"/>
          <dgm:bulletEnabled val="1"/>
        </dgm:presLayoutVars>
      </dgm:prSet>
      <dgm:spPr/>
    </dgm:pt>
    <dgm:pt modelId="{5E938A59-1E1A-48C8-BAD1-1A8578CB8B8E}" type="pres">
      <dgm:prSet presAssocID="{4B47728B-5A7D-4B8D-8F7C-A2E4687D0AE4}" presName="sibTrans" presStyleCnt="0"/>
      <dgm:spPr/>
    </dgm:pt>
    <dgm:pt modelId="{A51EFA2E-7186-4A50-A073-511A04D97987}" type="pres">
      <dgm:prSet presAssocID="{E03418BD-C659-4AEB-A048-1C0532CF5C22}" presName="composite" presStyleCnt="0"/>
      <dgm:spPr/>
    </dgm:pt>
    <dgm:pt modelId="{0D8CCE97-33F3-425A-A8BB-5E94883F79C0}" type="pres">
      <dgm:prSet presAssocID="{E03418BD-C659-4AEB-A048-1C0532CF5C22}" presName="FirstChild" presStyleLbl="revTx" presStyleIdx="6" presStyleCnt="8">
        <dgm:presLayoutVars>
          <dgm:chMax val="0"/>
          <dgm:chPref val="0"/>
          <dgm:bulletEnabled val="1"/>
        </dgm:presLayoutVars>
      </dgm:prSet>
      <dgm:spPr/>
    </dgm:pt>
    <dgm:pt modelId="{793AA4CF-BB62-465B-B790-1AE8121B27D9}" type="pres">
      <dgm:prSet presAssocID="{E03418BD-C659-4AEB-A048-1C0532CF5C22}" presName="Parent" presStyleLbl="alignNode1" presStyleIdx="3" presStyleCnt="5" custScaleY="205725" custLinFactY="32721" custLinFactNeighborY="100000">
        <dgm:presLayoutVars>
          <dgm:chMax val="3"/>
          <dgm:chPref val="3"/>
          <dgm:bulletEnabled val="1"/>
        </dgm:presLayoutVars>
      </dgm:prSet>
      <dgm:spPr/>
    </dgm:pt>
    <dgm:pt modelId="{16060EC4-142E-4B75-8CB2-FB7E2F7AB9EC}" type="pres">
      <dgm:prSet presAssocID="{E03418BD-C659-4AEB-A048-1C0532CF5C22}" presName="Accent" presStyleLbl="parChTrans1D1" presStyleIdx="3" presStyleCnt="5"/>
      <dgm:spPr/>
    </dgm:pt>
    <dgm:pt modelId="{3AF1F62B-6D9F-4130-95B0-37D21857C000}" type="pres">
      <dgm:prSet presAssocID="{738FCF8D-C711-42DE-9EFB-31B245071C99}" presName="sibTrans" presStyleCnt="0"/>
      <dgm:spPr/>
    </dgm:pt>
    <dgm:pt modelId="{BE0C5C42-EBD0-4D08-8840-ECC553F74C91}" type="pres">
      <dgm:prSet presAssocID="{35B4BFD3-9ABD-4579-B21F-F7E456213F59}" presName="composite" presStyleCnt="0"/>
      <dgm:spPr/>
    </dgm:pt>
    <dgm:pt modelId="{D19855AB-AD5E-4197-9C2C-649539F53EA1}" type="pres">
      <dgm:prSet presAssocID="{35B4BFD3-9ABD-4579-B21F-F7E456213F59}" presName="FirstChild" presStyleLbl="revTx" presStyleIdx="7" presStyleCnt="8">
        <dgm:presLayoutVars>
          <dgm:chMax val="0"/>
          <dgm:chPref val="0"/>
          <dgm:bulletEnabled val="1"/>
        </dgm:presLayoutVars>
      </dgm:prSet>
      <dgm:spPr/>
    </dgm:pt>
    <dgm:pt modelId="{497FDEDC-9939-4691-A518-4FEFB0CCF443}" type="pres">
      <dgm:prSet presAssocID="{35B4BFD3-9ABD-4579-B21F-F7E456213F59}" presName="Parent" presStyleLbl="alignNode1" presStyleIdx="4" presStyleCnt="5" custScaleX="288379" custScaleY="245956" custLinFactX="46756" custLinFactY="-24444" custLinFactNeighborX="100000" custLinFactNeighborY="-100000">
        <dgm:presLayoutVars>
          <dgm:chMax val="3"/>
          <dgm:chPref val="3"/>
          <dgm:bulletEnabled val="1"/>
        </dgm:presLayoutVars>
      </dgm:prSet>
      <dgm:spPr/>
    </dgm:pt>
    <dgm:pt modelId="{076CC0FB-3E67-41BE-BE9F-202BD3EE076A}" type="pres">
      <dgm:prSet presAssocID="{35B4BFD3-9ABD-4579-B21F-F7E456213F59}" presName="Accent" presStyleLbl="parChTrans1D1" presStyleIdx="4" presStyleCnt="5"/>
      <dgm:spPr/>
    </dgm:pt>
  </dgm:ptLst>
  <dgm:cxnLst>
    <dgm:cxn modelId="{F896AA0C-1674-4DC8-80A5-FFA62E1CC17B}" srcId="{58B708F3-E468-4806-8D65-0505E27743AA}" destId="{1BA7C5A0-5D45-4938-9785-33CAD2B7DB03}" srcOrd="1" destOrd="0" parTransId="{B3BFD8A9-0867-4870-8B27-0DBAAA45E950}" sibTransId="{202BB40C-D05D-437D-951E-04B30EE95D54}"/>
    <dgm:cxn modelId="{89381319-2233-4EB1-87BC-D856D7087EFB}" type="presOf" srcId="{3005A276-3806-46E5-A841-E421B5D940EA}" destId="{5315A85F-6B3E-4E68-B9DD-A90415890A2A}" srcOrd="0" destOrd="0" presId="urn:microsoft.com/office/officeart/2011/layout/TabList"/>
    <dgm:cxn modelId="{3E3B5F1E-0D9F-4407-8A58-E54ADF7152E5}" type="presOf" srcId="{1BA7C5A0-5D45-4938-9785-33CAD2B7DB03}" destId="{6D40B84C-10F6-4FEC-B5E6-84ACA1918403}" srcOrd="0" destOrd="0" presId="urn:microsoft.com/office/officeart/2011/layout/TabList"/>
    <dgm:cxn modelId="{7DA15B1F-FEA2-4D39-B17C-E4C14E2A7E5F}" srcId="{58B708F3-E468-4806-8D65-0505E27743AA}" destId="{35B4BFD3-9ABD-4579-B21F-F7E456213F59}" srcOrd="4" destOrd="0" parTransId="{1BEBF3AD-E9BC-42B6-99B9-D21AF963D719}" sibTransId="{FAD296C0-5A15-4200-9191-E26D0BCEFF24}"/>
    <dgm:cxn modelId="{BF230B24-1607-4047-92C1-E3B4F3706EE9}" srcId="{562D5597-9855-4272-BC59-ADF769ED932E}" destId="{ED5C992E-BC14-406B-8595-E91B5F1D9744}" srcOrd="0" destOrd="0" parTransId="{081FD6B1-948D-495F-870D-A40DCA0D842B}" sibTransId="{21BBF95B-1F13-49B0-84AF-DC7C0B4618A4}"/>
    <dgm:cxn modelId="{BD448D3C-1FBA-4D85-8534-96B581702E90}" type="presOf" srcId="{58B708F3-E468-4806-8D65-0505E27743AA}" destId="{3E184DD8-3F96-4E32-8EE7-8C7C775B05A6}" srcOrd="0" destOrd="0" presId="urn:microsoft.com/office/officeart/2011/layout/TabList"/>
    <dgm:cxn modelId="{81C4BF3E-BF57-4BFD-B0BF-EDB8E7C93528}" type="presOf" srcId="{ED5C992E-BC14-406B-8595-E91B5F1D9744}" destId="{A9C8AEAC-1F58-4216-8E34-9640E3B6DA3F}" srcOrd="0" destOrd="0" presId="urn:microsoft.com/office/officeart/2011/layout/TabList"/>
    <dgm:cxn modelId="{175AF55F-1F5E-4717-A50B-1F7AEA33DB22}" srcId="{562D5597-9855-4272-BC59-ADF769ED932E}" destId="{A7B7FBD1-4830-4838-809C-63E991170A57}" srcOrd="1" destOrd="0" parTransId="{E6575D8B-3425-4968-B6A3-A177875E1608}" sibTransId="{D076BC11-37E5-4B28-B826-117170B37266}"/>
    <dgm:cxn modelId="{F77DB048-08EE-4000-8B3B-7746907114CC}" type="presOf" srcId="{11528263-74C1-4191-BBF0-DA2D703AFEC6}" destId="{36C77F10-9CD4-4BAB-B49C-2FC7FAABCE29}" srcOrd="0" destOrd="0" presId="urn:microsoft.com/office/officeart/2011/layout/TabList"/>
    <dgm:cxn modelId="{9BA45749-6220-47C9-B82B-1EFD2D13941A}" srcId="{1BA7C5A0-5D45-4938-9785-33CAD2B7DB03}" destId="{1A71D149-B83D-4660-9B7E-9A51C5D02496}" srcOrd="1" destOrd="0" parTransId="{B475258A-40A3-45E2-A565-05FB249E103C}" sibTransId="{6F636B9A-511B-4FAA-A933-A87DBB0C0405}"/>
    <dgm:cxn modelId="{078BE549-F36E-4ABB-AC81-4992D404704A}" srcId="{58B708F3-E468-4806-8D65-0505E27743AA}" destId="{73C7BBED-88B6-4B19-BA0F-158AFB92C5D6}" srcOrd="0" destOrd="0" parTransId="{0CCF031B-9F91-4365-A92F-5E1449475F4B}" sibTransId="{CB1437E0-8E78-41E5-A256-D95785AEABAA}"/>
    <dgm:cxn modelId="{2E75CA4A-58D3-4F19-A6AD-388B1A75A80B}" srcId="{73C7BBED-88B6-4B19-BA0F-158AFB92C5D6}" destId="{235FC1D6-4A5A-465F-A1E4-455EC52E3D4F}" srcOrd="1" destOrd="0" parTransId="{755B77E9-FC2D-4211-BB7A-53CBEFBF69D7}" sibTransId="{C4984B4B-EEA3-4A6E-94B7-083BC7291F75}"/>
    <dgm:cxn modelId="{2DA61872-0E85-465E-972C-11C4033CAE15}" type="presOf" srcId="{73C7BBED-88B6-4B19-BA0F-158AFB92C5D6}" destId="{E4D8B40D-F4EC-47F5-9B55-5231BCB6CB1E}" srcOrd="0" destOrd="0" presId="urn:microsoft.com/office/officeart/2011/layout/TabList"/>
    <dgm:cxn modelId="{BA86C379-C630-4A31-A821-EE8AEB64AB58}" type="presOf" srcId="{235FC1D6-4A5A-465F-A1E4-455EC52E3D4F}" destId="{D92E72E6-CB04-4FBF-8875-786680D7EA1D}" srcOrd="0" destOrd="0" presId="urn:microsoft.com/office/officeart/2011/layout/TabList"/>
    <dgm:cxn modelId="{C4BBB283-DA60-485C-8393-D90FAC304FD8}" srcId="{58B708F3-E468-4806-8D65-0505E27743AA}" destId="{562D5597-9855-4272-BC59-ADF769ED932E}" srcOrd="2" destOrd="0" parTransId="{57E4F174-8374-41F3-A909-8313B3141D37}" sibTransId="{4B47728B-5A7D-4B8D-8F7C-A2E4687D0AE4}"/>
    <dgm:cxn modelId="{DDA31384-EFAF-48E9-968A-BD6CE9E4226D}" type="presOf" srcId="{A7B7FBD1-4830-4838-809C-63E991170A57}" destId="{EFDC3EF6-C632-4DFD-8543-BD5CFED8C50F}" srcOrd="0" destOrd="0" presId="urn:microsoft.com/office/officeart/2011/layout/TabList"/>
    <dgm:cxn modelId="{422A00A4-BBA1-449D-8618-81ED9AB3E154}" type="presOf" srcId="{35B4BFD3-9ABD-4579-B21F-F7E456213F59}" destId="{497FDEDC-9939-4691-A518-4FEFB0CCF443}" srcOrd="0" destOrd="0" presId="urn:microsoft.com/office/officeart/2011/layout/TabList"/>
    <dgm:cxn modelId="{3B4D3CCA-512A-47F6-936B-4CA15CED1785}" type="presOf" srcId="{562D5597-9855-4272-BC59-ADF769ED932E}" destId="{9483140F-1300-471E-AF3F-B13F7730A312}" srcOrd="0" destOrd="0" presId="urn:microsoft.com/office/officeart/2011/layout/TabList"/>
    <dgm:cxn modelId="{46C90ACC-D5CE-4740-A0FA-7B923A4078EA}" srcId="{1BA7C5A0-5D45-4938-9785-33CAD2B7DB03}" destId="{3005A276-3806-46E5-A841-E421B5D940EA}" srcOrd="0" destOrd="0" parTransId="{1E513EC2-D847-4BC7-9A6E-42BCBA6186F9}" sibTransId="{85E21088-8298-464B-8ACF-3223032415F8}"/>
    <dgm:cxn modelId="{8706ABD7-4596-42E1-BC02-5D772BA37F46}" srcId="{58B708F3-E468-4806-8D65-0505E27743AA}" destId="{E03418BD-C659-4AEB-A048-1C0532CF5C22}" srcOrd="3" destOrd="0" parTransId="{5A9A01B6-63BE-4191-850E-D3144B6488B8}" sibTransId="{738FCF8D-C711-42DE-9EFB-31B245071C99}"/>
    <dgm:cxn modelId="{CF574EE6-6AE0-4CB5-BDBB-7B04F6405C12}" type="presOf" srcId="{1A71D149-B83D-4660-9B7E-9A51C5D02496}" destId="{14A09937-8A0E-4672-9C28-D2185A0AE3E9}" srcOrd="0" destOrd="0" presId="urn:microsoft.com/office/officeart/2011/layout/TabList"/>
    <dgm:cxn modelId="{77AB62EF-E675-4B13-B4E6-9C163AF35332}" srcId="{73C7BBED-88B6-4B19-BA0F-158AFB92C5D6}" destId="{11528263-74C1-4191-BBF0-DA2D703AFEC6}" srcOrd="0" destOrd="0" parTransId="{2CB7137A-06D1-4386-B96B-E2CA8EBF718B}" sibTransId="{12FC313A-FF00-4DB4-B5EA-F06FFD65BEB6}"/>
    <dgm:cxn modelId="{5453E2FD-6792-4E51-BFC3-5251D7B576D6}" type="presOf" srcId="{E03418BD-C659-4AEB-A048-1C0532CF5C22}" destId="{793AA4CF-BB62-465B-B790-1AE8121B27D9}" srcOrd="0" destOrd="0" presId="urn:microsoft.com/office/officeart/2011/layout/TabList"/>
    <dgm:cxn modelId="{DE90CB80-36A7-4454-8E6F-C06332730BCB}" type="presParOf" srcId="{3E184DD8-3F96-4E32-8EE7-8C7C775B05A6}" destId="{D070AE90-0840-4B45-BC45-46493D37D158}" srcOrd="0" destOrd="0" presId="urn:microsoft.com/office/officeart/2011/layout/TabList"/>
    <dgm:cxn modelId="{8CBCAD46-9698-41C6-9794-2B690B4BA056}" type="presParOf" srcId="{D070AE90-0840-4B45-BC45-46493D37D158}" destId="{36C77F10-9CD4-4BAB-B49C-2FC7FAABCE29}" srcOrd="0" destOrd="0" presId="urn:microsoft.com/office/officeart/2011/layout/TabList"/>
    <dgm:cxn modelId="{F87D9D38-033B-4A95-9FB1-B6A62A3D901B}" type="presParOf" srcId="{D070AE90-0840-4B45-BC45-46493D37D158}" destId="{E4D8B40D-F4EC-47F5-9B55-5231BCB6CB1E}" srcOrd="1" destOrd="0" presId="urn:microsoft.com/office/officeart/2011/layout/TabList"/>
    <dgm:cxn modelId="{5FD5A5A7-4F04-434C-9F68-9D299F583AC0}" type="presParOf" srcId="{D070AE90-0840-4B45-BC45-46493D37D158}" destId="{3CDD0968-235A-46B6-8C26-991D06FF6CE9}" srcOrd="2" destOrd="0" presId="urn:microsoft.com/office/officeart/2011/layout/TabList"/>
    <dgm:cxn modelId="{C5E91660-90F3-4B9E-B04D-E078D0BB08F7}" type="presParOf" srcId="{3E184DD8-3F96-4E32-8EE7-8C7C775B05A6}" destId="{D92E72E6-CB04-4FBF-8875-786680D7EA1D}" srcOrd="1" destOrd="0" presId="urn:microsoft.com/office/officeart/2011/layout/TabList"/>
    <dgm:cxn modelId="{B8F56A42-016F-4097-8DF6-418EEDA8824B}" type="presParOf" srcId="{3E184DD8-3F96-4E32-8EE7-8C7C775B05A6}" destId="{619A5414-B1FD-4AA4-A0EB-2B0BF2D3A6C2}" srcOrd="2" destOrd="0" presId="urn:microsoft.com/office/officeart/2011/layout/TabList"/>
    <dgm:cxn modelId="{1EBD29E3-DAA0-4C96-BF30-148D27831BD7}" type="presParOf" srcId="{3E184DD8-3F96-4E32-8EE7-8C7C775B05A6}" destId="{B0371539-C998-4565-942F-9F4C4645EAA0}" srcOrd="3" destOrd="0" presId="urn:microsoft.com/office/officeart/2011/layout/TabList"/>
    <dgm:cxn modelId="{7C21B1F6-AF1B-4A5F-83CE-839165B10430}" type="presParOf" srcId="{B0371539-C998-4565-942F-9F4C4645EAA0}" destId="{5315A85F-6B3E-4E68-B9DD-A90415890A2A}" srcOrd="0" destOrd="0" presId="urn:microsoft.com/office/officeart/2011/layout/TabList"/>
    <dgm:cxn modelId="{68C8DB94-C8AC-437F-ABB1-91C6FEB9120E}" type="presParOf" srcId="{B0371539-C998-4565-942F-9F4C4645EAA0}" destId="{6D40B84C-10F6-4FEC-B5E6-84ACA1918403}" srcOrd="1" destOrd="0" presId="urn:microsoft.com/office/officeart/2011/layout/TabList"/>
    <dgm:cxn modelId="{A7477569-D236-4E33-91EB-E6C18DCF5B7F}" type="presParOf" srcId="{B0371539-C998-4565-942F-9F4C4645EAA0}" destId="{5EA26BE1-C0B0-482E-9DF4-E65FA14A37DB}" srcOrd="2" destOrd="0" presId="urn:microsoft.com/office/officeart/2011/layout/TabList"/>
    <dgm:cxn modelId="{E249951F-9A46-48A4-91AF-E09301CF0FF9}" type="presParOf" srcId="{3E184DD8-3F96-4E32-8EE7-8C7C775B05A6}" destId="{14A09937-8A0E-4672-9C28-D2185A0AE3E9}" srcOrd="4" destOrd="0" presId="urn:microsoft.com/office/officeart/2011/layout/TabList"/>
    <dgm:cxn modelId="{D13F7F32-C11B-45E5-8860-60F8041D3132}" type="presParOf" srcId="{3E184DD8-3F96-4E32-8EE7-8C7C775B05A6}" destId="{33E12159-A5C5-4BB6-8150-5CD8EFD3CF7E}" srcOrd="5" destOrd="0" presId="urn:microsoft.com/office/officeart/2011/layout/TabList"/>
    <dgm:cxn modelId="{BCB312CC-581A-4814-9812-137980D99E38}" type="presParOf" srcId="{3E184DD8-3F96-4E32-8EE7-8C7C775B05A6}" destId="{C8F2BD01-F958-4230-AD79-322CCA732364}" srcOrd="6" destOrd="0" presId="urn:microsoft.com/office/officeart/2011/layout/TabList"/>
    <dgm:cxn modelId="{9CE94A5B-E58D-4C69-BFE7-47114477F7CA}" type="presParOf" srcId="{C8F2BD01-F958-4230-AD79-322CCA732364}" destId="{A9C8AEAC-1F58-4216-8E34-9640E3B6DA3F}" srcOrd="0" destOrd="0" presId="urn:microsoft.com/office/officeart/2011/layout/TabList"/>
    <dgm:cxn modelId="{77F88CCF-25C2-4F72-B7D5-FECF3B2DE5BB}" type="presParOf" srcId="{C8F2BD01-F958-4230-AD79-322CCA732364}" destId="{9483140F-1300-471E-AF3F-B13F7730A312}" srcOrd="1" destOrd="0" presId="urn:microsoft.com/office/officeart/2011/layout/TabList"/>
    <dgm:cxn modelId="{27F577FA-A21E-4036-9328-C7058D9E5B37}" type="presParOf" srcId="{C8F2BD01-F958-4230-AD79-322CCA732364}" destId="{85121EE1-87CE-463D-9BDB-69FEF2C6BB26}" srcOrd="2" destOrd="0" presId="urn:microsoft.com/office/officeart/2011/layout/TabList"/>
    <dgm:cxn modelId="{8FBF277D-9F35-4317-8398-C65F3B4DC5AB}" type="presParOf" srcId="{3E184DD8-3F96-4E32-8EE7-8C7C775B05A6}" destId="{EFDC3EF6-C632-4DFD-8543-BD5CFED8C50F}" srcOrd="7" destOrd="0" presId="urn:microsoft.com/office/officeart/2011/layout/TabList"/>
    <dgm:cxn modelId="{7DE2A76A-F56D-4D1A-AC6A-C659525B7474}" type="presParOf" srcId="{3E184DD8-3F96-4E32-8EE7-8C7C775B05A6}" destId="{5E938A59-1E1A-48C8-BAD1-1A8578CB8B8E}" srcOrd="8" destOrd="0" presId="urn:microsoft.com/office/officeart/2011/layout/TabList"/>
    <dgm:cxn modelId="{A1101304-E1A2-4F67-B5DF-A6EC2BD2FB73}" type="presParOf" srcId="{3E184DD8-3F96-4E32-8EE7-8C7C775B05A6}" destId="{A51EFA2E-7186-4A50-A073-511A04D97987}" srcOrd="9" destOrd="0" presId="urn:microsoft.com/office/officeart/2011/layout/TabList"/>
    <dgm:cxn modelId="{9A46163D-7E80-4BB9-B898-1C801612AC94}" type="presParOf" srcId="{A51EFA2E-7186-4A50-A073-511A04D97987}" destId="{0D8CCE97-33F3-425A-A8BB-5E94883F79C0}" srcOrd="0" destOrd="0" presId="urn:microsoft.com/office/officeart/2011/layout/TabList"/>
    <dgm:cxn modelId="{963A79D1-702B-40A8-A907-EE3F3201D4A7}" type="presParOf" srcId="{A51EFA2E-7186-4A50-A073-511A04D97987}" destId="{793AA4CF-BB62-465B-B790-1AE8121B27D9}" srcOrd="1" destOrd="0" presId="urn:microsoft.com/office/officeart/2011/layout/TabList"/>
    <dgm:cxn modelId="{38154D36-0B4E-4A6F-B3C7-2C3D6500DAC5}" type="presParOf" srcId="{A51EFA2E-7186-4A50-A073-511A04D97987}" destId="{16060EC4-142E-4B75-8CB2-FB7E2F7AB9EC}" srcOrd="2" destOrd="0" presId="urn:microsoft.com/office/officeart/2011/layout/TabList"/>
    <dgm:cxn modelId="{59C4EB92-23A5-4533-8BDC-E8BC35E815ED}" type="presParOf" srcId="{3E184DD8-3F96-4E32-8EE7-8C7C775B05A6}" destId="{3AF1F62B-6D9F-4130-95B0-37D21857C000}" srcOrd="10" destOrd="0" presId="urn:microsoft.com/office/officeart/2011/layout/TabList"/>
    <dgm:cxn modelId="{687E32CF-7C0F-4BBF-A437-CBCA44442395}" type="presParOf" srcId="{3E184DD8-3F96-4E32-8EE7-8C7C775B05A6}" destId="{BE0C5C42-EBD0-4D08-8840-ECC553F74C91}" srcOrd="11" destOrd="0" presId="urn:microsoft.com/office/officeart/2011/layout/TabList"/>
    <dgm:cxn modelId="{8A343E0A-F805-4AD4-B5A1-9CA7F27570B0}" type="presParOf" srcId="{BE0C5C42-EBD0-4D08-8840-ECC553F74C91}" destId="{D19855AB-AD5E-4197-9C2C-649539F53EA1}" srcOrd="0" destOrd="0" presId="urn:microsoft.com/office/officeart/2011/layout/TabList"/>
    <dgm:cxn modelId="{4E03AF36-E7FF-471A-9A02-8F03089D38B4}" type="presParOf" srcId="{BE0C5C42-EBD0-4D08-8840-ECC553F74C91}" destId="{497FDEDC-9939-4691-A518-4FEFB0CCF443}" srcOrd="1" destOrd="0" presId="urn:microsoft.com/office/officeart/2011/layout/TabList"/>
    <dgm:cxn modelId="{E3BD366C-D3E2-46C4-8592-D99157F3E5D5}" type="presParOf" srcId="{BE0C5C42-EBD0-4D08-8840-ECC553F74C91}" destId="{076CC0FB-3E67-41BE-BE9F-202BD3EE076A}" srcOrd="2" destOrd="0" presId="urn:microsoft.com/office/officeart/2011/layout/Tab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CA80D0-3B34-4814-8B29-2F0B30ECE39D}">
      <dsp:nvSpPr>
        <dsp:cNvPr id="0" name=""/>
        <dsp:cNvSpPr/>
      </dsp:nvSpPr>
      <dsp:spPr>
        <a:xfrm>
          <a:off x="2087651" y="0"/>
          <a:ext cx="8965068" cy="5616624"/>
        </a:xfrm>
        <a:prstGeom prst="rightArrow">
          <a:avLst>
            <a:gd name="adj1" fmla="val 75000"/>
            <a:gd name="adj2" fmla="val 50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970" tIns="13970" rIns="13970" bIns="13970" numCol="1" spcCol="1270" anchor="t" anchorCtr="0">
          <a:noAutofit/>
        </a:bodyPr>
        <a:lstStyle/>
        <a:p>
          <a:pPr marL="228600" lvl="1" indent="-228600" algn="l" defTabSz="977900">
            <a:lnSpc>
              <a:spcPct val="90000"/>
            </a:lnSpc>
            <a:spcBef>
              <a:spcPct val="0"/>
            </a:spcBef>
            <a:spcAft>
              <a:spcPct val="15000"/>
            </a:spcAft>
            <a:buFont typeface="Wingdings" panose="05000000000000000000" pitchFamily="2" charset="2"/>
            <a:buChar char=""/>
          </a:pPr>
          <a:r>
            <a:rPr lang="en-GB" sz="2200" kern="1200" dirty="0">
              <a:latin typeface="Lucida Sans" panose="020B0602030504020204" pitchFamily="34" charset="0"/>
            </a:rPr>
            <a:t>Entrenched firms operating in overseas markets can make it difficult for new firms to enter the global market. To mitigate this, firms may pursue counter moves:</a:t>
          </a:r>
        </a:p>
        <a:p>
          <a:pPr marL="228600" lvl="1" indent="-228600" algn="l" defTabSz="977900">
            <a:lnSpc>
              <a:spcPct val="90000"/>
            </a:lnSpc>
            <a:spcBef>
              <a:spcPct val="0"/>
            </a:spcBef>
            <a:spcAft>
              <a:spcPct val="15000"/>
            </a:spcAft>
            <a:buFont typeface="Wingdings" panose="05000000000000000000" pitchFamily="2" charset="2"/>
            <a:buNone/>
          </a:pPr>
          <a:r>
            <a:rPr lang="en-GB" sz="2200" kern="1200" dirty="0">
              <a:latin typeface="Lucida Sans" panose="020B0602030504020204" pitchFamily="34" charset="0"/>
            </a:rPr>
            <a:t> </a:t>
          </a:r>
          <a:r>
            <a:rPr lang="en-GB" sz="2200" kern="1200" dirty="0" err="1">
              <a:latin typeface="Lucida Sans" panose="020B0602030504020204" pitchFamily="34" charset="0"/>
            </a:rPr>
            <a:t>Eg.</a:t>
          </a:r>
          <a:r>
            <a:rPr lang="en-GB" sz="2200" kern="1200" dirty="0">
              <a:latin typeface="Lucida Sans" panose="020B0602030504020204" pitchFamily="34" charset="0"/>
            </a:rPr>
            <a:t> Pfizer bought Wyeth for $68bn in 2009 and Roche then decided to also buy Genentech for $46.8bn</a:t>
          </a:r>
        </a:p>
        <a:p>
          <a:pPr marL="228600" lvl="1" indent="-228600" algn="l" defTabSz="977900">
            <a:lnSpc>
              <a:spcPct val="90000"/>
            </a:lnSpc>
            <a:spcBef>
              <a:spcPct val="0"/>
            </a:spcBef>
            <a:spcAft>
              <a:spcPct val="15000"/>
            </a:spcAft>
            <a:buFont typeface="Wingdings" panose="05000000000000000000" pitchFamily="2" charset="2"/>
            <a:buNone/>
          </a:pPr>
          <a:endParaRPr lang="en-GB" sz="2200" kern="1200" dirty="0">
            <a:latin typeface="Lucida Sans" panose="020B0602030504020204" pitchFamily="34" charset="0"/>
          </a:endParaRPr>
        </a:p>
        <a:p>
          <a:pPr marL="228600" lvl="1" indent="-228600" algn="l" defTabSz="977900">
            <a:lnSpc>
              <a:spcPct val="90000"/>
            </a:lnSpc>
            <a:spcBef>
              <a:spcPct val="0"/>
            </a:spcBef>
            <a:spcAft>
              <a:spcPct val="15000"/>
            </a:spcAft>
            <a:buFont typeface="Wingdings" panose="05000000000000000000" pitchFamily="2" charset="2"/>
            <a:buChar char=""/>
          </a:pPr>
          <a:r>
            <a:rPr lang="en-GB" sz="2200" kern="1200" dirty="0">
              <a:latin typeface="Lucida Sans" panose="020B0602030504020204" pitchFamily="34" charset="0"/>
            </a:rPr>
            <a:t>Access low cost that global firms enjoy also push others to follow suit to remain competitive</a:t>
          </a:r>
        </a:p>
        <a:p>
          <a:pPr marL="228600" lvl="1" indent="-228600" algn="l" defTabSz="977900">
            <a:lnSpc>
              <a:spcPct val="90000"/>
            </a:lnSpc>
            <a:spcBef>
              <a:spcPct val="0"/>
            </a:spcBef>
            <a:spcAft>
              <a:spcPct val="15000"/>
            </a:spcAft>
            <a:buFont typeface="Wingdings" panose="05000000000000000000" pitchFamily="2" charset="2"/>
            <a:buNone/>
          </a:pPr>
          <a:endParaRPr lang="en-GB" sz="2200" kern="1200" dirty="0">
            <a:latin typeface="Lucida Sans" panose="020B0602030504020204" pitchFamily="34" charset="0"/>
          </a:endParaRPr>
        </a:p>
        <a:p>
          <a:pPr marL="228600" lvl="1" indent="-228600" algn="l" defTabSz="977900">
            <a:lnSpc>
              <a:spcPct val="90000"/>
            </a:lnSpc>
            <a:spcBef>
              <a:spcPct val="0"/>
            </a:spcBef>
            <a:spcAft>
              <a:spcPct val="15000"/>
            </a:spcAft>
            <a:buFont typeface="Wingdings" panose="05000000000000000000" pitchFamily="2" charset="2"/>
            <a:buChar char=""/>
          </a:pPr>
          <a:r>
            <a:rPr lang="en-GB" sz="2200" kern="1200" dirty="0">
              <a:latin typeface="Lucida Sans" panose="020B0602030504020204" pitchFamily="34" charset="0"/>
            </a:rPr>
            <a:t>To expand market power to counter existing firms that are already global</a:t>
          </a:r>
        </a:p>
      </dsp:txBody>
      <dsp:txXfrm>
        <a:off x="2087651" y="702078"/>
        <a:ext cx="6858834" cy="4212468"/>
      </dsp:txXfrm>
    </dsp:sp>
    <dsp:sp modelId="{0FC7ABF0-ABF3-41BA-9F65-0384C2B7B2B8}">
      <dsp:nvSpPr>
        <dsp:cNvPr id="0" name=""/>
        <dsp:cNvSpPr/>
      </dsp:nvSpPr>
      <dsp:spPr>
        <a:xfrm>
          <a:off x="0" y="408693"/>
          <a:ext cx="2080977" cy="4631861"/>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GB" sz="1700" b="1" kern="1200" dirty="0"/>
            <a:t>1. Increase Competitiveness</a:t>
          </a:r>
        </a:p>
      </dsp:txBody>
      <dsp:txXfrm>
        <a:off x="101585" y="510278"/>
        <a:ext cx="1877807" cy="44286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C33737-BEB8-4CCE-969C-685C59E2212B}">
      <dsp:nvSpPr>
        <dsp:cNvPr id="0" name=""/>
        <dsp:cNvSpPr/>
      </dsp:nvSpPr>
      <dsp:spPr>
        <a:xfrm>
          <a:off x="2041344" y="0"/>
          <a:ext cx="4953807" cy="1626413"/>
        </a:xfrm>
        <a:prstGeom prst="trapezoid">
          <a:avLst>
            <a:gd name="adj" fmla="val 92601"/>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b="1" kern="1200" dirty="0"/>
            <a:t>Corporate Level:</a:t>
          </a:r>
        </a:p>
        <a:p>
          <a:pPr marL="0" lvl="0" indent="0" algn="ctr" defTabSz="933450">
            <a:lnSpc>
              <a:spcPct val="90000"/>
            </a:lnSpc>
            <a:spcBef>
              <a:spcPct val="0"/>
            </a:spcBef>
            <a:spcAft>
              <a:spcPct val="35000"/>
            </a:spcAft>
            <a:buNone/>
          </a:pPr>
          <a:r>
            <a:rPr lang="en-GB" sz="2100" kern="1200" dirty="0"/>
            <a:t> focus on what you want to achieve and what business you enter</a:t>
          </a:r>
        </a:p>
      </dsp:txBody>
      <dsp:txXfrm>
        <a:off x="2041344" y="0"/>
        <a:ext cx="4953807" cy="1626413"/>
      </dsp:txXfrm>
    </dsp:sp>
    <dsp:sp modelId="{8C542A36-98BB-4FB3-AC23-4E71203526EF}">
      <dsp:nvSpPr>
        <dsp:cNvPr id="0" name=""/>
        <dsp:cNvSpPr/>
      </dsp:nvSpPr>
      <dsp:spPr>
        <a:xfrm>
          <a:off x="1681300" y="1626413"/>
          <a:ext cx="5673895" cy="1626413"/>
        </a:xfrm>
        <a:prstGeom prst="trapezoid">
          <a:avLst>
            <a:gd name="adj" fmla="val 92601"/>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b="1" kern="1200" dirty="0"/>
            <a:t>Business Level: </a:t>
          </a:r>
        </a:p>
        <a:p>
          <a:pPr marL="0" lvl="0" indent="0" algn="ctr" defTabSz="933450">
            <a:lnSpc>
              <a:spcPct val="90000"/>
            </a:lnSpc>
            <a:spcBef>
              <a:spcPct val="0"/>
            </a:spcBef>
            <a:spcAft>
              <a:spcPct val="35000"/>
            </a:spcAft>
            <a:buNone/>
          </a:pPr>
          <a:r>
            <a:rPr lang="en-GB" sz="2100" kern="1200" dirty="0"/>
            <a:t>focuses on identifying your competitors and how you are going to compete</a:t>
          </a:r>
        </a:p>
      </dsp:txBody>
      <dsp:txXfrm>
        <a:off x="2674232" y="1626413"/>
        <a:ext cx="3688031" cy="1626413"/>
      </dsp:txXfrm>
    </dsp:sp>
    <dsp:sp modelId="{34A3F3DE-70C0-44EB-BC67-7E29819E315A}">
      <dsp:nvSpPr>
        <dsp:cNvPr id="0" name=""/>
        <dsp:cNvSpPr/>
      </dsp:nvSpPr>
      <dsp:spPr>
        <a:xfrm>
          <a:off x="0" y="3252826"/>
          <a:ext cx="9036496" cy="1626413"/>
        </a:xfrm>
        <a:prstGeom prst="trapezoid">
          <a:avLst>
            <a:gd name="adj" fmla="val 92601"/>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b="1" kern="1200" dirty="0"/>
            <a:t>Functional Level: </a:t>
          </a:r>
        </a:p>
        <a:p>
          <a:pPr marL="0" lvl="0" indent="0" algn="ctr" defTabSz="933450">
            <a:lnSpc>
              <a:spcPct val="90000"/>
            </a:lnSpc>
            <a:spcBef>
              <a:spcPct val="0"/>
            </a:spcBef>
            <a:spcAft>
              <a:spcPct val="35000"/>
            </a:spcAft>
            <a:buNone/>
          </a:pPr>
          <a:r>
            <a:rPr lang="en-GB" sz="2100" kern="1200" dirty="0"/>
            <a:t>focuses on how to grow, how to meet business goals, the daily activities of the business in terms of resource allocation and reallocations</a:t>
          </a:r>
        </a:p>
      </dsp:txBody>
      <dsp:txXfrm>
        <a:off x="1581386" y="3252826"/>
        <a:ext cx="5873722" cy="1626413"/>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6CC0FB-3E67-41BE-BE9F-202BD3EE076A}">
      <dsp:nvSpPr>
        <dsp:cNvPr id="0" name=""/>
        <dsp:cNvSpPr/>
      </dsp:nvSpPr>
      <dsp:spPr>
        <a:xfrm>
          <a:off x="1106485" y="5040682"/>
          <a:ext cx="9036496" cy="0"/>
        </a:xfrm>
        <a:prstGeom prst="line">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6060EC4-142E-4B75-8CB2-FB7E2F7AB9EC}">
      <dsp:nvSpPr>
        <dsp:cNvPr id="0" name=""/>
        <dsp:cNvSpPr/>
      </dsp:nvSpPr>
      <dsp:spPr>
        <a:xfrm>
          <a:off x="0" y="4368266"/>
          <a:ext cx="9036496" cy="0"/>
        </a:xfrm>
        <a:prstGeom prst="line">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5121EE1-87CE-463D-9BDB-69FEF2C6BB26}">
      <dsp:nvSpPr>
        <dsp:cNvPr id="0" name=""/>
        <dsp:cNvSpPr/>
      </dsp:nvSpPr>
      <dsp:spPr>
        <a:xfrm>
          <a:off x="0" y="3141363"/>
          <a:ext cx="9036496" cy="0"/>
        </a:xfrm>
        <a:prstGeom prst="line">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EA26BE1-C0B0-482E-9DF4-E65FA14A37DB}">
      <dsp:nvSpPr>
        <dsp:cNvPr id="0" name=""/>
        <dsp:cNvSpPr/>
      </dsp:nvSpPr>
      <dsp:spPr>
        <a:xfrm>
          <a:off x="0" y="1748662"/>
          <a:ext cx="9036496" cy="0"/>
        </a:xfrm>
        <a:prstGeom prst="line">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CDD0968-235A-46B6-8C26-991D06FF6CE9}">
      <dsp:nvSpPr>
        <dsp:cNvPr id="0" name=""/>
        <dsp:cNvSpPr/>
      </dsp:nvSpPr>
      <dsp:spPr>
        <a:xfrm>
          <a:off x="0" y="417485"/>
          <a:ext cx="9036496" cy="0"/>
        </a:xfrm>
        <a:prstGeom prst="line">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6C77F10-9CD4-4BAB-B49C-2FC7FAABCE29}">
      <dsp:nvSpPr>
        <dsp:cNvPr id="0" name=""/>
        <dsp:cNvSpPr/>
      </dsp:nvSpPr>
      <dsp:spPr>
        <a:xfrm>
          <a:off x="2349488" y="972108"/>
          <a:ext cx="6687007" cy="291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b" anchorCtr="0">
          <a:noAutofit/>
        </a:bodyPr>
        <a:lstStyle/>
        <a:p>
          <a:pPr marL="0" lvl="0" indent="0" algn="l" defTabSz="800100">
            <a:lnSpc>
              <a:spcPct val="90000"/>
            </a:lnSpc>
            <a:spcBef>
              <a:spcPct val="0"/>
            </a:spcBef>
            <a:spcAft>
              <a:spcPct val="35000"/>
            </a:spcAft>
            <a:buNone/>
          </a:pPr>
          <a:r>
            <a:rPr lang="en-GB" sz="1800" kern="1200" dirty="0"/>
            <a:t>Differences in values and norms, language, trust, attitudes and lifestyles</a:t>
          </a:r>
        </a:p>
      </dsp:txBody>
      <dsp:txXfrm>
        <a:off x="2349488" y="972108"/>
        <a:ext cx="6687007" cy="291290"/>
      </dsp:txXfrm>
    </dsp:sp>
    <dsp:sp modelId="{E4D8B40D-F4EC-47F5-9B55-5231BCB6CB1E}">
      <dsp:nvSpPr>
        <dsp:cNvPr id="0" name=""/>
        <dsp:cNvSpPr/>
      </dsp:nvSpPr>
      <dsp:spPr>
        <a:xfrm>
          <a:off x="53756" y="828091"/>
          <a:ext cx="2349488" cy="537034"/>
        </a:xfrm>
        <a:prstGeom prst="round2SameRect">
          <a:avLst>
            <a:gd name="adj1" fmla="val 16670"/>
            <a:gd name="adj2" fmla="val 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28575" tIns="28575" rIns="28575" bIns="28575" numCol="1" spcCol="1270" anchor="ctr" anchorCtr="0">
          <a:noAutofit/>
        </a:bodyPr>
        <a:lstStyle/>
        <a:p>
          <a:pPr marL="0" lvl="0" indent="0" algn="ctr" defTabSz="666750">
            <a:lnSpc>
              <a:spcPct val="90000"/>
            </a:lnSpc>
            <a:spcBef>
              <a:spcPct val="0"/>
            </a:spcBef>
            <a:spcAft>
              <a:spcPct val="35000"/>
            </a:spcAft>
            <a:buNone/>
          </a:pPr>
          <a:r>
            <a:rPr lang="en-GB" sz="1500" kern="1200" dirty="0"/>
            <a:t>Cultural Distance</a:t>
          </a:r>
        </a:p>
      </dsp:txBody>
      <dsp:txXfrm>
        <a:off x="79977" y="854312"/>
        <a:ext cx="2297046" cy="510813"/>
      </dsp:txXfrm>
    </dsp:sp>
    <dsp:sp modelId="{D92E72E6-CB04-4FBF-8875-786680D7EA1D}">
      <dsp:nvSpPr>
        <dsp:cNvPr id="0" name=""/>
        <dsp:cNvSpPr/>
      </dsp:nvSpPr>
      <dsp:spPr>
        <a:xfrm>
          <a:off x="0" y="540357"/>
          <a:ext cx="9036496" cy="582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575" tIns="28575" rIns="28575" bIns="28575" numCol="1" spcCol="1270" anchor="t" anchorCtr="0">
          <a:noAutofit/>
        </a:bodyPr>
        <a:lstStyle/>
        <a:p>
          <a:pPr marL="114300" lvl="1" indent="-114300" algn="l" defTabSz="533400">
            <a:lnSpc>
              <a:spcPct val="90000"/>
            </a:lnSpc>
            <a:spcBef>
              <a:spcPct val="0"/>
            </a:spcBef>
            <a:spcAft>
              <a:spcPct val="15000"/>
            </a:spcAft>
            <a:buChar char="•"/>
          </a:pPr>
          <a:endParaRPr lang="en-GB" sz="1200" kern="1200"/>
        </a:p>
      </dsp:txBody>
      <dsp:txXfrm>
        <a:off x="0" y="540357"/>
        <a:ext cx="9036496" cy="582668"/>
      </dsp:txXfrm>
    </dsp:sp>
    <dsp:sp modelId="{5315A85F-6B3E-4E68-B9DD-A90415890A2A}">
      <dsp:nvSpPr>
        <dsp:cNvPr id="0" name=""/>
        <dsp:cNvSpPr/>
      </dsp:nvSpPr>
      <dsp:spPr>
        <a:xfrm>
          <a:off x="2339725" y="2160240"/>
          <a:ext cx="6687007" cy="930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b" anchorCtr="0">
          <a:noAutofit/>
        </a:bodyPr>
        <a:lstStyle/>
        <a:p>
          <a:pPr marL="0" lvl="0" indent="0" algn="l" defTabSz="800100">
            <a:lnSpc>
              <a:spcPct val="90000"/>
            </a:lnSpc>
            <a:spcBef>
              <a:spcPct val="0"/>
            </a:spcBef>
            <a:spcAft>
              <a:spcPct val="35000"/>
            </a:spcAft>
            <a:buNone/>
          </a:pPr>
          <a:r>
            <a:rPr lang="en-GB" sz="1800" kern="1200" dirty="0"/>
            <a:t>Political hostility, integration schemes whether they block or support firms from other regions, whether they have single currency or easily convertible currencies, level of openness of the market to external markets and competition</a:t>
          </a:r>
        </a:p>
      </dsp:txBody>
      <dsp:txXfrm>
        <a:off x="2339725" y="2160240"/>
        <a:ext cx="6687007" cy="930853"/>
      </dsp:txXfrm>
    </dsp:sp>
    <dsp:sp modelId="{6D40B84C-10F6-4FEC-B5E6-84ACA1918403}">
      <dsp:nvSpPr>
        <dsp:cNvPr id="0" name=""/>
        <dsp:cNvSpPr/>
      </dsp:nvSpPr>
      <dsp:spPr>
        <a:xfrm>
          <a:off x="0" y="2053372"/>
          <a:ext cx="2349488" cy="540564"/>
        </a:xfrm>
        <a:prstGeom prst="round2SameRect">
          <a:avLst>
            <a:gd name="adj1" fmla="val 16670"/>
            <a:gd name="adj2" fmla="val 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28575" tIns="28575" rIns="28575" bIns="28575" numCol="1" spcCol="1270" anchor="ctr" anchorCtr="0">
          <a:noAutofit/>
        </a:bodyPr>
        <a:lstStyle/>
        <a:p>
          <a:pPr marL="0" lvl="0" indent="0" algn="ctr" defTabSz="666750">
            <a:lnSpc>
              <a:spcPct val="90000"/>
            </a:lnSpc>
            <a:spcBef>
              <a:spcPct val="0"/>
            </a:spcBef>
            <a:spcAft>
              <a:spcPct val="35000"/>
            </a:spcAft>
            <a:buNone/>
          </a:pPr>
          <a:r>
            <a:rPr lang="en-GB" sz="1500" kern="1200" dirty="0"/>
            <a:t>Administrative Distance</a:t>
          </a:r>
        </a:p>
      </dsp:txBody>
      <dsp:txXfrm>
        <a:off x="26393" y="2079765"/>
        <a:ext cx="2296702" cy="514171"/>
      </dsp:txXfrm>
    </dsp:sp>
    <dsp:sp modelId="{14A09937-8A0E-4672-9C28-D2185A0AE3E9}">
      <dsp:nvSpPr>
        <dsp:cNvPr id="0" name=""/>
        <dsp:cNvSpPr/>
      </dsp:nvSpPr>
      <dsp:spPr>
        <a:xfrm>
          <a:off x="0" y="2068443"/>
          <a:ext cx="9036496" cy="582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575" tIns="28575" rIns="28575" bIns="28575" numCol="1" spcCol="1270" anchor="t" anchorCtr="0">
          <a:noAutofit/>
        </a:bodyPr>
        <a:lstStyle/>
        <a:p>
          <a:pPr marL="114300" lvl="1" indent="-114300" algn="l" defTabSz="533400">
            <a:lnSpc>
              <a:spcPct val="90000"/>
            </a:lnSpc>
            <a:spcBef>
              <a:spcPct val="0"/>
            </a:spcBef>
            <a:spcAft>
              <a:spcPct val="15000"/>
            </a:spcAft>
            <a:buChar char="•"/>
          </a:pPr>
          <a:endParaRPr lang="en-GB" sz="1200" kern="1200"/>
        </a:p>
      </dsp:txBody>
      <dsp:txXfrm>
        <a:off x="0" y="2068443"/>
        <a:ext cx="9036496" cy="582668"/>
      </dsp:txXfrm>
    </dsp:sp>
    <dsp:sp modelId="{A9C8AEAC-1F58-4216-8E34-9640E3B6DA3F}">
      <dsp:nvSpPr>
        <dsp:cNvPr id="0" name=""/>
        <dsp:cNvSpPr/>
      </dsp:nvSpPr>
      <dsp:spPr>
        <a:xfrm>
          <a:off x="2339725" y="3227391"/>
          <a:ext cx="6687007" cy="660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b"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Time zone differences, quality of their infrastructure (ICT, road, rail, sea, air)</a:t>
          </a:r>
        </a:p>
      </dsp:txBody>
      <dsp:txXfrm>
        <a:off x="2339725" y="3227391"/>
        <a:ext cx="6687007" cy="660084"/>
      </dsp:txXfrm>
    </dsp:sp>
    <dsp:sp modelId="{9483140F-1300-471E-AF3F-B13F7730A312}">
      <dsp:nvSpPr>
        <dsp:cNvPr id="0" name=""/>
        <dsp:cNvSpPr/>
      </dsp:nvSpPr>
      <dsp:spPr>
        <a:xfrm>
          <a:off x="0" y="3295027"/>
          <a:ext cx="2349488" cy="505423"/>
        </a:xfrm>
        <a:prstGeom prst="round2SameRect">
          <a:avLst>
            <a:gd name="adj1" fmla="val 16670"/>
            <a:gd name="adj2" fmla="val 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GB" sz="1400" kern="1200" dirty="0"/>
            <a:t>Geographical Distance</a:t>
          </a:r>
        </a:p>
      </dsp:txBody>
      <dsp:txXfrm>
        <a:off x="24677" y="3319704"/>
        <a:ext cx="2300134" cy="480746"/>
      </dsp:txXfrm>
    </dsp:sp>
    <dsp:sp modelId="{EFDC3EF6-C632-4DFD-8543-BD5CFED8C50F}">
      <dsp:nvSpPr>
        <dsp:cNvPr id="0" name=""/>
        <dsp:cNvSpPr/>
      </dsp:nvSpPr>
      <dsp:spPr>
        <a:xfrm>
          <a:off x="0" y="3325760"/>
          <a:ext cx="9036496" cy="582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57150" lvl="1" indent="-57150" algn="l" defTabSz="488950">
            <a:lnSpc>
              <a:spcPct val="90000"/>
            </a:lnSpc>
            <a:spcBef>
              <a:spcPct val="0"/>
            </a:spcBef>
            <a:spcAft>
              <a:spcPct val="15000"/>
            </a:spcAft>
            <a:buChar char="•"/>
          </a:pPr>
          <a:endParaRPr lang="en-GB" sz="1100" kern="1200" dirty="0"/>
        </a:p>
      </dsp:txBody>
      <dsp:txXfrm>
        <a:off x="0" y="3325760"/>
        <a:ext cx="9036496" cy="582668"/>
      </dsp:txXfrm>
    </dsp:sp>
    <dsp:sp modelId="{0D8CCE97-33F3-425A-A8BB-5E94883F79C0}">
      <dsp:nvSpPr>
        <dsp:cNvPr id="0" name=""/>
        <dsp:cNvSpPr/>
      </dsp:nvSpPr>
      <dsp:spPr>
        <a:xfrm>
          <a:off x="2349488" y="4076976"/>
          <a:ext cx="6687007" cy="291290"/>
        </a:xfrm>
        <a:prstGeom prst="rect">
          <a:avLst/>
        </a:prstGeom>
        <a:noFill/>
        <a:ln>
          <a:noFill/>
        </a:ln>
        <a:effectLst/>
      </dsp:spPr>
      <dsp:style>
        <a:lnRef idx="0">
          <a:scrgbClr r="0" g="0" b="0"/>
        </a:lnRef>
        <a:fillRef idx="0">
          <a:scrgbClr r="0" g="0" b="0"/>
        </a:fillRef>
        <a:effectRef idx="0">
          <a:scrgbClr r="0" g="0" b="0"/>
        </a:effectRef>
        <a:fontRef idx="minor"/>
      </dsp:style>
    </dsp:sp>
    <dsp:sp modelId="{793AA4CF-BB62-465B-B790-1AE8121B27D9}">
      <dsp:nvSpPr>
        <dsp:cNvPr id="0" name=""/>
        <dsp:cNvSpPr/>
      </dsp:nvSpPr>
      <dsp:spPr>
        <a:xfrm>
          <a:off x="0" y="4309596"/>
          <a:ext cx="2349488" cy="599257"/>
        </a:xfrm>
        <a:prstGeom prst="round2SameRect">
          <a:avLst>
            <a:gd name="adj1" fmla="val 16670"/>
            <a:gd name="adj2" fmla="val 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GB" sz="1400" kern="1200" dirty="0"/>
            <a:t>Geographical Distance</a:t>
          </a:r>
        </a:p>
      </dsp:txBody>
      <dsp:txXfrm>
        <a:off x="29259" y="4338855"/>
        <a:ext cx="2290970" cy="569998"/>
      </dsp:txXfrm>
    </dsp:sp>
    <dsp:sp modelId="{D19855AB-AD5E-4197-9C2C-649539F53EA1}">
      <dsp:nvSpPr>
        <dsp:cNvPr id="0" name=""/>
        <dsp:cNvSpPr/>
      </dsp:nvSpPr>
      <dsp:spPr>
        <a:xfrm>
          <a:off x="3455974" y="4749392"/>
          <a:ext cx="6687007" cy="291290"/>
        </a:xfrm>
        <a:prstGeom prst="rect">
          <a:avLst/>
        </a:prstGeom>
        <a:noFill/>
        <a:ln>
          <a:noFill/>
        </a:ln>
        <a:effectLst/>
      </dsp:spPr>
      <dsp:style>
        <a:lnRef idx="0">
          <a:scrgbClr r="0" g="0" b="0"/>
        </a:lnRef>
        <a:fillRef idx="0">
          <a:scrgbClr r="0" g="0" b="0"/>
        </a:fillRef>
        <a:effectRef idx="0">
          <a:scrgbClr r="0" g="0" b="0"/>
        </a:effectRef>
        <a:fontRef idx="minor"/>
      </dsp:style>
    </dsp:sp>
    <dsp:sp modelId="{497FDEDC-9939-4691-A518-4FEFB0CCF443}">
      <dsp:nvSpPr>
        <dsp:cNvPr id="0" name=""/>
        <dsp:cNvSpPr/>
      </dsp:nvSpPr>
      <dsp:spPr>
        <a:xfrm>
          <a:off x="2261063" y="4174321"/>
          <a:ext cx="6775432" cy="716446"/>
        </a:xfrm>
        <a:prstGeom prst="round2SameRect">
          <a:avLst>
            <a:gd name="adj1" fmla="val 16670"/>
            <a:gd name="adj2" fmla="val 0"/>
          </a:avLst>
        </a:prstGeom>
        <a:solidFill>
          <a:schemeClr val="lt1"/>
        </a:solidFill>
        <a:ln w="25400" cap="flat" cmpd="sng" algn="ctr">
          <a:noFill/>
          <a:prstDash val="solid"/>
        </a:ln>
        <a:effectLst/>
      </dsp:spPr>
      <dsp:style>
        <a:lnRef idx="2">
          <a:schemeClr val="accent1"/>
        </a:lnRef>
        <a:fillRef idx="1">
          <a:schemeClr val="lt1"/>
        </a:fillRef>
        <a:effectRef idx="0">
          <a:schemeClr val="accent1"/>
        </a:effectRef>
        <a:fontRef idx="minor">
          <a:schemeClr val="dk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Differences in development levels, natural and human capital </a:t>
          </a:r>
        </a:p>
      </dsp:txBody>
      <dsp:txXfrm>
        <a:off x="2296043" y="4209301"/>
        <a:ext cx="6705472" cy="681466"/>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26/06/2023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6/26/2023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0AA358B8-4588-471B-81D7-D4797E414F3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F30B24D3-CF6E-46B9-9E9C-51C7008306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6084" name="Slide Number Placeholder 3">
            <a:extLst>
              <a:ext uri="{FF2B5EF4-FFF2-40B4-BE49-F238E27FC236}">
                <a16:creationId xmlns:a16="http://schemas.microsoft.com/office/drawing/2014/main" id="{F158E6D7-6078-48EA-A1A7-F8D964544B2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205C46B-0AC8-41F7-974B-19FA5BF0EF2E}" type="slidenum">
              <a:rPr lang="en-US" altLang="en-US">
                <a:latin typeface="Calibri" panose="020F0502020204030204" pitchFamily="34" charset="0"/>
              </a:rPr>
              <a:pPr/>
              <a:t>2</a:t>
            </a:fld>
            <a:endParaRPr lang="en-US" altLang="en-US">
              <a:latin typeface="Calibri" panose="020F0502020204030204" pitchFamily="34" charset="0"/>
            </a:endParaRPr>
          </a:p>
        </p:txBody>
      </p:sp>
      <p:sp>
        <p:nvSpPr>
          <p:cNvPr id="46085" name="Footer Placeholder 4">
            <a:extLst>
              <a:ext uri="{FF2B5EF4-FFF2-40B4-BE49-F238E27FC236}">
                <a16:creationId xmlns:a16="http://schemas.microsoft.com/office/drawing/2014/main" id="{6E44A56A-3A72-4CAF-9B7A-4807C61327F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26/06/2023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26/06/2023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26/06/2023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26/06/2023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26/06/2023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26/06/2023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diagramLayout" Target="../diagrams/layout7.xml"/><Relationship Id="rId7" Type="http://schemas.openxmlformats.org/officeDocument/2006/relationships/diagramData" Target="../diagrams/data8.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10.xml"/><Relationship Id="rId3" Type="http://schemas.openxmlformats.org/officeDocument/2006/relationships/diagramLayout" Target="../diagrams/layout9.xml"/><Relationship Id="rId7" Type="http://schemas.openxmlformats.org/officeDocument/2006/relationships/diagramData" Target="../diagrams/data10.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11" Type="http://schemas.microsoft.com/office/2007/relationships/diagramDrawing" Target="../diagrams/drawing10.xml"/><Relationship Id="rId5" Type="http://schemas.openxmlformats.org/officeDocument/2006/relationships/diagramColors" Target="../diagrams/colors9.xml"/><Relationship Id="rId10" Type="http://schemas.openxmlformats.org/officeDocument/2006/relationships/diagramColors" Target="../diagrams/colors10.xml"/><Relationship Id="rId4" Type="http://schemas.openxmlformats.org/officeDocument/2006/relationships/diagramQuickStyle" Target="../diagrams/quickStyle9.xml"/><Relationship Id="rId9" Type="http://schemas.openxmlformats.org/officeDocument/2006/relationships/diagramQuickStyle" Target="../diagrams/quickStyle10.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12.xml"/><Relationship Id="rId3" Type="http://schemas.openxmlformats.org/officeDocument/2006/relationships/diagramLayout" Target="../diagrams/layout11.xml"/><Relationship Id="rId7" Type="http://schemas.openxmlformats.org/officeDocument/2006/relationships/diagramData" Target="../diagrams/data12.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11" Type="http://schemas.microsoft.com/office/2007/relationships/diagramDrawing" Target="../diagrams/drawing12.xml"/><Relationship Id="rId5" Type="http://schemas.openxmlformats.org/officeDocument/2006/relationships/diagramColors" Target="../diagrams/colors11.xml"/><Relationship Id="rId10" Type="http://schemas.openxmlformats.org/officeDocument/2006/relationships/diagramColors" Target="../diagrams/colors12.xml"/><Relationship Id="rId4" Type="http://schemas.openxmlformats.org/officeDocument/2006/relationships/diagramQuickStyle" Target="../diagrams/quickStyle11.xml"/><Relationship Id="rId9" Type="http://schemas.openxmlformats.org/officeDocument/2006/relationships/diagramQuickStyle" Target="../diagrams/quickStyle12.xml"/></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14.xml"/><Relationship Id="rId3" Type="http://schemas.openxmlformats.org/officeDocument/2006/relationships/diagramLayout" Target="../diagrams/layout13.xml"/><Relationship Id="rId7" Type="http://schemas.openxmlformats.org/officeDocument/2006/relationships/diagramData" Target="../diagrams/data14.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11" Type="http://schemas.microsoft.com/office/2007/relationships/diagramDrawing" Target="../diagrams/drawing14.xml"/><Relationship Id="rId5" Type="http://schemas.openxmlformats.org/officeDocument/2006/relationships/diagramColors" Target="../diagrams/colors13.xml"/><Relationship Id="rId10" Type="http://schemas.openxmlformats.org/officeDocument/2006/relationships/diagramColors" Target="../diagrams/colors14.xml"/><Relationship Id="rId4" Type="http://schemas.openxmlformats.org/officeDocument/2006/relationships/diagramQuickStyle" Target="../diagrams/quickStyle13.xml"/><Relationship Id="rId9" Type="http://schemas.openxmlformats.org/officeDocument/2006/relationships/diagramQuickStyle" Target="../diagrams/quickStyle14.xml"/></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16.xml"/><Relationship Id="rId3" Type="http://schemas.openxmlformats.org/officeDocument/2006/relationships/diagramLayout" Target="../diagrams/layout15.xml"/><Relationship Id="rId7" Type="http://schemas.openxmlformats.org/officeDocument/2006/relationships/diagramData" Target="../diagrams/data16.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11" Type="http://schemas.microsoft.com/office/2007/relationships/diagramDrawing" Target="../diagrams/drawing16.xml"/><Relationship Id="rId5" Type="http://schemas.openxmlformats.org/officeDocument/2006/relationships/diagramColors" Target="../diagrams/colors15.xml"/><Relationship Id="rId10" Type="http://schemas.openxmlformats.org/officeDocument/2006/relationships/diagramColors" Target="../diagrams/colors16.xml"/><Relationship Id="rId4" Type="http://schemas.openxmlformats.org/officeDocument/2006/relationships/diagramQuickStyle" Target="../diagrams/quickStyle15.xml"/><Relationship Id="rId9" Type="http://schemas.openxmlformats.org/officeDocument/2006/relationships/diagramQuickStyle" Target="../diagrams/quickStyle1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432" y="944724"/>
            <a:ext cx="9036496" cy="4968552"/>
          </a:xfrm>
        </p:spPr>
        <p:txBody>
          <a:bodyPr>
            <a:normAutofit/>
          </a:bodyPr>
          <a:lstStyle/>
          <a:p>
            <a:r>
              <a:rPr lang="en-GB" sz="4800" i="1" dirty="0">
                <a:solidFill>
                  <a:schemeClr val="bg1"/>
                </a:solidFill>
              </a:rPr>
              <a:t>International Business Communications </a:t>
            </a:r>
            <a:br>
              <a:rPr lang="en-GB" sz="4800" i="1" dirty="0">
                <a:solidFill>
                  <a:schemeClr val="bg1"/>
                </a:solidFill>
              </a:rPr>
            </a:br>
            <a:br>
              <a:rPr lang="en-GB" sz="4800" i="1" dirty="0">
                <a:solidFill>
                  <a:schemeClr val="bg1"/>
                </a:solidFill>
              </a:rPr>
            </a:br>
            <a:r>
              <a:rPr lang="en-GB" sz="4800" i="1" dirty="0">
                <a:solidFill>
                  <a:schemeClr val="bg1"/>
                </a:solidFill>
              </a:rPr>
              <a:t>Week 7: Formulating and Implementing Strategy in IBC</a:t>
            </a:r>
            <a:endParaRPr lang="en-GB" sz="48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1E9AA3D8-0D24-47BD-895D-4798E5238712}"/>
              </a:ext>
            </a:extLst>
          </p:cNvPr>
          <p:cNvSpPr>
            <a:spLocks noGrp="1"/>
          </p:cNvSpPr>
          <p:nvPr>
            <p:ph type="sldNum" sz="quarter" idx="12"/>
          </p:nvPr>
        </p:nvSpPr>
        <p:spPr>
          <a:xfrm>
            <a:off x="228600" y="6019800"/>
            <a:ext cx="457200" cy="457200"/>
          </a:xfrm>
        </p:spPr>
        <p:txBody>
          <a:bodyPr/>
          <a:lstStyle/>
          <a:p>
            <a:pPr fontAlgn="auto">
              <a:spcBef>
                <a:spcPts val="0"/>
              </a:spcBef>
              <a:spcAft>
                <a:spcPts val="0"/>
              </a:spcAft>
              <a:defRPr/>
            </a:pPr>
            <a:r>
              <a:rPr lang="en-US" dirty="0">
                <a:latin typeface="+mj-lt"/>
                <a:ea typeface="+mj-ea"/>
                <a:cs typeface="+mj-cs"/>
              </a:rPr>
              <a:t>11-1</a:t>
            </a:r>
          </a:p>
        </p:txBody>
      </p:sp>
      <p:sp>
        <p:nvSpPr>
          <p:cNvPr id="10" name="AutoShape 2">
            <a:extLst>
              <a:ext uri="{FF2B5EF4-FFF2-40B4-BE49-F238E27FC236}">
                <a16:creationId xmlns:a16="http://schemas.microsoft.com/office/drawing/2014/main" id="{C50D5B17-3CE7-4FCE-8F43-B2F1860B0011}"/>
              </a:ext>
            </a:extLst>
          </p:cNvPr>
          <p:cNvSpPr>
            <a:spLocks noChangeArrowheads="1"/>
          </p:cNvSpPr>
          <p:nvPr/>
        </p:nvSpPr>
        <p:spPr bwMode="auto">
          <a:xfrm>
            <a:off x="685800" y="304801"/>
            <a:ext cx="7696200" cy="2133600"/>
          </a:xfrm>
          <a:prstGeom prst="roundRect">
            <a:avLst>
              <a:gd name="adj" fmla="val 16667"/>
            </a:avLst>
          </a:prstGeom>
          <a:ln w="76200">
            <a:headEnd/>
            <a:tailEnd/>
          </a:ln>
        </p:spPr>
        <p:style>
          <a:lnRef idx="2">
            <a:schemeClr val="accent4"/>
          </a:lnRef>
          <a:fillRef idx="1">
            <a:schemeClr val="lt1"/>
          </a:fillRef>
          <a:effectRef idx="0">
            <a:schemeClr val="accent4"/>
          </a:effectRef>
          <a:fontRef idx="minor">
            <a:schemeClr val="dk1"/>
          </a:fontRef>
        </p:style>
        <p:txBody>
          <a:bodyPr anchor="ctr">
            <a:scene3d>
              <a:camera prst="perspectiveFront"/>
              <a:lightRig rig="threePt" dir="t"/>
            </a:scene3d>
          </a:bodyPr>
          <a:lstStyle/>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Chapter 6:</a:t>
            </a:r>
          </a:p>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 Formulating and Implementing Strategy in IBC</a:t>
            </a:r>
            <a:endParaRPr lang="en-US" sz="32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Rounded MT Bold" pitchFamily="34" charset="0"/>
            </a:endParaRPr>
          </a:p>
        </p:txBody>
      </p:sp>
      <p:sp>
        <p:nvSpPr>
          <p:cNvPr id="6148" name="TextBox 2">
            <a:extLst>
              <a:ext uri="{FF2B5EF4-FFF2-40B4-BE49-F238E27FC236}">
                <a16:creationId xmlns:a16="http://schemas.microsoft.com/office/drawing/2014/main" id="{8C6EC94B-9204-40C2-BBBD-B38CF0935315}"/>
              </a:ext>
            </a:extLst>
          </p:cNvPr>
          <p:cNvSpPr txBox="1">
            <a:spLocks noChangeArrowheads="1"/>
          </p:cNvSpPr>
          <p:nvPr/>
        </p:nvSpPr>
        <p:spPr bwMode="auto">
          <a:xfrm>
            <a:off x="7086600" y="5410200"/>
            <a:ext cx="2514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sz="2000" b="1"/>
              <a:t>Ninth Edition</a:t>
            </a:r>
          </a:p>
          <a:p>
            <a:r>
              <a:rPr lang="en-US" altLang="en-US" sz="2000" b="1"/>
              <a:t>Global Edition</a:t>
            </a:r>
          </a:p>
        </p:txBody>
      </p:sp>
      <p:pic>
        <p:nvPicPr>
          <p:cNvPr id="6149" name="Picture 1">
            <a:extLst>
              <a:ext uri="{FF2B5EF4-FFF2-40B4-BE49-F238E27FC236}">
                <a16:creationId xmlns:a16="http://schemas.microsoft.com/office/drawing/2014/main" id="{9892B670-EB80-4B6A-A8BC-23C5CAA1B61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14675" y="2590800"/>
            <a:ext cx="2990850" cy="2926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0" name="Footer Placeholder 13">
            <a:extLst>
              <a:ext uri="{FF2B5EF4-FFF2-40B4-BE49-F238E27FC236}">
                <a16:creationId xmlns:a16="http://schemas.microsoft.com/office/drawing/2014/main" id="{ADF36608-EEB5-495B-B5AF-359105E087BF}"/>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GB" dirty="0"/>
              <a:t>Outline and Learning Outcome</a:t>
            </a:r>
            <a:endParaRPr lang="en-US"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206128" y="836712"/>
            <a:ext cx="8830368" cy="4896544"/>
          </a:xfrm>
        </p:spPr>
        <p:txBody>
          <a:bodyPr>
            <a:normAutofit/>
          </a:bodyPr>
          <a:lstStyle/>
          <a:p>
            <a:r>
              <a:rPr lang="en-US" sz="2400" dirty="0">
                <a:latin typeface="Lucida Sans" panose="020B0602030504020204" pitchFamily="34" charset="0"/>
                <a:cs typeface="Arial" panose="020B0604020202020204" pitchFamily="34" charset="0"/>
              </a:rPr>
              <a:t>To understand reasons companies, engage in International business and why communication is important</a:t>
            </a:r>
          </a:p>
          <a:p>
            <a:pPr marL="0" indent="0">
              <a:buNone/>
            </a:pPr>
            <a:endParaRPr lang="en-US" sz="2400" dirty="0">
              <a:latin typeface="Lucida Sans" panose="020B0602030504020204" pitchFamily="34" charset="0"/>
              <a:cs typeface="Arial" panose="020B0604020202020204" pitchFamily="34" charset="0"/>
            </a:endParaRPr>
          </a:p>
          <a:p>
            <a:r>
              <a:rPr lang="en-US" sz="2400" dirty="0">
                <a:latin typeface="Lucida Sans" panose="020B0602030504020204" pitchFamily="34" charset="0"/>
                <a:cs typeface="Arial" panose="020B0604020202020204" pitchFamily="34" charset="0"/>
              </a:rPr>
              <a:t>Learn steps in global strategic planning including entry strategies in different markets</a:t>
            </a:r>
          </a:p>
          <a:p>
            <a:pPr marL="0" indent="0">
              <a:buNone/>
            </a:pPr>
            <a:endParaRPr lang="en-US" sz="2400" dirty="0">
              <a:latin typeface="Lucida Sans" panose="020B0602030504020204" pitchFamily="34" charset="0"/>
              <a:cs typeface="Arial" panose="020B0604020202020204" pitchFamily="34" charset="0"/>
            </a:endParaRPr>
          </a:p>
          <a:p>
            <a:r>
              <a:rPr lang="en-US" sz="2400" dirty="0">
                <a:latin typeface="Lucida Sans" panose="020B0602030504020204" pitchFamily="34" charset="0"/>
                <a:cs typeface="Arial" panose="020B0604020202020204" pitchFamily="34" charset="0"/>
              </a:rPr>
              <a:t>The role of the internet in e-commerce and how to overcome logistic issues</a:t>
            </a:r>
          </a:p>
        </p:txBody>
      </p:sp>
    </p:spTree>
    <p:extLst>
      <p:ext uri="{BB962C8B-B14F-4D97-AF65-F5344CB8AC3E}">
        <p14:creationId xmlns:p14="http://schemas.microsoft.com/office/powerpoint/2010/main" val="1589329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p:cTn id="28"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GB" b="1" dirty="0"/>
              <a:t>Introduction</a:t>
            </a:r>
            <a:endParaRPr lang="en-US" b="1"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206128" y="692696"/>
            <a:ext cx="8830368" cy="5040560"/>
          </a:xfrm>
        </p:spPr>
        <p:txBody>
          <a:bodyPr>
            <a:normAutofit fontScale="92500" lnSpcReduction="10000"/>
          </a:bodyPr>
          <a:lstStyle/>
          <a:p>
            <a:r>
              <a:rPr lang="en-US" sz="2400" dirty="0">
                <a:latin typeface="Lucida Sans" panose="020B0602030504020204" pitchFamily="34" charset="0"/>
                <a:cs typeface="Arial" panose="020B0604020202020204" pitchFamily="34" charset="0"/>
              </a:rPr>
              <a:t>Multinational firms are businesses that have subsidiaries and long-term investment interest in more than one regions or country</a:t>
            </a:r>
          </a:p>
          <a:p>
            <a:pPr marL="0" indent="0">
              <a:buNone/>
            </a:pPr>
            <a:endParaRPr lang="en-US" sz="2400" dirty="0">
              <a:latin typeface="Lucida Sans" panose="020B0602030504020204" pitchFamily="34" charset="0"/>
              <a:cs typeface="Arial" panose="020B0604020202020204" pitchFamily="34" charset="0"/>
            </a:endParaRPr>
          </a:p>
          <a:p>
            <a:r>
              <a:rPr lang="en-US" sz="2400" dirty="0">
                <a:latin typeface="Lucida Sans" panose="020B0602030504020204" pitchFamily="34" charset="0"/>
                <a:cs typeface="Arial" panose="020B0604020202020204" pitchFamily="34" charset="0"/>
              </a:rPr>
              <a:t>Most large firms operate beyond their home countries for various reasons including;</a:t>
            </a:r>
          </a:p>
          <a:p>
            <a:r>
              <a:rPr lang="en-US" sz="2400" u="sng" dirty="0">
                <a:latin typeface="Lucida Sans" panose="020B0602030504020204" pitchFamily="34" charset="0"/>
                <a:cs typeface="Arial" panose="020B0604020202020204" pitchFamily="34" charset="0"/>
              </a:rPr>
              <a:t>Reacting (Defensive) </a:t>
            </a:r>
            <a:r>
              <a:rPr lang="en-US" sz="2400" dirty="0">
                <a:latin typeface="Lucida Sans" panose="020B0602030504020204" pitchFamily="34" charset="0"/>
                <a:cs typeface="Arial" panose="020B0604020202020204" pitchFamily="34" charset="0"/>
              </a:rPr>
              <a:t>to current and expected future trends (Brexit could lead to some firms moving in both directions)</a:t>
            </a:r>
          </a:p>
          <a:p>
            <a:pPr marL="0" indent="0">
              <a:buNone/>
            </a:pPr>
            <a:endParaRPr lang="en-US" sz="2400" dirty="0">
              <a:latin typeface="Lucida Sans" panose="020B0602030504020204" pitchFamily="34" charset="0"/>
              <a:cs typeface="Arial" panose="020B0604020202020204" pitchFamily="34" charset="0"/>
            </a:endParaRPr>
          </a:p>
          <a:p>
            <a:r>
              <a:rPr lang="en-US" sz="2400" u="sng" dirty="0">
                <a:latin typeface="Lucida Sans" panose="020B0602030504020204" pitchFamily="34" charset="0"/>
                <a:cs typeface="Arial" panose="020B0604020202020204" pitchFamily="34" charset="0"/>
              </a:rPr>
              <a:t>Proactive (aggressive) by</a:t>
            </a:r>
            <a:r>
              <a:rPr lang="en-US" sz="2400" dirty="0">
                <a:latin typeface="Lucida Sans" panose="020B0602030504020204" pitchFamily="34" charset="0"/>
                <a:cs typeface="Arial" panose="020B0604020202020204" pitchFamily="34" charset="0"/>
              </a:rPr>
              <a:t> going global because of threat of loss of competitiveness in current markets</a:t>
            </a:r>
          </a:p>
          <a:p>
            <a:pPr marL="0" indent="0">
              <a:buNone/>
            </a:pPr>
            <a:endParaRPr lang="en-US" sz="2400" dirty="0">
              <a:latin typeface="Lucida Sans" panose="020B0602030504020204" pitchFamily="34" charset="0"/>
              <a:cs typeface="Arial" panose="020B0604020202020204" pitchFamily="34" charset="0"/>
            </a:endParaRPr>
          </a:p>
          <a:p>
            <a:r>
              <a:rPr lang="en-US" sz="2400" dirty="0">
                <a:latin typeface="Lucida Sans" panose="020B0602030504020204" pitchFamily="34" charset="0"/>
                <a:cs typeface="Arial" panose="020B0604020202020204" pitchFamily="34" charset="0"/>
              </a:rPr>
              <a:t>Both requires understanding cultural variables &amp; strategies to succeed &amp; sustain their foreign operations</a:t>
            </a:r>
          </a:p>
        </p:txBody>
      </p:sp>
    </p:spTree>
    <p:extLst>
      <p:ext uri="{BB962C8B-B14F-4D97-AF65-F5344CB8AC3E}">
        <p14:creationId xmlns:p14="http://schemas.microsoft.com/office/powerpoint/2010/main" val="2076022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p:cTn id="35"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p:cTn id="42"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4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03880"/>
          </a:xfrm>
        </p:spPr>
        <p:txBody>
          <a:bodyPr>
            <a:normAutofit fontScale="90000"/>
          </a:bodyPr>
          <a:lstStyle/>
          <a:p>
            <a:r>
              <a:rPr lang="en-GB" b="1" dirty="0"/>
              <a:t>Introduction</a:t>
            </a:r>
            <a:endParaRPr lang="en-US" b="1"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120916" y="620688"/>
            <a:ext cx="9117176" cy="5014560"/>
          </a:xfrm>
        </p:spPr>
        <p:txBody>
          <a:bodyPr>
            <a:normAutofit fontScale="92500"/>
          </a:bodyPr>
          <a:lstStyle/>
          <a:p>
            <a:r>
              <a:rPr lang="en-US" sz="2400" b="1" dirty="0">
                <a:latin typeface="Lucida Sans" panose="020B0602030504020204" pitchFamily="34" charset="0"/>
                <a:cs typeface="Arial" panose="020B0604020202020204" pitchFamily="34" charset="0"/>
              </a:rPr>
              <a:t>Globalisation</a:t>
            </a:r>
            <a:r>
              <a:rPr lang="en-US" sz="2400" dirty="0">
                <a:latin typeface="Lucida Sans" panose="020B0602030504020204" pitchFamily="34" charset="0"/>
                <a:cs typeface="Arial" panose="020B0604020202020204" pitchFamily="34" charset="0"/>
              </a:rPr>
              <a:t> and the </a:t>
            </a:r>
            <a:r>
              <a:rPr lang="en-US" sz="2400" b="1" dirty="0">
                <a:latin typeface="Lucida Sans" panose="020B0602030504020204" pitchFamily="34" charset="0"/>
                <a:cs typeface="Arial" panose="020B0604020202020204" pitchFamily="34" charset="0"/>
              </a:rPr>
              <a:t>Internet</a:t>
            </a:r>
            <a:r>
              <a:rPr lang="en-US" sz="2400" dirty="0">
                <a:latin typeface="Lucida Sans" panose="020B0602030504020204" pitchFamily="34" charset="0"/>
                <a:cs typeface="Arial" panose="020B0604020202020204" pitchFamily="34" charset="0"/>
              </a:rPr>
              <a:t> has meant that any business that fail to </a:t>
            </a:r>
            <a:r>
              <a:rPr lang="en-US" sz="2400" b="1" dirty="0">
                <a:latin typeface="Lucida Sans" panose="020B0602030504020204" pitchFamily="34" charset="0"/>
                <a:cs typeface="Arial" panose="020B0604020202020204" pitchFamily="34" charset="0"/>
              </a:rPr>
              <a:t>PLAN</a:t>
            </a:r>
            <a:r>
              <a:rPr lang="en-US" sz="2400" dirty="0">
                <a:latin typeface="Lucida Sans" panose="020B0602030504020204" pitchFamily="34" charset="0"/>
                <a:cs typeface="Arial" panose="020B0604020202020204" pitchFamily="34" charset="0"/>
              </a:rPr>
              <a:t>, and remain </a:t>
            </a:r>
            <a:r>
              <a:rPr lang="en-US" sz="2400" b="1" dirty="0">
                <a:latin typeface="Lucida Sans" panose="020B0602030504020204" pitchFamily="34" charset="0"/>
                <a:cs typeface="Arial" panose="020B0604020202020204" pitchFamily="34" charset="0"/>
              </a:rPr>
              <a:t>COMPETITIVE</a:t>
            </a:r>
            <a:r>
              <a:rPr lang="en-US" sz="2400" dirty="0">
                <a:latin typeface="Lucida Sans" panose="020B0602030504020204" pitchFamily="34" charset="0"/>
                <a:cs typeface="Arial" panose="020B0604020202020204" pitchFamily="34" charset="0"/>
              </a:rPr>
              <a:t> might fail</a:t>
            </a:r>
          </a:p>
          <a:p>
            <a:pPr marL="0" indent="0">
              <a:buNone/>
            </a:pPr>
            <a:endParaRPr lang="en-US" sz="2400" dirty="0">
              <a:latin typeface="Lucida Sans" panose="020B0602030504020204" pitchFamily="34" charset="0"/>
              <a:cs typeface="Arial" panose="020B0604020202020204" pitchFamily="34" charset="0"/>
            </a:endParaRPr>
          </a:p>
          <a:p>
            <a:r>
              <a:rPr lang="en-US" sz="2400" dirty="0">
                <a:latin typeface="Lucida Sans" panose="020B0602030504020204" pitchFamily="34" charset="0"/>
                <a:cs typeface="Arial" panose="020B0604020202020204" pitchFamily="34" charset="0"/>
              </a:rPr>
              <a:t>Failure can arise due to several factors;</a:t>
            </a:r>
          </a:p>
          <a:p>
            <a:r>
              <a:rPr lang="en-US" sz="2400" dirty="0">
                <a:latin typeface="Lucida Sans" panose="020B0602030504020204" pitchFamily="34" charset="0"/>
                <a:cs typeface="Arial" panose="020B0604020202020204" pitchFamily="34" charset="0"/>
              </a:rPr>
              <a:t>More firms are </a:t>
            </a:r>
            <a:r>
              <a:rPr lang="en-US" sz="2400" b="1" dirty="0">
                <a:latin typeface="Lucida Sans" panose="020B0602030504020204" pitchFamily="34" charset="0"/>
                <a:cs typeface="Arial" panose="020B0604020202020204" pitchFamily="34" charset="0"/>
              </a:rPr>
              <a:t>intending to or are global</a:t>
            </a:r>
            <a:r>
              <a:rPr lang="en-US" sz="2400" dirty="0">
                <a:latin typeface="Lucida Sans" panose="020B0602030504020204" pitchFamily="34" charset="0"/>
                <a:cs typeface="Arial" panose="020B0604020202020204" pitchFamily="34" charset="0"/>
              </a:rPr>
              <a:t>, hence competition will continue to be high </a:t>
            </a:r>
          </a:p>
          <a:p>
            <a:pPr marL="0" indent="0">
              <a:buNone/>
            </a:pPr>
            <a:endParaRPr lang="en-US" sz="2400" dirty="0">
              <a:latin typeface="Lucida Sans" panose="020B0602030504020204" pitchFamily="34" charset="0"/>
              <a:cs typeface="Arial" panose="020B0604020202020204" pitchFamily="34" charset="0"/>
            </a:endParaRPr>
          </a:p>
          <a:p>
            <a:r>
              <a:rPr lang="en-US" sz="2400" dirty="0">
                <a:latin typeface="Lucida Sans" panose="020B0602030504020204" pitchFamily="34" charset="0"/>
                <a:cs typeface="Arial" panose="020B0604020202020204" pitchFamily="34" charset="0"/>
              </a:rPr>
              <a:t>Globalisation also meant more mobility of </a:t>
            </a:r>
            <a:r>
              <a:rPr lang="en-US" sz="2400" b="1" dirty="0">
                <a:latin typeface="Lucida Sans" panose="020B0602030504020204" pitchFamily="34" charset="0"/>
                <a:cs typeface="Arial" panose="020B0604020202020204" pitchFamily="34" charset="0"/>
              </a:rPr>
              <a:t>talent, knowledge </a:t>
            </a:r>
            <a:r>
              <a:rPr lang="en-US" sz="2400" dirty="0">
                <a:latin typeface="Lucida Sans" panose="020B0602030504020204" pitchFamily="34" charset="0"/>
                <a:cs typeface="Arial" panose="020B0604020202020204" pitchFamily="34" charset="0"/>
              </a:rPr>
              <a:t>and </a:t>
            </a:r>
            <a:r>
              <a:rPr lang="en-US" sz="2400" b="1" dirty="0">
                <a:latin typeface="Lucida Sans" panose="020B0602030504020204" pitchFamily="34" charset="0"/>
                <a:cs typeface="Arial" panose="020B0604020202020204" pitchFamily="34" charset="0"/>
              </a:rPr>
              <a:t>capital</a:t>
            </a:r>
            <a:r>
              <a:rPr lang="en-US" sz="2400" dirty="0">
                <a:latin typeface="Lucida Sans" panose="020B0602030504020204" pitchFamily="34" charset="0"/>
                <a:cs typeface="Arial" panose="020B0604020202020204" pitchFamily="34" charset="0"/>
              </a:rPr>
              <a:t> hence firms need to be attractive to capture them</a:t>
            </a:r>
          </a:p>
          <a:p>
            <a:pPr marL="0" indent="0">
              <a:buNone/>
            </a:pPr>
            <a:endParaRPr lang="en-US" sz="2400" dirty="0">
              <a:latin typeface="Lucida Sans" panose="020B0602030504020204" pitchFamily="34" charset="0"/>
              <a:cs typeface="Arial" panose="020B0604020202020204" pitchFamily="34" charset="0"/>
            </a:endParaRPr>
          </a:p>
          <a:p>
            <a:r>
              <a:rPr lang="en-US" sz="2400" dirty="0">
                <a:latin typeface="Lucida Sans" panose="020B0602030504020204" pitchFamily="34" charset="0"/>
                <a:cs typeface="Arial" panose="020B0604020202020204" pitchFamily="34" charset="0"/>
              </a:rPr>
              <a:t>The </a:t>
            </a:r>
            <a:r>
              <a:rPr lang="en-US" sz="2400" b="1" dirty="0">
                <a:latin typeface="Lucida Sans" panose="020B0602030504020204" pitchFamily="34" charset="0"/>
                <a:cs typeface="Arial" panose="020B0604020202020204" pitchFamily="34" charset="0"/>
              </a:rPr>
              <a:t>internet</a:t>
            </a:r>
            <a:r>
              <a:rPr lang="en-US" sz="2400" dirty="0">
                <a:latin typeface="Lucida Sans" panose="020B0602030504020204" pitchFamily="34" charset="0"/>
                <a:cs typeface="Arial" panose="020B0604020202020204" pitchFamily="34" charset="0"/>
              </a:rPr>
              <a:t> also meant people can buy anything anywhere and this has been made easier largely due to lower trade barriers &amp; integration schemes</a:t>
            </a:r>
          </a:p>
          <a:p>
            <a:endParaRPr lang="en-US" dirty="0"/>
          </a:p>
        </p:txBody>
      </p:sp>
    </p:spTree>
    <p:extLst>
      <p:ext uri="{BB962C8B-B14F-4D97-AF65-F5344CB8AC3E}">
        <p14:creationId xmlns:p14="http://schemas.microsoft.com/office/powerpoint/2010/main" val="2222201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p:cTn id="35"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p:cTn id="42"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4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1179944"/>
          </a:xfrm>
        </p:spPr>
        <p:txBody>
          <a:bodyPr>
            <a:normAutofit/>
          </a:bodyPr>
          <a:lstStyle/>
          <a:p>
            <a:r>
              <a:rPr lang="en-US" sz="4800" b="1" dirty="0"/>
              <a:t>Strategic Planning</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107504" y="1052736"/>
            <a:ext cx="8928992" cy="4366488"/>
          </a:xfrm>
        </p:spPr>
        <p:txBody>
          <a:bodyPr>
            <a:normAutofit fontScale="92500"/>
          </a:bodyPr>
          <a:lstStyle/>
          <a:p>
            <a:r>
              <a:rPr lang="en-US" sz="2800" dirty="0">
                <a:latin typeface="Lucida Sans" panose="020B0602030504020204" pitchFamily="34" charset="0"/>
              </a:rPr>
              <a:t>The Complexities of international business, and global competition to access new </a:t>
            </a:r>
            <a:r>
              <a:rPr lang="en-US" sz="2800" b="1" dirty="0">
                <a:solidFill>
                  <a:srgbClr val="C00000"/>
                </a:solidFill>
                <a:latin typeface="Lucida Sans" panose="020B0602030504020204" pitchFamily="34" charset="0"/>
              </a:rPr>
              <a:t>markets and expand existing ones</a:t>
            </a:r>
            <a:r>
              <a:rPr lang="en-US" sz="2800" dirty="0">
                <a:latin typeface="Lucida Sans" panose="020B0602030504020204" pitchFamily="34" charset="0"/>
              </a:rPr>
              <a:t>, </a:t>
            </a:r>
            <a:r>
              <a:rPr lang="en-US" sz="2800" b="1" dirty="0">
                <a:solidFill>
                  <a:srgbClr val="0070C0"/>
                </a:solidFill>
                <a:latin typeface="Lucida Sans" panose="020B0602030504020204" pitchFamily="34" charset="0"/>
              </a:rPr>
              <a:t>human capital and its mobility</a:t>
            </a:r>
            <a:r>
              <a:rPr lang="en-US" sz="2800" dirty="0">
                <a:latin typeface="Lucida Sans" panose="020B0602030504020204" pitchFamily="34" charset="0"/>
              </a:rPr>
              <a:t>, </a:t>
            </a:r>
            <a:r>
              <a:rPr lang="en-US" sz="2800" b="1" dirty="0">
                <a:solidFill>
                  <a:srgbClr val="00B050"/>
                </a:solidFill>
                <a:latin typeface="Lucida Sans" panose="020B0602030504020204" pitchFamily="34" charset="0"/>
              </a:rPr>
              <a:t>finance</a:t>
            </a:r>
            <a:r>
              <a:rPr lang="en-US" sz="2800" dirty="0">
                <a:latin typeface="Lucida Sans" panose="020B0602030504020204" pitchFamily="34" charset="0"/>
              </a:rPr>
              <a:t> and </a:t>
            </a:r>
            <a:r>
              <a:rPr lang="en-US" sz="2800" b="1" dirty="0">
                <a:solidFill>
                  <a:srgbClr val="7030A0"/>
                </a:solidFill>
                <a:latin typeface="Lucida Sans" panose="020B0602030504020204" pitchFamily="34" charset="0"/>
              </a:rPr>
              <a:t>knowledge</a:t>
            </a:r>
            <a:r>
              <a:rPr lang="en-US" sz="2800" dirty="0">
                <a:latin typeface="Lucida Sans" panose="020B0602030504020204" pitchFamily="34" charset="0"/>
              </a:rPr>
              <a:t> means managers must plan to succeed</a:t>
            </a:r>
          </a:p>
          <a:p>
            <a:pPr marL="0" indent="0">
              <a:buNone/>
            </a:pPr>
            <a:endParaRPr lang="en-US" sz="2800" dirty="0">
              <a:latin typeface="Lucida Sans" panose="020B0602030504020204" pitchFamily="34" charset="0"/>
            </a:endParaRPr>
          </a:p>
          <a:p>
            <a:r>
              <a:rPr lang="en-US" sz="2800" dirty="0">
                <a:latin typeface="Lucida Sans" panose="020B0602030504020204" pitchFamily="34" charset="0"/>
              </a:rPr>
              <a:t>Strategic planning is the process of evaluating and analysing trends, future prospect and potential of a firm in order to develop appropriate actions and activities to manage the firm be it locally or globally</a:t>
            </a:r>
          </a:p>
        </p:txBody>
      </p:sp>
    </p:spTree>
    <p:extLst>
      <p:ext uri="{BB962C8B-B14F-4D97-AF65-F5344CB8AC3E}">
        <p14:creationId xmlns:p14="http://schemas.microsoft.com/office/powerpoint/2010/main" val="465758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03880"/>
          </a:xfrm>
        </p:spPr>
        <p:txBody>
          <a:bodyPr>
            <a:normAutofit fontScale="90000"/>
          </a:bodyPr>
          <a:lstStyle/>
          <a:p>
            <a:r>
              <a:rPr lang="en-US" b="1" dirty="0"/>
              <a:t>Strategic Planning</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0" y="584684"/>
            <a:ext cx="9148256" cy="5688632"/>
          </a:xfrm>
        </p:spPr>
        <p:txBody>
          <a:bodyPr>
            <a:normAutofit fontScale="77500" lnSpcReduction="20000"/>
          </a:bodyPr>
          <a:lstStyle/>
          <a:p>
            <a:r>
              <a:rPr lang="en-US" dirty="0"/>
              <a:t>The strategy may involve many considerations such as;</a:t>
            </a:r>
          </a:p>
          <a:p>
            <a:pPr marL="447675" indent="-355600">
              <a:buFont typeface="Wingdings" panose="05000000000000000000" pitchFamily="2" charset="2"/>
              <a:buChar char="Ø"/>
            </a:pPr>
            <a:r>
              <a:rPr lang="en-US" dirty="0"/>
              <a:t>How to compete locally and internationally</a:t>
            </a:r>
          </a:p>
          <a:p>
            <a:pPr marL="447675" indent="-355600">
              <a:buFont typeface="Wingdings" panose="05000000000000000000" pitchFamily="2" charset="2"/>
              <a:buChar char="Ø"/>
            </a:pPr>
            <a:endParaRPr lang="en-US" dirty="0"/>
          </a:p>
          <a:p>
            <a:pPr marL="447675" indent="-355600">
              <a:buFont typeface="Wingdings" panose="05000000000000000000" pitchFamily="2" charset="2"/>
              <a:buChar char="Ø"/>
            </a:pPr>
            <a:r>
              <a:rPr lang="en-US" dirty="0"/>
              <a:t>Which markets they should enter</a:t>
            </a:r>
          </a:p>
          <a:p>
            <a:pPr marL="447675" indent="-355600">
              <a:buFont typeface="Wingdings" panose="05000000000000000000" pitchFamily="2" charset="2"/>
              <a:buChar char="Ø"/>
            </a:pPr>
            <a:endParaRPr lang="en-US" dirty="0"/>
          </a:p>
          <a:p>
            <a:pPr marL="447675" indent="-355600">
              <a:buFont typeface="Wingdings" panose="05000000000000000000" pitchFamily="2" charset="2"/>
              <a:buChar char="Ø"/>
            </a:pPr>
            <a:r>
              <a:rPr lang="en-US" dirty="0"/>
              <a:t>The choice of business/businesses they should operate</a:t>
            </a:r>
          </a:p>
          <a:p>
            <a:pPr marL="447675" indent="-355600">
              <a:buFont typeface="Wingdings" panose="05000000000000000000" pitchFamily="2" charset="2"/>
              <a:buChar char="Ø"/>
            </a:pPr>
            <a:r>
              <a:rPr lang="en-US" dirty="0"/>
              <a:t>How to tailor products/services to meet diverse global customers</a:t>
            </a:r>
          </a:p>
          <a:p>
            <a:pPr marL="447675" indent="-355600">
              <a:buFont typeface="Wingdings" panose="05000000000000000000" pitchFamily="2" charset="2"/>
              <a:buChar char="Ø"/>
            </a:pPr>
            <a:endParaRPr lang="en-US" dirty="0"/>
          </a:p>
          <a:p>
            <a:pPr marL="447675" indent="-355600">
              <a:buFont typeface="Wingdings" panose="05000000000000000000" pitchFamily="2" charset="2"/>
              <a:buChar char="Ø"/>
            </a:pPr>
            <a:r>
              <a:rPr lang="en-US" dirty="0"/>
              <a:t>How it differentiate itself from competitors</a:t>
            </a:r>
          </a:p>
          <a:p>
            <a:pPr marL="447675" indent="-355600">
              <a:buFont typeface="Wingdings" panose="05000000000000000000" pitchFamily="2" charset="2"/>
              <a:buChar char="Ø"/>
            </a:pPr>
            <a:r>
              <a:rPr lang="en-US" dirty="0"/>
              <a:t>Its </a:t>
            </a:r>
            <a:r>
              <a:rPr lang="en-US" b="1" dirty="0"/>
              <a:t>ethical</a:t>
            </a:r>
            <a:r>
              <a:rPr lang="en-US" dirty="0"/>
              <a:t>, </a:t>
            </a:r>
            <a:r>
              <a:rPr lang="en-US" b="1" dirty="0"/>
              <a:t>CSR</a:t>
            </a:r>
            <a:r>
              <a:rPr lang="en-US" dirty="0"/>
              <a:t> and </a:t>
            </a:r>
            <a:r>
              <a:rPr lang="en-US" b="1" dirty="0"/>
              <a:t>sustainable</a:t>
            </a:r>
            <a:r>
              <a:rPr lang="en-US" dirty="0"/>
              <a:t> policies and stance</a:t>
            </a:r>
          </a:p>
          <a:p>
            <a:pPr marL="92075" indent="0">
              <a:buNone/>
            </a:pPr>
            <a:endParaRPr lang="en-US" dirty="0"/>
          </a:p>
          <a:p>
            <a:pPr marL="447675" indent="-355600">
              <a:buFont typeface="Wingdings" panose="05000000000000000000" pitchFamily="2" charset="2"/>
              <a:buChar char="Ø"/>
            </a:pPr>
            <a:r>
              <a:rPr lang="en-US" dirty="0"/>
              <a:t>How to develop appropriate communication strategies in a </a:t>
            </a:r>
            <a:r>
              <a:rPr lang="en-US" b="1" u="sng" dirty="0"/>
              <a:t>diverse workforce </a:t>
            </a:r>
            <a:r>
              <a:rPr lang="en-US" dirty="0"/>
              <a:t>and </a:t>
            </a:r>
            <a:r>
              <a:rPr lang="en-US" b="1" u="sng" dirty="0"/>
              <a:t>cross-cultural business operation</a:t>
            </a:r>
          </a:p>
        </p:txBody>
      </p:sp>
    </p:spTree>
    <p:extLst>
      <p:ext uri="{BB962C8B-B14F-4D97-AF65-F5344CB8AC3E}">
        <p14:creationId xmlns:p14="http://schemas.microsoft.com/office/powerpoint/2010/main" val="501387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p:cTn id="35"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 calcmode="lin" valueType="num">
                                      <p:cBhvr>
                                        <p:cTn id="42"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44" dur="500"/>
                                        <p:tgtEl>
                                          <p:spTgt spid="3">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p:cTn id="49"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51" dur="500"/>
                                        <p:tgtEl>
                                          <p:spTgt spid="3">
                                            <p:txEl>
                                              <p:pRg st="8" end="8"/>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3">
                                            <p:txEl>
                                              <p:pRg st="9" end="9"/>
                                            </p:txEl>
                                          </p:spTgt>
                                        </p:tgtEl>
                                        <p:attrNameLst>
                                          <p:attrName>style.visibility</p:attrName>
                                        </p:attrNameLst>
                                      </p:cBhvr>
                                      <p:to>
                                        <p:strVal val="visible"/>
                                      </p:to>
                                    </p:set>
                                    <p:anim calcmode="lin" valueType="num">
                                      <p:cBhvr>
                                        <p:cTn id="56" dur="500" fill="hold"/>
                                        <p:tgtEl>
                                          <p:spTgt spid="3">
                                            <p:txEl>
                                              <p:pRg st="9" end="9"/>
                                            </p:txEl>
                                          </p:spTgt>
                                        </p:tgtEl>
                                        <p:attrNameLst>
                                          <p:attrName>ppt_w</p:attrName>
                                        </p:attrNameLst>
                                      </p:cBhvr>
                                      <p:tavLst>
                                        <p:tav tm="0">
                                          <p:val>
                                            <p:fltVal val="0"/>
                                          </p:val>
                                        </p:tav>
                                        <p:tav tm="100000">
                                          <p:val>
                                            <p:strVal val="#ppt_w"/>
                                          </p:val>
                                        </p:tav>
                                      </p:tavLst>
                                    </p:anim>
                                    <p:anim calcmode="lin" valueType="num">
                                      <p:cBhvr>
                                        <p:cTn id="57" dur="500" fill="hold"/>
                                        <p:tgtEl>
                                          <p:spTgt spid="3">
                                            <p:txEl>
                                              <p:pRg st="9" end="9"/>
                                            </p:txEl>
                                          </p:spTgt>
                                        </p:tgtEl>
                                        <p:attrNameLst>
                                          <p:attrName>ppt_h</p:attrName>
                                        </p:attrNameLst>
                                      </p:cBhvr>
                                      <p:tavLst>
                                        <p:tav tm="0">
                                          <p:val>
                                            <p:fltVal val="0"/>
                                          </p:val>
                                        </p:tav>
                                        <p:tav tm="100000">
                                          <p:val>
                                            <p:strVal val="#ppt_h"/>
                                          </p:val>
                                        </p:tav>
                                      </p:tavLst>
                                    </p:anim>
                                    <p:animEffect transition="in" filter="fade">
                                      <p:cBhvr>
                                        <p:cTn id="58" dur="500"/>
                                        <p:tgtEl>
                                          <p:spTgt spid="3">
                                            <p:txEl>
                                              <p:pRg st="9" end="9"/>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53" presetClass="entr" presetSubtype="16" fill="hold" grpId="0" nodeType="clickEffect">
                                  <p:stCondLst>
                                    <p:cond delay="0"/>
                                  </p:stCondLst>
                                  <p:childTnLst>
                                    <p:set>
                                      <p:cBhvr>
                                        <p:cTn id="62" dur="1" fill="hold">
                                          <p:stCondLst>
                                            <p:cond delay="0"/>
                                          </p:stCondLst>
                                        </p:cTn>
                                        <p:tgtEl>
                                          <p:spTgt spid="3">
                                            <p:txEl>
                                              <p:pRg st="11" end="11"/>
                                            </p:txEl>
                                          </p:spTgt>
                                        </p:tgtEl>
                                        <p:attrNameLst>
                                          <p:attrName>style.visibility</p:attrName>
                                        </p:attrNameLst>
                                      </p:cBhvr>
                                      <p:to>
                                        <p:strVal val="visible"/>
                                      </p:to>
                                    </p:set>
                                    <p:anim calcmode="lin" valueType="num">
                                      <p:cBhvr>
                                        <p:cTn id="63" dur="500" fill="hold"/>
                                        <p:tgtEl>
                                          <p:spTgt spid="3">
                                            <p:txEl>
                                              <p:pRg st="11" end="11"/>
                                            </p:txEl>
                                          </p:spTgt>
                                        </p:tgtEl>
                                        <p:attrNameLst>
                                          <p:attrName>ppt_w</p:attrName>
                                        </p:attrNameLst>
                                      </p:cBhvr>
                                      <p:tavLst>
                                        <p:tav tm="0">
                                          <p:val>
                                            <p:fltVal val="0"/>
                                          </p:val>
                                        </p:tav>
                                        <p:tav tm="100000">
                                          <p:val>
                                            <p:strVal val="#ppt_w"/>
                                          </p:val>
                                        </p:tav>
                                      </p:tavLst>
                                    </p:anim>
                                    <p:anim calcmode="lin" valueType="num">
                                      <p:cBhvr>
                                        <p:cTn id="64" dur="500" fill="hold"/>
                                        <p:tgtEl>
                                          <p:spTgt spid="3">
                                            <p:txEl>
                                              <p:pRg st="11" end="11"/>
                                            </p:txEl>
                                          </p:spTgt>
                                        </p:tgtEl>
                                        <p:attrNameLst>
                                          <p:attrName>ppt_h</p:attrName>
                                        </p:attrNameLst>
                                      </p:cBhvr>
                                      <p:tavLst>
                                        <p:tav tm="0">
                                          <p:val>
                                            <p:fltVal val="0"/>
                                          </p:val>
                                        </p:tav>
                                        <p:tav tm="100000">
                                          <p:val>
                                            <p:strVal val="#ppt_h"/>
                                          </p:val>
                                        </p:tav>
                                      </p:tavLst>
                                    </p:anim>
                                    <p:animEffect transition="in" filter="fade">
                                      <p:cBhvr>
                                        <p:cTn id="65"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Why Operate Internationally</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101968" y="764704"/>
            <a:ext cx="9036496" cy="4968552"/>
          </a:xfrm>
        </p:spPr>
        <p:txBody>
          <a:bodyPr>
            <a:normAutofit fontScale="92500" lnSpcReduction="20000"/>
          </a:bodyPr>
          <a:lstStyle/>
          <a:p>
            <a:r>
              <a:rPr lang="en-US" sz="2600" dirty="0">
                <a:latin typeface="Lucida Sans" panose="020B0602030504020204" pitchFamily="34" charset="0"/>
              </a:rPr>
              <a:t>Most people will say that businesses go global for the following reasons;</a:t>
            </a:r>
          </a:p>
          <a:p>
            <a:pPr>
              <a:buFont typeface="Wingdings" panose="05000000000000000000" pitchFamily="2" charset="2"/>
              <a:buChar char="Ø"/>
            </a:pPr>
            <a:r>
              <a:rPr lang="en-US" sz="2600" dirty="0">
                <a:latin typeface="Lucida Sans" panose="020B0602030504020204" pitchFamily="34" charset="0"/>
              </a:rPr>
              <a:t>Search for profitable new markets</a:t>
            </a:r>
          </a:p>
          <a:p>
            <a:pPr>
              <a:buFont typeface="Wingdings" panose="05000000000000000000" pitchFamily="2" charset="2"/>
              <a:buChar char="Ø"/>
            </a:pPr>
            <a:r>
              <a:rPr lang="en-US" sz="2600" dirty="0">
                <a:latin typeface="Lucida Sans" panose="020B0602030504020204" pitchFamily="34" charset="0"/>
              </a:rPr>
              <a:t>Get closer to natural resources especially when they are not available in-home country</a:t>
            </a:r>
          </a:p>
          <a:p>
            <a:pPr>
              <a:buFont typeface="Wingdings" panose="05000000000000000000" pitchFamily="2" charset="2"/>
              <a:buChar char="Ø"/>
            </a:pPr>
            <a:endParaRPr lang="en-US" sz="2600" dirty="0">
              <a:latin typeface="Lucida Sans" panose="020B0602030504020204" pitchFamily="34" charset="0"/>
            </a:endParaRPr>
          </a:p>
          <a:p>
            <a:pPr>
              <a:buFont typeface="Wingdings" panose="05000000000000000000" pitchFamily="2" charset="2"/>
              <a:buChar char="Ø"/>
            </a:pPr>
            <a:r>
              <a:rPr lang="en-US" sz="2600" dirty="0">
                <a:latin typeface="Lucida Sans" panose="020B0602030504020204" pitchFamily="34" charset="0"/>
              </a:rPr>
              <a:t>Get closer to customers</a:t>
            </a:r>
          </a:p>
          <a:p>
            <a:pPr>
              <a:buFont typeface="Wingdings" panose="05000000000000000000" pitchFamily="2" charset="2"/>
              <a:buChar char="Ø"/>
            </a:pPr>
            <a:endParaRPr lang="en-US" sz="2600" dirty="0">
              <a:latin typeface="Lucida Sans" panose="020B0602030504020204" pitchFamily="34" charset="0"/>
            </a:endParaRPr>
          </a:p>
          <a:p>
            <a:pPr>
              <a:buFont typeface="Wingdings" panose="05000000000000000000" pitchFamily="2" charset="2"/>
              <a:buChar char="Ø"/>
            </a:pPr>
            <a:r>
              <a:rPr lang="en-US" sz="2600" dirty="0">
                <a:latin typeface="Lucida Sans" panose="020B0602030504020204" pitchFamily="34" charset="0"/>
              </a:rPr>
              <a:t>Expand and increase market share and revenue</a:t>
            </a:r>
          </a:p>
          <a:p>
            <a:pPr>
              <a:buFont typeface="Wingdings" panose="05000000000000000000" pitchFamily="2" charset="2"/>
              <a:buChar char="Ø"/>
            </a:pPr>
            <a:endParaRPr lang="en-US" sz="2600" dirty="0">
              <a:latin typeface="Lucida Sans" panose="020B0602030504020204" pitchFamily="34" charset="0"/>
            </a:endParaRPr>
          </a:p>
          <a:p>
            <a:pPr>
              <a:buFont typeface="Wingdings" panose="05000000000000000000" pitchFamily="2" charset="2"/>
              <a:buChar char="Ø"/>
            </a:pPr>
            <a:r>
              <a:rPr lang="en-US" sz="2600" dirty="0">
                <a:latin typeface="Lucida Sans" panose="020B0602030504020204" pitchFamily="34" charset="0"/>
              </a:rPr>
              <a:t>To mitigate any potential economic issues in home country that can affect their business ( recession in one country may not impact on your business if you operate internationally) </a:t>
            </a:r>
          </a:p>
          <a:p>
            <a:endParaRPr lang="en-US" sz="2600" dirty="0">
              <a:latin typeface="Lucida Sans" panose="020B0602030504020204" pitchFamily="34" charset="0"/>
            </a:endParaRPr>
          </a:p>
          <a:p>
            <a:endParaRPr lang="en-US" dirty="0"/>
          </a:p>
        </p:txBody>
      </p:sp>
    </p:spTree>
    <p:extLst>
      <p:ext uri="{BB962C8B-B14F-4D97-AF65-F5344CB8AC3E}">
        <p14:creationId xmlns:p14="http://schemas.microsoft.com/office/powerpoint/2010/main" val="2146398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p:cTn id="28"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3">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 calcmode="lin" valueType="num">
                                      <p:cBhvr>
                                        <p:cTn id="42"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44" dur="500"/>
                                        <p:tgtEl>
                                          <p:spTgt spid="3">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p:cTn id="49"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51"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Why to go Global</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206128" y="836712"/>
            <a:ext cx="8830368" cy="4896544"/>
          </a:xfrm>
        </p:spPr>
        <p:txBody>
          <a:bodyPr>
            <a:normAutofit/>
          </a:bodyPr>
          <a:lstStyle/>
          <a:p>
            <a:r>
              <a:rPr lang="en-US" dirty="0"/>
              <a:t>In the academic literature, there are two main reasons why firms go global, </a:t>
            </a:r>
          </a:p>
          <a:p>
            <a:pPr marL="0" indent="0">
              <a:buNone/>
            </a:pPr>
            <a:endParaRPr lang="en-US" dirty="0"/>
          </a:p>
          <a:p>
            <a:pPr marL="514350" indent="-514350">
              <a:buFont typeface="+mj-lt"/>
              <a:buAutoNum type="arabicPeriod"/>
            </a:pPr>
            <a:r>
              <a:rPr lang="en-US" b="1" dirty="0"/>
              <a:t>Reactive (defensive) </a:t>
            </a:r>
            <a:r>
              <a:rPr lang="en-US" dirty="0"/>
              <a:t>and or</a:t>
            </a:r>
          </a:p>
          <a:p>
            <a:pPr marL="514350" indent="-514350">
              <a:buFont typeface="+mj-lt"/>
              <a:buAutoNum type="arabicPeriod"/>
            </a:pPr>
            <a:endParaRPr lang="en-US" dirty="0"/>
          </a:p>
          <a:p>
            <a:pPr marL="514350" indent="-514350">
              <a:buFont typeface="+mj-lt"/>
              <a:buAutoNum type="arabicPeriod"/>
            </a:pPr>
            <a:r>
              <a:rPr lang="en-US" b="1" dirty="0"/>
              <a:t>Proactive (aggressive)</a:t>
            </a:r>
          </a:p>
          <a:p>
            <a:endParaRPr lang="en-US" dirty="0"/>
          </a:p>
          <a:p>
            <a:endParaRPr lang="en-US" dirty="0"/>
          </a:p>
        </p:txBody>
      </p:sp>
    </p:spTree>
    <p:extLst>
      <p:ext uri="{BB962C8B-B14F-4D97-AF65-F5344CB8AC3E}">
        <p14:creationId xmlns:p14="http://schemas.microsoft.com/office/powerpoint/2010/main" val="804529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p:cTn id="28"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Why to go Global (</a:t>
            </a:r>
            <a:r>
              <a:rPr lang="en-US" b="1" dirty="0">
                <a:solidFill>
                  <a:srgbClr val="FF0000"/>
                </a:solidFill>
              </a:rPr>
              <a:t>Reactive</a:t>
            </a:r>
            <a:r>
              <a:rPr lang="en-US" b="1" dirty="0"/>
              <a:t>)</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107504" y="836712"/>
            <a:ext cx="8928992" cy="4896544"/>
          </a:xfrm>
        </p:spPr>
        <p:txBody>
          <a:bodyPr>
            <a:normAutofit/>
          </a:bodyPr>
          <a:lstStyle/>
          <a:p>
            <a:pPr marL="0" indent="0">
              <a:buNone/>
            </a:pPr>
            <a:endParaRPr lang="en-US" sz="2400" dirty="0">
              <a:latin typeface="Lucida Sans" panose="020B0602030504020204" pitchFamily="34" charset="0"/>
            </a:endParaRPr>
          </a:p>
          <a:p>
            <a:pPr marL="0" indent="0">
              <a:buNone/>
            </a:pPr>
            <a:endParaRPr lang="en-US" sz="2400" dirty="0">
              <a:latin typeface="Lucida Sans" panose="020B0602030504020204" pitchFamily="34" charset="0"/>
            </a:endParaRPr>
          </a:p>
          <a:p>
            <a:endParaRPr lang="en-US" dirty="0"/>
          </a:p>
        </p:txBody>
      </p:sp>
      <p:graphicFrame>
        <p:nvGraphicFramePr>
          <p:cNvPr id="4" name="Diagram 3">
            <a:extLst>
              <a:ext uri="{FF2B5EF4-FFF2-40B4-BE49-F238E27FC236}">
                <a16:creationId xmlns:a16="http://schemas.microsoft.com/office/drawing/2014/main" id="{03302F87-DEA7-5B37-9784-2915013489DA}"/>
              </a:ext>
            </a:extLst>
          </p:cNvPr>
          <p:cNvGraphicFramePr/>
          <p:nvPr>
            <p:extLst>
              <p:ext uri="{D42A27DB-BD31-4B8C-83A1-F6EECF244321}">
                <p14:modId xmlns:p14="http://schemas.microsoft.com/office/powerpoint/2010/main" val="2245111116"/>
              </p:ext>
            </p:extLst>
          </p:nvPr>
        </p:nvGraphicFramePr>
        <p:xfrm>
          <a:off x="107504" y="836712"/>
          <a:ext cx="9036496" cy="4896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a:extLst>
              <a:ext uri="{FF2B5EF4-FFF2-40B4-BE49-F238E27FC236}">
                <a16:creationId xmlns:a16="http://schemas.microsoft.com/office/drawing/2014/main" id="{DEFA4AD6-7ACA-CE83-9F03-8B04FE5A298F}"/>
              </a:ext>
            </a:extLst>
          </p:cNvPr>
          <p:cNvGraphicFramePr/>
          <p:nvPr>
            <p:extLst>
              <p:ext uri="{D42A27DB-BD31-4B8C-83A1-F6EECF244321}">
                <p14:modId xmlns:p14="http://schemas.microsoft.com/office/powerpoint/2010/main" val="763344109"/>
              </p:ext>
            </p:extLst>
          </p:nvPr>
        </p:nvGraphicFramePr>
        <p:xfrm>
          <a:off x="0" y="692696"/>
          <a:ext cx="11052720" cy="56166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087383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nodePh="1">
                                  <p:stCondLst>
                                    <p:cond delay="0"/>
                                  </p:stCondLst>
                                  <p:endCondLst>
                                    <p:cond evt="begin" delay="0">
                                      <p:tn val="12"/>
                                    </p:cond>
                                  </p:end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Why to go Global (</a:t>
            </a:r>
            <a:r>
              <a:rPr lang="en-US" b="1" dirty="0">
                <a:solidFill>
                  <a:srgbClr val="FF0000"/>
                </a:solidFill>
              </a:rPr>
              <a:t>Reactive</a:t>
            </a:r>
            <a:r>
              <a:rPr lang="en-US" b="1" dirty="0"/>
              <a:t>)</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107504" y="836712"/>
            <a:ext cx="8928992" cy="4896544"/>
          </a:xfrm>
        </p:spPr>
        <p:txBody>
          <a:bodyPr>
            <a:normAutofit/>
          </a:bodyPr>
          <a:lstStyle/>
          <a:p>
            <a:pPr marL="0" indent="0">
              <a:buNone/>
            </a:pPr>
            <a:endParaRPr lang="en-US" sz="2400" dirty="0">
              <a:latin typeface="Lucida Sans" panose="020B0602030504020204" pitchFamily="34" charset="0"/>
            </a:endParaRPr>
          </a:p>
          <a:p>
            <a:pPr marL="0" indent="0">
              <a:buNone/>
            </a:pPr>
            <a:endParaRPr lang="en-US" sz="2400" dirty="0">
              <a:latin typeface="Lucida Sans" panose="020B0602030504020204" pitchFamily="34" charset="0"/>
            </a:endParaRPr>
          </a:p>
          <a:p>
            <a:endParaRPr lang="en-US" dirty="0"/>
          </a:p>
        </p:txBody>
      </p:sp>
      <p:graphicFrame>
        <p:nvGraphicFramePr>
          <p:cNvPr id="4" name="Diagram 3">
            <a:extLst>
              <a:ext uri="{FF2B5EF4-FFF2-40B4-BE49-F238E27FC236}">
                <a16:creationId xmlns:a16="http://schemas.microsoft.com/office/drawing/2014/main" id="{03302F87-DEA7-5B37-9784-2915013489DA}"/>
              </a:ext>
            </a:extLst>
          </p:cNvPr>
          <p:cNvGraphicFramePr/>
          <p:nvPr/>
        </p:nvGraphicFramePr>
        <p:xfrm>
          <a:off x="107504" y="836712"/>
          <a:ext cx="9036496" cy="4896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a:extLst>
              <a:ext uri="{FF2B5EF4-FFF2-40B4-BE49-F238E27FC236}">
                <a16:creationId xmlns:a16="http://schemas.microsoft.com/office/drawing/2014/main" id="{DEFA4AD6-7ACA-CE83-9F03-8B04FE5A298F}"/>
              </a:ext>
            </a:extLst>
          </p:cNvPr>
          <p:cNvGraphicFramePr/>
          <p:nvPr>
            <p:extLst>
              <p:ext uri="{D42A27DB-BD31-4B8C-83A1-F6EECF244321}">
                <p14:modId xmlns:p14="http://schemas.microsoft.com/office/powerpoint/2010/main" val="835915371"/>
              </p:ext>
            </p:extLst>
          </p:nvPr>
        </p:nvGraphicFramePr>
        <p:xfrm>
          <a:off x="0" y="692696"/>
          <a:ext cx="9144000" cy="56166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Rectangle 5">
            <a:extLst>
              <a:ext uri="{FF2B5EF4-FFF2-40B4-BE49-F238E27FC236}">
                <a16:creationId xmlns:a16="http://schemas.microsoft.com/office/drawing/2014/main" id="{C90FD565-3620-50F9-1A11-50D0E9D976E9}"/>
              </a:ext>
            </a:extLst>
          </p:cNvPr>
          <p:cNvSpPr/>
          <p:nvPr/>
        </p:nvSpPr>
        <p:spPr>
          <a:xfrm>
            <a:off x="67112" y="859344"/>
            <a:ext cx="1696576" cy="3024336"/>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b="1" dirty="0">
                <a:latin typeface="Lucida Sans" panose="020B0602030504020204" pitchFamily="34" charset="0"/>
              </a:rPr>
              <a:t>2. Trade Barriers and its costs</a:t>
            </a:r>
          </a:p>
        </p:txBody>
      </p:sp>
      <p:sp>
        <p:nvSpPr>
          <p:cNvPr id="7" name="Rectangle 6">
            <a:extLst>
              <a:ext uri="{FF2B5EF4-FFF2-40B4-BE49-F238E27FC236}">
                <a16:creationId xmlns:a16="http://schemas.microsoft.com/office/drawing/2014/main" id="{5C9D012B-3960-27CE-2987-F5D0B450B933}"/>
              </a:ext>
            </a:extLst>
          </p:cNvPr>
          <p:cNvSpPr/>
          <p:nvPr/>
        </p:nvSpPr>
        <p:spPr>
          <a:xfrm>
            <a:off x="1691680" y="836712"/>
            <a:ext cx="7519432" cy="4708336"/>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Arial" panose="020B0604020202020204" pitchFamily="34" charset="0"/>
              <a:buChar char="•"/>
            </a:pPr>
            <a:r>
              <a:rPr lang="en-GB" sz="2400" dirty="0">
                <a:latin typeface="Lucida Sans" panose="020B0602030504020204" pitchFamily="34" charset="0"/>
              </a:rPr>
              <a:t>Trade Barriers have come down due to either unilateral, bilateral or multilateral arrangements</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a:latin typeface="Lucida Sans" panose="020B0602030504020204" pitchFamily="34" charset="0"/>
              </a:rPr>
              <a:t>However, some countries restrictive trade barriers provide reactive reasons for some firms to switch from exporting as a strategy to establish a plant in another country to avoid the restrictive barriers</a:t>
            </a:r>
          </a:p>
          <a:p>
            <a:pPr marL="342900" indent="-342900">
              <a:buFont typeface="Arial" panose="020B0604020202020204" pitchFamily="34" charset="0"/>
              <a:buChar char="•"/>
            </a:pPr>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err="1">
                <a:latin typeface="Lucida Sans" panose="020B0602030504020204" pitchFamily="34" charset="0"/>
              </a:rPr>
              <a:t>Eg.</a:t>
            </a:r>
            <a:r>
              <a:rPr lang="en-GB" sz="2400" dirty="0">
                <a:latin typeface="Lucida Sans" panose="020B0602030504020204" pitchFamily="34" charset="0"/>
              </a:rPr>
              <a:t> Toyota has manufacturing plants in USA and Europe (greenfield investment)</a:t>
            </a:r>
          </a:p>
        </p:txBody>
      </p:sp>
    </p:spTree>
    <p:extLst>
      <p:ext uri="{BB962C8B-B14F-4D97-AF65-F5344CB8AC3E}">
        <p14:creationId xmlns:p14="http://schemas.microsoft.com/office/powerpoint/2010/main" val="2894357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nodePh="1">
                                  <p:stCondLst>
                                    <p:cond delay="0"/>
                                  </p:stCondLst>
                                  <p:endCondLst>
                                    <p:cond evt="begin" delay="0">
                                      <p:tn val="12"/>
                                    </p:cond>
                                  </p:end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500" fill="hold"/>
                                        <p:tgtEl>
                                          <p:spTgt spid="6"/>
                                        </p:tgtEl>
                                        <p:attrNameLst>
                                          <p:attrName>ppt_w</p:attrName>
                                        </p:attrNameLst>
                                      </p:cBhvr>
                                      <p:tavLst>
                                        <p:tav tm="0">
                                          <p:val>
                                            <p:fltVal val="0"/>
                                          </p:val>
                                        </p:tav>
                                        <p:tav tm="100000">
                                          <p:val>
                                            <p:strVal val="#ppt_w"/>
                                          </p:val>
                                        </p:tav>
                                      </p:tavLst>
                                    </p:anim>
                                    <p:anim calcmode="lin" valueType="num">
                                      <p:cBhvr>
                                        <p:cTn id="22" dur="500" fill="hold"/>
                                        <p:tgtEl>
                                          <p:spTgt spid="6"/>
                                        </p:tgtEl>
                                        <p:attrNameLst>
                                          <p:attrName>ppt_h</p:attrName>
                                        </p:attrNameLst>
                                      </p:cBhvr>
                                      <p:tavLst>
                                        <p:tav tm="0">
                                          <p:val>
                                            <p:fltVal val="0"/>
                                          </p:val>
                                        </p:tav>
                                        <p:tav tm="100000">
                                          <p:val>
                                            <p:strVal val="#ppt_h"/>
                                          </p:val>
                                        </p:tav>
                                      </p:tavLst>
                                    </p:anim>
                                    <p:animEffect transition="in" filter="fad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500" fill="hold"/>
                                        <p:tgtEl>
                                          <p:spTgt spid="7"/>
                                        </p:tgtEl>
                                        <p:attrNameLst>
                                          <p:attrName>ppt_w</p:attrName>
                                        </p:attrNameLst>
                                      </p:cBhvr>
                                      <p:tavLst>
                                        <p:tav tm="0">
                                          <p:val>
                                            <p:fltVal val="0"/>
                                          </p:val>
                                        </p:tav>
                                        <p:tav tm="100000">
                                          <p:val>
                                            <p:strVal val="#ppt_w"/>
                                          </p:val>
                                        </p:tav>
                                      </p:tavLst>
                                    </p:anim>
                                    <p:anim calcmode="lin" valueType="num">
                                      <p:cBhvr>
                                        <p:cTn id="29" dur="500" fill="hold"/>
                                        <p:tgtEl>
                                          <p:spTgt spid="7"/>
                                        </p:tgtEl>
                                        <p:attrNameLst>
                                          <p:attrName>ppt_h</p:attrName>
                                        </p:attrNameLst>
                                      </p:cBhvr>
                                      <p:tavLst>
                                        <p:tav tm="0">
                                          <p:val>
                                            <p:fltVal val="0"/>
                                          </p:val>
                                        </p:tav>
                                        <p:tav tm="100000">
                                          <p:val>
                                            <p:strVal val="#ppt_h"/>
                                          </p:val>
                                        </p:tav>
                                      </p:tavLst>
                                    </p:anim>
                                    <p:animEffect transition="in" filter="fade">
                                      <p:cBhvr>
                                        <p:cTn id="3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Why to go Global (</a:t>
            </a:r>
            <a:r>
              <a:rPr lang="en-US" b="1" dirty="0">
                <a:solidFill>
                  <a:srgbClr val="FF0000"/>
                </a:solidFill>
              </a:rPr>
              <a:t>Reactive</a:t>
            </a:r>
            <a:r>
              <a:rPr lang="en-US" b="1" dirty="0"/>
              <a:t>)</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107504" y="836712"/>
            <a:ext cx="8928992" cy="4896544"/>
          </a:xfrm>
        </p:spPr>
        <p:txBody>
          <a:bodyPr>
            <a:normAutofit/>
          </a:bodyPr>
          <a:lstStyle/>
          <a:p>
            <a:pPr marL="0" indent="0">
              <a:buNone/>
            </a:pPr>
            <a:endParaRPr lang="en-US" sz="2400" dirty="0">
              <a:latin typeface="Lucida Sans" panose="020B0602030504020204" pitchFamily="34" charset="0"/>
            </a:endParaRPr>
          </a:p>
          <a:p>
            <a:pPr marL="0" indent="0">
              <a:buNone/>
            </a:pPr>
            <a:endParaRPr lang="en-US" sz="2400" dirty="0">
              <a:latin typeface="Lucida Sans" panose="020B0602030504020204" pitchFamily="34" charset="0"/>
            </a:endParaRPr>
          </a:p>
          <a:p>
            <a:endParaRPr lang="en-US" dirty="0"/>
          </a:p>
        </p:txBody>
      </p:sp>
      <p:graphicFrame>
        <p:nvGraphicFramePr>
          <p:cNvPr id="4" name="Diagram 3">
            <a:extLst>
              <a:ext uri="{FF2B5EF4-FFF2-40B4-BE49-F238E27FC236}">
                <a16:creationId xmlns:a16="http://schemas.microsoft.com/office/drawing/2014/main" id="{03302F87-DEA7-5B37-9784-2915013489DA}"/>
              </a:ext>
            </a:extLst>
          </p:cNvPr>
          <p:cNvGraphicFramePr/>
          <p:nvPr/>
        </p:nvGraphicFramePr>
        <p:xfrm>
          <a:off x="107504" y="836712"/>
          <a:ext cx="9036496" cy="4896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a:extLst>
              <a:ext uri="{FF2B5EF4-FFF2-40B4-BE49-F238E27FC236}">
                <a16:creationId xmlns:a16="http://schemas.microsoft.com/office/drawing/2014/main" id="{DEFA4AD6-7ACA-CE83-9F03-8B04FE5A298F}"/>
              </a:ext>
            </a:extLst>
          </p:cNvPr>
          <p:cNvGraphicFramePr/>
          <p:nvPr/>
        </p:nvGraphicFramePr>
        <p:xfrm>
          <a:off x="0" y="692696"/>
          <a:ext cx="9144000" cy="56166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Rectangle 5">
            <a:extLst>
              <a:ext uri="{FF2B5EF4-FFF2-40B4-BE49-F238E27FC236}">
                <a16:creationId xmlns:a16="http://schemas.microsoft.com/office/drawing/2014/main" id="{C90FD565-3620-50F9-1A11-50D0E9D976E9}"/>
              </a:ext>
            </a:extLst>
          </p:cNvPr>
          <p:cNvSpPr/>
          <p:nvPr/>
        </p:nvSpPr>
        <p:spPr>
          <a:xfrm>
            <a:off x="-3760" y="1268760"/>
            <a:ext cx="2703552" cy="3096344"/>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b="1" dirty="0">
                <a:latin typeface="Lucida Sans" panose="020B0602030504020204" pitchFamily="34" charset="0"/>
              </a:rPr>
              <a:t>3. Regulations and Restrictions</a:t>
            </a:r>
          </a:p>
        </p:txBody>
      </p:sp>
      <p:sp>
        <p:nvSpPr>
          <p:cNvPr id="7" name="Rectangle 6">
            <a:extLst>
              <a:ext uri="{FF2B5EF4-FFF2-40B4-BE49-F238E27FC236}">
                <a16:creationId xmlns:a16="http://schemas.microsoft.com/office/drawing/2014/main" id="{5C9D012B-3960-27CE-2987-F5D0B450B933}"/>
              </a:ext>
            </a:extLst>
          </p:cNvPr>
          <p:cNvSpPr/>
          <p:nvPr/>
        </p:nvSpPr>
        <p:spPr>
          <a:xfrm>
            <a:off x="2270192" y="980728"/>
            <a:ext cx="6820056" cy="4013480"/>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Arial" panose="020B0604020202020204" pitchFamily="34" charset="0"/>
              <a:buChar char="•"/>
            </a:pPr>
            <a:r>
              <a:rPr lang="en-GB" sz="2400" dirty="0">
                <a:latin typeface="Lucida Sans" panose="020B0602030504020204" pitchFamily="34" charset="0"/>
              </a:rPr>
              <a:t>Home country regulations and restrictions can be expensive and costly for firms</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a:latin typeface="Lucida Sans" panose="020B0602030504020204" pitchFamily="34" charset="0"/>
              </a:rPr>
              <a:t>Hence, they may seek to shift their operations to less restrictive markets to avoid licensing and regulation hassle</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err="1">
                <a:latin typeface="Lucida Sans" panose="020B0602030504020204" pitchFamily="34" charset="0"/>
              </a:rPr>
              <a:t>Eg.</a:t>
            </a:r>
            <a:r>
              <a:rPr lang="en-GB" sz="2400" dirty="0">
                <a:latin typeface="Lucida Sans" panose="020B0602030504020204" pitchFamily="34" charset="0"/>
              </a:rPr>
              <a:t> SmithKline of USA and Beecham of UK merged in 1989 to avoid licensing and regulation hassles since they would both be insider firms in these two regions</a:t>
            </a:r>
          </a:p>
        </p:txBody>
      </p:sp>
    </p:spTree>
    <p:extLst>
      <p:ext uri="{BB962C8B-B14F-4D97-AF65-F5344CB8AC3E}">
        <p14:creationId xmlns:p14="http://schemas.microsoft.com/office/powerpoint/2010/main" val="3831756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nodePh="1">
                                  <p:stCondLst>
                                    <p:cond delay="0"/>
                                  </p:stCondLst>
                                  <p:endCondLst>
                                    <p:cond evt="begin" delay="0">
                                      <p:tn val="12"/>
                                    </p:cond>
                                  </p:end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500" fill="hold"/>
                                        <p:tgtEl>
                                          <p:spTgt spid="6"/>
                                        </p:tgtEl>
                                        <p:attrNameLst>
                                          <p:attrName>ppt_w</p:attrName>
                                        </p:attrNameLst>
                                      </p:cBhvr>
                                      <p:tavLst>
                                        <p:tav tm="0">
                                          <p:val>
                                            <p:fltVal val="0"/>
                                          </p:val>
                                        </p:tav>
                                        <p:tav tm="100000">
                                          <p:val>
                                            <p:strVal val="#ppt_w"/>
                                          </p:val>
                                        </p:tav>
                                      </p:tavLst>
                                    </p:anim>
                                    <p:anim calcmode="lin" valueType="num">
                                      <p:cBhvr>
                                        <p:cTn id="22" dur="500" fill="hold"/>
                                        <p:tgtEl>
                                          <p:spTgt spid="6"/>
                                        </p:tgtEl>
                                        <p:attrNameLst>
                                          <p:attrName>ppt_h</p:attrName>
                                        </p:attrNameLst>
                                      </p:cBhvr>
                                      <p:tavLst>
                                        <p:tav tm="0">
                                          <p:val>
                                            <p:fltVal val="0"/>
                                          </p:val>
                                        </p:tav>
                                        <p:tav tm="100000">
                                          <p:val>
                                            <p:strVal val="#ppt_h"/>
                                          </p:val>
                                        </p:tav>
                                      </p:tavLst>
                                    </p:anim>
                                    <p:animEffect transition="in" filter="fad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500" fill="hold"/>
                                        <p:tgtEl>
                                          <p:spTgt spid="7"/>
                                        </p:tgtEl>
                                        <p:attrNameLst>
                                          <p:attrName>ppt_w</p:attrName>
                                        </p:attrNameLst>
                                      </p:cBhvr>
                                      <p:tavLst>
                                        <p:tav tm="0">
                                          <p:val>
                                            <p:fltVal val="0"/>
                                          </p:val>
                                        </p:tav>
                                        <p:tav tm="100000">
                                          <p:val>
                                            <p:strVal val="#ppt_w"/>
                                          </p:val>
                                        </p:tav>
                                      </p:tavLst>
                                    </p:anim>
                                    <p:anim calcmode="lin" valueType="num">
                                      <p:cBhvr>
                                        <p:cTn id="29" dur="500" fill="hold"/>
                                        <p:tgtEl>
                                          <p:spTgt spid="7"/>
                                        </p:tgtEl>
                                        <p:attrNameLst>
                                          <p:attrName>ppt_h</p:attrName>
                                        </p:attrNameLst>
                                      </p:cBhvr>
                                      <p:tavLst>
                                        <p:tav tm="0">
                                          <p:val>
                                            <p:fltVal val="0"/>
                                          </p:val>
                                        </p:tav>
                                        <p:tav tm="100000">
                                          <p:val>
                                            <p:strVal val="#ppt_h"/>
                                          </p:val>
                                        </p:tav>
                                      </p:tavLst>
                                    </p:anim>
                                    <p:animEffect transition="in" filter="fade">
                                      <p:cBhvr>
                                        <p:cTn id="3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Why to go Global (</a:t>
            </a:r>
            <a:r>
              <a:rPr lang="en-US" b="1" dirty="0">
                <a:solidFill>
                  <a:srgbClr val="FF0000"/>
                </a:solidFill>
              </a:rPr>
              <a:t>Reactive</a:t>
            </a:r>
            <a:r>
              <a:rPr lang="en-US" b="1" dirty="0"/>
              <a:t>)</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107504" y="836712"/>
            <a:ext cx="8928992" cy="4896544"/>
          </a:xfrm>
        </p:spPr>
        <p:txBody>
          <a:bodyPr>
            <a:normAutofit/>
          </a:bodyPr>
          <a:lstStyle/>
          <a:p>
            <a:pPr marL="0" indent="0">
              <a:buNone/>
            </a:pPr>
            <a:endParaRPr lang="en-US" sz="2400" dirty="0">
              <a:latin typeface="Lucida Sans" panose="020B0602030504020204" pitchFamily="34" charset="0"/>
            </a:endParaRPr>
          </a:p>
          <a:p>
            <a:pPr marL="0" indent="0">
              <a:buNone/>
            </a:pPr>
            <a:endParaRPr lang="en-US" sz="2400" dirty="0">
              <a:latin typeface="Lucida Sans" panose="020B0602030504020204" pitchFamily="34" charset="0"/>
            </a:endParaRPr>
          </a:p>
          <a:p>
            <a:endParaRPr lang="en-US" dirty="0"/>
          </a:p>
        </p:txBody>
      </p:sp>
      <p:graphicFrame>
        <p:nvGraphicFramePr>
          <p:cNvPr id="4" name="Diagram 3">
            <a:extLst>
              <a:ext uri="{FF2B5EF4-FFF2-40B4-BE49-F238E27FC236}">
                <a16:creationId xmlns:a16="http://schemas.microsoft.com/office/drawing/2014/main" id="{03302F87-DEA7-5B37-9784-2915013489DA}"/>
              </a:ext>
            </a:extLst>
          </p:cNvPr>
          <p:cNvGraphicFramePr/>
          <p:nvPr/>
        </p:nvGraphicFramePr>
        <p:xfrm>
          <a:off x="107504" y="836712"/>
          <a:ext cx="9036496" cy="4896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a:extLst>
              <a:ext uri="{FF2B5EF4-FFF2-40B4-BE49-F238E27FC236}">
                <a16:creationId xmlns:a16="http://schemas.microsoft.com/office/drawing/2014/main" id="{DEFA4AD6-7ACA-CE83-9F03-8B04FE5A298F}"/>
              </a:ext>
            </a:extLst>
          </p:cNvPr>
          <p:cNvGraphicFramePr/>
          <p:nvPr/>
        </p:nvGraphicFramePr>
        <p:xfrm>
          <a:off x="0" y="692696"/>
          <a:ext cx="9144000" cy="56166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Rectangle 5">
            <a:extLst>
              <a:ext uri="{FF2B5EF4-FFF2-40B4-BE49-F238E27FC236}">
                <a16:creationId xmlns:a16="http://schemas.microsoft.com/office/drawing/2014/main" id="{C90FD565-3620-50F9-1A11-50D0E9D976E9}"/>
              </a:ext>
            </a:extLst>
          </p:cNvPr>
          <p:cNvSpPr/>
          <p:nvPr/>
        </p:nvSpPr>
        <p:spPr>
          <a:xfrm>
            <a:off x="92712" y="653776"/>
            <a:ext cx="8655752" cy="873000"/>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b="1" dirty="0">
                <a:latin typeface="Lucida Sans" panose="020B0602030504020204" pitchFamily="34" charset="0"/>
              </a:rPr>
              <a:t>4. Customer Demands and avoid logistical problems</a:t>
            </a:r>
          </a:p>
        </p:txBody>
      </p:sp>
      <p:sp>
        <p:nvSpPr>
          <p:cNvPr id="7" name="Rectangle 6">
            <a:extLst>
              <a:ext uri="{FF2B5EF4-FFF2-40B4-BE49-F238E27FC236}">
                <a16:creationId xmlns:a16="http://schemas.microsoft.com/office/drawing/2014/main" id="{5C9D012B-3960-27CE-2987-F5D0B450B933}"/>
              </a:ext>
            </a:extLst>
          </p:cNvPr>
          <p:cNvSpPr/>
          <p:nvPr/>
        </p:nvSpPr>
        <p:spPr>
          <a:xfrm>
            <a:off x="92712" y="1526776"/>
            <a:ext cx="9036496" cy="4338520"/>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Arial" panose="020B0604020202020204" pitchFamily="34" charset="0"/>
              <a:buChar char="•"/>
            </a:pPr>
            <a:r>
              <a:rPr lang="en-GB" sz="2400" dirty="0">
                <a:latin typeface="Lucida Sans" panose="020B0602030504020204" pitchFamily="34" charset="0"/>
              </a:rPr>
              <a:t>Some firms might ask their customers such as suppliers to operate in their local regions in order to have a better control and to avoid</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a:latin typeface="Lucida Sans" panose="020B0602030504020204" pitchFamily="34" charset="0"/>
              </a:rPr>
              <a:t>Logistics problems associated with exporting some raw materials that may be required frequently</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err="1">
                <a:latin typeface="Lucida Sans" panose="020B0602030504020204" pitchFamily="34" charset="0"/>
              </a:rPr>
              <a:t>Eg.</a:t>
            </a:r>
            <a:r>
              <a:rPr lang="en-GB" sz="2400" dirty="0">
                <a:latin typeface="Lucida Sans" panose="020B0602030504020204" pitchFamily="34" charset="0"/>
              </a:rPr>
              <a:t> McDonald ask its domestic suppliers to follow it or lose their business. </a:t>
            </a:r>
          </a:p>
          <a:p>
            <a:pPr marL="342900" indent="-342900">
              <a:buFont typeface="Arial" panose="020B0604020202020204" pitchFamily="34" charset="0"/>
              <a:buChar char="•"/>
            </a:pPr>
            <a:r>
              <a:rPr lang="en-GB" sz="2400" dirty="0">
                <a:latin typeface="Lucida Sans" panose="020B0602030504020204" pitchFamily="34" charset="0"/>
              </a:rPr>
              <a:t>OSI industries have joint ventures in 17 countries to supply McDonald with its meat</a:t>
            </a:r>
          </a:p>
        </p:txBody>
      </p:sp>
    </p:spTree>
    <p:extLst>
      <p:ext uri="{BB962C8B-B14F-4D97-AF65-F5344CB8AC3E}">
        <p14:creationId xmlns:p14="http://schemas.microsoft.com/office/powerpoint/2010/main" val="1881749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nodePh="1">
                                  <p:stCondLst>
                                    <p:cond delay="0"/>
                                  </p:stCondLst>
                                  <p:endCondLst>
                                    <p:cond evt="begin" delay="0">
                                      <p:tn val="12"/>
                                    </p:cond>
                                  </p:end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500" fill="hold"/>
                                        <p:tgtEl>
                                          <p:spTgt spid="6"/>
                                        </p:tgtEl>
                                        <p:attrNameLst>
                                          <p:attrName>ppt_w</p:attrName>
                                        </p:attrNameLst>
                                      </p:cBhvr>
                                      <p:tavLst>
                                        <p:tav tm="0">
                                          <p:val>
                                            <p:fltVal val="0"/>
                                          </p:val>
                                        </p:tav>
                                        <p:tav tm="100000">
                                          <p:val>
                                            <p:strVal val="#ppt_w"/>
                                          </p:val>
                                        </p:tav>
                                      </p:tavLst>
                                    </p:anim>
                                    <p:anim calcmode="lin" valueType="num">
                                      <p:cBhvr>
                                        <p:cTn id="22" dur="500" fill="hold"/>
                                        <p:tgtEl>
                                          <p:spTgt spid="6"/>
                                        </p:tgtEl>
                                        <p:attrNameLst>
                                          <p:attrName>ppt_h</p:attrName>
                                        </p:attrNameLst>
                                      </p:cBhvr>
                                      <p:tavLst>
                                        <p:tav tm="0">
                                          <p:val>
                                            <p:fltVal val="0"/>
                                          </p:val>
                                        </p:tav>
                                        <p:tav tm="100000">
                                          <p:val>
                                            <p:strVal val="#ppt_h"/>
                                          </p:val>
                                        </p:tav>
                                      </p:tavLst>
                                    </p:anim>
                                    <p:animEffect transition="in" filter="fad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500" fill="hold"/>
                                        <p:tgtEl>
                                          <p:spTgt spid="7"/>
                                        </p:tgtEl>
                                        <p:attrNameLst>
                                          <p:attrName>ppt_w</p:attrName>
                                        </p:attrNameLst>
                                      </p:cBhvr>
                                      <p:tavLst>
                                        <p:tav tm="0">
                                          <p:val>
                                            <p:fltVal val="0"/>
                                          </p:val>
                                        </p:tav>
                                        <p:tav tm="100000">
                                          <p:val>
                                            <p:strVal val="#ppt_w"/>
                                          </p:val>
                                        </p:tav>
                                      </p:tavLst>
                                    </p:anim>
                                    <p:anim calcmode="lin" valueType="num">
                                      <p:cBhvr>
                                        <p:cTn id="29" dur="500" fill="hold"/>
                                        <p:tgtEl>
                                          <p:spTgt spid="7"/>
                                        </p:tgtEl>
                                        <p:attrNameLst>
                                          <p:attrName>ppt_h</p:attrName>
                                        </p:attrNameLst>
                                      </p:cBhvr>
                                      <p:tavLst>
                                        <p:tav tm="0">
                                          <p:val>
                                            <p:fltVal val="0"/>
                                          </p:val>
                                        </p:tav>
                                        <p:tav tm="100000">
                                          <p:val>
                                            <p:strVal val="#ppt_h"/>
                                          </p:val>
                                        </p:tav>
                                      </p:tavLst>
                                    </p:anim>
                                    <p:animEffect transition="in" filter="fade">
                                      <p:cBhvr>
                                        <p:cTn id="3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Why to go Global (</a:t>
            </a:r>
            <a:r>
              <a:rPr lang="en-US" b="1" dirty="0">
                <a:solidFill>
                  <a:srgbClr val="7030A0"/>
                </a:solidFill>
              </a:rPr>
              <a:t>Proactive</a:t>
            </a:r>
            <a:r>
              <a:rPr lang="en-US" b="1" dirty="0"/>
              <a:t>)</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107504" y="836712"/>
            <a:ext cx="8928992" cy="4896544"/>
          </a:xfrm>
        </p:spPr>
        <p:txBody>
          <a:bodyPr>
            <a:normAutofit/>
          </a:bodyPr>
          <a:lstStyle/>
          <a:p>
            <a:pPr marL="0" indent="0">
              <a:buNone/>
            </a:pPr>
            <a:endParaRPr lang="en-US" sz="2400" dirty="0">
              <a:latin typeface="Lucida Sans" panose="020B0602030504020204" pitchFamily="34" charset="0"/>
            </a:endParaRPr>
          </a:p>
          <a:p>
            <a:pPr marL="0" indent="0">
              <a:buNone/>
            </a:pPr>
            <a:endParaRPr lang="en-US" sz="2400" dirty="0">
              <a:latin typeface="Lucida Sans" panose="020B0602030504020204" pitchFamily="34" charset="0"/>
            </a:endParaRPr>
          </a:p>
          <a:p>
            <a:endParaRPr lang="en-US" dirty="0"/>
          </a:p>
        </p:txBody>
      </p:sp>
      <p:graphicFrame>
        <p:nvGraphicFramePr>
          <p:cNvPr id="4" name="Diagram 3">
            <a:extLst>
              <a:ext uri="{FF2B5EF4-FFF2-40B4-BE49-F238E27FC236}">
                <a16:creationId xmlns:a16="http://schemas.microsoft.com/office/drawing/2014/main" id="{03302F87-DEA7-5B37-9784-2915013489DA}"/>
              </a:ext>
            </a:extLst>
          </p:cNvPr>
          <p:cNvGraphicFramePr/>
          <p:nvPr/>
        </p:nvGraphicFramePr>
        <p:xfrm>
          <a:off x="107504" y="836712"/>
          <a:ext cx="9036496" cy="4896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a:extLst>
              <a:ext uri="{FF2B5EF4-FFF2-40B4-BE49-F238E27FC236}">
                <a16:creationId xmlns:a16="http://schemas.microsoft.com/office/drawing/2014/main" id="{DEFA4AD6-7ACA-CE83-9F03-8B04FE5A298F}"/>
              </a:ext>
            </a:extLst>
          </p:cNvPr>
          <p:cNvGraphicFramePr/>
          <p:nvPr/>
        </p:nvGraphicFramePr>
        <p:xfrm>
          <a:off x="0" y="692696"/>
          <a:ext cx="9144000" cy="56166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Rectangle 5">
            <a:extLst>
              <a:ext uri="{FF2B5EF4-FFF2-40B4-BE49-F238E27FC236}">
                <a16:creationId xmlns:a16="http://schemas.microsoft.com/office/drawing/2014/main" id="{C90FD565-3620-50F9-1A11-50D0E9D976E9}"/>
              </a:ext>
            </a:extLst>
          </p:cNvPr>
          <p:cNvSpPr/>
          <p:nvPr/>
        </p:nvSpPr>
        <p:spPr>
          <a:xfrm>
            <a:off x="92712" y="653776"/>
            <a:ext cx="8655752" cy="873000"/>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b="1" dirty="0">
                <a:solidFill>
                  <a:srgbClr val="0070C0"/>
                </a:solidFill>
                <a:latin typeface="Lucida Sans" panose="020B0602030504020204" pitchFamily="34" charset="0"/>
              </a:rPr>
              <a:t>1. Achieve Economies of Scale</a:t>
            </a:r>
          </a:p>
        </p:txBody>
      </p:sp>
      <p:sp>
        <p:nvSpPr>
          <p:cNvPr id="7" name="Rectangle 6">
            <a:extLst>
              <a:ext uri="{FF2B5EF4-FFF2-40B4-BE49-F238E27FC236}">
                <a16:creationId xmlns:a16="http://schemas.microsoft.com/office/drawing/2014/main" id="{5C9D012B-3960-27CE-2987-F5D0B450B933}"/>
              </a:ext>
            </a:extLst>
          </p:cNvPr>
          <p:cNvSpPr/>
          <p:nvPr/>
        </p:nvSpPr>
        <p:spPr>
          <a:xfrm>
            <a:off x="92712" y="1526776"/>
            <a:ext cx="9036496" cy="4338520"/>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Arial" panose="020B0604020202020204" pitchFamily="34" charset="0"/>
              <a:buChar char="•"/>
            </a:pPr>
            <a:r>
              <a:rPr lang="en-GB" sz="2400" dirty="0">
                <a:latin typeface="Lucida Sans" panose="020B0602030504020204" pitchFamily="34" charset="0"/>
              </a:rPr>
              <a:t>Some firms might ask their customers such as suppliers to operate in their local regions in order to have a better control and to avoid</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a:latin typeface="Lucida Sans" panose="020B0602030504020204" pitchFamily="34" charset="0"/>
              </a:rPr>
              <a:t>Logistics problems associated with exporting some raw materials that may be required frequently</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err="1">
                <a:latin typeface="Lucida Sans" panose="020B0602030504020204" pitchFamily="34" charset="0"/>
              </a:rPr>
              <a:t>Eg.</a:t>
            </a:r>
            <a:r>
              <a:rPr lang="en-GB" sz="2400" dirty="0">
                <a:latin typeface="Lucida Sans" panose="020B0602030504020204" pitchFamily="34" charset="0"/>
              </a:rPr>
              <a:t> McDonald ask its domestic suppliers to follow it or lose their business. </a:t>
            </a:r>
          </a:p>
          <a:p>
            <a:pPr marL="342900" indent="-342900">
              <a:buFont typeface="Arial" panose="020B0604020202020204" pitchFamily="34" charset="0"/>
              <a:buChar char="•"/>
            </a:pPr>
            <a:r>
              <a:rPr lang="en-GB" sz="2400" dirty="0">
                <a:latin typeface="Lucida Sans" panose="020B0602030504020204" pitchFamily="34" charset="0"/>
              </a:rPr>
              <a:t>OSI industries have joint ventures in 17 countries to supply McDonald with its meat</a:t>
            </a:r>
          </a:p>
        </p:txBody>
      </p:sp>
    </p:spTree>
    <p:extLst>
      <p:ext uri="{BB962C8B-B14F-4D97-AF65-F5344CB8AC3E}">
        <p14:creationId xmlns:p14="http://schemas.microsoft.com/office/powerpoint/2010/main" val="2287192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nodePh="1">
                                  <p:stCondLst>
                                    <p:cond delay="0"/>
                                  </p:stCondLst>
                                  <p:endCondLst>
                                    <p:cond evt="begin" delay="0">
                                      <p:tn val="12"/>
                                    </p:cond>
                                  </p:end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500" fill="hold"/>
                                        <p:tgtEl>
                                          <p:spTgt spid="6"/>
                                        </p:tgtEl>
                                        <p:attrNameLst>
                                          <p:attrName>ppt_w</p:attrName>
                                        </p:attrNameLst>
                                      </p:cBhvr>
                                      <p:tavLst>
                                        <p:tav tm="0">
                                          <p:val>
                                            <p:fltVal val="0"/>
                                          </p:val>
                                        </p:tav>
                                        <p:tav tm="100000">
                                          <p:val>
                                            <p:strVal val="#ppt_w"/>
                                          </p:val>
                                        </p:tav>
                                      </p:tavLst>
                                    </p:anim>
                                    <p:anim calcmode="lin" valueType="num">
                                      <p:cBhvr>
                                        <p:cTn id="22" dur="500" fill="hold"/>
                                        <p:tgtEl>
                                          <p:spTgt spid="6"/>
                                        </p:tgtEl>
                                        <p:attrNameLst>
                                          <p:attrName>ppt_h</p:attrName>
                                        </p:attrNameLst>
                                      </p:cBhvr>
                                      <p:tavLst>
                                        <p:tav tm="0">
                                          <p:val>
                                            <p:fltVal val="0"/>
                                          </p:val>
                                        </p:tav>
                                        <p:tav tm="100000">
                                          <p:val>
                                            <p:strVal val="#ppt_h"/>
                                          </p:val>
                                        </p:tav>
                                      </p:tavLst>
                                    </p:anim>
                                    <p:animEffect transition="in" filter="fad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500" fill="hold"/>
                                        <p:tgtEl>
                                          <p:spTgt spid="7"/>
                                        </p:tgtEl>
                                        <p:attrNameLst>
                                          <p:attrName>ppt_w</p:attrName>
                                        </p:attrNameLst>
                                      </p:cBhvr>
                                      <p:tavLst>
                                        <p:tav tm="0">
                                          <p:val>
                                            <p:fltVal val="0"/>
                                          </p:val>
                                        </p:tav>
                                        <p:tav tm="100000">
                                          <p:val>
                                            <p:strVal val="#ppt_w"/>
                                          </p:val>
                                        </p:tav>
                                      </p:tavLst>
                                    </p:anim>
                                    <p:anim calcmode="lin" valueType="num">
                                      <p:cBhvr>
                                        <p:cTn id="29" dur="500" fill="hold"/>
                                        <p:tgtEl>
                                          <p:spTgt spid="7"/>
                                        </p:tgtEl>
                                        <p:attrNameLst>
                                          <p:attrName>ppt_h</p:attrName>
                                        </p:attrNameLst>
                                      </p:cBhvr>
                                      <p:tavLst>
                                        <p:tav tm="0">
                                          <p:val>
                                            <p:fltVal val="0"/>
                                          </p:val>
                                        </p:tav>
                                        <p:tav tm="100000">
                                          <p:val>
                                            <p:strVal val="#ppt_h"/>
                                          </p:val>
                                        </p:tav>
                                      </p:tavLst>
                                    </p:anim>
                                    <p:animEffect transition="in" filter="fade">
                                      <p:cBhvr>
                                        <p:cTn id="3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Why to go Global (</a:t>
            </a:r>
            <a:r>
              <a:rPr lang="en-US" b="1" dirty="0">
                <a:solidFill>
                  <a:srgbClr val="7030A0"/>
                </a:solidFill>
              </a:rPr>
              <a:t>Proactive</a:t>
            </a:r>
            <a:r>
              <a:rPr lang="en-US" b="1" dirty="0"/>
              <a:t>)</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107504" y="836712"/>
            <a:ext cx="8928992" cy="4896544"/>
          </a:xfrm>
        </p:spPr>
        <p:txBody>
          <a:bodyPr>
            <a:normAutofit/>
          </a:bodyPr>
          <a:lstStyle/>
          <a:p>
            <a:pPr marL="0" indent="0">
              <a:buNone/>
            </a:pPr>
            <a:endParaRPr lang="en-US" sz="2400" dirty="0">
              <a:latin typeface="Lucida Sans" panose="020B0602030504020204" pitchFamily="34" charset="0"/>
            </a:endParaRPr>
          </a:p>
          <a:p>
            <a:pPr marL="0" indent="0">
              <a:buNone/>
            </a:pPr>
            <a:endParaRPr lang="en-US" sz="2400" dirty="0">
              <a:latin typeface="Lucida Sans" panose="020B0602030504020204" pitchFamily="34" charset="0"/>
            </a:endParaRPr>
          </a:p>
          <a:p>
            <a:endParaRPr lang="en-US" dirty="0"/>
          </a:p>
        </p:txBody>
      </p:sp>
      <p:graphicFrame>
        <p:nvGraphicFramePr>
          <p:cNvPr id="4" name="Diagram 3">
            <a:extLst>
              <a:ext uri="{FF2B5EF4-FFF2-40B4-BE49-F238E27FC236}">
                <a16:creationId xmlns:a16="http://schemas.microsoft.com/office/drawing/2014/main" id="{03302F87-DEA7-5B37-9784-2915013489DA}"/>
              </a:ext>
            </a:extLst>
          </p:cNvPr>
          <p:cNvGraphicFramePr/>
          <p:nvPr/>
        </p:nvGraphicFramePr>
        <p:xfrm>
          <a:off x="107504" y="836712"/>
          <a:ext cx="9036496" cy="4896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a:extLst>
              <a:ext uri="{FF2B5EF4-FFF2-40B4-BE49-F238E27FC236}">
                <a16:creationId xmlns:a16="http://schemas.microsoft.com/office/drawing/2014/main" id="{DEFA4AD6-7ACA-CE83-9F03-8B04FE5A298F}"/>
              </a:ext>
            </a:extLst>
          </p:cNvPr>
          <p:cNvGraphicFramePr/>
          <p:nvPr/>
        </p:nvGraphicFramePr>
        <p:xfrm>
          <a:off x="0" y="692696"/>
          <a:ext cx="9144000" cy="56166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Rectangle 5">
            <a:extLst>
              <a:ext uri="{FF2B5EF4-FFF2-40B4-BE49-F238E27FC236}">
                <a16:creationId xmlns:a16="http://schemas.microsoft.com/office/drawing/2014/main" id="{C90FD565-3620-50F9-1A11-50D0E9D976E9}"/>
              </a:ext>
            </a:extLst>
          </p:cNvPr>
          <p:cNvSpPr/>
          <p:nvPr/>
        </p:nvSpPr>
        <p:spPr>
          <a:xfrm>
            <a:off x="92712" y="653776"/>
            <a:ext cx="8655752" cy="873000"/>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b="1" dirty="0">
                <a:solidFill>
                  <a:srgbClr val="0070C0"/>
                </a:solidFill>
                <a:latin typeface="Lucida Sans" panose="020B0602030504020204" pitchFamily="34" charset="0"/>
              </a:rPr>
              <a:t>2. Growth Opportunities</a:t>
            </a:r>
          </a:p>
        </p:txBody>
      </p:sp>
      <p:sp>
        <p:nvSpPr>
          <p:cNvPr id="7" name="Rectangle 6">
            <a:extLst>
              <a:ext uri="{FF2B5EF4-FFF2-40B4-BE49-F238E27FC236}">
                <a16:creationId xmlns:a16="http://schemas.microsoft.com/office/drawing/2014/main" id="{5C9D012B-3960-27CE-2987-F5D0B450B933}"/>
              </a:ext>
            </a:extLst>
          </p:cNvPr>
          <p:cNvSpPr/>
          <p:nvPr/>
        </p:nvSpPr>
        <p:spPr>
          <a:xfrm>
            <a:off x="92712" y="1526776"/>
            <a:ext cx="9036496" cy="4338520"/>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Arial" panose="020B0604020202020204" pitchFamily="34" charset="0"/>
              <a:buChar char="•"/>
            </a:pPr>
            <a:r>
              <a:rPr lang="en-GB" sz="2400" dirty="0">
                <a:latin typeface="Lucida Sans" panose="020B0602030504020204" pitchFamily="34" charset="0"/>
              </a:rPr>
              <a:t>Some firms might ask their customers such as suppliers to operate in their local regions in order to have a better control and to avoid</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a:latin typeface="Lucida Sans" panose="020B0602030504020204" pitchFamily="34" charset="0"/>
              </a:rPr>
              <a:t>Logistics problems associated with exporting some raw materials that may be required frequently</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err="1">
                <a:latin typeface="Lucida Sans" panose="020B0602030504020204" pitchFamily="34" charset="0"/>
              </a:rPr>
              <a:t>Eg.</a:t>
            </a:r>
            <a:r>
              <a:rPr lang="en-GB" sz="2400" dirty="0">
                <a:latin typeface="Lucida Sans" panose="020B0602030504020204" pitchFamily="34" charset="0"/>
              </a:rPr>
              <a:t> McDonald ask its domestic suppliers to follow it or lose their business. </a:t>
            </a:r>
          </a:p>
          <a:p>
            <a:pPr marL="342900" indent="-342900">
              <a:buFont typeface="Arial" panose="020B0604020202020204" pitchFamily="34" charset="0"/>
              <a:buChar char="•"/>
            </a:pPr>
            <a:r>
              <a:rPr lang="en-GB" sz="2400" dirty="0">
                <a:latin typeface="Lucida Sans" panose="020B0602030504020204" pitchFamily="34" charset="0"/>
              </a:rPr>
              <a:t>OSI industries have joint ventures in 17 countries to supply McDonald with its meat</a:t>
            </a:r>
          </a:p>
        </p:txBody>
      </p:sp>
    </p:spTree>
    <p:extLst>
      <p:ext uri="{BB962C8B-B14F-4D97-AF65-F5344CB8AC3E}">
        <p14:creationId xmlns:p14="http://schemas.microsoft.com/office/powerpoint/2010/main" val="4124953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nodePh="1">
                                  <p:stCondLst>
                                    <p:cond delay="0"/>
                                  </p:stCondLst>
                                  <p:endCondLst>
                                    <p:cond evt="begin" delay="0">
                                      <p:tn val="12"/>
                                    </p:cond>
                                  </p:end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500" fill="hold"/>
                                        <p:tgtEl>
                                          <p:spTgt spid="6"/>
                                        </p:tgtEl>
                                        <p:attrNameLst>
                                          <p:attrName>ppt_w</p:attrName>
                                        </p:attrNameLst>
                                      </p:cBhvr>
                                      <p:tavLst>
                                        <p:tav tm="0">
                                          <p:val>
                                            <p:fltVal val="0"/>
                                          </p:val>
                                        </p:tav>
                                        <p:tav tm="100000">
                                          <p:val>
                                            <p:strVal val="#ppt_w"/>
                                          </p:val>
                                        </p:tav>
                                      </p:tavLst>
                                    </p:anim>
                                    <p:anim calcmode="lin" valueType="num">
                                      <p:cBhvr>
                                        <p:cTn id="22" dur="500" fill="hold"/>
                                        <p:tgtEl>
                                          <p:spTgt spid="6"/>
                                        </p:tgtEl>
                                        <p:attrNameLst>
                                          <p:attrName>ppt_h</p:attrName>
                                        </p:attrNameLst>
                                      </p:cBhvr>
                                      <p:tavLst>
                                        <p:tav tm="0">
                                          <p:val>
                                            <p:fltVal val="0"/>
                                          </p:val>
                                        </p:tav>
                                        <p:tav tm="100000">
                                          <p:val>
                                            <p:strVal val="#ppt_h"/>
                                          </p:val>
                                        </p:tav>
                                      </p:tavLst>
                                    </p:anim>
                                    <p:animEffect transition="in" filter="fad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500" fill="hold"/>
                                        <p:tgtEl>
                                          <p:spTgt spid="7"/>
                                        </p:tgtEl>
                                        <p:attrNameLst>
                                          <p:attrName>ppt_w</p:attrName>
                                        </p:attrNameLst>
                                      </p:cBhvr>
                                      <p:tavLst>
                                        <p:tav tm="0">
                                          <p:val>
                                            <p:fltVal val="0"/>
                                          </p:val>
                                        </p:tav>
                                        <p:tav tm="100000">
                                          <p:val>
                                            <p:strVal val="#ppt_w"/>
                                          </p:val>
                                        </p:tav>
                                      </p:tavLst>
                                    </p:anim>
                                    <p:anim calcmode="lin" valueType="num">
                                      <p:cBhvr>
                                        <p:cTn id="29" dur="500" fill="hold"/>
                                        <p:tgtEl>
                                          <p:spTgt spid="7"/>
                                        </p:tgtEl>
                                        <p:attrNameLst>
                                          <p:attrName>ppt_h</p:attrName>
                                        </p:attrNameLst>
                                      </p:cBhvr>
                                      <p:tavLst>
                                        <p:tav tm="0">
                                          <p:val>
                                            <p:fltVal val="0"/>
                                          </p:val>
                                        </p:tav>
                                        <p:tav tm="100000">
                                          <p:val>
                                            <p:strVal val="#ppt_h"/>
                                          </p:val>
                                        </p:tav>
                                      </p:tavLst>
                                    </p:anim>
                                    <p:animEffect transition="in" filter="fade">
                                      <p:cBhvr>
                                        <p:cTn id="3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Why to go Global (</a:t>
            </a:r>
            <a:r>
              <a:rPr lang="en-US" b="1" dirty="0">
                <a:solidFill>
                  <a:srgbClr val="7030A0"/>
                </a:solidFill>
              </a:rPr>
              <a:t>Proactive</a:t>
            </a:r>
            <a:r>
              <a:rPr lang="en-US" b="1" dirty="0"/>
              <a:t>)</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107504" y="836712"/>
            <a:ext cx="8928992" cy="4896544"/>
          </a:xfrm>
        </p:spPr>
        <p:txBody>
          <a:bodyPr>
            <a:normAutofit/>
          </a:bodyPr>
          <a:lstStyle/>
          <a:p>
            <a:pPr marL="0" indent="0">
              <a:buNone/>
            </a:pPr>
            <a:endParaRPr lang="en-US" sz="2400" dirty="0">
              <a:latin typeface="Lucida Sans" panose="020B0602030504020204" pitchFamily="34" charset="0"/>
            </a:endParaRPr>
          </a:p>
          <a:p>
            <a:pPr marL="0" indent="0">
              <a:buNone/>
            </a:pPr>
            <a:endParaRPr lang="en-US" sz="2400" dirty="0">
              <a:latin typeface="Lucida Sans" panose="020B0602030504020204" pitchFamily="34" charset="0"/>
            </a:endParaRPr>
          </a:p>
          <a:p>
            <a:endParaRPr lang="en-US" dirty="0"/>
          </a:p>
        </p:txBody>
      </p:sp>
      <p:graphicFrame>
        <p:nvGraphicFramePr>
          <p:cNvPr id="4" name="Diagram 3">
            <a:extLst>
              <a:ext uri="{FF2B5EF4-FFF2-40B4-BE49-F238E27FC236}">
                <a16:creationId xmlns:a16="http://schemas.microsoft.com/office/drawing/2014/main" id="{03302F87-DEA7-5B37-9784-2915013489DA}"/>
              </a:ext>
            </a:extLst>
          </p:cNvPr>
          <p:cNvGraphicFramePr/>
          <p:nvPr/>
        </p:nvGraphicFramePr>
        <p:xfrm>
          <a:off x="107504" y="836712"/>
          <a:ext cx="9036496" cy="4896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a:extLst>
              <a:ext uri="{FF2B5EF4-FFF2-40B4-BE49-F238E27FC236}">
                <a16:creationId xmlns:a16="http://schemas.microsoft.com/office/drawing/2014/main" id="{DEFA4AD6-7ACA-CE83-9F03-8B04FE5A298F}"/>
              </a:ext>
            </a:extLst>
          </p:cNvPr>
          <p:cNvGraphicFramePr/>
          <p:nvPr/>
        </p:nvGraphicFramePr>
        <p:xfrm>
          <a:off x="0" y="692696"/>
          <a:ext cx="9144000" cy="56166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Rectangle 5">
            <a:extLst>
              <a:ext uri="{FF2B5EF4-FFF2-40B4-BE49-F238E27FC236}">
                <a16:creationId xmlns:a16="http://schemas.microsoft.com/office/drawing/2014/main" id="{C90FD565-3620-50F9-1A11-50D0E9D976E9}"/>
              </a:ext>
            </a:extLst>
          </p:cNvPr>
          <p:cNvSpPr/>
          <p:nvPr/>
        </p:nvSpPr>
        <p:spPr>
          <a:xfrm>
            <a:off x="92712" y="653776"/>
            <a:ext cx="8655752" cy="873000"/>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b="1" dirty="0">
                <a:solidFill>
                  <a:srgbClr val="0070C0"/>
                </a:solidFill>
                <a:latin typeface="Lucida Sans" panose="020B0602030504020204" pitchFamily="34" charset="0"/>
              </a:rPr>
              <a:t>3. Access to Resources and Cost Savings</a:t>
            </a:r>
          </a:p>
        </p:txBody>
      </p:sp>
      <p:sp>
        <p:nvSpPr>
          <p:cNvPr id="7" name="Rectangle 6">
            <a:extLst>
              <a:ext uri="{FF2B5EF4-FFF2-40B4-BE49-F238E27FC236}">
                <a16:creationId xmlns:a16="http://schemas.microsoft.com/office/drawing/2014/main" id="{5C9D012B-3960-27CE-2987-F5D0B450B933}"/>
              </a:ext>
            </a:extLst>
          </p:cNvPr>
          <p:cNvSpPr/>
          <p:nvPr/>
        </p:nvSpPr>
        <p:spPr>
          <a:xfrm>
            <a:off x="92712" y="1526776"/>
            <a:ext cx="9036496" cy="4338520"/>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Arial" panose="020B0604020202020204" pitchFamily="34" charset="0"/>
              <a:buChar char="•"/>
            </a:pPr>
            <a:r>
              <a:rPr lang="en-GB" sz="2400" dirty="0">
                <a:latin typeface="Lucida Sans" panose="020B0602030504020204" pitchFamily="34" charset="0"/>
              </a:rPr>
              <a:t>Some firms might ask their customers such as suppliers to operate in their local regions in order to have a better control and to avoid</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a:latin typeface="Lucida Sans" panose="020B0602030504020204" pitchFamily="34" charset="0"/>
              </a:rPr>
              <a:t>Logistics problems associated with exporting some raw materials that may be required frequently</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err="1">
                <a:latin typeface="Lucida Sans" panose="020B0602030504020204" pitchFamily="34" charset="0"/>
              </a:rPr>
              <a:t>Eg.</a:t>
            </a:r>
            <a:r>
              <a:rPr lang="en-GB" sz="2400" dirty="0">
                <a:latin typeface="Lucida Sans" panose="020B0602030504020204" pitchFamily="34" charset="0"/>
              </a:rPr>
              <a:t> McDonald ask its domestic suppliers to follow it or lose their business. </a:t>
            </a:r>
          </a:p>
          <a:p>
            <a:pPr marL="342900" indent="-342900">
              <a:buFont typeface="Arial" panose="020B0604020202020204" pitchFamily="34" charset="0"/>
              <a:buChar char="•"/>
            </a:pPr>
            <a:r>
              <a:rPr lang="en-GB" sz="2400" dirty="0">
                <a:latin typeface="Lucida Sans" panose="020B0602030504020204" pitchFamily="34" charset="0"/>
              </a:rPr>
              <a:t>OSI industries have joint ventures in 17 countries to supply McDonald with its meat</a:t>
            </a:r>
          </a:p>
        </p:txBody>
      </p:sp>
    </p:spTree>
    <p:extLst>
      <p:ext uri="{BB962C8B-B14F-4D97-AF65-F5344CB8AC3E}">
        <p14:creationId xmlns:p14="http://schemas.microsoft.com/office/powerpoint/2010/main" val="3828222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nodePh="1">
                                  <p:stCondLst>
                                    <p:cond delay="0"/>
                                  </p:stCondLst>
                                  <p:endCondLst>
                                    <p:cond evt="begin" delay="0">
                                      <p:tn val="12"/>
                                    </p:cond>
                                  </p:end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500" fill="hold"/>
                                        <p:tgtEl>
                                          <p:spTgt spid="6"/>
                                        </p:tgtEl>
                                        <p:attrNameLst>
                                          <p:attrName>ppt_w</p:attrName>
                                        </p:attrNameLst>
                                      </p:cBhvr>
                                      <p:tavLst>
                                        <p:tav tm="0">
                                          <p:val>
                                            <p:fltVal val="0"/>
                                          </p:val>
                                        </p:tav>
                                        <p:tav tm="100000">
                                          <p:val>
                                            <p:strVal val="#ppt_w"/>
                                          </p:val>
                                        </p:tav>
                                      </p:tavLst>
                                    </p:anim>
                                    <p:anim calcmode="lin" valueType="num">
                                      <p:cBhvr>
                                        <p:cTn id="22" dur="500" fill="hold"/>
                                        <p:tgtEl>
                                          <p:spTgt spid="6"/>
                                        </p:tgtEl>
                                        <p:attrNameLst>
                                          <p:attrName>ppt_h</p:attrName>
                                        </p:attrNameLst>
                                      </p:cBhvr>
                                      <p:tavLst>
                                        <p:tav tm="0">
                                          <p:val>
                                            <p:fltVal val="0"/>
                                          </p:val>
                                        </p:tav>
                                        <p:tav tm="100000">
                                          <p:val>
                                            <p:strVal val="#ppt_h"/>
                                          </p:val>
                                        </p:tav>
                                      </p:tavLst>
                                    </p:anim>
                                    <p:animEffect transition="in" filter="fad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500" fill="hold"/>
                                        <p:tgtEl>
                                          <p:spTgt spid="7"/>
                                        </p:tgtEl>
                                        <p:attrNameLst>
                                          <p:attrName>ppt_w</p:attrName>
                                        </p:attrNameLst>
                                      </p:cBhvr>
                                      <p:tavLst>
                                        <p:tav tm="0">
                                          <p:val>
                                            <p:fltVal val="0"/>
                                          </p:val>
                                        </p:tav>
                                        <p:tav tm="100000">
                                          <p:val>
                                            <p:strVal val="#ppt_w"/>
                                          </p:val>
                                        </p:tav>
                                      </p:tavLst>
                                    </p:anim>
                                    <p:anim calcmode="lin" valueType="num">
                                      <p:cBhvr>
                                        <p:cTn id="29" dur="500" fill="hold"/>
                                        <p:tgtEl>
                                          <p:spTgt spid="7"/>
                                        </p:tgtEl>
                                        <p:attrNameLst>
                                          <p:attrName>ppt_h</p:attrName>
                                        </p:attrNameLst>
                                      </p:cBhvr>
                                      <p:tavLst>
                                        <p:tav tm="0">
                                          <p:val>
                                            <p:fltVal val="0"/>
                                          </p:val>
                                        </p:tav>
                                        <p:tav tm="100000">
                                          <p:val>
                                            <p:strVal val="#ppt_h"/>
                                          </p:val>
                                        </p:tav>
                                      </p:tavLst>
                                    </p:anim>
                                    <p:animEffect transition="in" filter="fade">
                                      <p:cBhvr>
                                        <p:cTn id="3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Why to go Global (</a:t>
            </a:r>
            <a:r>
              <a:rPr lang="en-US" b="1" dirty="0">
                <a:solidFill>
                  <a:srgbClr val="7030A0"/>
                </a:solidFill>
              </a:rPr>
              <a:t>Proactive</a:t>
            </a:r>
            <a:r>
              <a:rPr lang="en-US" b="1" dirty="0"/>
              <a:t>)</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107504" y="836712"/>
            <a:ext cx="8928992" cy="4896544"/>
          </a:xfrm>
        </p:spPr>
        <p:txBody>
          <a:bodyPr>
            <a:normAutofit/>
          </a:bodyPr>
          <a:lstStyle/>
          <a:p>
            <a:pPr marL="0" indent="0">
              <a:buNone/>
            </a:pPr>
            <a:endParaRPr lang="en-US" sz="2400" dirty="0">
              <a:latin typeface="Lucida Sans" panose="020B0602030504020204" pitchFamily="34" charset="0"/>
            </a:endParaRPr>
          </a:p>
          <a:p>
            <a:pPr marL="0" indent="0">
              <a:buNone/>
            </a:pPr>
            <a:endParaRPr lang="en-US" sz="2400" dirty="0">
              <a:latin typeface="Lucida Sans" panose="020B0602030504020204" pitchFamily="34" charset="0"/>
            </a:endParaRPr>
          </a:p>
          <a:p>
            <a:endParaRPr lang="en-US" dirty="0"/>
          </a:p>
        </p:txBody>
      </p:sp>
      <p:graphicFrame>
        <p:nvGraphicFramePr>
          <p:cNvPr id="4" name="Diagram 3">
            <a:extLst>
              <a:ext uri="{FF2B5EF4-FFF2-40B4-BE49-F238E27FC236}">
                <a16:creationId xmlns:a16="http://schemas.microsoft.com/office/drawing/2014/main" id="{03302F87-DEA7-5B37-9784-2915013489DA}"/>
              </a:ext>
            </a:extLst>
          </p:cNvPr>
          <p:cNvGraphicFramePr/>
          <p:nvPr/>
        </p:nvGraphicFramePr>
        <p:xfrm>
          <a:off x="107504" y="836712"/>
          <a:ext cx="9036496" cy="4896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a:extLst>
              <a:ext uri="{FF2B5EF4-FFF2-40B4-BE49-F238E27FC236}">
                <a16:creationId xmlns:a16="http://schemas.microsoft.com/office/drawing/2014/main" id="{DEFA4AD6-7ACA-CE83-9F03-8B04FE5A298F}"/>
              </a:ext>
            </a:extLst>
          </p:cNvPr>
          <p:cNvGraphicFramePr/>
          <p:nvPr/>
        </p:nvGraphicFramePr>
        <p:xfrm>
          <a:off x="0" y="692696"/>
          <a:ext cx="9144000" cy="56166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Rectangle 5">
            <a:extLst>
              <a:ext uri="{FF2B5EF4-FFF2-40B4-BE49-F238E27FC236}">
                <a16:creationId xmlns:a16="http://schemas.microsoft.com/office/drawing/2014/main" id="{C90FD565-3620-50F9-1A11-50D0E9D976E9}"/>
              </a:ext>
            </a:extLst>
          </p:cNvPr>
          <p:cNvSpPr/>
          <p:nvPr/>
        </p:nvSpPr>
        <p:spPr>
          <a:xfrm>
            <a:off x="92712" y="653776"/>
            <a:ext cx="8655752" cy="873000"/>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b="1" dirty="0">
                <a:solidFill>
                  <a:srgbClr val="0070C0"/>
                </a:solidFill>
                <a:latin typeface="Lucida Sans" panose="020B0602030504020204" pitchFamily="34" charset="0"/>
              </a:rPr>
              <a:t>4. Provision of Incentives to Foreign Firms</a:t>
            </a:r>
          </a:p>
        </p:txBody>
      </p:sp>
      <p:sp>
        <p:nvSpPr>
          <p:cNvPr id="7" name="Rectangle 6">
            <a:extLst>
              <a:ext uri="{FF2B5EF4-FFF2-40B4-BE49-F238E27FC236}">
                <a16:creationId xmlns:a16="http://schemas.microsoft.com/office/drawing/2014/main" id="{5C9D012B-3960-27CE-2987-F5D0B450B933}"/>
              </a:ext>
            </a:extLst>
          </p:cNvPr>
          <p:cNvSpPr/>
          <p:nvPr/>
        </p:nvSpPr>
        <p:spPr>
          <a:xfrm>
            <a:off x="92712" y="1526776"/>
            <a:ext cx="9036496" cy="4338520"/>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Arial" panose="020B0604020202020204" pitchFamily="34" charset="0"/>
              <a:buChar char="•"/>
            </a:pPr>
            <a:r>
              <a:rPr lang="en-GB" sz="2400" dirty="0">
                <a:latin typeface="Lucida Sans" panose="020B0602030504020204" pitchFamily="34" charset="0"/>
              </a:rPr>
              <a:t>Some firms might ask their customers such as suppliers to operate in their local regions in order to have a better control and to avoid</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a:latin typeface="Lucida Sans" panose="020B0602030504020204" pitchFamily="34" charset="0"/>
              </a:rPr>
              <a:t>Logistics problems associated with exporting some raw materials that may be required frequently</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err="1">
                <a:latin typeface="Lucida Sans" panose="020B0602030504020204" pitchFamily="34" charset="0"/>
              </a:rPr>
              <a:t>Eg.</a:t>
            </a:r>
            <a:r>
              <a:rPr lang="en-GB" sz="2400" dirty="0">
                <a:latin typeface="Lucida Sans" panose="020B0602030504020204" pitchFamily="34" charset="0"/>
              </a:rPr>
              <a:t> McDonald ask its domestic suppliers to follow it or lose their business. </a:t>
            </a:r>
          </a:p>
          <a:p>
            <a:pPr marL="342900" indent="-342900">
              <a:buFont typeface="Arial" panose="020B0604020202020204" pitchFamily="34" charset="0"/>
              <a:buChar char="•"/>
            </a:pPr>
            <a:r>
              <a:rPr lang="en-GB" sz="2400" dirty="0">
                <a:latin typeface="Lucida Sans" panose="020B0602030504020204" pitchFamily="34" charset="0"/>
              </a:rPr>
              <a:t>OSI industries have joint ventures in 17 countries to supply McDonald with its meat</a:t>
            </a:r>
          </a:p>
        </p:txBody>
      </p:sp>
    </p:spTree>
    <p:extLst>
      <p:ext uri="{BB962C8B-B14F-4D97-AF65-F5344CB8AC3E}">
        <p14:creationId xmlns:p14="http://schemas.microsoft.com/office/powerpoint/2010/main" val="333573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nodePh="1">
                                  <p:stCondLst>
                                    <p:cond delay="0"/>
                                  </p:stCondLst>
                                  <p:endCondLst>
                                    <p:cond evt="begin" delay="0">
                                      <p:tn val="12"/>
                                    </p:cond>
                                  </p:end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500" fill="hold"/>
                                        <p:tgtEl>
                                          <p:spTgt spid="6"/>
                                        </p:tgtEl>
                                        <p:attrNameLst>
                                          <p:attrName>ppt_w</p:attrName>
                                        </p:attrNameLst>
                                      </p:cBhvr>
                                      <p:tavLst>
                                        <p:tav tm="0">
                                          <p:val>
                                            <p:fltVal val="0"/>
                                          </p:val>
                                        </p:tav>
                                        <p:tav tm="100000">
                                          <p:val>
                                            <p:strVal val="#ppt_w"/>
                                          </p:val>
                                        </p:tav>
                                      </p:tavLst>
                                    </p:anim>
                                    <p:anim calcmode="lin" valueType="num">
                                      <p:cBhvr>
                                        <p:cTn id="22" dur="500" fill="hold"/>
                                        <p:tgtEl>
                                          <p:spTgt spid="6"/>
                                        </p:tgtEl>
                                        <p:attrNameLst>
                                          <p:attrName>ppt_h</p:attrName>
                                        </p:attrNameLst>
                                      </p:cBhvr>
                                      <p:tavLst>
                                        <p:tav tm="0">
                                          <p:val>
                                            <p:fltVal val="0"/>
                                          </p:val>
                                        </p:tav>
                                        <p:tav tm="100000">
                                          <p:val>
                                            <p:strVal val="#ppt_h"/>
                                          </p:val>
                                        </p:tav>
                                      </p:tavLst>
                                    </p:anim>
                                    <p:animEffect transition="in" filter="fad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500" fill="hold"/>
                                        <p:tgtEl>
                                          <p:spTgt spid="7"/>
                                        </p:tgtEl>
                                        <p:attrNameLst>
                                          <p:attrName>ppt_w</p:attrName>
                                        </p:attrNameLst>
                                      </p:cBhvr>
                                      <p:tavLst>
                                        <p:tav tm="0">
                                          <p:val>
                                            <p:fltVal val="0"/>
                                          </p:val>
                                        </p:tav>
                                        <p:tav tm="100000">
                                          <p:val>
                                            <p:strVal val="#ppt_w"/>
                                          </p:val>
                                        </p:tav>
                                      </p:tavLst>
                                    </p:anim>
                                    <p:anim calcmode="lin" valueType="num">
                                      <p:cBhvr>
                                        <p:cTn id="29" dur="500" fill="hold"/>
                                        <p:tgtEl>
                                          <p:spTgt spid="7"/>
                                        </p:tgtEl>
                                        <p:attrNameLst>
                                          <p:attrName>ppt_h</p:attrName>
                                        </p:attrNameLst>
                                      </p:cBhvr>
                                      <p:tavLst>
                                        <p:tav tm="0">
                                          <p:val>
                                            <p:fltVal val="0"/>
                                          </p:val>
                                        </p:tav>
                                        <p:tav tm="100000">
                                          <p:val>
                                            <p:strVal val="#ppt_h"/>
                                          </p:val>
                                        </p:tav>
                                      </p:tavLst>
                                    </p:anim>
                                    <p:animEffect transition="in" filter="fade">
                                      <p:cBhvr>
                                        <p:cTn id="3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Formulating Global Strategies</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97136" y="710000"/>
            <a:ext cx="9036496" cy="4879240"/>
          </a:xfrm>
        </p:spPr>
        <p:txBody>
          <a:bodyPr>
            <a:normAutofit/>
          </a:bodyPr>
          <a:lstStyle/>
          <a:p>
            <a:r>
              <a:rPr lang="en-US" dirty="0">
                <a:latin typeface="Arial" panose="020B0604020202020204" pitchFamily="34" charset="0"/>
                <a:cs typeface="Arial" panose="020B0604020202020204" pitchFamily="34" charset="0"/>
              </a:rPr>
              <a:t>Strategy formulation is the tool or process used to select or choose the best action or plan to meet organisation goals and objectives</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There are 3 levels of strategic formulation</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9515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Formulating Levels</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97136" y="710000"/>
            <a:ext cx="9036496" cy="4879240"/>
          </a:xfrm>
        </p:spPr>
        <p:txBody>
          <a:bodyPr>
            <a:normAutofit/>
          </a:bodyPr>
          <a:lstStyle/>
          <a:p>
            <a:pPr marL="0" indent="0">
              <a:buNone/>
            </a:pP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1B729315-BFFD-D33E-7895-923410051818}"/>
              </a:ext>
            </a:extLst>
          </p:cNvPr>
          <p:cNvGraphicFramePr/>
          <p:nvPr>
            <p:extLst>
              <p:ext uri="{D42A27DB-BD31-4B8C-83A1-F6EECF244321}">
                <p14:modId xmlns:p14="http://schemas.microsoft.com/office/powerpoint/2010/main" val="2511966193"/>
              </p:ext>
            </p:extLst>
          </p:nvPr>
        </p:nvGraphicFramePr>
        <p:xfrm>
          <a:off x="97136" y="836712"/>
          <a:ext cx="9036496" cy="48792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3531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500" fill="hold"/>
                                        <p:tgtEl>
                                          <p:spTgt spid="4"/>
                                        </p:tgtEl>
                                        <p:attrNameLst>
                                          <p:attrName>ppt_w</p:attrName>
                                        </p:attrNameLst>
                                      </p:cBhvr>
                                      <p:tavLst>
                                        <p:tav tm="0">
                                          <p:val>
                                            <p:fltVal val="0"/>
                                          </p:val>
                                        </p:tav>
                                        <p:tav tm="100000">
                                          <p:val>
                                            <p:strVal val="#ppt_w"/>
                                          </p:val>
                                        </p:tav>
                                      </p:tavLst>
                                    </p:anim>
                                    <p:anim calcmode="lin" valueType="num">
                                      <p:cBhvr>
                                        <p:cTn id="15" dur="500" fill="hold"/>
                                        <p:tgtEl>
                                          <p:spTgt spid="4"/>
                                        </p:tgtEl>
                                        <p:attrNameLst>
                                          <p:attrName>ppt_h</p:attrName>
                                        </p:attrNameLst>
                                      </p:cBhvr>
                                      <p:tavLst>
                                        <p:tav tm="0">
                                          <p:val>
                                            <p:fltVal val="0"/>
                                          </p:val>
                                        </p:tav>
                                        <p:tav tm="100000">
                                          <p:val>
                                            <p:strVal val="#ppt_h"/>
                                          </p:val>
                                        </p:tav>
                                      </p:tavLst>
                                    </p:anim>
                                    <p:animEffect transition="in" filter="fade">
                                      <p:cBhvr>
                                        <p:cTn id="1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531872"/>
          </a:xfrm>
        </p:spPr>
        <p:txBody>
          <a:bodyPr>
            <a:normAutofit fontScale="90000"/>
          </a:bodyPr>
          <a:lstStyle/>
          <a:p>
            <a:r>
              <a:rPr lang="en-US" b="1" dirty="0"/>
              <a:t>Formulation Steps</a:t>
            </a:r>
          </a:p>
        </p:txBody>
      </p:sp>
      <p:pic>
        <p:nvPicPr>
          <p:cNvPr id="5" name="Content Placeholder 4">
            <a:extLst>
              <a:ext uri="{FF2B5EF4-FFF2-40B4-BE49-F238E27FC236}">
                <a16:creationId xmlns:a16="http://schemas.microsoft.com/office/drawing/2014/main" id="{9B111846-969E-FA60-9432-979CBB54C37B}"/>
              </a:ext>
            </a:extLst>
          </p:cNvPr>
          <p:cNvPicPr>
            <a:picLocks noGrp="1" noChangeAspect="1"/>
          </p:cNvPicPr>
          <p:nvPr>
            <p:ph idx="1"/>
          </p:nvPr>
        </p:nvPicPr>
        <p:blipFill rotWithShape="1">
          <a:blip r:embed="rId2"/>
          <a:srcRect l="43548" t="29518" r="30643" b="14310"/>
          <a:stretch/>
        </p:blipFill>
        <p:spPr>
          <a:xfrm>
            <a:off x="1043608" y="548680"/>
            <a:ext cx="7200800" cy="5184576"/>
          </a:xfrm>
        </p:spPr>
      </p:pic>
    </p:spTree>
    <p:extLst>
      <p:ext uri="{BB962C8B-B14F-4D97-AF65-F5344CB8AC3E}">
        <p14:creationId xmlns:p14="http://schemas.microsoft.com/office/powerpoint/2010/main" val="4087610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Strategies Decision Process</a:t>
            </a:r>
          </a:p>
        </p:txBody>
      </p:sp>
      <p:pic>
        <p:nvPicPr>
          <p:cNvPr id="5" name="Content Placeholder 4">
            <a:extLst>
              <a:ext uri="{FF2B5EF4-FFF2-40B4-BE49-F238E27FC236}">
                <a16:creationId xmlns:a16="http://schemas.microsoft.com/office/drawing/2014/main" id="{DC111862-AD9D-CF87-A18C-D12597236B83}"/>
              </a:ext>
            </a:extLst>
          </p:cNvPr>
          <p:cNvPicPr>
            <a:picLocks noGrp="1" noChangeAspect="1"/>
          </p:cNvPicPr>
          <p:nvPr>
            <p:ph idx="1"/>
          </p:nvPr>
        </p:nvPicPr>
        <p:blipFill rotWithShape="1">
          <a:blip r:embed="rId2"/>
          <a:srcRect l="52301" t="26684" r="15587" b="12871"/>
          <a:stretch/>
        </p:blipFill>
        <p:spPr>
          <a:xfrm>
            <a:off x="215008" y="725984"/>
            <a:ext cx="8749480" cy="5079280"/>
          </a:xfrm>
        </p:spPr>
      </p:pic>
    </p:spTree>
    <p:extLst>
      <p:ext uri="{BB962C8B-B14F-4D97-AF65-F5344CB8AC3E}">
        <p14:creationId xmlns:p14="http://schemas.microsoft.com/office/powerpoint/2010/main" val="3533901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Choosing Appropriate Strategies</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107504" y="836712"/>
            <a:ext cx="8928992" cy="4824536"/>
          </a:xfrm>
        </p:spPr>
        <p:txBody>
          <a:bodyPr>
            <a:normAutofit fontScale="92500" lnSpcReduction="10000"/>
          </a:bodyPr>
          <a:lstStyle/>
          <a:p>
            <a:r>
              <a:rPr lang="en-US" sz="2600" dirty="0">
                <a:latin typeface="Lucida Sans" panose="020B0602030504020204" pitchFamily="34" charset="0"/>
              </a:rPr>
              <a:t>Once you decide on objectives and which market to enter, the strategies to do so may include one or a combination of the following;</a:t>
            </a:r>
          </a:p>
          <a:p>
            <a:pPr marL="0" indent="0">
              <a:buNone/>
            </a:pPr>
            <a:endParaRPr lang="en-US" sz="2600" dirty="0">
              <a:latin typeface="Lucida Sans" panose="020B0602030504020204" pitchFamily="34" charset="0"/>
            </a:endParaRPr>
          </a:p>
          <a:p>
            <a:r>
              <a:rPr lang="en-US" sz="2600" dirty="0">
                <a:latin typeface="Lucida Sans" panose="020B0602030504020204" pitchFamily="34" charset="0"/>
              </a:rPr>
              <a:t>Outsourcing</a:t>
            </a:r>
          </a:p>
          <a:p>
            <a:r>
              <a:rPr lang="en-US" sz="2600" dirty="0">
                <a:latin typeface="Lucida Sans" panose="020B0602030504020204" pitchFamily="34" charset="0"/>
              </a:rPr>
              <a:t>Franchising</a:t>
            </a:r>
          </a:p>
          <a:p>
            <a:r>
              <a:rPr lang="en-US" sz="2600" dirty="0">
                <a:latin typeface="Lucida Sans" panose="020B0602030504020204" pitchFamily="34" charset="0"/>
              </a:rPr>
              <a:t>Exporting</a:t>
            </a:r>
          </a:p>
          <a:p>
            <a:r>
              <a:rPr lang="en-US" sz="2600" dirty="0">
                <a:latin typeface="Lucida Sans" panose="020B0602030504020204" pitchFamily="34" charset="0"/>
              </a:rPr>
              <a:t>Mergers and Acquisitions</a:t>
            </a:r>
          </a:p>
          <a:p>
            <a:r>
              <a:rPr lang="en-US" sz="2600" dirty="0">
                <a:latin typeface="Lucida Sans" panose="020B0602030504020204" pitchFamily="34" charset="0"/>
              </a:rPr>
              <a:t>Joint Ventures</a:t>
            </a:r>
          </a:p>
          <a:p>
            <a:r>
              <a:rPr lang="en-US" sz="2600" dirty="0">
                <a:latin typeface="Lucida Sans" panose="020B0602030504020204" pitchFamily="34" charset="0"/>
              </a:rPr>
              <a:t>Alliances</a:t>
            </a:r>
          </a:p>
          <a:p>
            <a:r>
              <a:rPr lang="en-US" sz="2600" dirty="0">
                <a:latin typeface="Lucida Sans" panose="020B0602030504020204" pitchFamily="34" charset="0"/>
              </a:rPr>
              <a:t>Diversification </a:t>
            </a:r>
          </a:p>
          <a:p>
            <a:r>
              <a:rPr lang="en-US" sz="2600" dirty="0">
                <a:latin typeface="Lucida Sans" panose="020B0602030504020204" pitchFamily="34" charset="0"/>
              </a:rPr>
              <a:t>Greenfield (build your own plant abroad)</a:t>
            </a:r>
          </a:p>
          <a:p>
            <a:endParaRPr lang="en-US" dirty="0"/>
          </a:p>
        </p:txBody>
      </p:sp>
    </p:spTree>
    <p:extLst>
      <p:ext uri="{BB962C8B-B14F-4D97-AF65-F5344CB8AC3E}">
        <p14:creationId xmlns:p14="http://schemas.microsoft.com/office/powerpoint/2010/main" val="2694052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p:cTn id="4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4" dur="500"/>
                                        <p:tgtEl>
                                          <p:spTgt spid="3">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p:cTn id="49"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51" dur="500"/>
                                        <p:tgtEl>
                                          <p:spTgt spid="3">
                                            <p:txEl>
                                              <p:pRg st="6" end="6"/>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 calcmode="lin" valueType="num">
                                      <p:cBhvr>
                                        <p:cTn id="56"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57"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58" dur="500"/>
                                        <p:tgtEl>
                                          <p:spTgt spid="3">
                                            <p:txEl>
                                              <p:pRg st="7" end="7"/>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53" presetClass="entr" presetSubtype="16"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 calcmode="lin" valueType="num">
                                      <p:cBhvr>
                                        <p:cTn id="63"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64"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65" dur="500"/>
                                        <p:tgtEl>
                                          <p:spTgt spid="3">
                                            <p:txEl>
                                              <p:pRg st="8" end="8"/>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53" presetClass="entr" presetSubtype="16" fill="hold" grpId="0" nodeType="clickEffect">
                                  <p:stCondLst>
                                    <p:cond delay="0"/>
                                  </p:stCondLst>
                                  <p:childTnLst>
                                    <p:set>
                                      <p:cBhvr>
                                        <p:cTn id="69" dur="1" fill="hold">
                                          <p:stCondLst>
                                            <p:cond delay="0"/>
                                          </p:stCondLst>
                                        </p:cTn>
                                        <p:tgtEl>
                                          <p:spTgt spid="3">
                                            <p:txEl>
                                              <p:pRg st="9" end="9"/>
                                            </p:txEl>
                                          </p:spTgt>
                                        </p:tgtEl>
                                        <p:attrNameLst>
                                          <p:attrName>style.visibility</p:attrName>
                                        </p:attrNameLst>
                                      </p:cBhvr>
                                      <p:to>
                                        <p:strVal val="visible"/>
                                      </p:to>
                                    </p:set>
                                    <p:anim calcmode="lin" valueType="num">
                                      <p:cBhvr>
                                        <p:cTn id="70" dur="500" fill="hold"/>
                                        <p:tgtEl>
                                          <p:spTgt spid="3">
                                            <p:txEl>
                                              <p:pRg st="9" end="9"/>
                                            </p:txEl>
                                          </p:spTgt>
                                        </p:tgtEl>
                                        <p:attrNameLst>
                                          <p:attrName>ppt_w</p:attrName>
                                        </p:attrNameLst>
                                      </p:cBhvr>
                                      <p:tavLst>
                                        <p:tav tm="0">
                                          <p:val>
                                            <p:fltVal val="0"/>
                                          </p:val>
                                        </p:tav>
                                        <p:tav tm="100000">
                                          <p:val>
                                            <p:strVal val="#ppt_w"/>
                                          </p:val>
                                        </p:tav>
                                      </p:tavLst>
                                    </p:anim>
                                    <p:anim calcmode="lin" valueType="num">
                                      <p:cBhvr>
                                        <p:cTn id="71" dur="500" fill="hold"/>
                                        <p:tgtEl>
                                          <p:spTgt spid="3">
                                            <p:txEl>
                                              <p:pRg st="9" end="9"/>
                                            </p:txEl>
                                          </p:spTgt>
                                        </p:tgtEl>
                                        <p:attrNameLst>
                                          <p:attrName>ppt_h</p:attrName>
                                        </p:attrNameLst>
                                      </p:cBhvr>
                                      <p:tavLst>
                                        <p:tav tm="0">
                                          <p:val>
                                            <p:fltVal val="0"/>
                                          </p:val>
                                        </p:tav>
                                        <p:tav tm="100000">
                                          <p:val>
                                            <p:strVal val="#ppt_h"/>
                                          </p:val>
                                        </p:tav>
                                      </p:tavLst>
                                    </p:anim>
                                    <p:animEffect transition="in" filter="fade">
                                      <p:cBhvr>
                                        <p:cTn id="7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a:bodyPr>
          <a:lstStyle/>
          <a:p>
            <a:r>
              <a:rPr lang="en-US" sz="3600" b="1" dirty="0"/>
              <a:t>Decide on global or regional strategy</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75248" y="764704"/>
            <a:ext cx="8928992" cy="4896544"/>
          </a:xfrm>
        </p:spPr>
        <p:txBody>
          <a:bodyPr>
            <a:normAutofit fontScale="92500" lnSpcReduction="10000"/>
          </a:bodyPr>
          <a:lstStyle/>
          <a:p>
            <a:r>
              <a:rPr lang="en-US" dirty="0"/>
              <a:t>Firms can choose either to develop a global strategy or a regional strategy to enter and compete</a:t>
            </a:r>
          </a:p>
          <a:p>
            <a:pPr marL="0" indent="0">
              <a:buNone/>
            </a:pPr>
            <a:endParaRPr lang="en-US" dirty="0"/>
          </a:p>
          <a:p>
            <a:r>
              <a:rPr lang="en-US" dirty="0"/>
              <a:t>The choice may be influenced by </a:t>
            </a:r>
          </a:p>
          <a:p>
            <a:pPr marL="447675" indent="-355600">
              <a:buFont typeface="Wingdings" panose="05000000000000000000" pitchFamily="2" charset="2"/>
              <a:buChar char="Ø"/>
            </a:pPr>
            <a:r>
              <a:rPr lang="en-US" dirty="0"/>
              <a:t>Differences in cultural variables, </a:t>
            </a:r>
          </a:p>
          <a:p>
            <a:pPr marL="447675" indent="-355600">
              <a:buFont typeface="Wingdings" panose="05000000000000000000" pitchFamily="2" charset="2"/>
              <a:buChar char="Ø"/>
            </a:pPr>
            <a:r>
              <a:rPr lang="en-US" dirty="0"/>
              <a:t>Domestic or regional regulations and integration which makes entry challenging,</a:t>
            </a:r>
          </a:p>
          <a:p>
            <a:pPr marL="447675" indent="-355600">
              <a:buFont typeface="Wingdings" panose="05000000000000000000" pitchFamily="2" charset="2"/>
              <a:buChar char="Ø"/>
            </a:pPr>
            <a:r>
              <a:rPr lang="en-US" dirty="0"/>
              <a:t>Level of competition and </a:t>
            </a:r>
          </a:p>
          <a:p>
            <a:pPr marL="447675" indent="-355600">
              <a:buFont typeface="Wingdings" panose="05000000000000000000" pitchFamily="2" charset="2"/>
              <a:buChar char="Ø"/>
            </a:pPr>
            <a:r>
              <a:rPr lang="en-US" dirty="0"/>
              <a:t>The strength of the business itself</a:t>
            </a:r>
          </a:p>
        </p:txBody>
      </p:sp>
    </p:spTree>
    <p:extLst>
      <p:ext uri="{BB962C8B-B14F-4D97-AF65-F5344CB8AC3E}">
        <p14:creationId xmlns:p14="http://schemas.microsoft.com/office/powerpoint/2010/main" val="1885512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p:cTn id="4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4" dur="500"/>
                                        <p:tgtEl>
                                          <p:spTgt spid="3">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p:cTn id="49"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5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a:bodyPr>
          <a:lstStyle/>
          <a:p>
            <a:r>
              <a:rPr lang="en-US" sz="3600" b="1" dirty="0"/>
              <a:t>Decide on global vs regional strategy</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75248" y="764704"/>
            <a:ext cx="8928992" cy="4896544"/>
          </a:xfrm>
        </p:spPr>
        <p:txBody>
          <a:bodyPr>
            <a:normAutofit fontScale="85000" lnSpcReduction="10000"/>
          </a:bodyPr>
          <a:lstStyle/>
          <a:p>
            <a:r>
              <a:rPr lang="en-US" dirty="0">
                <a:latin typeface="Arial" panose="020B0604020202020204" pitchFamily="34" charset="0"/>
                <a:cs typeface="Arial" panose="020B0604020202020204" pitchFamily="34" charset="0"/>
              </a:rPr>
              <a:t>Choosing a global strategy means managers view the world as</a:t>
            </a:r>
          </a:p>
          <a:p>
            <a:pPr marL="0" indent="0">
              <a:buNone/>
            </a:pPr>
            <a:endParaRPr lang="en-US" dirty="0">
              <a:latin typeface="Arial" panose="020B0604020202020204" pitchFamily="34" charset="0"/>
              <a:cs typeface="Arial" panose="020B0604020202020204" pitchFamily="34" charset="0"/>
            </a:endParaRPr>
          </a:p>
          <a:p>
            <a:pPr marL="514350" indent="-514350">
              <a:buFont typeface="+mj-lt"/>
              <a:buAutoNum type="arabicPeriod"/>
            </a:pPr>
            <a:r>
              <a:rPr lang="en-US" dirty="0">
                <a:latin typeface="Arial" panose="020B0604020202020204" pitchFamily="34" charset="0"/>
                <a:cs typeface="Arial" panose="020B0604020202020204" pitchFamily="34" charset="0"/>
              </a:rPr>
              <a:t>An undifferentiated marketplace</a:t>
            </a:r>
          </a:p>
          <a:p>
            <a:pPr marL="514350" indent="-514350">
              <a:buFont typeface="+mj-lt"/>
              <a:buAutoNum type="arabicPeriod"/>
            </a:pPr>
            <a:endParaRPr lang="en-US" dirty="0">
              <a:latin typeface="Arial" panose="020B0604020202020204" pitchFamily="34" charset="0"/>
              <a:cs typeface="Arial" panose="020B0604020202020204" pitchFamily="34" charset="0"/>
            </a:endParaRPr>
          </a:p>
          <a:p>
            <a:pPr marL="514350" indent="-514350">
              <a:buFont typeface="+mj-lt"/>
              <a:buAutoNum type="arabicPeriod"/>
            </a:pPr>
            <a:r>
              <a:rPr lang="en-US" dirty="0">
                <a:latin typeface="Arial" panose="020B0604020202020204" pitchFamily="34" charset="0"/>
                <a:cs typeface="Arial" panose="020B0604020202020204" pitchFamily="34" charset="0"/>
              </a:rPr>
              <a:t>Customers treated as global citizens with similar demand preferences, taste and lifestyle</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Hence you develop a </a:t>
            </a:r>
            <a:r>
              <a:rPr lang="en-US" dirty="0" err="1">
                <a:latin typeface="Arial" panose="020B0604020202020204" pitchFamily="34" charset="0"/>
                <a:cs typeface="Arial" panose="020B0604020202020204" pitchFamily="34" charset="0"/>
              </a:rPr>
              <a:t>standardised</a:t>
            </a:r>
            <a:r>
              <a:rPr lang="en-US" dirty="0">
                <a:latin typeface="Arial" panose="020B0604020202020204" pitchFamily="34" charset="0"/>
                <a:cs typeface="Arial" panose="020B0604020202020204" pitchFamily="34" charset="0"/>
              </a:rPr>
              <a:t> mode of operating the business globally with a </a:t>
            </a:r>
          </a:p>
          <a:p>
            <a:r>
              <a:rPr lang="en-US" dirty="0">
                <a:latin typeface="Arial" panose="020B0604020202020204" pitchFamily="34" charset="0"/>
                <a:cs typeface="Arial" panose="020B0604020202020204" pitchFamily="34" charset="0"/>
              </a:rPr>
              <a:t>Standardised products/service, marketing strategy </a:t>
            </a:r>
          </a:p>
        </p:txBody>
      </p:sp>
    </p:spTree>
    <p:extLst>
      <p:ext uri="{BB962C8B-B14F-4D97-AF65-F5344CB8AC3E}">
        <p14:creationId xmlns:p14="http://schemas.microsoft.com/office/powerpoint/2010/main" val="2731341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p:cTn id="28"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0" dur="5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p:cTn id="35"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p:cTn id="42"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4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a:bodyPr>
          <a:lstStyle/>
          <a:p>
            <a:r>
              <a:rPr lang="en-US" sz="3600" b="1" dirty="0"/>
              <a:t>Decide on global vs regional strategy</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75248" y="692696"/>
            <a:ext cx="8928992" cy="5328592"/>
          </a:xfrm>
        </p:spPr>
        <p:txBody>
          <a:bodyPr>
            <a:normAutofit fontScale="77500" lnSpcReduction="20000"/>
          </a:bodyPr>
          <a:lstStyle/>
          <a:p>
            <a:r>
              <a:rPr lang="en-US" dirty="0">
                <a:latin typeface="Arial" panose="020B0604020202020204" pitchFamily="34" charset="0"/>
                <a:cs typeface="Arial" panose="020B0604020202020204" pitchFamily="34" charset="0"/>
              </a:rPr>
              <a:t>If competition or demand preferences differ from one country to the other due to several factors such as </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Differences in culture, </a:t>
            </a:r>
          </a:p>
          <a:p>
            <a:r>
              <a:rPr lang="en-US" dirty="0">
                <a:latin typeface="Arial" panose="020B0604020202020204" pitchFamily="34" charset="0"/>
                <a:cs typeface="Arial" panose="020B0604020202020204" pitchFamily="34" charset="0"/>
              </a:rPr>
              <a:t>Integration schemes such as the EU which has its own competition policies</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In country regulation on product specification and quality,</a:t>
            </a:r>
          </a:p>
          <a:p>
            <a:r>
              <a:rPr lang="en-US" dirty="0">
                <a:latin typeface="Arial" panose="020B0604020202020204" pitchFamily="34" charset="0"/>
                <a:cs typeface="Arial" panose="020B0604020202020204" pitchFamily="34" charset="0"/>
              </a:rPr>
              <a:t>Then treating the world as an undifferentiated marketplace and customers in the world as homogenous can create failures</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Hence, a regional or country specific strategy might be appropriate</a:t>
            </a:r>
          </a:p>
        </p:txBody>
      </p:sp>
    </p:spTree>
    <p:extLst>
      <p:ext uri="{BB962C8B-B14F-4D97-AF65-F5344CB8AC3E}">
        <p14:creationId xmlns:p14="http://schemas.microsoft.com/office/powerpoint/2010/main" val="2146530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p:cTn id="35"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 calcmode="lin" valueType="num">
                                      <p:cBhvr>
                                        <p:cTn id="42"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44" dur="500"/>
                                        <p:tgtEl>
                                          <p:spTgt spid="3">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p:cTn id="49"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51"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a:bodyPr>
          <a:lstStyle/>
          <a:p>
            <a:r>
              <a:rPr lang="en-US" sz="3600" b="1" dirty="0"/>
              <a:t>Decide on global vs regional strategy</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75248" y="764704"/>
            <a:ext cx="8928992" cy="5256584"/>
          </a:xfrm>
        </p:spPr>
        <p:txBody>
          <a:bodyPr>
            <a:normAutofit fontScale="92500" lnSpcReduction="20000"/>
          </a:bodyPr>
          <a:lstStyle/>
          <a:p>
            <a:r>
              <a:rPr lang="en-US" dirty="0">
                <a:latin typeface="Arial" panose="020B0604020202020204" pitchFamily="34" charset="0"/>
                <a:cs typeface="Arial" panose="020B0604020202020204" pitchFamily="34" charset="0"/>
              </a:rPr>
              <a:t>Ghemawat highlighted that strategy cannot be decided on a country-by-country basis or on a global basis alone</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Rather, we should consider similarities and differences between countries and regions to develop appropriate strategies</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Ghemawat argued that cultural, administrative, geographical and economic distances should be considered in developing strategies in international business</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6156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p:cTn id="28"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a:bodyPr>
          <a:lstStyle/>
          <a:p>
            <a:r>
              <a:rPr lang="en-US" sz="3600" b="1" dirty="0"/>
              <a:t>Global vs regional strategy</a:t>
            </a:r>
          </a:p>
        </p:txBody>
      </p:sp>
      <p:graphicFrame>
        <p:nvGraphicFramePr>
          <p:cNvPr id="4" name="Content Placeholder 3">
            <a:extLst>
              <a:ext uri="{FF2B5EF4-FFF2-40B4-BE49-F238E27FC236}">
                <a16:creationId xmlns:a16="http://schemas.microsoft.com/office/drawing/2014/main" id="{2DBC0BD3-F81B-C252-1FED-2390E550B98F}"/>
              </a:ext>
            </a:extLst>
          </p:cNvPr>
          <p:cNvGraphicFramePr>
            <a:graphicFrameLocks noGrp="1"/>
          </p:cNvGraphicFramePr>
          <p:nvPr>
            <p:ph idx="1"/>
            <p:extLst>
              <p:ext uri="{D42A27DB-BD31-4B8C-83A1-F6EECF244321}">
                <p14:modId xmlns:p14="http://schemas.microsoft.com/office/powerpoint/2010/main" val="3287058626"/>
              </p:ext>
            </p:extLst>
          </p:nvPr>
        </p:nvGraphicFramePr>
        <p:xfrm>
          <a:off x="53752" y="800708"/>
          <a:ext cx="9036496" cy="52565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2655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a:bodyPr>
          <a:lstStyle/>
          <a:p>
            <a:r>
              <a:rPr lang="en-US" sz="3600" b="1" dirty="0"/>
              <a:t>Role of the Internet in Business</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75248" y="692696"/>
            <a:ext cx="8928992" cy="5328592"/>
          </a:xfrm>
        </p:spPr>
        <p:txBody>
          <a:bodyPr>
            <a:normAutofit fontScale="77500" lnSpcReduction="20000"/>
          </a:bodyPr>
          <a:lstStyle/>
          <a:p>
            <a:r>
              <a:rPr lang="en-US" sz="3100" dirty="0">
                <a:latin typeface="Arial" panose="020B0604020202020204" pitchFamily="34" charset="0"/>
                <a:cs typeface="Arial" panose="020B0604020202020204" pitchFamily="34" charset="0"/>
              </a:rPr>
              <a:t>As we said at the beginning, Globalisation and the Internet has made competition more fierce</a:t>
            </a:r>
          </a:p>
          <a:p>
            <a:pPr marL="0" indent="0">
              <a:buNone/>
            </a:pPr>
            <a:endParaRPr lang="en-US" sz="3100" dirty="0">
              <a:latin typeface="Arial" panose="020B0604020202020204" pitchFamily="34" charset="0"/>
              <a:cs typeface="Arial" panose="020B0604020202020204" pitchFamily="34" charset="0"/>
            </a:endParaRPr>
          </a:p>
          <a:p>
            <a:r>
              <a:rPr lang="en-US" sz="3100" dirty="0">
                <a:latin typeface="Arial" panose="020B0604020202020204" pitchFamily="34" charset="0"/>
                <a:cs typeface="Arial" panose="020B0604020202020204" pitchFamily="34" charset="0"/>
              </a:rPr>
              <a:t>The internet is available to everyone, and it is a huge virtual marketplace</a:t>
            </a:r>
          </a:p>
          <a:p>
            <a:pPr marL="0" indent="0">
              <a:buNone/>
            </a:pPr>
            <a:endParaRPr lang="en-US" sz="3100" dirty="0">
              <a:latin typeface="Arial" panose="020B0604020202020204" pitchFamily="34" charset="0"/>
              <a:cs typeface="Arial" panose="020B0604020202020204" pitchFamily="34" charset="0"/>
            </a:endParaRPr>
          </a:p>
          <a:p>
            <a:r>
              <a:rPr lang="en-US" sz="3100" dirty="0">
                <a:latin typeface="Arial" panose="020B0604020202020204" pitchFamily="34" charset="0"/>
                <a:cs typeface="Arial" panose="020B0604020202020204" pitchFamily="34" charset="0"/>
              </a:rPr>
              <a:t>Businesses are now using it to expand globally beyond the formal strategies in international businesses</a:t>
            </a:r>
          </a:p>
          <a:p>
            <a:pPr marL="0" indent="0">
              <a:buNone/>
            </a:pPr>
            <a:endParaRPr lang="en-US" sz="3100" dirty="0">
              <a:latin typeface="Arial" panose="020B0604020202020204" pitchFamily="34" charset="0"/>
              <a:cs typeface="Arial" panose="020B0604020202020204" pitchFamily="34" charset="0"/>
            </a:endParaRPr>
          </a:p>
          <a:p>
            <a:r>
              <a:rPr lang="en-US" sz="3100" dirty="0">
                <a:latin typeface="Arial" panose="020B0604020202020204" pitchFamily="34" charset="0"/>
                <a:cs typeface="Arial" panose="020B0604020202020204" pitchFamily="34" charset="0"/>
              </a:rPr>
              <a:t>Businesses are also using the internet to formulate communication strategies to reach out to customers, suppliers, form alliances</a:t>
            </a:r>
          </a:p>
          <a:p>
            <a:pPr marL="0" indent="0">
              <a:buNone/>
            </a:pPr>
            <a:endParaRPr lang="en-US" sz="3100" dirty="0">
              <a:latin typeface="Arial" panose="020B0604020202020204" pitchFamily="34" charset="0"/>
              <a:cs typeface="Arial" panose="020B0604020202020204" pitchFamily="34" charset="0"/>
            </a:endParaRPr>
          </a:p>
          <a:p>
            <a:r>
              <a:rPr lang="en-US" sz="3100" dirty="0">
                <a:latin typeface="Arial" panose="020B0604020202020204" pitchFamily="34" charset="0"/>
                <a:cs typeface="Arial" panose="020B0604020202020204" pitchFamily="34" charset="0"/>
              </a:rPr>
              <a:t>Hence, the internet has to some extent created a level playing field for all businesses</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6209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p:cTn id="28"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0" dur="5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p:cTn id="35"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 calcmode="lin" valueType="num">
                                      <p:cBhvr>
                                        <p:cTn id="42"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44"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1035928"/>
          </a:xfrm>
        </p:spPr>
        <p:txBody>
          <a:bodyPr>
            <a:normAutofit/>
          </a:bodyPr>
          <a:lstStyle/>
          <a:p>
            <a:r>
              <a:rPr lang="en-US" sz="3600" b="1" dirty="0"/>
              <a:t>Role of the Internet in Business</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75248" y="1484784"/>
            <a:ext cx="8928992" cy="4536504"/>
          </a:xfrm>
        </p:spPr>
        <p:txBody>
          <a:bodyPr>
            <a:normAutofit/>
          </a:bodyPr>
          <a:lstStyle/>
          <a:p>
            <a:r>
              <a:rPr lang="en-US" dirty="0">
                <a:latin typeface="Arial" panose="020B0604020202020204" pitchFamily="34" charset="0"/>
                <a:cs typeface="Arial" panose="020B0604020202020204" pitchFamily="34" charset="0"/>
              </a:rPr>
              <a:t>E-commerce business is now a significant part of the average customer/citizen shopping habits</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chart in the next slide shows the percentage of customers that have used the internet to buy and sell</a:t>
            </a:r>
          </a:p>
        </p:txBody>
      </p:sp>
    </p:spTree>
    <p:extLst>
      <p:ext uri="{BB962C8B-B14F-4D97-AF65-F5344CB8AC3E}">
        <p14:creationId xmlns:p14="http://schemas.microsoft.com/office/powerpoint/2010/main" val="109174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sz="3600" b="1" dirty="0"/>
              <a:t>Shopping Statistics (Source: Statista 2020</a:t>
            </a:r>
          </a:p>
        </p:txBody>
      </p:sp>
      <p:pic>
        <p:nvPicPr>
          <p:cNvPr id="5" name="Content Placeholder 4">
            <a:extLst>
              <a:ext uri="{FF2B5EF4-FFF2-40B4-BE49-F238E27FC236}">
                <a16:creationId xmlns:a16="http://schemas.microsoft.com/office/drawing/2014/main" id="{8A8E9FBD-7E11-400A-529C-0476AA8D593B}"/>
              </a:ext>
            </a:extLst>
          </p:cNvPr>
          <p:cNvPicPr>
            <a:picLocks noGrp="1" noChangeAspect="1"/>
          </p:cNvPicPr>
          <p:nvPr>
            <p:ph idx="1"/>
          </p:nvPr>
        </p:nvPicPr>
        <p:blipFill rotWithShape="1">
          <a:blip r:embed="rId2"/>
          <a:srcRect l="10852" t="28754" r="43990" b="22673"/>
          <a:stretch/>
        </p:blipFill>
        <p:spPr>
          <a:xfrm>
            <a:off x="215008" y="692696"/>
            <a:ext cx="8713984" cy="5040560"/>
          </a:xfrm>
        </p:spPr>
      </p:pic>
    </p:spTree>
    <p:extLst>
      <p:ext uri="{BB962C8B-B14F-4D97-AF65-F5344CB8AC3E}">
        <p14:creationId xmlns:p14="http://schemas.microsoft.com/office/powerpoint/2010/main" val="1100829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a:bodyPr>
          <a:lstStyle/>
          <a:p>
            <a:r>
              <a:rPr lang="en-US" sz="3600" b="1" dirty="0"/>
              <a:t>Global E-commerce, Source, UNCTAD</a:t>
            </a:r>
          </a:p>
        </p:txBody>
      </p:sp>
      <p:pic>
        <p:nvPicPr>
          <p:cNvPr id="5" name="Content Placeholder 4">
            <a:extLst>
              <a:ext uri="{FF2B5EF4-FFF2-40B4-BE49-F238E27FC236}">
                <a16:creationId xmlns:a16="http://schemas.microsoft.com/office/drawing/2014/main" id="{5AD74F53-578C-330B-4663-67E08849FDBD}"/>
              </a:ext>
            </a:extLst>
          </p:cNvPr>
          <p:cNvPicPr>
            <a:picLocks noGrp="1" noChangeAspect="1"/>
          </p:cNvPicPr>
          <p:nvPr>
            <p:ph idx="1"/>
          </p:nvPr>
        </p:nvPicPr>
        <p:blipFill rotWithShape="1">
          <a:blip r:embed="rId2"/>
          <a:srcRect l="5207" t="28754" r="44797" b="24191"/>
          <a:stretch/>
        </p:blipFill>
        <p:spPr>
          <a:xfrm>
            <a:off x="107504" y="620688"/>
            <a:ext cx="8928992" cy="4968552"/>
          </a:xfrm>
        </p:spPr>
      </p:pic>
    </p:spTree>
    <p:extLst>
      <p:ext uri="{BB962C8B-B14F-4D97-AF65-F5344CB8AC3E}">
        <p14:creationId xmlns:p14="http://schemas.microsoft.com/office/powerpoint/2010/main" val="1177168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a:bodyPr>
          <a:lstStyle/>
          <a:p>
            <a:r>
              <a:rPr lang="en-US" sz="3600" b="1" dirty="0"/>
              <a:t>Global E-commerce, Source, UNCTAD</a:t>
            </a:r>
          </a:p>
        </p:txBody>
      </p:sp>
      <p:pic>
        <p:nvPicPr>
          <p:cNvPr id="7" name="Content Placeholder 6">
            <a:extLst>
              <a:ext uri="{FF2B5EF4-FFF2-40B4-BE49-F238E27FC236}">
                <a16:creationId xmlns:a16="http://schemas.microsoft.com/office/drawing/2014/main" id="{6756D6CB-05E5-E4A4-E705-D0DFB634D1D1}"/>
              </a:ext>
            </a:extLst>
          </p:cNvPr>
          <p:cNvPicPr>
            <a:picLocks noGrp="1" noChangeAspect="1"/>
          </p:cNvPicPr>
          <p:nvPr>
            <p:ph idx="1"/>
          </p:nvPr>
        </p:nvPicPr>
        <p:blipFill rotWithShape="1">
          <a:blip r:embed="rId2"/>
          <a:srcRect l="5068" t="30149" r="55861" b="31240"/>
          <a:stretch/>
        </p:blipFill>
        <p:spPr>
          <a:xfrm>
            <a:off x="107504" y="692696"/>
            <a:ext cx="8928992" cy="5328592"/>
          </a:xfrm>
        </p:spPr>
      </p:pic>
    </p:spTree>
    <p:extLst>
      <p:ext uri="{BB962C8B-B14F-4D97-AF65-F5344CB8AC3E}">
        <p14:creationId xmlns:p14="http://schemas.microsoft.com/office/powerpoint/2010/main" val="1434582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1179944"/>
          </a:xfrm>
        </p:spPr>
        <p:txBody>
          <a:bodyPr>
            <a:normAutofit/>
          </a:bodyPr>
          <a:lstStyle/>
          <a:p>
            <a:r>
              <a:rPr lang="en-US" sz="3600" b="1" dirty="0"/>
              <a:t>Challenges to Online Shopping</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75248" y="1412776"/>
            <a:ext cx="8928992" cy="4608512"/>
          </a:xfrm>
        </p:spPr>
        <p:txBody>
          <a:bodyPr>
            <a:normAutofit/>
          </a:bodyPr>
          <a:lstStyle/>
          <a:p>
            <a:r>
              <a:rPr lang="en-US" dirty="0">
                <a:latin typeface="Arial" panose="020B0604020202020204" pitchFamily="34" charset="0"/>
                <a:cs typeface="Arial" panose="020B0604020202020204" pitchFamily="34" charset="0"/>
              </a:rPr>
              <a:t>Logistics of providing efficient customer service and on time delivers lagged behind the growth of e-commerce</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Sometimes, trade barriers leads to cross border e-commerce difficult</a:t>
            </a:r>
          </a:p>
          <a:p>
            <a:pPr marL="0" indent="0">
              <a:buNone/>
            </a:pP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1196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a:bodyPr>
          <a:lstStyle/>
          <a:p>
            <a:r>
              <a:rPr lang="en-US" sz="3600" b="1" dirty="0"/>
              <a:t>Strategies to Overcome Challenges</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75248" y="692696"/>
            <a:ext cx="8928992" cy="5328592"/>
          </a:xfrm>
        </p:spPr>
        <p:txBody>
          <a:bodyPr>
            <a:normAutofit/>
          </a:bodyPr>
          <a:lstStyle/>
          <a:p>
            <a:pPr marL="0" indent="0">
              <a:buNone/>
            </a:pPr>
            <a:r>
              <a:rPr lang="en-US" sz="2900" dirty="0">
                <a:latin typeface="Arial" panose="020B0604020202020204" pitchFamily="34" charset="0"/>
                <a:cs typeface="Arial" panose="020B0604020202020204" pitchFamily="34" charset="0"/>
              </a:rPr>
              <a:t>Those in the e-commerce business can either </a:t>
            </a:r>
          </a:p>
          <a:p>
            <a:pPr>
              <a:buFont typeface="Wingdings" panose="05000000000000000000" pitchFamily="2" charset="2"/>
              <a:buChar char="§"/>
            </a:pPr>
            <a:r>
              <a:rPr lang="en-US" sz="2500" dirty="0">
                <a:latin typeface="Arial" panose="020B0604020202020204" pitchFamily="34" charset="0"/>
                <a:cs typeface="Arial" panose="020B0604020202020204" pitchFamily="34" charset="0"/>
              </a:rPr>
              <a:t>Develop their own internal logistic networks (Tesco has their own warehouses and delivery trucks to move goods within their supply chain)</a:t>
            </a:r>
          </a:p>
          <a:p>
            <a:pPr marL="0" indent="0">
              <a:buNone/>
            </a:pPr>
            <a:endParaRPr lang="en-US" sz="2500"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sz="2500" dirty="0">
                <a:latin typeface="Arial" panose="020B0604020202020204" pitchFamily="34" charset="0"/>
                <a:cs typeface="Arial" panose="020B0604020202020204" pitchFamily="34" charset="0"/>
              </a:rPr>
              <a:t>Outsource delivery services to third party providers</a:t>
            </a:r>
          </a:p>
          <a:p>
            <a:pPr marL="0" indent="0">
              <a:buNone/>
            </a:pPr>
            <a:endParaRPr lang="en-US" sz="2500"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sz="2500" dirty="0">
                <a:latin typeface="Arial" panose="020B0604020202020204" pitchFamily="34" charset="0"/>
                <a:cs typeface="Arial" panose="020B0604020202020204" pitchFamily="34" charset="0"/>
              </a:rPr>
              <a:t>Form partnerships or alliances with other providers to exploit synergies</a:t>
            </a:r>
          </a:p>
          <a:p>
            <a:pPr marL="0" indent="0">
              <a:buNone/>
            </a:pPr>
            <a:endParaRPr lang="en-US" sz="2500"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sz="2500" dirty="0">
                <a:latin typeface="Arial" panose="020B0604020202020204" pitchFamily="34" charset="0"/>
                <a:cs typeface="Arial" panose="020B0604020202020204" pitchFamily="34" charset="0"/>
              </a:rPr>
              <a:t>Acquire existing logistic providers</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1319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464696" y="116632"/>
            <a:ext cx="8229600" cy="778098"/>
          </a:xfrm>
        </p:spPr>
        <p:txBody>
          <a:bodyPr/>
          <a:lstStyle/>
          <a:p>
            <a:r>
              <a:rPr lang="en-GB" b="1" dirty="0"/>
              <a:t>References</a:t>
            </a:r>
            <a:endParaRPr lang="en-US" b="1"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251520" y="1052736"/>
            <a:ext cx="8712968" cy="3917032"/>
          </a:xfrm>
        </p:spPr>
        <p:txBody>
          <a:bodyPr/>
          <a:lstStyle/>
          <a:p>
            <a:pPr marL="0" indent="0">
              <a:lnSpc>
                <a:spcPct val="107000"/>
              </a:lnSpc>
              <a:spcAft>
                <a:spcPts val="8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Chapter </a:t>
            </a:r>
            <a:r>
              <a:rPr lang="en-GB" sz="1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6</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8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Deresky</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(2017). International management. Harlow, Essex: Pearson.</a:t>
            </a:r>
          </a:p>
        </p:txBody>
      </p:sp>
    </p:spTree>
    <p:extLst>
      <p:ext uri="{BB962C8B-B14F-4D97-AF65-F5344CB8AC3E}">
        <p14:creationId xmlns:p14="http://schemas.microsoft.com/office/powerpoint/2010/main" val="42144929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1879</Words>
  <Application>Microsoft Office PowerPoint</Application>
  <PresentationFormat>On-screen Show (4:3)</PresentationFormat>
  <Paragraphs>233</Paragraphs>
  <Slides>35</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35</vt:i4>
      </vt:variant>
    </vt:vector>
  </HeadingPairs>
  <TitlesOfParts>
    <vt:vector size="44" baseType="lpstr">
      <vt:lpstr>Arial</vt:lpstr>
      <vt:lpstr>Arial Rounded MT Bold</vt:lpstr>
      <vt:lpstr>Calibri</vt:lpstr>
      <vt:lpstr>Lucida Sans</vt:lpstr>
      <vt:lpstr>Myriad Pro</vt:lpstr>
      <vt:lpstr>Perpetua</vt:lpstr>
      <vt:lpstr>Times New Roman</vt:lpstr>
      <vt:lpstr>Wingdings</vt:lpstr>
      <vt:lpstr>20140311PresentationUWTSDTemplate</vt:lpstr>
      <vt:lpstr>International Business Communications   Week 7: Formulating and Implementing Strategy in IBC</vt:lpstr>
      <vt:lpstr>PowerPoint Presentation</vt:lpstr>
      <vt:lpstr>Outline and Learning Outcome</vt:lpstr>
      <vt:lpstr>Introduction</vt:lpstr>
      <vt:lpstr>Introduction</vt:lpstr>
      <vt:lpstr>Strategic Planning</vt:lpstr>
      <vt:lpstr>Strategic Planning</vt:lpstr>
      <vt:lpstr>Why Operate Internationally</vt:lpstr>
      <vt:lpstr>Why to go Global</vt:lpstr>
      <vt:lpstr>Why to go Global (Reactive)</vt:lpstr>
      <vt:lpstr>Why to go Global (Reactive)</vt:lpstr>
      <vt:lpstr>Why to go Global (Reactive)</vt:lpstr>
      <vt:lpstr>Why to go Global (Reactive)</vt:lpstr>
      <vt:lpstr>Why to go Global (Proactive)</vt:lpstr>
      <vt:lpstr>Why to go Global (Proactive)</vt:lpstr>
      <vt:lpstr>Why to go Global (Proactive)</vt:lpstr>
      <vt:lpstr>Why to go Global (Proactive)</vt:lpstr>
      <vt:lpstr>Formulating Global Strategies</vt:lpstr>
      <vt:lpstr>Formulating Levels</vt:lpstr>
      <vt:lpstr>Formulation Steps</vt:lpstr>
      <vt:lpstr>Strategies Decision Process</vt:lpstr>
      <vt:lpstr>Choosing Appropriate Strategies</vt:lpstr>
      <vt:lpstr>Decide on global or regional strategy</vt:lpstr>
      <vt:lpstr>Decide on global vs regional strategy</vt:lpstr>
      <vt:lpstr>Decide on global vs regional strategy</vt:lpstr>
      <vt:lpstr>Decide on global vs regional strategy</vt:lpstr>
      <vt:lpstr>Global vs regional strategy</vt:lpstr>
      <vt:lpstr>Role of the Internet in Business</vt:lpstr>
      <vt:lpstr>Role of the Internet in Business</vt:lpstr>
      <vt:lpstr>Shopping Statistics (Source: Statista 2020</vt:lpstr>
      <vt:lpstr>Global E-commerce, Source, UNCTAD</vt:lpstr>
      <vt:lpstr>Global E-commerce, Source, UNCTAD</vt:lpstr>
      <vt:lpstr>Challenges to Online Shopping</vt:lpstr>
      <vt:lpstr>Strategies to Overcome Challenges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Essa Bah</cp:lastModifiedBy>
  <cp:revision>28</cp:revision>
  <dcterms:created xsi:type="dcterms:W3CDTF">2015-04-14T15:21:28Z</dcterms:created>
  <dcterms:modified xsi:type="dcterms:W3CDTF">2023-06-26T13:18:27Z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