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comments+xml" PartName="/ppt/comments/comment1.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commentAuthors+xml" PartName="/ppt/commentAuthors.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7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Lst>
  <p:sldSz cy="5143500" cx="9144000"/>
  <p:notesSz cx="6858000" cy="9144000"/>
  <p:embeddedFontLst>
    <p:embeddedFont>
      <p:font typeface="Instrument Sans"/>
      <p:regular r:id="rId27"/>
      <p:bold r:id="rId28"/>
      <p:italic r:id="rId29"/>
      <p:boldItalic r:id="rId30"/>
    </p:embeddedFont>
    <p:embeddedFont>
      <p:font typeface="Noto Sans Symbols"/>
      <p:regular r:id="rId31"/>
      <p:bold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3" roundtripDataSignature="AMtx7mikmdjtLlAEUqfxICiuL3nqkjBVBQ=="/>
    </p:ext>
  </p:extLst>
</p:presentation>
</file>

<file path=ppt/commentAuthors.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Author clrIdx="0" id="0" initials="" lastIdx="1" name="Adriana Rana-Ryng"/>
</p:cmAuthorLst>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font" Target="fonts/InstrumentSans-bold.fntdata"/><Relationship Id="rId27" Type="http://schemas.openxmlformats.org/officeDocument/2006/relationships/font" Target="fonts/InstrumentSans-regular.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font" Target="fonts/InstrumentSans-italic.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NotoSansSymbols-regular.fntdata"/><Relationship Id="rId30" Type="http://schemas.openxmlformats.org/officeDocument/2006/relationships/font" Target="fonts/InstrumentSans-boldItalic.fntdata"/><Relationship Id="rId11" Type="http://schemas.openxmlformats.org/officeDocument/2006/relationships/slide" Target="slides/slide5.xml"/><Relationship Id="rId33" Type="http://customschemas.google.com/relationships/presentationmetadata" Target="metadata"/><Relationship Id="rId10" Type="http://schemas.openxmlformats.org/officeDocument/2006/relationships/slide" Target="slides/slide4.xml"/><Relationship Id="rId32" Type="http://schemas.openxmlformats.org/officeDocument/2006/relationships/font" Target="fonts/NotoSansSymbols-bold.fntdata"/><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comments/comment1.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1" dt="2025-10-13T19:19:48.874">
    <p:pos x="6000" y="0"/>
    <p:text>Do you have any questions ?</p:text>
    <p:extLst>
      <p:ext uri="{C676402C-5697-4E1C-873F-D02D1690AC5C}">
        <p15:threadingInfo timeZoneBias="0"/>
      </p:ext>
      <p:ext uri="http://customooxmlschemas.google.com/">
        <go:slidesCustomData xmlns:go="http://customooxmlschemas.google.com/" commentPostId="AAABwk7ZIFQ"/>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28" name="Google Shape;128;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34" name="Google Shape;134;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3" name="Google Shape;14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1" name="Google Shape;151;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58" name="Google Shape;158;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5" name="Google Shape;16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2" name="Google Shape;17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8" name="Google Shape;178;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85" name="Google Shape;185;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95" name="Google Shape;195;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02" name="Google Shape;202;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10" name="Google Shape;210;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1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8" name="Google Shape;218;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1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7" name="Google Shape;227;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34" name="Google Shape;234;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41" name="Google Shape;241;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1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9" name="Google Shape;249;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56" name="Google Shape;256;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1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3" name="Google Shape;263;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70" name="Google Shape;270;p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hyperlink" Target="https://bit.ly/3A1uf1Q" TargetMode="External"/><Relationship Id="rId4" Type="http://schemas.openxmlformats.org/officeDocument/2006/relationships/hyperlink" Target="http://bit.ly/2TtBDfr" TargetMode="Externa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HEADER" type="secHead">
  <p:cSld name="SECTION_HEADER">
    <p:bg>
      <p:bgPr>
        <a:solidFill>
          <a:schemeClr val="lt1"/>
        </a:solidFill>
      </p:bgPr>
    </p:bg>
    <p:spTree>
      <p:nvGrpSpPr>
        <p:cNvPr id="6" name="Shape 6"/>
        <p:cNvGrpSpPr/>
        <p:nvPr/>
      </p:nvGrpSpPr>
      <p:grpSpPr>
        <a:xfrm>
          <a:off x="0" y="0"/>
          <a:ext cx="0" cy="0"/>
          <a:chOff x="0" y="0"/>
          <a:chExt cx="0" cy="0"/>
        </a:xfrm>
      </p:grpSpPr>
      <p:pic>
        <p:nvPicPr>
          <p:cNvPr id="7" name="Google Shape;7;p22"/>
          <p:cNvPicPr preferRelativeResize="0"/>
          <p:nvPr/>
        </p:nvPicPr>
        <p:blipFill rotWithShape="1">
          <a:blip r:embed="rId2">
            <a:alphaModFix/>
          </a:blip>
          <a:srcRect b="7813" l="0" r="0" t="7812"/>
          <a:stretch/>
        </p:blipFill>
        <p:spPr>
          <a:xfrm>
            <a:off x="0" y="0"/>
            <a:ext cx="9143640" cy="5143320"/>
          </a:xfrm>
          <a:prstGeom prst="rect">
            <a:avLst/>
          </a:prstGeom>
          <a:noFill/>
          <a:ln>
            <a:noFill/>
          </a:ln>
        </p:spPr>
      </p:pic>
      <p:sp>
        <p:nvSpPr>
          <p:cNvPr id="8" name="Google Shape;8;p22"/>
          <p:cNvSpPr txBox="1"/>
          <p:nvPr>
            <p:ph type="title"/>
          </p:nvPr>
        </p:nvSpPr>
        <p:spPr>
          <a:xfrm>
            <a:off x="270000" y="882720"/>
            <a:ext cx="6018840" cy="314568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 name="Google Shape;9;p22"/>
          <p:cNvSpPr txBox="1"/>
          <p:nvPr>
            <p:ph idx="2" type="title"/>
          </p:nvPr>
        </p:nvSpPr>
        <p:spPr>
          <a:xfrm>
            <a:off x="270000" y="366840"/>
            <a:ext cx="692640" cy="5155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0" name="Google Shape;10;p22"/>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11" name="Google Shape;11;p22"/>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
        <p:nvSpPr>
          <p:cNvPr id="12" name="Google Shape;12;p22"/>
          <p:cNvSpPr txBox="1"/>
          <p:nvPr>
            <p:ph idx="1" type="body"/>
          </p:nvPr>
        </p:nvSpPr>
        <p:spPr>
          <a:xfrm>
            <a:off x="457200" y="1203480"/>
            <a:ext cx="8229240" cy="2982960"/>
          </a:xfrm>
          <a:prstGeom prst="rect">
            <a:avLst/>
          </a:prstGeom>
          <a:noFill/>
          <a:ln>
            <a:noFill/>
          </a:ln>
        </p:spPr>
        <p:txBody>
          <a:bodyPr anchorCtr="0" anchor="t" bIns="0" lIns="0" spcFirstLastPara="1" rIns="0" wrap="square" tIns="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type="title">
  <p:cSld name="TITLE">
    <p:bg>
      <p:bgPr>
        <a:solidFill>
          <a:schemeClr val="lt1"/>
        </a:solidFill>
      </p:bgPr>
    </p:bg>
    <p:spTree>
      <p:nvGrpSpPr>
        <p:cNvPr id="13" name="Shape 13"/>
        <p:cNvGrpSpPr/>
        <p:nvPr/>
      </p:nvGrpSpPr>
      <p:grpSpPr>
        <a:xfrm>
          <a:off x="0" y="0"/>
          <a:ext cx="0" cy="0"/>
          <a:chOff x="0" y="0"/>
          <a:chExt cx="0" cy="0"/>
        </a:xfrm>
      </p:grpSpPr>
      <p:pic>
        <p:nvPicPr>
          <p:cNvPr id="14" name="Google Shape;14;p23"/>
          <p:cNvPicPr preferRelativeResize="0"/>
          <p:nvPr/>
        </p:nvPicPr>
        <p:blipFill rotWithShape="1">
          <a:blip r:embed="rId2">
            <a:alphaModFix/>
          </a:blip>
          <a:srcRect b="7803" l="0" r="0" t="7799"/>
          <a:stretch/>
        </p:blipFill>
        <p:spPr>
          <a:xfrm>
            <a:off x="0" y="0"/>
            <a:ext cx="9143640" cy="5143320"/>
          </a:xfrm>
          <a:prstGeom prst="rect">
            <a:avLst/>
          </a:prstGeom>
          <a:noFill/>
          <a:ln>
            <a:noFill/>
          </a:ln>
        </p:spPr>
      </p:pic>
      <p:sp>
        <p:nvSpPr>
          <p:cNvPr id="15" name="Google Shape;15;p23"/>
          <p:cNvSpPr txBox="1"/>
          <p:nvPr>
            <p:ph type="title"/>
          </p:nvPr>
        </p:nvSpPr>
        <p:spPr>
          <a:xfrm>
            <a:off x="279000" y="772920"/>
            <a:ext cx="5262120" cy="231516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6" name="Google Shape;16;p23"/>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
        <p:nvSpPr>
          <p:cNvPr id="17" name="Google Shape;17;p23"/>
          <p:cNvSpPr txBox="1"/>
          <p:nvPr>
            <p:ph idx="1" type="body"/>
          </p:nvPr>
        </p:nvSpPr>
        <p:spPr>
          <a:xfrm>
            <a:off x="457200" y="1203480"/>
            <a:ext cx="8229240" cy="2982960"/>
          </a:xfrm>
          <a:prstGeom prst="rect">
            <a:avLst/>
          </a:prstGeom>
          <a:noFill/>
          <a:ln>
            <a:noFill/>
          </a:ln>
        </p:spPr>
        <p:txBody>
          <a:bodyPr anchorCtr="0" anchor="t" bIns="0" lIns="0" spcFirstLastPara="1" rIns="0" wrap="square" tIns="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_COLUMN_TEXT_1" type="blank">
  <p:cSld name="BLANK">
    <p:bg>
      <p:bgPr>
        <a:solidFill>
          <a:schemeClr val="lt1"/>
        </a:solidFill>
      </p:bgPr>
    </p:bg>
    <p:spTree>
      <p:nvGrpSpPr>
        <p:cNvPr id="18" name="Shape 18"/>
        <p:cNvGrpSpPr/>
        <p:nvPr/>
      </p:nvGrpSpPr>
      <p:grpSpPr>
        <a:xfrm>
          <a:off x="0" y="0"/>
          <a:ext cx="0" cy="0"/>
          <a:chOff x="0" y="0"/>
          <a:chExt cx="0" cy="0"/>
        </a:xfrm>
      </p:grpSpPr>
      <p:sp>
        <p:nvSpPr>
          <p:cNvPr id="19" name="Google Shape;19;p24"/>
          <p:cNvSpPr txBox="1"/>
          <p:nvPr>
            <p:ph type="title"/>
          </p:nvPr>
        </p:nvSpPr>
        <p:spPr>
          <a:xfrm>
            <a:off x="308880" y="747720"/>
            <a:ext cx="4218840" cy="121536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0" name="Google Shape;20;p24"/>
          <p:cNvSpPr txBox="1"/>
          <p:nvPr>
            <p:ph idx="1" type="body"/>
          </p:nvPr>
        </p:nvSpPr>
        <p:spPr>
          <a:xfrm>
            <a:off x="5095440" y="747720"/>
            <a:ext cx="3778200" cy="397332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21" name="Google Shape;21;p24"/>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22" name="Google Shape;22;p24"/>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_1_1_1">
  <p:cSld name="BLANK_1_1_1_1_1_1_1_1">
    <p:bg>
      <p:bgPr>
        <a:solidFill>
          <a:schemeClr val="lt1"/>
        </a:solidFill>
      </p:bgPr>
    </p:bg>
    <p:spTree>
      <p:nvGrpSpPr>
        <p:cNvPr id="23" name="Shape 23"/>
        <p:cNvGrpSpPr/>
        <p:nvPr/>
      </p:nvGrpSpPr>
      <p:grpSpPr>
        <a:xfrm>
          <a:off x="0" y="0"/>
          <a:ext cx="0" cy="0"/>
          <a:chOff x="0" y="0"/>
          <a:chExt cx="0" cy="0"/>
        </a:xfrm>
      </p:grpSpPr>
      <p:cxnSp>
        <p:nvCxnSpPr>
          <p:cNvPr id="24" name="Google Shape;24;p25"/>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p:cSld name="CUSTOM">
    <p:bg>
      <p:bgPr>
        <a:solidFill>
          <a:schemeClr val="lt1"/>
        </a:solidFill>
      </p:bgPr>
    </p:bg>
    <p:spTree>
      <p:nvGrpSpPr>
        <p:cNvPr id="25" name="Shape 25"/>
        <p:cNvGrpSpPr/>
        <p:nvPr/>
      </p:nvGrpSpPr>
      <p:grpSpPr>
        <a:xfrm>
          <a:off x="0" y="0"/>
          <a:ext cx="0" cy="0"/>
          <a:chOff x="0" y="0"/>
          <a:chExt cx="0" cy="0"/>
        </a:xfrm>
      </p:grpSpPr>
      <p:sp>
        <p:nvSpPr>
          <p:cNvPr id="26" name="Google Shape;26;p26"/>
          <p:cNvSpPr txBox="1"/>
          <p:nvPr>
            <p:ph type="title"/>
          </p:nvPr>
        </p:nvSpPr>
        <p:spPr>
          <a:xfrm>
            <a:off x="270000" y="3017520"/>
            <a:ext cx="3400200" cy="18558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27" name="Google Shape;27;p26"/>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28" name="Google Shape;28;p26"/>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
        <p:nvSpPr>
          <p:cNvPr id="29" name="Google Shape;29;p26"/>
          <p:cNvSpPr txBox="1"/>
          <p:nvPr>
            <p:ph idx="1" type="body"/>
          </p:nvPr>
        </p:nvSpPr>
        <p:spPr>
          <a:xfrm>
            <a:off x="457200" y="1203480"/>
            <a:ext cx="8229240" cy="2982960"/>
          </a:xfrm>
          <a:prstGeom prst="rect">
            <a:avLst/>
          </a:prstGeom>
          <a:noFill/>
          <a:ln>
            <a:noFill/>
          </a:ln>
        </p:spPr>
        <p:txBody>
          <a:bodyPr anchorCtr="0" anchor="t" bIns="0" lIns="0" spcFirstLastPara="1" rIns="0" wrap="square" tIns="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_1_1">
  <p:cSld name="BLANK_1_1_1_1_1_1_1">
    <p:bg>
      <p:bgPr>
        <a:solidFill>
          <a:schemeClr val="lt1"/>
        </a:solidFill>
      </p:bgPr>
    </p:bg>
    <p:spTree>
      <p:nvGrpSpPr>
        <p:cNvPr id="30" name="Shape 30"/>
        <p:cNvGrpSpPr/>
        <p:nvPr/>
      </p:nvGrpSpPr>
      <p:grpSpPr>
        <a:xfrm>
          <a:off x="0" y="0"/>
          <a:ext cx="0" cy="0"/>
          <a:chOff x="0" y="0"/>
          <a:chExt cx="0" cy="0"/>
        </a:xfrm>
      </p:grpSpPr>
      <p:cxnSp>
        <p:nvCxnSpPr>
          <p:cNvPr id="31" name="Google Shape;31;p27"/>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32" name="Google Shape;32;p27"/>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3_1">
  <p:cSld name="CUSTOM_3_1">
    <p:bg>
      <p:bgPr>
        <a:solidFill>
          <a:schemeClr val="lt1"/>
        </a:solidFill>
      </p:bgPr>
    </p:bg>
    <p:spTree>
      <p:nvGrpSpPr>
        <p:cNvPr id="33" name="Shape 33"/>
        <p:cNvGrpSpPr/>
        <p:nvPr/>
      </p:nvGrpSpPr>
      <p:grpSpPr>
        <a:xfrm>
          <a:off x="0" y="0"/>
          <a:ext cx="0" cy="0"/>
          <a:chOff x="0" y="0"/>
          <a:chExt cx="0" cy="0"/>
        </a:xfrm>
      </p:grpSpPr>
      <p:pic>
        <p:nvPicPr>
          <p:cNvPr id="34" name="Google Shape;34;p28"/>
          <p:cNvPicPr preferRelativeResize="0"/>
          <p:nvPr/>
        </p:nvPicPr>
        <p:blipFill rotWithShape="1">
          <a:blip r:embed="rId2">
            <a:alphaModFix/>
          </a:blip>
          <a:srcRect b="7813" l="0" r="0" t="7812"/>
          <a:stretch/>
        </p:blipFill>
        <p:spPr>
          <a:xfrm>
            <a:off x="0" y="0"/>
            <a:ext cx="9143640" cy="5143320"/>
          </a:xfrm>
          <a:prstGeom prst="rect">
            <a:avLst/>
          </a:prstGeom>
          <a:noFill/>
          <a:ln>
            <a:noFill/>
          </a:ln>
        </p:spPr>
      </p:pic>
      <p:cxnSp>
        <p:nvCxnSpPr>
          <p:cNvPr id="35" name="Google Shape;35;p28"/>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36" name="Google Shape;36;p28"/>
          <p:cNvCxnSpPr/>
          <p:nvPr/>
        </p:nvCxnSpPr>
        <p:spPr>
          <a:xfrm>
            <a:off x="279000" y="267480"/>
            <a:ext cx="8589240" cy="360"/>
          </a:xfrm>
          <a:prstGeom prst="straightConnector1">
            <a:avLst/>
          </a:prstGeom>
          <a:noFill/>
          <a:ln cap="flat" cmpd="sng" w="9525">
            <a:solidFill>
              <a:srgbClr val="FFFFFF"/>
            </a:solidFill>
            <a:prstDash val="dot"/>
            <a:round/>
            <a:headEnd len="sm" w="sm" type="none"/>
            <a:tailEnd len="sm" w="sm" type="none"/>
          </a:ln>
        </p:spPr>
      </p:cxnSp>
      <p:sp>
        <p:nvSpPr>
          <p:cNvPr id="37" name="Google Shape;37;p28"/>
          <p:cNvSpPr txBox="1"/>
          <p:nvPr>
            <p:ph type="title"/>
          </p:nvPr>
        </p:nvSpPr>
        <p:spPr>
          <a:xfrm>
            <a:off x="594000" y="524880"/>
            <a:ext cx="7956000" cy="1058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38" name="Google Shape;38;p28"/>
          <p:cNvSpPr/>
          <p:nvPr/>
        </p:nvSpPr>
        <p:spPr>
          <a:xfrm>
            <a:off x="4217760" y="3109680"/>
            <a:ext cx="4417920" cy="55584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00000"/>
              </a:buClr>
              <a:buSzPts val="1000"/>
              <a:buFont typeface="Arial"/>
              <a:buNone/>
            </a:pPr>
            <a:r>
              <a:rPr b="1" i="0" lang="en-US" sz="1000" u="none" cap="none" strike="noStrike">
                <a:solidFill>
                  <a:schemeClr val="dk1"/>
                </a:solidFill>
                <a:latin typeface="Instrument Sans"/>
                <a:ea typeface="Instrument Sans"/>
                <a:cs typeface="Instrument Sans"/>
                <a:sym typeface="Instrument Sans"/>
              </a:rPr>
              <a:t>CREDITS:</a:t>
            </a:r>
            <a:r>
              <a:rPr b="0" i="0" lang="en-US" sz="1000" u="none" cap="none" strike="noStrike">
                <a:solidFill>
                  <a:schemeClr val="dk1"/>
                </a:solidFill>
                <a:latin typeface="Instrument Sans"/>
                <a:ea typeface="Instrument Sans"/>
                <a:cs typeface="Instrument Sans"/>
                <a:sym typeface="Instrument Sans"/>
              </a:rPr>
              <a:t> This presentation template was created by </a:t>
            </a:r>
            <a:r>
              <a:rPr b="1" i="0" lang="en-US" sz="1000" u="sng" cap="none" strike="noStrike">
                <a:solidFill>
                  <a:schemeClr val="dk1"/>
                </a:solidFill>
                <a:latin typeface="Instrument Sans"/>
                <a:ea typeface="Instrument Sans"/>
                <a:cs typeface="Instrument Sans"/>
                <a:sym typeface="Instrument Sans"/>
                <a:hlinkClick r:id="rId3">
                  <a:extLst>
                    <a:ext uri="{A12FA001-AC4F-418D-AE19-62706E023703}">
                      <ahyp:hlinkClr val="tx"/>
                    </a:ext>
                  </a:extLst>
                </a:hlinkClick>
              </a:rPr>
              <a:t>Slidesgo</a:t>
            </a:r>
            <a:r>
              <a:rPr b="0" i="0" lang="en-US" sz="1000" u="none" cap="none" strike="noStrike">
                <a:solidFill>
                  <a:schemeClr val="dk1"/>
                </a:solidFill>
                <a:latin typeface="Instrument Sans"/>
                <a:ea typeface="Instrument Sans"/>
                <a:cs typeface="Instrument Sans"/>
                <a:sym typeface="Instrument Sans"/>
              </a:rPr>
              <a:t>, and includes icons, infographics &amp; images by </a:t>
            </a:r>
            <a:r>
              <a:rPr b="1" i="0" lang="en-US" sz="1000" u="sng" cap="none" strike="noStrike">
                <a:solidFill>
                  <a:schemeClr val="dk1"/>
                </a:solidFill>
                <a:latin typeface="Instrument Sans"/>
                <a:ea typeface="Instrument Sans"/>
                <a:cs typeface="Instrument Sans"/>
                <a:sym typeface="Instrument Sans"/>
                <a:hlinkClick r:id="rId4">
                  <a:extLst>
                    <a:ext uri="{A12FA001-AC4F-418D-AE19-62706E023703}">
                      <ahyp:hlinkClr val="tx"/>
                    </a:ext>
                  </a:extLst>
                </a:hlinkClick>
              </a:rPr>
              <a:t>Freepik</a:t>
            </a:r>
            <a:r>
              <a:rPr b="0" i="0" lang="en-US" sz="1000" u="none" cap="none" strike="noStrike">
                <a:solidFill>
                  <a:schemeClr val="dk1"/>
                </a:solidFill>
                <a:latin typeface="Instrument Sans"/>
                <a:ea typeface="Instrument Sans"/>
                <a:cs typeface="Instrument Sans"/>
                <a:sym typeface="Instrument Sans"/>
              </a:rPr>
              <a:t> </a:t>
            </a:r>
            <a:endParaRPr b="0" i="0" sz="1000" u="none" cap="none" strike="noStrike">
              <a:solidFill>
                <a:srgbClr val="FFFFFF"/>
              </a:solidFill>
              <a:latin typeface="Noto Sans Symbols"/>
              <a:ea typeface="Noto Sans Symbols"/>
              <a:cs typeface="Noto Sans Symbols"/>
              <a:sym typeface="Noto Sans Symbol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_NUMBER">
  <p:cSld name="BIG_NUMBER">
    <p:bg>
      <p:bgPr>
        <a:solidFill>
          <a:schemeClr val="lt1"/>
        </a:solidFill>
      </p:bgPr>
    </p:bg>
    <p:spTree>
      <p:nvGrpSpPr>
        <p:cNvPr id="39" name="Shape 39"/>
        <p:cNvGrpSpPr/>
        <p:nvPr/>
      </p:nvGrpSpPr>
      <p:grpSpPr>
        <a:xfrm>
          <a:off x="0" y="0"/>
          <a:ext cx="0" cy="0"/>
          <a:chOff x="0" y="0"/>
          <a:chExt cx="0" cy="0"/>
        </a:xfrm>
      </p:grpSpPr>
      <p:sp>
        <p:nvSpPr>
          <p:cNvPr id="40" name="Google Shape;40;p29"/>
          <p:cNvSpPr txBox="1"/>
          <p:nvPr>
            <p:ph hasCustomPrompt="1" type="title"/>
          </p:nvPr>
        </p:nvSpPr>
        <p:spPr>
          <a:xfrm>
            <a:off x="1284120" y="1953000"/>
            <a:ext cx="6575760" cy="7992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a:r>
              <a:t>xx%</a:t>
            </a:r>
          </a:p>
        </p:txBody>
      </p:sp>
      <p:cxnSp>
        <p:nvCxnSpPr>
          <p:cNvPr id="41" name="Google Shape;41;p29"/>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42" name="Google Shape;42;p29"/>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2">
    <p:bg>
      <p:bgPr>
        <a:solidFill>
          <a:schemeClr val="accent6"/>
        </a:solidFill>
      </p:bgPr>
    </p:bg>
    <p:spTree>
      <p:nvGrpSpPr>
        <p:cNvPr id="43" name="Shape 43"/>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2_1">
  <p:cSld name="BLANK_1_1_1_1_2_1">
    <p:bg>
      <p:bgPr>
        <a:solidFill>
          <a:schemeClr val="lt1"/>
        </a:solidFill>
      </p:bgPr>
    </p:bg>
    <p:spTree>
      <p:nvGrpSpPr>
        <p:cNvPr id="44" name="Shape 44"/>
        <p:cNvGrpSpPr/>
        <p:nvPr/>
      </p:nvGrpSpPr>
      <p:grpSpPr>
        <a:xfrm>
          <a:off x="0" y="0"/>
          <a:ext cx="0" cy="0"/>
          <a:chOff x="0" y="0"/>
          <a:chExt cx="0" cy="0"/>
        </a:xfrm>
      </p:grpSpPr>
      <p:pic>
        <p:nvPicPr>
          <p:cNvPr id="45" name="Google Shape;45;p31"/>
          <p:cNvPicPr preferRelativeResize="0"/>
          <p:nvPr/>
        </p:nvPicPr>
        <p:blipFill rotWithShape="1">
          <a:blip r:embed="rId2">
            <a:alphaModFix/>
          </a:blip>
          <a:srcRect b="9702" l="0" r="7209" t="11989"/>
          <a:stretch/>
        </p:blipFill>
        <p:spPr>
          <a:xfrm>
            <a:off x="0" y="0"/>
            <a:ext cx="9143640" cy="5143320"/>
          </a:xfrm>
          <a:prstGeom prst="rect">
            <a:avLst/>
          </a:prstGeom>
          <a:noFill/>
          <a:ln>
            <a:noFill/>
          </a:ln>
        </p:spPr>
      </p:pic>
      <p:sp>
        <p:nvSpPr>
          <p:cNvPr id="46" name="Google Shape;46;p31"/>
          <p:cNvSpPr txBox="1"/>
          <p:nvPr>
            <p:ph type="title"/>
          </p:nvPr>
        </p:nvSpPr>
        <p:spPr>
          <a:xfrm>
            <a:off x="270000" y="270000"/>
            <a:ext cx="8686800" cy="100548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7" name="Google Shape;47;p31"/>
          <p:cNvSpPr txBox="1"/>
          <p:nvPr>
            <p:ph idx="2" type="title"/>
          </p:nvPr>
        </p:nvSpPr>
        <p:spPr>
          <a:xfrm>
            <a:off x="3011040" y="1535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8" name="Google Shape;48;p31"/>
          <p:cNvSpPr txBox="1"/>
          <p:nvPr>
            <p:ph idx="3" type="title"/>
          </p:nvPr>
        </p:nvSpPr>
        <p:spPr>
          <a:xfrm>
            <a:off x="3011040" y="229392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9" name="Google Shape;49;p31"/>
          <p:cNvSpPr txBox="1"/>
          <p:nvPr>
            <p:ph idx="4" type="title"/>
          </p:nvPr>
        </p:nvSpPr>
        <p:spPr>
          <a:xfrm>
            <a:off x="3011040" y="305280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0" name="Google Shape;50;p31"/>
          <p:cNvSpPr txBox="1"/>
          <p:nvPr>
            <p:ph idx="5" type="title"/>
          </p:nvPr>
        </p:nvSpPr>
        <p:spPr>
          <a:xfrm>
            <a:off x="3011040" y="3812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1" name="Google Shape;51;p31"/>
          <p:cNvSpPr txBox="1"/>
          <p:nvPr>
            <p:ph idx="6" type="title"/>
          </p:nvPr>
        </p:nvSpPr>
        <p:spPr>
          <a:xfrm>
            <a:off x="5268960" y="1535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2" name="Google Shape;52;p31"/>
          <p:cNvSpPr txBox="1"/>
          <p:nvPr>
            <p:ph idx="7" type="title"/>
          </p:nvPr>
        </p:nvSpPr>
        <p:spPr>
          <a:xfrm>
            <a:off x="5268960" y="229392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3" name="Google Shape;53;p31"/>
          <p:cNvSpPr txBox="1"/>
          <p:nvPr>
            <p:ph idx="8" type="title"/>
          </p:nvPr>
        </p:nvSpPr>
        <p:spPr>
          <a:xfrm>
            <a:off x="5268960" y="305280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4" name="Google Shape;54;p31"/>
          <p:cNvSpPr txBox="1"/>
          <p:nvPr>
            <p:ph idx="9" type="title"/>
          </p:nvPr>
        </p:nvSpPr>
        <p:spPr>
          <a:xfrm>
            <a:off x="5268960" y="3812040"/>
            <a:ext cx="864000" cy="598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55" name="Google Shape;55;p31"/>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56" name="Google Shape;56;p31"/>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
  <p:cSld name="TITLE_ONLY_1">
    <p:bg>
      <p:bgPr>
        <a:solidFill>
          <a:schemeClr val="lt1"/>
        </a:solidFill>
      </p:bgPr>
    </p:bg>
    <p:spTree>
      <p:nvGrpSpPr>
        <p:cNvPr id="57" name="Shape 57"/>
        <p:cNvGrpSpPr/>
        <p:nvPr/>
      </p:nvGrpSpPr>
      <p:grpSpPr>
        <a:xfrm>
          <a:off x="0" y="0"/>
          <a:ext cx="0" cy="0"/>
          <a:chOff x="0" y="0"/>
          <a:chExt cx="0" cy="0"/>
        </a:xfrm>
      </p:grpSpPr>
      <p:sp>
        <p:nvSpPr>
          <p:cNvPr id="58" name="Google Shape;58;p32"/>
          <p:cNvSpPr txBox="1"/>
          <p:nvPr>
            <p:ph type="title"/>
          </p:nvPr>
        </p:nvSpPr>
        <p:spPr>
          <a:xfrm>
            <a:off x="270000" y="27000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59" name="Google Shape;59;p32"/>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60" name="Google Shape;60;p32"/>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2">
  <p:cSld name="BLANK_1_1_1_2">
    <p:bg>
      <p:bgPr>
        <a:solidFill>
          <a:schemeClr val="lt1"/>
        </a:solidFill>
      </p:bgPr>
    </p:bg>
    <p:spTree>
      <p:nvGrpSpPr>
        <p:cNvPr id="61" name="Shape 61"/>
        <p:cNvGrpSpPr/>
        <p:nvPr/>
      </p:nvGrpSpPr>
      <p:grpSpPr>
        <a:xfrm>
          <a:off x="0" y="0"/>
          <a:ext cx="0" cy="0"/>
          <a:chOff x="0" y="0"/>
          <a:chExt cx="0" cy="0"/>
        </a:xfrm>
      </p:grpSpPr>
      <p:sp>
        <p:nvSpPr>
          <p:cNvPr id="62" name="Google Shape;62;p33"/>
          <p:cNvSpPr txBox="1"/>
          <p:nvPr>
            <p:ph type="title"/>
          </p:nvPr>
        </p:nvSpPr>
        <p:spPr>
          <a:xfrm>
            <a:off x="279000" y="270000"/>
            <a:ext cx="7027920" cy="100548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3" name="Google Shape;63;p33"/>
          <p:cNvSpPr txBox="1"/>
          <p:nvPr>
            <p:ph idx="2" type="title"/>
          </p:nvPr>
        </p:nvSpPr>
        <p:spPr>
          <a:xfrm>
            <a:off x="3293640" y="1821960"/>
            <a:ext cx="1639800" cy="76248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4" name="Google Shape;64;p33"/>
          <p:cNvSpPr txBox="1"/>
          <p:nvPr>
            <p:ph idx="3" type="title"/>
          </p:nvPr>
        </p:nvSpPr>
        <p:spPr>
          <a:xfrm>
            <a:off x="228600" y="1822320"/>
            <a:ext cx="1705680" cy="76176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5" name="Google Shape;65;p33"/>
          <p:cNvSpPr txBox="1"/>
          <p:nvPr>
            <p:ph idx="4" type="title"/>
          </p:nvPr>
        </p:nvSpPr>
        <p:spPr>
          <a:xfrm>
            <a:off x="6360120" y="1821960"/>
            <a:ext cx="1478880" cy="76248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66" name="Google Shape;66;p33"/>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67" name="Google Shape;67;p33"/>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
  <p:cSld name="BLANK_1_1_1_1_1">
    <p:bg>
      <p:bgPr>
        <a:solidFill>
          <a:schemeClr val="lt1"/>
        </a:solidFill>
      </p:bgPr>
    </p:bg>
    <p:spTree>
      <p:nvGrpSpPr>
        <p:cNvPr id="68" name="Shape 68"/>
        <p:cNvGrpSpPr/>
        <p:nvPr/>
      </p:nvGrpSpPr>
      <p:grpSpPr>
        <a:xfrm>
          <a:off x="0" y="0"/>
          <a:ext cx="0" cy="0"/>
          <a:chOff x="0" y="0"/>
          <a:chExt cx="0" cy="0"/>
        </a:xfrm>
      </p:grpSpPr>
      <p:sp>
        <p:nvSpPr>
          <p:cNvPr id="69" name="Google Shape;69;p34"/>
          <p:cNvSpPr txBox="1"/>
          <p:nvPr>
            <p:ph type="title"/>
          </p:nvPr>
        </p:nvSpPr>
        <p:spPr>
          <a:xfrm>
            <a:off x="270000" y="270000"/>
            <a:ext cx="772128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0" name="Google Shape;70;p34"/>
          <p:cNvSpPr txBox="1"/>
          <p:nvPr>
            <p:ph idx="2" type="title"/>
          </p:nvPr>
        </p:nvSpPr>
        <p:spPr>
          <a:xfrm>
            <a:off x="4424040" y="364752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1" name="Google Shape;71;p34"/>
          <p:cNvSpPr txBox="1"/>
          <p:nvPr>
            <p:ph idx="3" type="title"/>
          </p:nvPr>
        </p:nvSpPr>
        <p:spPr>
          <a:xfrm>
            <a:off x="4424040" y="139356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2" name="Google Shape;72;p34"/>
          <p:cNvSpPr txBox="1"/>
          <p:nvPr>
            <p:ph idx="4" type="title"/>
          </p:nvPr>
        </p:nvSpPr>
        <p:spPr>
          <a:xfrm>
            <a:off x="266040" y="1393560"/>
            <a:ext cx="57708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3" name="Google Shape;73;p34"/>
          <p:cNvSpPr txBox="1"/>
          <p:nvPr>
            <p:ph idx="5" type="title"/>
          </p:nvPr>
        </p:nvSpPr>
        <p:spPr>
          <a:xfrm>
            <a:off x="266040" y="364752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4" name="Google Shape;74;p34"/>
          <p:cNvSpPr txBox="1"/>
          <p:nvPr>
            <p:ph idx="6" type="title"/>
          </p:nvPr>
        </p:nvSpPr>
        <p:spPr>
          <a:xfrm>
            <a:off x="4424040" y="252036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5" name="Google Shape;75;p34"/>
          <p:cNvSpPr txBox="1"/>
          <p:nvPr>
            <p:ph idx="7" type="title"/>
          </p:nvPr>
        </p:nvSpPr>
        <p:spPr>
          <a:xfrm>
            <a:off x="265320" y="2520360"/>
            <a:ext cx="578160" cy="310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76" name="Google Shape;76;p34"/>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77" name="Google Shape;77;p34"/>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_1">
  <p:cSld name="BLANK_1_1_1_1_1_1">
    <p:bg>
      <p:bgPr>
        <a:solidFill>
          <a:schemeClr val="lt1"/>
        </a:solidFill>
      </p:bgPr>
    </p:bg>
    <p:spTree>
      <p:nvGrpSpPr>
        <p:cNvPr id="78" name="Shape 78"/>
        <p:cNvGrpSpPr/>
        <p:nvPr/>
      </p:nvGrpSpPr>
      <p:grpSpPr>
        <a:xfrm>
          <a:off x="0" y="0"/>
          <a:ext cx="0" cy="0"/>
          <a:chOff x="0" y="0"/>
          <a:chExt cx="0" cy="0"/>
        </a:xfrm>
      </p:grpSpPr>
      <p:sp>
        <p:nvSpPr>
          <p:cNvPr id="79" name="Google Shape;79;p35"/>
          <p:cNvSpPr txBox="1"/>
          <p:nvPr>
            <p:ph type="title"/>
          </p:nvPr>
        </p:nvSpPr>
        <p:spPr>
          <a:xfrm>
            <a:off x="4728960" y="88380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0" name="Google Shape;80;p35"/>
          <p:cNvSpPr txBox="1"/>
          <p:nvPr>
            <p:ph idx="2" type="title"/>
          </p:nvPr>
        </p:nvSpPr>
        <p:spPr>
          <a:xfrm>
            <a:off x="4728960" y="304056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1" name="Google Shape;81;p35"/>
          <p:cNvSpPr txBox="1"/>
          <p:nvPr>
            <p:ph idx="3" type="title"/>
          </p:nvPr>
        </p:nvSpPr>
        <p:spPr>
          <a:xfrm>
            <a:off x="4728960" y="196200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2" name="Google Shape;82;p35"/>
          <p:cNvSpPr txBox="1"/>
          <p:nvPr>
            <p:ph idx="4" type="title"/>
          </p:nvPr>
        </p:nvSpPr>
        <p:spPr>
          <a:xfrm>
            <a:off x="4728960" y="4118760"/>
            <a:ext cx="4144680" cy="75456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3" name="Google Shape;83;p35"/>
          <p:cNvSpPr txBox="1"/>
          <p:nvPr>
            <p:ph idx="5" type="title"/>
          </p:nvPr>
        </p:nvSpPr>
        <p:spPr>
          <a:xfrm>
            <a:off x="270000" y="270000"/>
            <a:ext cx="700416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84" name="Google Shape;84;p35"/>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85" name="Google Shape;85;p35"/>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 type="tx">
  <p:cSld name="TITLE_AND_BODY">
    <p:bg>
      <p:bgPr>
        <a:solidFill>
          <a:schemeClr val="lt1"/>
        </a:solidFill>
      </p:bgPr>
    </p:bg>
    <p:spTree>
      <p:nvGrpSpPr>
        <p:cNvPr id="86" name="Shape 86"/>
        <p:cNvGrpSpPr/>
        <p:nvPr/>
      </p:nvGrpSpPr>
      <p:grpSpPr>
        <a:xfrm>
          <a:off x="0" y="0"/>
          <a:ext cx="0" cy="0"/>
          <a:chOff x="0" y="0"/>
          <a:chExt cx="0" cy="0"/>
        </a:xfrm>
      </p:grpSpPr>
      <p:sp>
        <p:nvSpPr>
          <p:cNvPr id="87" name="Google Shape;87;p36"/>
          <p:cNvSpPr txBox="1"/>
          <p:nvPr>
            <p:ph type="title"/>
          </p:nvPr>
        </p:nvSpPr>
        <p:spPr>
          <a:xfrm>
            <a:off x="270000" y="270000"/>
            <a:ext cx="86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8" name="Google Shape;88;p36"/>
          <p:cNvSpPr txBox="1"/>
          <p:nvPr>
            <p:ph idx="1" type="body"/>
          </p:nvPr>
        </p:nvSpPr>
        <p:spPr>
          <a:xfrm>
            <a:off x="720000" y="1152360"/>
            <a:ext cx="7703640" cy="3416040"/>
          </a:xfrm>
          <a:prstGeom prst="rect">
            <a:avLst/>
          </a:prstGeom>
          <a:noFill/>
          <a:ln>
            <a:noFill/>
          </a:ln>
        </p:spPr>
        <p:txBody>
          <a:bodyPr anchorCtr="0" anchor="t" bIns="91425" lIns="91425" spcFirstLastPara="1" rIns="91425" wrap="square" tIns="914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89" name="Google Shape;89;p36"/>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TWO_COLUMNS" type="twoObj">
  <p:cSld name="TWO_OBJECTS">
    <p:bg>
      <p:bgPr>
        <a:solidFill>
          <a:schemeClr val="lt1"/>
        </a:solidFill>
      </p:bgPr>
    </p:bg>
    <p:spTree>
      <p:nvGrpSpPr>
        <p:cNvPr id="90" name="Shape 90"/>
        <p:cNvGrpSpPr/>
        <p:nvPr/>
      </p:nvGrpSpPr>
      <p:grpSpPr>
        <a:xfrm>
          <a:off x="0" y="0"/>
          <a:ext cx="0" cy="0"/>
          <a:chOff x="0" y="0"/>
          <a:chExt cx="0" cy="0"/>
        </a:xfrm>
      </p:grpSpPr>
      <p:sp>
        <p:nvSpPr>
          <p:cNvPr id="91" name="Google Shape;91;p37"/>
          <p:cNvSpPr txBox="1"/>
          <p:nvPr>
            <p:ph type="title"/>
          </p:nvPr>
        </p:nvSpPr>
        <p:spPr>
          <a:xfrm>
            <a:off x="270000" y="270000"/>
            <a:ext cx="2620800" cy="115272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2" name="Google Shape;92;p37"/>
          <p:cNvSpPr txBox="1"/>
          <p:nvPr>
            <p:ph idx="2" type="title"/>
          </p:nvPr>
        </p:nvSpPr>
        <p:spPr>
          <a:xfrm>
            <a:off x="3900960" y="565560"/>
            <a:ext cx="610920" cy="4579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3" name="Google Shape;93;p37"/>
          <p:cNvSpPr txBox="1"/>
          <p:nvPr>
            <p:ph idx="3" type="title"/>
          </p:nvPr>
        </p:nvSpPr>
        <p:spPr>
          <a:xfrm>
            <a:off x="3900960" y="2452680"/>
            <a:ext cx="610920" cy="4579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94" name="Google Shape;94;p37"/>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cxnSp>
        <p:nvCxnSpPr>
          <p:cNvPr id="95" name="Google Shape;95;p37"/>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 type="titleOnly">
  <p:cSld name="TITLE_ONLY">
    <p:bg>
      <p:bgPr>
        <a:solidFill>
          <a:schemeClr val="lt1"/>
        </a:solidFill>
      </p:bgPr>
    </p:bg>
    <p:spTree>
      <p:nvGrpSpPr>
        <p:cNvPr id="96" name="Shape 96"/>
        <p:cNvGrpSpPr/>
        <p:nvPr/>
      </p:nvGrpSpPr>
      <p:grpSpPr>
        <a:xfrm>
          <a:off x="0" y="0"/>
          <a:ext cx="0" cy="0"/>
          <a:chOff x="0" y="0"/>
          <a:chExt cx="0" cy="0"/>
        </a:xfrm>
      </p:grpSpPr>
      <p:sp>
        <p:nvSpPr>
          <p:cNvPr id="97" name="Google Shape;97;p38"/>
          <p:cNvSpPr txBox="1"/>
          <p:nvPr>
            <p:ph type="title"/>
          </p:nvPr>
        </p:nvSpPr>
        <p:spPr>
          <a:xfrm>
            <a:off x="270000" y="27000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98" name="Google Shape;98;p38"/>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99" name="Google Shape;99;p38"/>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_COLUMN_TEXT">
  <p:cSld name="ONE_COLUMN_TEXT">
    <p:bg>
      <p:bgPr>
        <a:solidFill>
          <a:schemeClr val="lt1"/>
        </a:solidFill>
      </p:bgPr>
    </p:bg>
    <p:spTree>
      <p:nvGrpSpPr>
        <p:cNvPr id="100" name="Shape 100"/>
        <p:cNvGrpSpPr/>
        <p:nvPr/>
      </p:nvGrpSpPr>
      <p:grpSpPr>
        <a:xfrm>
          <a:off x="0" y="0"/>
          <a:ext cx="0" cy="0"/>
          <a:chOff x="0" y="0"/>
          <a:chExt cx="0" cy="0"/>
        </a:xfrm>
      </p:grpSpPr>
      <p:sp>
        <p:nvSpPr>
          <p:cNvPr id="101" name="Google Shape;101;p39"/>
          <p:cNvSpPr txBox="1"/>
          <p:nvPr>
            <p:ph type="title"/>
          </p:nvPr>
        </p:nvSpPr>
        <p:spPr>
          <a:xfrm>
            <a:off x="228600" y="228600"/>
            <a:ext cx="3998160" cy="1445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02" name="Google Shape;102;p39"/>
          <p:cNvSpPr txBox="1"/>
          <p:nvPr>
            <p:ph idx="1" type="body"/>
          </p:nvPr>
        </p:nvSpPr>
        <p:spPr>
          <a:xfrm>
            <a:off x="315720" y="2007720"/>
            <a:ext cx="3823920" cy="2532240"/>
          </a:xfrm>
          <a:prstGeom prst="rect">
            <a:avLst/>
          </a:prstGeom>
          <a:noFill/>
          <a:ln>
            <a:noFill/>
          </a:ln>
        </p:spPr>
        <p:txBody>
          <a:bodyPr anchorCtr="0" anchor="t" bIns="91425" lIns="91425" spcFirstLastPara="1" rIns="91425" wrap="square" tIns="914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03" name="Google Shape;103;p39"/>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104" name="Google Shape;104;p39"/>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
        <p:nvSpPr>
          <p:cNvPr id="105" name="Google Shape;105;p39"/>
          <p:cNvSpPr txBox="1"/>
          <p:nvPr>
            <p:ph idx="2" type="body"/>
          </p:nvPr>
        </p:nvSpPr>
        <p:spPr>
          <a:xfrm>
            <a:off x="5095440" y="747720"/>
            <a:ext cx="3778200" cy="397332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_POINT">
  <p:cSld name="MAIN_POINT">
    <p:bg>
      <p:bgPr>
        <a:solidFill>
          <a:schemeClr val="lt1"/>
        </a:solidFill>
      </p:bgPr>
    </p:bg>
    <p:spTree>
      <p:nvGrpSpPr>
        <p:cNvPr id="106" name="Shape 106"/>
        <p:cNvGrpSpPr/>
        <p:nvPr/>
      </p:nvGrpSpPr>
      <p:grpSpPr>
        <a:xfrm>
          <a:off x="0" y="0"/>
          <a:ext cx="0" cy="0"/>
          <a:chOff x="0" y="0"/>
          <a:chExt cx="0" cy="0"/>
        </a:xfrm>
      </p:grpSpPr>
      <p:sp>
        <p:nvSpPr>
          <p:cNvPr id="107" name="Google Shape;107;p40"/>
          <p:cNvSpPr txBox="1"/>
          <p:nvPr>
            <p:ph type="title"/>
          </p:nvPr>
        </p:nvSpPr>
        <p:spPr>
          <a:xfrm>
            <a:off x="1388160" y="1307160"/>
            <a:ext cx="6367320" cy="252900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08" name="Google Shape;108;p40"/>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109" name="Google Shape;109;p40"/>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TITLE_AND_DESCRIPTION">
  <p:cSld name="SECTION_TITLE_AND_DESCRIPTION">
    <p:bg>
      <p:bgPr>
        <a:solidFill>
          <a:schemeClr val="lt1"/>
        </a:solidFill>
      </p:bgPr>
    </p:bg>
    <p:spTree>
      <p:nvGrpSpPr>
        <p:cNvPr id="110" name="Shape 110"/>
        <p:cNvGrpSpPr/>
        <p:nvPr/>
      </p:nvGrpSpPr>
      <p:grpSpPr>
        <a:xfrm>
          <a:off x="0" y="0"/>
          <a:ext cx="0" cy="0"/>
          <a:chOff x="0" y="0"/>
          <a:chExt cx="0" cy="0"/>
        </a:xfrm>
      </p:grpSpPr>
      <p:sp>
        <p:nvSpPr>
          <p:cNvPr id="111" name="Google Shape;111;p41"/>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cxnSp>
        <p:nvCxnSpPr>
          <p:cNvPr id="112" name="Google Shape;112;p41"/>
          <p:cNvCxnSpPr/>
          <p:nvPr/>
        </p:nvCxnSpPr>
        <p:spPr>
          <a:xfrm>
            <a:off x="279000" y="262800"/>
            <a:ext cx="8589240" cy="360"/>
          </a:xfrm>
          <a:prstGeom prst="straightConnector1">
            <a:avLst/>
          </a:prstGeom>
          <a:noFill/>
          <a:ln cap="flat" cmpd="sng" w="9525">
            <a:solidFill>
              <a:srgbClr val="FFFFFF"/>
            </a:solidFill>
            <a:prstDash val="dot"/>
            <a:round/>
            <a:headEnd len="sm" w="sm" type="none"/>
            <a:tailEnd len="sm" w="sm" type="none"/>
          </a:ln>
        </p:spPr>
      </p:cxnSp>
      <p:cxnSp>
        <p:nvCxnSpPr>
          <p:cNvPr id="113" name="Google Shape;113;p41"/>
          <p:cNvCxnSpPr/>
          <p:nvPr/>
        </p:nvCxnSpPr>
        <p:spPr>
          <a:xfrm>
            <a:off x="279000" y="4873320"/>
            <a:ext cx="8589240" cy="360"/>
          </a:xfrm>
          <a:prstGeom prst="straightConnector1">
            <a:avLst/>
          </a:prstGeom>
          <a:noFill/>
          <a:ln cap="flat" cmpd="sng" w="9525">
            <a:solidFill>
              <a:srgbClr val="FFFFFF"/>
            </a:solidFill>
            <a:prstDash val="dot"/>
            <a:round/>
            <a:headEnd len="sm" w="sm" type="none"/>
            <a:tailEnd len="sm" w="sm" type="none"/>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_ONLY">
  <p:cSld name="CAPTION_ONLY">
    <p:bg>
      <p:bgPr>
        <a:solidFill>
          <a:schemeClr val="lt1"/>
        </a:solidFill>
      </p:bgPr>
    </p:bg>
    <p:spTree>
      <p:nvGrpSpPr>
        <p:cNvPr id="114" name="Shape 114"/>
        <p:cNvGrpSpPr/>
        <p:nvPr/>
      </p:nvGrpSpPr>
      <p:grpSpPr>
        <a:xfrm>
          <a:off x="0" y="0"/>
          <a:ext cx="0" cy="0"/>
          <a:chOff x="0" y="0"/>
          <a:chExt cx="0" cy="0"/>
        </a:xfrm>
      </p:grpSpPr>
      <p:sp>
        <p:nvSpPr>
          <p:cNvPr id="115" name="Google Shape;115;p42"/>
          <p:cNvSpPr txBox="1"/>
          <p:nvPr>
            <p:ph idx="1" type="body"/>
          </p:nvPr>
        </p:nvSpPr>
        <p:spPr>
          <a:xfrm>
            <a:off x="0" y="0"/>
            <a:ext cx="9143640" cy="514332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stStyle>
          <a:p/>
        </p:txBody>
      </p:sp>
      <p:sp>
        <p:nvSpPr>
          <p:cNvPr id="116" name="Google Shape;116;p42"/>
          <p:cNvSpPr txBox="1"/>
          <p:nvPr>
            <p:ph type="title"/>
          </p:nvPr>
        </p:nvSpPr>
        <p:spPr>
          <a:xfrm>
            <a:off x="270000" y="468000"/>
            <a:ext cx="3048480" cy="158688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mple-light-2" type="blank">
  <p:cSld name="BLANK">
    <p:bg>
      <p:bgPr>
        <a:solidFill>
          <a:schemeClr val="dk1"/>
        </a:solidFill>
      </p:bgPr>
    </p:bg>
    <p:spTree>
      <p:nvGrpSpPr>
        <p:cNvPr id="118" name="Shape 118"/>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2_1">
  <p:cSld name="CUSTOM_2_1">
    <p:bg>
      <p:bgPr>
        <a:solidFill>
          <a:schemeClr val="dk1"/>
        </a:solidFill>
      </p:bgPr>
    </p:bg>
    <p:spTree>
      <p:nvGrpSpPr>
        <p:cNvPr id="119" name="Shape 119"/>
        <p:cNvGrpSpPr/>
        <p:nvPr/>
      </p:nvGrpSpPr>
      <p:grpSpPr>
        <a:xfrm>
          <a:off x="0" y="0"/>
          <a:ext cx="0" cy="0"/>
          <a:chOff x="0" y="0"/>
          <a:chExt cx="0" cy="0"/>
        </a:xfrm>
      </p:grpSpPr>
      <p:sp>
        <p:nvSpPr>
          <p:cNvPr id="120" name="Google Shape;120;p45"/>
          <p:cNvSpPr/>
          <p:nvPr/>
        </p:nvSpPr>
        <p:spPr>
          <a:xfrm>
            <a:off x="0" y="-10440"/>
            <a:ext cx="9143640" cy="118044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21" name="Google Shape;121;p45"/>
          <p:cNvSpPr txBox="1"/>
          <p:nvPr>
            <p:ph type="title"/>
          </p:nvPr>
        </p:nvSpPr>
        <p:spPr>
          <a:xfrm>
            <a:off x="713160" y="539640"/>
            <a:ext cx="7717320" cy="48204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2_1_1">
  <p:cSld name="CUSTOM_2_1_1">
    <p:bg>
      <p:bgPr>
        <a:solidFill>
          <a:schemeClr val="dk1"/>
        </a:solidFill>
      </p:bgPr>
    </p:bg>
    <p:spTree>
      <p:nvGrpSpPr>
        <p:cNvPr id="122" name="Shape 122"/>
        <p:cNvGrpSpPr/>
        <p:nvPr/>
      </p:nvGrpSpPr>
      <p:grpSpPr>
        <a:xfrm>
          <a:off x="0" y="0"/>
          <a:ext cx="0" cy="0"/>
          <a:chOff x="0" y="0"/>
          <a:chExt cx="0" cy="0"/>
        </a:xfrm>
      </p:grpSpPr>
      <p:sp>
        <p:nvSpPr>
          <p:cNvPr id="123" name="Google Shape;123;p46"/>
          <p:cNvSpPr/>
          <p:nvPr/>
        </p:nvSpPr>
        <p:spPr>
          <a:xfrm>
            <a:off x="0" y="-10440"/>
            <a:ext cx="9143640" cy="118044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24" name="Google Shape;124;p46"/>
          <p:cNvSpPr txBox="1"/>
          <p:nvPr>
            <p:ph type="title"/>
          </p:nvPr>
        </p:nvSpPr>
        <p:spPr>
          <a:xfrm>
            <a:off x="728640" y="539640"/>
            <a:ext cx="3347280" cy="48204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25" name="Google Shape;125;p46"/>
          <p:cNvSpPr txBox="1"/>
          <p:nvPr>
            <p:ph idx="2" type="title"/>
          </p:nvPr>
        </p:nvSpPr>
        <p:spPr>
          <a:xfrm>
            <a:off x="4977720" y="539640"/>
            <a:ext cx="3458160" cy="48204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theme" Target="../theme/theme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slideLayout" Target="../slideLayouts/slideLayout23.xml"/><Relationship Id="rId3" Type="http://schemas.openxmlformats.org/officeDocument/2006/relationships/slideLayout" Target="../slideLayouts/slideLayout24.xml"/><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71" r:id="rId1"/>
    <p:sldLayoutId id="2147483672" r:id="rId2"/>
    <p:sldLayoutId id="2147483673" r:id="rId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5.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 Id="rId3" Type="http://schemas.openxmlformats.org/officeDocument/2006/relationships/hyperlink" Target="https://www.ostrogoths.org" TargetMode="External"/><Relationship Id="rId4" Type="http://schemas.openxmlformats.org/officeDocument/2006/relationships/hyperlink" Target="https://www.earlyyears.tv/vygotsky-sociocultural-cognitive-development-zpd/(accessed" TargetMode="External"/><Relationship Id="rId5" Type="http://schemas.openxmlformats.org/officeDocument/2006/relationships/hyperlink" Target="https://www.earlyyears.tv/vygotsky-sociocultural-cognitive-development-zpd/(accessed" TargetMode="External"/><Relationship Id="rId6" Type="http://schemas.openxmlformats.org/officeDocument/2006/relationships/hyperlink" Target="https://www.earlyyears.tv/vygotsky-sociocultural-cognitive-development-zpd/(accessed" TargetMode="External"/><Relationship Id="rId7" Type="http://schemas.openxmlformats.org/officeDocument/2006/relationships/hyperlink" Target="https://www.earlyyears.tv/vygotsky-sociocultural-cognitive-development-zpd/(access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 Id="rId3" Type="http://schemas.openxmlformats.org/officeDocument/2006/relationships/comments" Target="../comments/comment1.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1"/>
          <p:cNvSpPr txBox="1"/>
          <p:nvPr/>
        </p:nvSpPr>
        <p:spPr>
          <a:xfrm flipH="1" rot="10800000">
            <a:off x="0" y="3474607"/>
            <a:ext cx="3780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1"/>
          <p:cNvSpPr txBox="1"/>
          <p:nvPr/>
        </p:nvSpPr>
        <p:spPr>
          <a:xfrm>
            <a:off x="561046" y="351805"/>
            <a:ext cx="4198200" cy="4206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Module Title: </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Module Number:</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LCHS 40100_ LON.</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Assignment No: ASSIGNMENT 1</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Student Name: </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Adriana Ilona Rana-Ryng.</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Student ID: </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2430426</a:t>
            </a:r>
            <a:endParaRPr b="0" i="0" sz="24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Lecturer’s Name: Muhammad Aliyu. </a:t>
            </a:r>
            <a:endParaRPr b="0" i="0" sz="2400" u="none" cap="none" strike="noStrike">
              <a:solidFill>
                <a:srgbClr val="FFFFFF"/>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
          <p:cNvSpPr txBox="1"/>
          <p:nvPr>
            <p:ph type="title"/>
          </p:nvPr>
        </p:nvSpPr>
        <p:spPr>
          <a:xfrm>
            <a:off x="615575" y="771350"/>
            <a:ext cx="8528400" cy="23142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6000"/>
              <a:buFont typeface="Aldrich"/>
              <a:buNone/>
            </a:pPr>
            <a:r>
              <a:rPr lang="en-US" sz="4800" u="none" strike="noStrike">
                <a:solidFill>
                  <a:schemeClr val="dk1"/>
                </a:solidFill>
              </a:rPr>
              <a:t>Vygotsky’s</a:t>
            </a:r>
            <a:endParaRPr sz="4800" u="none" strike="noStrike">
              <a:solidFill>
                <a:schemeClr val="dk1"/>
              </a:solidFill>
            </a:endParaRPr>
          </a:p>
          <a:p>
            <a:pPr indent="0" lvl="0" marL="0" rtl="0" algn="just">
              <a:lnSpc>
                <a:spcPct val="150000"/>
              </a:lnSpc>
              <a:spcBef>
                <a:spcPts val="0"/>
              </a:spcBef>
              <a:spcAft>
                <a:spcPts val="0"/>
              </a:spcAft>
              <a:buClr>
                <a:schemeClr val="dk1"/>
              </a:buClr>
              <a:buSzPts val="6000"/>
              <a:buFont typeface="Aldrich"/>
              <a:buNone/>
            </a:pPr>
            <a:r>
              <a:rPr lang="en-US" sz="4800" u="none" strike="noStrike">
                <a:solidFill>
                  <a:schemeClr val="dk1"/>
                </a:solidFill>
              </a:rPr>
              <a:t> Theory</a:t>
            </a:r>
            <a:endParaRPr sz="4800" u="none" strike="noStrike">
              <a:solidFill>
                <a:schemeClr val="dk1"/>
              </a:solidFill>
            </a:endParaRPr>
          </a:p>
        </p:txBody>
      </p:sp>
      <p:sp>
        <p:nvSpPr>
          <p:cNvPr id="137" name="Google Shape;137;p2"/>
          <p:cNvSpPr txBox="1"/>
          <p:nvPr>
            <p:ph idx="1" type="subTitle"/>
          </p:nvPr>
        </p:nvSpPr>
        <p:spPr>
          <a:xfrm>
            <a:off x="3993125" y="3085550"/>
            <a:ext cx="4874400" cy="12966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chemeClr val="dk1"/>
              </a:buClr>
              <a:buSzPts val="1600"/>
              <a:buFont typeface="Calibri"/>
              <a:buNone/>
            </a:pPr>
            <a:r>
              <a:rPr b="0" i="0" lang="en-US" sz="3000" u="none" cap="none" strike="noStrike">
                <a:solidFill>
                  <a:schemeClr val="dk1"/>
                </a:solidFill>
                <a:latin typeface="Arial"/>
                <a:ea typeface="Arial"/>
                <a:cs typeface="Arial"/>
                <a:sym typeface="Arial"/>
              </a:rPr>
              <a:t>Supporting Early Childhood Development</a:t>
            </a:r>
            <a:endParaRPr b="0" i="0" sz="3000" u="none" cap="none" strike="noStrike">
              <a:solidFill>
                <a:srgbClr val="FFFFFF"/>
              </a:solidFill>
              <a:latin typeface="Arial"/>
              <a:ea typeface="Arial"/>
              <a:cs typeface="Arial"/>
              <a:sym typeface="Arial"/>
            </a:endParaRPr>
          </a:p>
        </p:txBody>
      </p:sp>
      <p:cxnSp>
        <p:nvCxnSpPr>
          <p:cNvPr id="138" name="Google Shape;138;p2"/>
          <p:cNvCxnSpPr>
            <a:stCxn id="139" idx="2"/>
          </p:cNvCxnSpPr>
          <p:nvPr/>
        </p:nvCxnSpPr>
        <p:spPr>
          <a:xfrm flipH="1" rot="10800000">
            <a:off x="1500000" y="372300"/>
            <a:ext cx="4874400" cy="24000"/>
          </a:xfrm>
          <a:prstGeom prst="straightConnector1">
            <a:avLst/>
          </a:prstGeom>
          <a:noFill/>
          <a:ln cap="flat" cmpd="sng" w="9525">
            <a:solidFill>
              <a:srgbClr val="FFFFFF"/>
            </a:solidFill>
            <a:prstDash val="dot"/>
            <a:round/>
            <a:headEnd len="sm" w="sm" type="none"/>
            <a:tailEnd len="sm" w="sm" type="none"/>
          </a:ln>
        </p:spPr>
      </p:cxnSp>
      <p:sp>
        <p:nvSpPr>
          <p:cNvPr id="139" name="Google Shape;139;p2"/>
          <p:cNvSpPr txBox="1"/>
          <p:nvPr/>
        </p:nvSpPr>
        <p:spPr>
          <a:xfrm>
            <a:off x="0" y="0"/>
            <a:ext cx="3000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FFFF"/>
                </a:solidFill>
                <a:latin typeface="Arial"/>
                <a:ea typeface="Arial"/>
                <a:cs typeface="Arial"/>
                <a:sym typeface="Arial"/>
              </a:rPr>
              <a:t>London</a:t>
            </a:r>
            <a:endParaRPr b="0" i="0" sz="1400" u="none" cap="none" strike="noStrike">
              <a:solidFill>
                <a:srgbClr val="00FFFF"/>
              </a:solidFill>
              <a:latin typeface="Arial"/>
              <a:ea typeface="Arial"/>
              <a:cs typeface="Arial"/>
              <a:sym typeface="Arial"/>
            </a:endParaRPr>
          </a:p>
        </p:txBody>
      </p:sp>
      <p:sp>
        <p:nvSpPr>
          <p:cNvPr id="140" name="Google Shape;140;p2"/>
          <p:cNvSpPr txBox="1"/>
          <p:nvPr/>
        </p:nvSpPr>
        <p:spPr>
          <a:xfrm rot="-1314">
            <a:off x="7225925" y="30837"/>
            <a:ext cx="15696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FFFF"/>
                </a:solidFill>
                <a:latin typeface="Arial"/>
                <a:ea typeface="Arial"/>
                <a:cs typeface="Arial"/>
                <a:sym typeface="Arial"/>
              </a:rPr>
              <a:t>10.10.2025</a:t>
            </a:r>
            <a:endParaRPr b="0" i="0" sz="1400" u="none" cap="none" strike="noStrike">
              <a:solidFill>
                <a:srgbClr val="00FFFF"/>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3"/>
          <p:cNvSpPr txBox="1"/>
          <p:nvPr>
            <p:ph type="title"/>
          </p:nvPr>
        </p:nvSpPr>
        <p:spPr>
          <a:xfrm>
            <a:off x="415082" y="250450"/>
            <a:ext cx="4219200" cy="709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Introduction</a:t>
            </a:r>
            <a:endParaRPr b="1" sz="3000" u="none" strike="noStrike">
              <a:solidFill>
                <a:schemeClr val="dk1"/>
              </a:solidFill>
            </a:endParaRPr>
          </a:p>
        </p:txBody>
      </p:sp>
      <p:sp>
        <p:nvSpPr>
          <p:cNvPr id="146" name="Google Shape;146;p3" title="2151065863.jpg"/>
          <p:cNvSpPr/>
          <p:nvPr/>
        </p:nvSpPr>
        <p:spPr>
          <a:xfrm>
            <a:off x="4799064" y="585145"/>
            <a:ext cx="3778200" cy="39732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47" name="Google Shape;147;p3"/>
          <p:cNvSpPr txBox="1"/>
          <p:nvPr/>
        </p:nvSpPr>
        <p:spPr>
          <a:xfrm>
            <a:off x="0" y="847225"/>
            <a:ext cx="5511300" cy="4109700"/>
          </a:xfrm>
          <a:prstGeom prst="rect">
            <a:avLst/>
          </a:prstGeom>
          <a:noFill/>
          <a:ln>
            <a:noFill/>
          </a:ln>
        </p:spPr>
        <p:txBody>
          <a:bodyPr anchorCtr="0" anchor="t" bIns="91425" lIns="91425" spcFirstLastPara="1" rIns="91425" wrap="square" tIns="91425">
            <a:spAutoFit/>
          </a:bodyPr>
          <a:lstStyle/>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Lifespan: Vygotsky’s Sociocultural Theory </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Key Concepts and Principles</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Explain the theory.</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Relevance to Early Childhood Development</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Apply the theory to Amira’s situation.</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chemeClr val="dk1"/>
                </a:solidFill>
                <a:latin typeface="Arial"/>
                <a:ea typeface="Arial"/>
                <a:cs typeface="Arial"/>
                <a:sym typeface="Arial"/>
              </a:rPr>
              <a:t>Explaining Amira’s Behaviour and Needs </a:t>
            </a:r>
            <a:endParaRPr b="0" i="0" sz="1400" u="none" cap="none" strike="noStrike">
              <a:solidFill>
                <a:schemeClr val="dk1"/>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Practical strategies or interventions.</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Biological and environmental influences.</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chemeClr val="dk1"/>
                </a:solidFill>
                <a:latin typeface="Arial"/>
                <a:ea typeface="Arial"/>
                <a:cs typeface="Arial"/>
                <a:sym typeface="Arial"/>
              </a:rPr>
              <a:t>Nature and Nurture influences</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Evaluate the usefulness and limitations of the theory.</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Evidence-based.</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Conclusion.</a:t>
            </a:r>
            <a:endParaRPr b="0" i="0" sz="1400" u="none" cap="none" strike="noStrike">
              <a:solidFill>
                <a:srgbClr val="FFFFFF"/>
              </a:solidFill>
              <a:latin typeface="Arial"/>
              <a:ea typeface="Arial"/>
              <a:cs typeface="Arial"/>
              <a:sym typeface="Arial"/>
            </a:endParaRPr>
          </a:p>
        </p:txBody>
      </p:sp>
      <p:cxnSp>
        <p:nvCxnSpPr>
          <p:cNvPr id="148" name="Google Shape;148;p3"/>
          <p:cNvCxnSpPr/>
          <p:nvPr/>
        </p:nvCxnSpPr>
        <p:spPr>
          <a:xfrm flipH="1" rot="10800000">
            <a:off x="203273" y="847227"/>
            <a:ext cx="3585900" cy="600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4"/>
          <p:cNvSpPr txBox="1"/>
          <p:nvPr/>
        </p:nvSpPr>
        <p:spPr>
          <a:xfrm>
            <a:off x="236664" y="1094100"/>
            <a:ext cx="3758400" cy="2955300"/>
          </a:xfrm>
          <a:prstGeom prst="rect">
            <a:avLst/>
          </a:prstGeom>
          <a:noFill/>
          <a:ln>
            <a:noFill/>
          </a:ln>
        </p:spPr>
        <p:txBody>
          <a:bodyPr anchorCtr="0" anchor="t" bIns="91425" lIns="91425" spcFirstLastPara="1" rIns="91425" wrap="square" tIns="91425">
            <a:spAutoFit/>
          </a:bodyPr>
          <a:lstStyle/>
          <a:p>
            <a:pPr indent="0" lvl="0" marL="457200" marR="0" rtl="0" algn="l">
              <a:lnSpc>
                <a:spcPct val="150000"/>
              </a:lnSpc>
              <a:spcBef>
                <a:spcPts val="0"/>
              </a:spcBef>
              <a:spcAft>
                <a:spcPts val="0"/>
              </a:spcAft>
              <a:buClr>
                <a:srgbClr val="000000"/>
              </a:buClr>
              <a:buSzPts val="3000"/>
              <a:buFont typeface="Arial"/>
              <a:buNone/>
            </a:pPr>
            <a:r>
              <a:rPr b="1" i="0" lang="en-US" sz="3000" u="none" cap="none" strike="noStrike">
                <a:solidFill>
                  <a:schemeClr val="dk1"/>
                </a:solidFill>
                <a:latin typeface="Arial"/>
                <a:ea typeface="Arial"/>
                <a:cs typeface="Arial"/>
                <a:sym typeface="Arial"/>
              </a:rPr>
              <a:t>Lifespan : Vygotsky’s Sociocultural Theory</a:t>
            </a:r>
            <a:endParaRPr b="1" i="0" sz="3000" u="none" cap="none" strike="noStrike">
              <a:solidFill>
                <a:srgbClr val="FFFFFF"/>
              </a:solidFill>
              <a:latin typeface="Arial"/>
              <a:ea typeface="Arial"/>
              <a:cs typeface="Arial"/>
              <a:sym typeface="Arial"/>
            </a:endParaRPr>
          </a:p>
        </p:txBody>
      </p:sp>
      <p:cxnSp>
        <p:nvCxnSpPr>
          <p:cNvPr id="154" name="Google Shape;154;p4"/>
          <p:cNvCxnSpPr/>
          <p:nvPr/>
        </p:nvCxnSpPr>
        <p:spPr>
          <a:xfrm flipH="1" rot="10800000">
            <a:off x="114826" y="3923780"/>
            <a:ext cx="3096300" cy="5100"/>
          </a:xfrm>
          <a:prstGeom prst="straightConnector1">
            <a:avLst/>
          </a:prstGeom>
          <a:noFill/>
          <a:ln cap="flat" cmpd="sng" w="9525">
            <a:solidFill>
              <a:schemeClr val="dk2"/>
            </a:solidFill>
            <a:prstDash val="solid"/>
            <a:round/>
            <a:headEnd len="sm" w="sm" type="none"/>
            <a:tailEnd len="sm" w="sm" type="none"/>
          </a:ln>
        </p:spPr>
      </p:cxnSp>
      <p:sp>
        <p:nvSpPr>
          <p:cNvPr id="155" name="Google Shape;155;p4"/>
          <p:cNvSpPr txBox="1"/>
          <p:nvPr/>
        </p:nvSpPr>
        <p:spPr>
          <a:xfrm flipH="1">
            <a:off x="3661025" y="204600"/>
            <a:ext cx="5148900" cy="4994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•Holistic development  lens Lifespan theory  such as cognitive, psychological, behavioural,ecological ,helping with map needs between physical, emotional, socio domains ,and tarior care to the child development stage.</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  </a:t>
            </a:r>
            <a:r>
              <a:rPr b="0" i="0" lang="en-US" sz="2400" u="none" cap="none" strike="noStrike">
                <a:solidFill>
                  <a:srgbClr val="FFFFFF"/>
                </a:solidFill>
                <a:latin typeface="Arial"/>
                <a:ea typeface="Arial"/>
                <a:cs typeface="Arial"/>
                <a:sym typeface="Arial"/>
              </a:rPr>
              <a:t> • </a:t>
            </a:r>
            <a:r>
              <a:rPr b="0" i="0" lang="en-US" sz="1400" u="none" cap="none" strike="noStrike">
                <a:solidFill>
                  <a:srgbClr val="FFFFFF"/>
                </a:solidFill>
                <a:latin typeface="Arial"/>
                <a:ea typeface="Arial"/>
                <a:cs typeface="Arial"/>
                <a:sym typeface="Arial"/>
              </a:rPr>
              <a:t>  Practice translation :</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Practitioner use theory to shape routines,attach sensitive transition, play based learning by using group activities in developmentally appropriate way.</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It's help to Interdyscyplinarny understand influence between maturation,learning, von teks supporting plans for individuals and nursery, staff specialist and carers were is applying safeguarding and well- being stand for child.</a:t>
            </a:r>
            <a:endParaRPr b="0" i="0" sz="1400" u="none" cap="none" strike="noStrike">
              <a:solidFill>
                <a:srgbClr val="FFFFFF"/>
              </a:solidFill>
              <a:latin typeface="Arial"/>
              <a:ea typeface="Arial"/>
              <a:cs typeface="Arial"/>
              <a:sym typeface="Arial"/>
            </a:endParaRPr>
          </a:p>
          <a:p>
            <a:pPr indent="0" lvl="0" marL="457200" marR="0" rtl="0" algn="l">
              <a:lnSpc>
                <a:spcPct val="150000"/>
              </a:lnSpc>
              <a:spcBef>
                <a:spcPts val="0"/>
              </a:spcBef>
              <a:spcAft>
                <a:spcPts val="0"/>
              </a:spcAft>
              <a:buClr>
                <a:srgbClr val="000000"/>
              </a:buClr>
              <a:buSzPts val="1400"/>
              <a:buFont typeface="Arial"/>
              <a:buNone/>
            </a:pPr>
            <a:r>
              <a:t/>
            </a:r>
            <a:endParaRPr b="0" i="0" sz="1400" u="none" cap="none" strike="noStrike">
              <a:solidFill>
                <a:srgbClr val="FFFFFF"/>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5"/>
          <p:cNvSpPr txBox="1"/>
          <p:nvPr>
            <p:ph type="title"/>
          </p:nvPr>
        </p:nvSpPr>
        <p:spPr>
          <a:xfrm>
            <a:off x="378137" y="1536050"/>
            <a:ext cx="2240100" cy="18009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Key Concepts and</a:t>
            </a:r>
            <a:endParaRPr b="1" sz="3000" u="none" strike="noStrike">
              <a:solidFill>
                <a:schemeClr val="dk1"/>
              </a:solidFill>
            </a:endParaRPr>
          </a:p>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 Principles</a:t>
            </a:r>
            <a:endParaRPr b="1" sz="3000" u="none" strike="noStrike">
              <a:solidFill>
                <a:schemeClr val="dk1"/>
              </a:solidFill>
            </a:endParaRPr>
          </a:p>
        </p:txBody>
      </p:sp>
      <p:sp>
        <p:nvSpPr>
          <p:cNvPr id="161" name="Google Shape;161;p5"/>
          <p:cNvSpPr txBox="1"/>
          <p:nvPr/>
        </p:nvSpPr>
        <p:spPr>
          <a:xfrm>
            <a:off x="3919950" y="459075"/>
            <a:ext cx="4411800" cy="4109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Vygotsky's theory highlights the importance of social interaction and cultural context in cognitive development.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Its key concepts include the zone of proximal development (ZPD), learning supported by more knowledgeable others (MKO), fostering peer interaction, with link language as a tool for thinking, scaffolding, social interaction in class room and zons, product design,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 theory emphasises that development is based on cooperation and the influence of a competent team.</a:t>
            </a:r>
            <a:endParaRPr b="0" i="0" sz="1400" u="none" cap="none" strike="noStrike">
              <a:solidFill>
                <a:srgbClr val="FFFFFF"/>
              </a:solidFill>
              <a:latin typeface="Arial"/>
              <a:ea typeface="Arial"/>
              <a:cs typeface="Arial"/>
              <a:sym typeface="Arial"/>
            </a:endParaRPr>
          </a:p>
        </p:txBody>
      </p:sp>
      <p:cxnSp>
        <p:nvCxnSpPr>
          <p:cNvPr id="162" name="Google Shape;162;p5"/>
          <p:cNvCxnSpPr/>
          <p:nvPr/>
        </p:nvCxnSpPr>
        <p:spPr>
          <a:xfrm>
            <a:off x="378135" y="3559521"/>
            <a:ext cx="2974500" cy="2040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6"/>
          <p:cNvSpPr txBox="1"/>
          <p:nvPr/>
        </p:nvSpPr>
        <p:spPr>
          <a:xfrm>
            <a:off x="368951" y="845545"/>
            <a:ext cx="2774400" cy="2493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3000"/>
              <a:buFont typeface="Arial"/>
              <a:buNone/>
            </a:pPr>
            <a:r>
              <a:rPr b="1" i="0" lang="en-US" sz="3000" u="none" cap="none" strike="noStrike">
                <a:solidFill>
                  <a:srgbClr val="FFFFFF"/>
                </a:solidFill>
                <a:latin typeface="Arial"/>
                <a:ea typeface="Arial"/>
                <a:cs typeface="Arial"/>
                <a:sym typeface="Arial"/>
              </a:rPr>
              <a:t>Lev Vygotsky: Sociocultural theory of cognitive Development </a:t>
            </a:r>
            <a:endParaRPr b="1" i="0" sz="3000" u="none" cap="none" strike="noStrike">
              <a:solidFill>
                <a:srgbClr val="FFFFFF"/>
              </a:solidFill>
              <a:latin typeface="Arial"/>
              <a:ea typeface="Arial"/>
              <a:cs typeface="Arial"/>
              <a:sym typeface="Arial"/>
            </a:endParaRPr>
          </a:p>
        </p:txBody>
      </p:sp>
      <p:cxnSp>
        <p:nvCxnSpPr>
          <p:cNvPr id="168" name="Google Shape;168;p6"/>
          <p:cNvCxnSpPr/>
          <p:nvPr/>
        </p:nvCxnSpPr>
        <p:spPr>
          <a:xfrm flipH="1" rot="10800000">
            <a:off x="228885" y="3410143"/>
            <a:ext cx="2937900" cy="22500"/>
          </a:xfrm>
          <a:prstGeom prst="straightConnector1">
            <a:avLst/>
          </a:prstGeom>
          <a:noFill/>
          <a:ln cap="flat" cmpd="sng" w="9525">
            <a:solidFill>
              <a:schemeClr val="dk2"/>
            </a:solidFill>
            <a:prstDash val="solid"/>
            <a:round/>
            <a:headEnd len="sm" w="sm" type="none"/>
            <a:tailEnd len="sm" w="sm" type="none"/>
          </a:ln>
        </p:spPr>
      </p:cxnSp>
      <p:sp>
        <p:nvSpPr>
          <p:cNvPr id="169" name="Google Shape;169;p6"/>
          <p:cNvSpPr txBox="1"/>
          <p:nvPr/>
        </p:nvSpPr>
        <p:spPr>
          <a:xfrm>
            <a:off x="3611722" y="189736"/>
            <a:ext cx="5434200" cy="4764000"/>
          </a:xfrm>
          <a:prstGeom prst="rect">
            <a:avLst/>
          </a:prstGeom>
          <a:noFill/>
          <a:ln>
            <a:noFill/>
          </a:ln>
        </p:spPr>
        <p:txBody>
          <a:bodyPr anchorCtr="0" anchor="t" bIns="91425" lIns="91425" spcFirstLastPara="1" rIns="91425" wrap="square" tIns="91425">
            <a:spAutoFit/>
          </a:bodyPr>
          <a:lstStyle/>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Vygotsky believed which two Levels learned : interaction with wole,People And integrated to individual Child mental structure.</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Vygotsky based his approach on respect for the social and emotional world of children and considered learning to be a deeply human, shared and evolutionary essence of development and goal  achievement.</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Language it's a process of thinking by playing, shearing history, group fiskus or acting rolls.</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Vygotsky linking to a loud tack in live classroom for help to processing thinking </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Teachers shut be as animators be around for helping child and support were hi need and lefting were is independent (scaffolding).</a:t>
            </a:r>
            <a:endParaRPr b="0" i="0" sz="1400" u="none" cap="none" strike="noStrike">
              <a:solidFill>
                <a:srgbClr val="FFFFFF"/>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pic>
        <p:nvPicPr>
          <p:cNvPr id="174" name="Google Shape;174;p7"/>
          <p:cNvPicPr preferRelativeResize="0"/>
          <p:nvPr/>
        </p:nvPicPr>
        <p:blipFill rotWithShape="1">
          <a:blip r:embed="rId3">
            <a:alphaModFix/>
          </a:blip>
          <a:srcRect b="0" l="0" r="0" t="0"/>
          <a:stretch/>
        </p:blipFill>
        <p:spPr>
          <a:xfrm>
            <a:off x="6145975" y="873625"/>
            <a:ext cx="2805976" cy="3131552"/>
          </a:xfrm>
          <a:prstGeom prst="rect">
            <a:avLst/>
          </a:prstGeom>
          <a:noFill/>
          <a:ln>
            <a:noFill/>
          </a:ln>
        </p:spPr>
      </p:pic>
      <p:sp>
        <p:nvSpPr>
          <p:cNvPr id="175" name="Google Shape;175;p7"/>
          <p:cNvSpPr txBox="1"/>
          <p:nvPr/>
        </p:nvSpPr>
        <p:spPr>
          <a:xfrm rot="350">
            <a:off x="55450" y="306666"/>
            <a:ext cx="5892300" cy="46707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rgbClr val="000000"/>
              </a:buClr>
              <a:buSzPts val="1400"/>
              <a:buFont typeface="Arial"/>
              <a:buNone/>
            </a:pPr>
            <a:r>
              <a:rPr b="1" i="0" lang="en-US" sz="1100" u="none" cap="none" strike="noStrike">
                <a:solidFill>
                  <a:srgbClr val="FFFFFF"/>
                </a:solidFill>
                <a:latin typeface="Arial"/>
                <a:ea typeface="Arial"/>
                <a:cs typeface="Arial"/>
                <a:sym typeface="Arial"/>
              </a:rPr>
              <a:t>Lev Vygotsky four principles :</a:t>
            </a:r>
            <a:endParaRPr b="1"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Learning is drive by social intervention.</a:t>
            </a:r>
            <a:endParaRPr b="0"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Cultures and social interaction can develop indywidual.</a:t>
            </a:r>
            <a:endParaRPr b="0"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By language easy child intimate primary language through interaction or communication.</a:t>
            </a:r>
            <a:endParaRPr b="0" i="0" sz="11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1" i="0" lang="en-US" sz="1100" u="none" cap="none" strike="noStrike">
                <a:solidFill>
                  <a:srgbClr val="FFFFFF"/>
                </a:solidFill>
                <a:latin typeface="Arial"/>
                <a:ea typeface="Arial"/>
                <a:cs typeface="Arial"/>
                <a:sym typeface="Arial"/>
              </a:rPr>
              <a:t>Main concept/key idea of Vigotsky vision:</a:t>
            </a:r>
            <a:endParaRPr b="1"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The Zone of Proximal Development.</a:t>
            </a:r>
            <a:endParaRPr b="0"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Scaffolding</a:t>
            </a:r>
            <a:endParaRPr b="0"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Key role of sociocultural context in early childhood development.</a:t>
            </a:r>
            <a:endParaRPr b="0" i="0" sz="11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1" i="0" lang="en-US" sz="1100" u="none" cap="none" strike="noStrike">
                <a:solidFill>
                  <a:srgbClr val="FFFFFF"/>
                </a:solidFill>
                <a:latin typeface="Arial"/>
                <a:ea typeface="Arial"/>
                <a:cs typeface="Arial"/>
                <a:sym typeface="Arial"/>
              </a:rPr>
              <a:t>Speech three stages in sociocultural theory:</a:t>
            </a:r>
            <a:endParaRPr b="1"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Communicative/Social speech,external to interact with develops and communication from birth to age two.</a:t>
            </a:r>
            <a:endParaRPr b="0"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private/egocentric </a:t>
            </a:r>
            <a:r>
              <a:rPr b="0" i="0" lang="en-US" sz="1100" u="none" cap="none" strike="noStrike">
                <a:solidFill>
                  <a:schemeClr val="dk1"/>
                </a:solidFill>
                <a:latin typeface="Arial"/>
                <a:ea typeface="Arial"/>
                <a:cs typeface="Arial"/>
                <a:sym typeface="Arial"/>
              </a:rPr>
              <a:t>speech</a:t>
            </a:r>
            <a:r>
              <a:rPr b="0" i="0" lang="en-US" sz="1100" u="none" cap="none" strike="noStrike">
                <a:solidFill>
                  <a:srgbClr val="FFFFFF"/>
                </a:solidFill>
                <a:latin typeface="Arial"/>
                <a:ea typeface="Arial"/>
                <a:cs typeface="Arial"/>
                <a:sym typeface="Arial"/>
              </a:rPr>
              <a:t> child talk to themselves thought process near age three.</a:t>
            </a:r>
            <a:endParaRPr b="0"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Inner Speech develop near age seven, it is silent used for self-regulation, problem-solving, and creative thinking.</a:t>
            </a:r>
            <a:endParaRPr b="1"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1" i="0" lang="en-US" sz="1100" u="none" cap="none" strike="noStrike">
                <a:solidFill>
                  <a:srgbClr val="FFFFFF"/>
                </a:solidFill>
                <a:latin typeface="Arial"/>
                <a:ea typeface="Arial"/>
                <a:cs typeface="Arial"/>
                <a:sym typeface="Arial"/>
              </a:rPr>
              <a:t>Not standard stages:</a:t>
            </a:r>
            <a:endParaRPr b="1"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Autonomy ( early invented words or preintellectual speech ),</a:t>
            </a:r>
            <a:endParaRPr b="0" i="0" sz="1100" u="none" cap="none" strike="noStrike">
              <a:solidFill>
                <a:srgbClr val="FFFFFF"/>
              </a:solidFill>
              <a:latin typeface="Arial"/>
              <a:ea typeface="Arial"/>
              <a:cs typeface="Arial"/>
              <a:sym typeface="Arial"/>
            </a:endParaRPr>
          </a:p>
          <a:p>
            <a:pPr indent="-298450" lvl="0" marL="457200" marR="0" rtl="0" algn="l">
              <a:lnSpc>
                <a:spcPct val="150000"/>
              </a:lnSpc>
              <a:spcBef>
                <a:spcPts val="0"/>
              </a:spcBef>
              <a:spcAft>
                <a:spcPts val="0"/>
              </a:spcAft>
              <a:buClr>
                <a:srgbClr val="FFFFFF"/>
              </a:buClr>
              <a:buSzPts val="1100"/>
              <a:buFont typeface="Arial"/>
              <a:buChar char="-"/>
            </a:pPr>
            <a:r>
              <a:rPr b="0" i="0" lang="en-US" sz="1100" u="none" cap="none" strike="noStrike">
                <a:solidFill>
                  <a:srgbClr val="FFFFFF"/>
                </a:solidFill>
                <a:latin typeface="Arial"/>
                <a:ea typeface="Arial"/>
                <a:cs typeface="Arial"/>
                <a:sym typeface="Arial"/>
              </a:rPr>
              <a:t>Naive psychology (connection between words and object ),</a:t>
            </a:r>
            <a:endParaRPr b="0" i="0" sz="1100" u="none" cap="none" strike="noStrike">
              <a:solidFill>
                <a:srgbClr val="FFFFFF"/>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8"/>
          <p:cNvSpPr txBox="1"/>
          <p:nvPr>
            <p:ph type="title"/>
          </p:nvPr>
        </p:nvSpPr>
        <p:spPr>
          <a:xfrm>
            <a:off x="266738" y="1203475"/>
            <a:ext cx="3780900" cy="3255300"/>
          </a:xfrm>
          <a:prstGeom prst="rect">
            <a:avLst/>
          </a:prstGeom>
          <a:noFill/>
          <a:ln>
            <a:noFill/>
          </a:ln>
        </p:spPr>
        <p:txBody>
          <a:bodyPr anchorCtr="0" anchor="t" bIns="91425" lIns="91425" spcFirstLastPara="1" rIns="91425" wrap="square" tIns="91425">
            <a:normAutofit/>
          </a:bodyPr>
          <a:lstStyle/>
          <a:p>
            <a:pPr indent="0" lvl="0" marL="0" rtl="0" algn="just">
              <a:lnSpc>
                <a:spcPct val="100000"/>
              </a:lnSpc>
              <a:spcBef>
                <a:spcPts val="0"/>
              </a:spcBef>
              <a:spcAft>
                <a:spcPts val="0"/>
              </a:spcAft>
              <a:buClr>
                <a:schemeClr val="dk1"/>
              </a:buClr>
              <a:buSzPts val="6000"/>
              <a:buFont typeface="Aldrich"/>
              <a:buNone/>
            </a:pPr>
            <a:r>
              <a:rPr b="1" lang="en-US" sz="3600" u="none" strike="noStrike">
                <a:solidFill>
                  <a:schemeClr val="dk1"/>
                </a:solidFill>
              </a:rPr>
              <a:t>Vygotsky’s Sociocultural</a:t>
            </a:r>
            <a:endParaRPr b="1" sz="3600" u="none" strike="noStrike">
              <a:solidFill>
                <a:schemeClr val="dk1"/>
              </a:solidFill>
            </a:endParaRPr>
          </a:p>
          <a:p>
            <a:pPr indent="0" lvl="0" marL="0" rtl="0" algn="r">
              <a:lnSpc>
                <a:spcPct val="100000"/>
              </a:lnSpc>
              <a:spcBef>
                <a:spcPts val="0"/>
              </a:spcBef>
              <a:spcAft>
                <a:spcPts val="0"/>
              </a:spcAft>
              <a:buClr>
                <a:schemeClr val="dk1"/>
              </a:buClr>
              <a:buSzPts val="6000"/>
              <a:buFont typeface="Aldrich"/>
              <a:buNone/>
            </a:pPr>
            <a:r>
              <a:rPr b="1" lang="en-US" sz="3600" u="none" strike="noStrike">
                <a:solidFill>
                  <a:schemeClr val="dk1"/>
                </a:solidFill>
              </a:rPr>
              <a:t> Theory</a:t>
            </a:r>
            <a:endParaRPr b="1" sz="3600" u="none" strike="noStrike">
              <a:solidFill>
                <a:schemeClr val="dk1"/>
              </a:solidFill>
            </a:endParaRPr>
          </a:p>
          <a:p>
            <a:pPr indent="0" lvl="0" marL="0" rtl="0" algn="r">
              <a:lnSpc>
                <a:spcPct val="100000"/>
              </a:lnSpc>
              <a:spcBef>
                <a:spcPts val="0"/>
              </a:spcBef>
              <a:spcAft>
                <a:spcPts val="0"/>
              </a:spcAft>
              <a:buClr>
                <a:schemeClr val="dk1"/>
              </a:buClr>
              <a:buSzPts val="6000"/>
              <a:buFont typeface="Aldrich"/>
              <a:buNone/>
            </a:pPr>
            <a:r>
              <a:t/>
            </a:r>
            <a:endParaRPr sz="3600">
              <a:solidFill>
                <a:schemeClr val="dk1"/>
              </a:solidFill>
            </a:endParaRPr>
          </a:p>
          <a:p>
            <a:pPr indent="0" lvl="0" marL="0" rtl="0" algn="l">
              <a:lnSpc>
                <a:spcPct val="100000"/>
              </a:lnSpc>
              <a:spcBef>
                <a:spcPts val="0"/>
              </a:spcBef>
              <a:spcAft>
                <a:spcPts val="0"/>
              </a:spcAft>
              <a:buClr>
                <a:schemeClr val="dk1"/>
              </a:buClr>
              <a:buSzPts val="6000"/>
              <a:buFont typeface="Aldrich"/>
              <a:buNone/>
            </a:pPr>
            <a:r>
              <a:rPr lang="en-US">
                <a:solidFill>
                  <a:schemeClr val="dk1"/>
                </a:solidFill>
              </a:rPr>
              <a:t>A psychologist from Russia, </a:t>
            </a:r>
            <a:endParaRPr>
              <a:solidFill>
                <a:schemeClr val="dk1"/>
              </a:solidFill>
            </a:endParaRPr>
          </a:p>
          <a:p>
            <a:pPr indent="0" lvl="0" marL="0" rtl="0" algn="l">
              <a:lnSpc>
                <a:spcPct val="100000"/>
              </a:lnSpc>
              <a:spcBef>
                <a:spcPts val="0"/>
              </a:spcBef>
              <a:spcAft>
                <a:spcPts val="0"/>
              </a:spcAft>
              <a:buClr>
                <a:schemeClr val="dk1"/>
              </a:buClr>
              <a:buSzPts val="6000"/>
              <a:buFont typeface="Aldrich"/>
              <a:buNone/>
            </a:pPr>
            <a:r>
              <a:rPr lang="en-US">
                <a:solidFill>
                  <a:schemeClr val="dk1"/>
                </a:solidFill>
              </a:rPr>
              <a:t>hi died at 37 year old</a:t>
            </a:r>
            <a:r>
              <a:rPr lang="en-US" sz="3600">
                <a:solidFill>
                  <a:schemeClr val="dk1"/>
                </a:solidFill>
              </a:rPr>
              <a:t>.</a:t>
            </a:r>
            <a:endParaRPr sz="3600">
              <a:solidFill>
                <a:schemeClr val="dk1"/>
              </a:solidFill>
            </a:endParaRPr>
          </a:p>
        </p:txBody>
      </p:sp>
      <p:sp>
        <p:nvSpPr>
          <p:cNvPr id="181" name="Google Shape;181;p8"/>
          <p:cNvSpPr txBox="1"/>
          <p:nvPr>
            <p:ph type="title"/>
          </p:nvPr>
        </p:nvSpPr>
        <p:spPr>
          <a:xfrm>
            <a:off x="266760" y="371520"/>
            <a:ext cx="694800" cy="514200"/>
          </a:xfrm>
          <a:prstGeom prst="rect">
            <a:avLst/>
          </a:prstGeom>
          <a:noFill/>
          <a:ln>
            <a:noFill/>
          </a:ln>
        </p:spPr>
        <p:txBody>
          <a:bodyPr anchorCtr="0" anchor="ctr" bIns="91425" lIns="91425" spcFirstLastPara="1" rIns="91425" wrap="square" tIns="91425">
            <a:normAutofit fontScale="90000"/>
          </a:bodyPr>
          <a:lstStyle/>
          <a:p>
            <a:pPr indent="0" lvl="0" marL="0" rtl="0" algn="ctr">
              <a:lnSpc>
                <a:spcPct val="100000"/>
              </a:lnSpc>
              <a:spcBef>
                <a:spcPts val="0"/>
              </a:spcBef>
              <a:spcAft>
                <a:spcPts val="0"/>
              </a:spcAft>
              <a:buClr>
                <a:schemeClr val="accent2"/>
              </a:buClr>
              <a:buSzPct val="100000"/>
              <a:buFont typeface="Calibri"/>
              <a:buNone/>
            </a:pPr>
            <a:r>
              <a:rPr b="0" lang="en-US" sz="2400" u="none" strike="noStrike">
                <a:solidFill>
                  <a:schemeClr val="accent2"/>
                </a:solidFill>
                <a:latin typeface="Calibri"/>
                <a:ea typeface="Calibri"/>
                <a:cs typeface="Calibri"/>
                <a:sym typeface="Calibri"/>
              </a:rPr>
              <a:t>01</a:t>
            </a:r>
            <a:endParaRPr b="0" sz="2400" u="none" strike="noStrike">
              <a:solidFill>
                <a:schemeClr val="dk1"/>
              </a:solidFill>
              <a:latin typeface="Arial"/>
              <a:ea typeface="Arial"/>
              <a:cs typeface="Arial"/>
              <a:sym typeface="Arial"/>
            </a:endParaRPr>
          </a:p>
        </p:txBody>
      </p:sp>
      <p:pic>
        <p:nvPicPr>
          <p:cNvPr id="182" name="Google Shape;182;p8"/>
          <p:cNvPicPr preferRelativeResize="0"/>
          <p:nvPr/>
        </p:nvPicPr>
        <p:blipFill rotWithShape="1">
          <a:blip r:embed="rId3">
            <a:alphaModFix amt="89000"/>
          </a:blip>
          <a:srcRect b="0" l="0" r="0" t="0"/>
          <a:stretch/>
        </p:blipFill>
        <p:spPr>
          <a:xfrm>
            <a:off x="4646271" y="319161"/>
            <a:ext cx="4157350" cy="450517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9"/>
          <p:cNvSpPr txBox="1"/>
          <p:nvPr>
            <p:ph type="title"/>
          </p:nvPr>
        </p:nvSpPr>
        <p:spPr>
          <a:xfrm>
            <a:off x="193775" y="238273"/>
            <a:ext cx="4790400" cy="1167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Relevance to Early Childhood Development</a:t>
            </a:r>
            <a:endParaRPr b="1" sz="3000" u="none" strike="noStrike">
              <a:solidFill>
                <a:schemeClr val="dk1"/>
              </a:solidFill>
            </a:endParaRPr>
          </a:p>
        </p:txBody>
      </p:sp>
      <p:sp>
        <p:nvSpPr>
          <p:cNvPr id="188" name="Google Shape;188;p9" title="2151065863.jpg"/>
          <p:cNvSpPr/>
          <p:nvPr/>
        </p:nvSpPr>
        <p:spPr>
          <a:xfrm>
            <a:off x="5928081" y="649500"/>
            <a:ext cx="3216000" cy="38445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89" name="Google Shape;189;p9"/>
          <p:cNvSpPr txBox="1"/>
          <p:nvPr/>
        </p:nvSpPr>
        <p:spPr>
          <a:xfrm>
            <a:off x="0" y="2054128"/>
            <a:ext cx="9144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0" name="Google Shape;190;p9"/>
          <p:cNvSpPr txBox="1"/>
          <p:nvPr/>
        </p:nvSpPr>
        <p:spPr>
          <a:xfrm flipH="1" rot="10800000">
            <a:off x="0" y="4938593"/>
            <a:ext cx="9144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1" name="Google Shape;191;p9"/>
          <p:cNvSpPr txBox="1"/>
          <p:nvPr/>
        </p:nvSpPr>
        <p:spPr>
          <a:xfrm>
            <a:off x="193775" y="1406100"/>
            <a:ext cx="57342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Theory of Vygotsky is perfect to applying for support early childhood and relevant to modern preschool education system with this model connect key concept.</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Interaction with peers and adults supports a young child's learning process.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 theory demonstrates how cultural tools and social communication shape cognitive abilities.</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 Easy to apply for understanding Amira and adapting social interactions, along with supporting the development of verbal skills, builds a sense of emotional security to eliminate social threats.</a:t>
            </a:r>
            <a:endParaRPr b="0" i="0" sz="1400" u="none" cap="none" strike="noStrike">
              <a:solidFill>
                <a:srgbClr val="FFFFFF"/>
              </a:solidFill>
              <a:latin typeface="Arial"/>
              <a:ea typeface="Arial"/>
              <a:cs typeface="Arial"/>
              <a:sym typeface="Arial"/>
            </a:endParaRPr>
          </a:p>
        </p:txBody>
      </p:sp>
      <p:cxnSp>
        <p:nvCxnSpPr>
          <p:cNvPr id="192" name="Google Shape;192;p9"/>
          <p:cNvCxnSpPr/>
          <p:nvPr/>
        </p:nvCxnSpPr>
        <p:spPr>
          <a:xfrm flipH="1" rot="10800000">
            <a:off x="148640" y="1349104"/>
            <a:ext cx="5231700" cy="1950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10"/>
          <p:cNvSpPr txBox="1"/>
          <p:nvPr>
            <p:ph type="title"/>
          </p:nvPr>
        </p:nvSpPr>
        <p:spPr>
          <a:xfrm>
            <a:off x="266760" y="371520"/>
            <a:ext cx="694800" cy="514080"/>
          </a:xfrm>
          <a:prstGeom prst="rect">
            <a:avLst/>
          </a:prstGeom>
          <a:noFill/>
          <a:ln>
            <a:noFill/>
          </a:ln>
        </p:spPr>
        <p:txBody>
          <a:bodyPr anchorCtr="0" anchor="ctr" bIns="91425" lIns="91425" spcFirstLastPara="1" rIns="91425" wrap="square" tIns="91425">
            <a:normAutofit lnSpcReduction="9999"/>
          </a:bodyPr>
          <a:lstStyle/>
          <a:p>
            <a:pPr indent="0" lvl="0" marL="0" rtl="0" algn="ctr">
              <a:lnSpc>
                <a:spcPct val="100000"/>
              </a:lnSpc>
              <a:spcBef>
                <a:spcPts val="0"/>
              </a:spcBef>
              <a:spcAft>
                <a:spcPts val="0"/>
              </a:spcAft>
              <a:buClr>
                <a:schemeClr val="accent2"/>
              </a:buClr>
              <a:buSzPts val="2400"/>
              <a:buFont typeface="Calibri"/>
              <a:buNone/>
            </a:pPr>
            <a:r>
              <a:rPr b="0" lang="en-US" sz="2400" u="none" strike="noStrike">
                <a:solidFill>
                  <a:schemeClr val="accent2"/>
                </a:solidFill>
                <a:latin typeface="Calibri"/>
                <a:ea typeface="Calibri"/>
                <a:cs typeface="Calibri"/>
                <a:sym typeface="Calibri"/>
              </a:rPr>
              <a:t>02</a:t>
            </a:r>
            <a:endParaRPr b="0" sz="2400" u="none" strike="noStrike">
              <a:solidFill>
                <a:schemeClr val="dk1"/>
              </a:solidFill>
              <a:latin typeface="Arial"/>
              <a:ea typeface="Arial"/>
              <a:cs typeface="Arial"/>
              <a:sym typeface="Arial"/>
            </a:endParaRPr>
          </a:p>
        </p:txBody>
      </p:sp>
      <p:pic>
        <p:nvPicPr>
          <p:cNvPr id="198" name="Google Shape;198;p10"/>
          <p:cNvPicPr preferRelativeResize="0"/>
          <p:nvPr/>
        </p:nvPicPr>
        <p:blipFill rotWithShape="1">
          <a:blip r:embed="rId3">
            <a:alphaModFix amt="34000"/>
          </a:blip>
          <a:srcRect b="0" l="0" r="0" t="0"/>
          <a:stretch/>
        </p:blipFill>
        <p:spPr>
          <a:xfrm>
            <a:off x="0" y="0"/>
            <a:ext cx="9144000" cy="5143501"/>
          </a:xfrm>
          <a:prstGeom prst="rect">
            <a:avLst/>
          </a:prstGeom>
          <a:noFill/>
          <a:ln>
            <a:noFill/>
          </a:ln>
        </p:spPr>
      </p:pic>
      <p:sp>
        <p:nvSpPr>
          <p:cNvPr id="199" name="Google Shape;199;p10"/>
          <p:cNvSpPr txBox="1"/>
          <p:nvPr>
            <p:ph type="title"/>
          </p:nvPr>
        </p:nvSpPr>
        <p:spPr>
          <a:xfrm>
            <a:off x="961547" y="1434847"/>
            <a:ext cx="3996900" cy="3142800"/>
          </a:xfrm>
          <a:prstGeom prst="rect">
            <a:avLst/>
          </a:prstGeom>
          <a:noFill/>
          <a:ln>
            <a:noFill/>
          </a:ln>
        </p:spPr>
        <p:txBody>
          <a:bodyPr anchorCtr="0" anchor="t" bIns="91425" lIns="91425" spcFirstLastPara="1" rIns="91425" wrap="square" tIns="91425">
            <a:normAutofit/>
          </a:bodyPr>
          <a:lstStyle/>
          <a:p>
            <a:pPr indent="0" lvl="0" marL="0" rtl="0" algn="just">
              <a:lnSpc>
                <a:spcPct val="100000"/>
              </a:lnSpc>
              <a:spcBef>
                <a:spcPts val="0"/>
              </a:spcBef>
              <a:spcAft>
                <a:spcPts val="0"/>
              </a:spcAft>
              <a:buClr>
                <a:schemeClr val="dk1"/>
              </a:buClr>
              <a:buSzPts val="6000"/>
              <a:buFont typeface="Aldrich"/>
              <a:buNone/>
            </a:pPr>
            <a:r>
              <a:rPr lang="en-US" sz="4800" u="none" strike="noStrike">
                <a:solidFill>
                  <a:schemeClr val="dk1"/>
                </a:solidFill>
              </a:rPr>
              <a:t>Application to Amira’s</a:t>
            </a:r>
            <a:endParaRPr sz="4800" u="none" strike="noStrike">
              <a:solidFill>
                <a:schemeClr val="dk1"/>
              </a:solidFill>
            </a:endParaRPr>
          </a:p>
          <a:p>
            <a:pPr indent="0" lvl="0" marL="0" rtl="0" algn="r">
              <a:lnSpc>
                <a:spcPct val="100000"/>
              </a:lnSpc>
              <a:spcBef>
                <a:spcPts val="0"/>
              </a:spcBef>
              <a:spcAft>
                <a:spcPts val="0"/>
              </a:spcAft>
              <a:buClr>
                <a:schemeClr val="dk1"/>
              </a:buClr>
              <a:buSzPts val="6000"/>
              <a:buFont typeface="Aldrich"/>
              <a:buNone/>
            </a:pPr>
            <a:r>
              <a:rPr lang="en-US" sz="4800" u="none" strike="noStrike">
                <a:solidFill>
                  <a:schemeClr val="dk1"/>
                </a:solidFill>
              </a:rPr>
              <a:t> Case</a:t>
            </a:r>
            <a:endParaRPr sz="4800" u="none" strike="noStrike">
              <a:solidFill>
                <a:schemeClr val="dk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11"/>
          <p:cNvSpPr txBox="1"/>
          <p:nvPr>
            <p:ph type="title"/>
          </p:nvPr>
        </p:nvSpPr>
        <p:spPr>
          <a:xfrm>
            <a:off x="380775" y="165849"/>
            <a:ext cx="4790400" cy="10005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Explaining Amira’s Behaviour and Needs</a:t>
            </a:r>
            <a:endParaRPr b="1" sz="3000" u="none" strike="noStrike">
              <a:solidFill>
                <a:schemeClr val="dk1"/>
              </a:solidFill>
            </a:endParaRPr>
          </a:p>
        </p:txBody>
      </p:sp>
      <p:sp>
        <p:nvSpPr>
          <p:cNvPr id="205" name="Google Shape;205;p11" title="2151065863.jpg"/>
          <p:cNvSpPr/>
          <p:nvPr/>
        </p:nvSpPr>
        <p:spPr>
          <a:xfrm>
            <a:off x="6217600" y="747725"/>
            <a:ext cx="2656200" cy="35022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06" name="Google Shape;206;p11"/>
          <p:cNvSpPr txBox="1"/>
          <p:nvPr/>
        </p:nvSpPr>
        <p:spPr>
          <a:xfrm>
            <a:off x="380776" y="1384750"/>
            <a:ext cx="58524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Wygowski's perspective allows us to understand Amira's anxiety, limited verbal communication, and difficulties with group play.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Insufficient social interaction or support in the Zone of Proximal Development can cause developmental difficulties.</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By recognising needs and adapting interventions, we can build a sense of emotional security and proper communication.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By three aspects of Vygotsky theory for cognitive development of children we can observation what Amira  can do independently or what she can achieve with guidance and collaboration More knowledgeable others (MKO), parent ,caregiver, or more skilled Peer.</a:t>
            </a:r>
            <a:endParaRPr b="0" i="0" sz="1400" u="none" cap="none" strike="noStrike">
              <a:solidFill>
                <a:srgbClr val="FFFFFF"/>
              </a:solidFill>
              <a:latin typeface="Arial"/>
              <a:ea typeface="Arial"/>
              <a:cs typeface="Arial"/>
              <a:sym typeface="Arial"/>
            </a:endParaRPr>
          </a:p>
        </p:txBody>
      </p:sp>
      <p:cxnSp>
        <p:nvCxnSpPr>
          <p:cNvPr id="207" name="Google Shape;207;p11"/>
          <p:cNvCxnSpPr/>
          <p:nvPr/>
        </p:nvCxnSpPr>
        <p:spPr>
          <a:xfrm>
            <a:off x="239560" y="1236704"/>
            <a:ext cx="3735900" cy="900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12"/>
          <p:cNvSpPr txBox="1"/>
          <p:nvPr/>
        </p:nvSpPr>
        <p:spPr>
          <a:xfrm>
            <a:off x="3749275" y="1334554"/>
            <a:ext cx="48525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Based on Vygotsky's theory, the strategies include scaffolding for guiding and modelling communication skills.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Encouraging peer play will support social and linguistic development.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Building an emotionally supportive, culturally enriched environment will strengthen Amira's participation, self-esteem, and self-confidence in group interaction.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Parent - nursery and partnership: evidence-based intervention leads to generalisation and lowers separation distress</a:t>
            </a:r>
            <a:endParaRPr b="0" i="0" sz="1400" u="none" cap="none" strike="noStrike">
              <a:solidFill>
                <a:srgbClr val="FFFFFF"/>
              </a:solidFill>
              <a:latin typeface="Arial"/>
              <a:ea typeface="Arial"/>
              <a:cs typeface="Arial"/>
              <a:sym typeface="Arial"/>
            </a:endParaRPr>
          </a:p>
        </p:txBody>
      </p:sp>
      <p:cxnSp>
        <p:nvCxnSpPr>
          <p:cNvPr id="213" name="Google Shape;213;p12"/>
          <p:cNvCxnSpPr/>
          <p:nvPr/>
        </p:nvCxnSpPr>
        <p:spPr>
          <a:xfrm flipH="1" rot="10800000">
            <a:off x="255345" y="3199686"/>
            <a:ext cx="2411100" cy="12600"/>
          </a:xfrm>
          <a:prstGeom prst="straightConnector1">
            <a:avLst/>
          </a:prstGeom>
          <a:noFill/>
          <a:ln cap="flat" cmpd="sng" w="9525">
            <a:solidFill>
              <a:schemeClr val="dk2"/>
            </a:solidFill>
            <a:prstDash val="solid"/>
            <a:round/>
            <a:headEnd len="sm" w="sm" type="none"/>
            <a:tailEnd len="sm" w="sm" type="none"/>
          </a:ln>
        </p:spPr>
      </p:cxnSp>
      <p:sp>
        <p:nvSpPr>
          <p:cNvPr id="214" name="Google Shape;214;p12"/>
          <p:cNvSpPr txBox="1"/>
          <p:nvPr>
            <p:ph type="title"/>
          </p:nvPr>
        </p:nvSpPr>
        <p:spPr>
          <a:xfrm>
            <a:off x="3749275" y="772925"/>
            <a:ext cx="4852500" cy="4512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1400" u="none" strike="noStrike">
                <a:solidFill>
                  <a:schemeClr val="dk1"/>
                </a:solidFill>
              </a:rPr>
              <a:t>Practical Support Strategies in</a:t>
            </a:r>
            <a:r>
              <a:rPr b="1" lang="en-US" sz="1400">
                <a:solidFill>
                  <a:schemeClr val="dk1"/>
                </a:solidFill>
              </a:rPr>
              <a:t> </a:t>
            </a:r>
            <a:r>
              <a:rPr b="1" lang="en-US" sz="1400" u="none" strike="noStrike">
                <a:solidFill>
                  <a:schemeClr val="dk1"/>
                </a:solidFill>
              </a:rPr>
              <a:t>Nursery:</a:t>
            </a:r>
            <a:endParaRPr b="1" sz="1400" u="none" strike="noStrike">
              <a:solidFill>
                <a:schemeClr val="dk1"/>
              </a:solidFill>
            </a:endParaRPr>
          </a:p>
        </p:txBody>
      </p:sp>
      <p:sp>
        <p:nvSpPr>
          <p:cNvPr id="215" name="Google Shape;215;p12"/>
          <p:cNvSpPr txBox="1"/>
          <p:nvPr/>
        </p:nvSpPr>
        <p:spPr>
          <a:xfrm>
            <a:off x="255351" y="937075"/>
            <a:ext cx="2767800" cy="22626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3000"/>
              <a:buFont typeface="Arial"/>
              <a:buNone/>
            </a:pPr>
            <a:r>
              <a:rPr b="1" i="0" lang="en-US" sz="3000" u="none" cap="none" strike="noStrike">
                <a:solidFill>
                  <a:srgbClr val="FFFFFF"/>
                </a:solidFill>
                <a:latin typeface="Arial"/>
                <a:ea typeface="Arial"/>
                <a:cs typeface="Arial"/>
                <a:sym typeface="Arial"/>
              </a:rPr>
              <a:t>Practical strategies or interventions</a:t>
            </a:r>
            <a:r>
              <a:rPr b="1" i="0" lang="en-US" sz="1400" u="none" cap="none" strike="noStrike">
                <a:solidFill>
                  <a:srgbClr val="000000"/>
                </a:solidFill>
                <a:latin typeface="Arial"/>
                <a:ea typeface="Arial"/>
                <a:cs typeface="Arial"/>
                <a:sym typeface="Arial"/>
              </a:rPr>
              <a:t>.</a:t>
            </a:r>
            <a:endParaRPr b="1" i="0" sz="1400" u="none" cap="none" strike="noStrike">
              <a:solidFill>
                <a:srgbClr val="FFFFFF"/>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cxnSp>
        <p:nvCxnSpPr>
          <p:cNvPr id="220" name="Google Shape;220;p13"/>
          <p:cNvCxnSpPr/>
          <p:nvPr/>
        </p:nvCxnSpPr>
        <p:spPr>
          <a:xfrm>
            <a:off x="302252" y="3139955"/>
            <a:ext cx="3068100" cy="600"/>
          </a:xfrm>
          <a:prstGeom prst="straightConnector1">
            <a:avLst/>
          </a:prstGeom>
          <a:noFill/>
          <a:ln cap="flat" cmpd="sng" w="9525">
            <a:solidFill>
              <a:schemeClr val="dk2"/>
            </a:solidFill>
            <a:prstDash val="solid"/>
            <a:round/>
            <a:headEnd len="sm" w="sm" type="none"/>
            <a:tailEnd len="sm" w="sm" type="none"/>
          </a:ln>
        </p:spPr>
      </p:cxnSp>
      <p:sp>
        <p:nvSpPr>
          <p:cNvPr id="221" name="Google Shape;221;p13"/>
          <p:cNvSpPr txBox="1"/>
          <p:nvPr/>
        </p:nvSpPr>
        <p:spPr>
          <a:xfrm>
            <a:off x="452406" y="877945"/>
            <a:ext cx="2767800" cy="22626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3000"/>
              <a:buFont typeface="Arial"/>
              <a:buNone/>
            </a:pPr>
            <a:r>
              <a:rPr b="1" i="0" lang="en-US" sz="3000" u="none" cap="none" strike="noStrike">
                <a:solidFill>
                  <a:srgbClr val="FFFFFF"/>
                </a:solidFill>
                <a:latin typeface="Arial"/>
                <a:ea typeface="Arial"/>
                <a:cs typeface="Arial"/>
                <a:sym typeface="Arial"/>
              </a:rPr>
              <a:t>Practical strategies or interventions</a:t>
            </a:r>
            <a:r>
              <a:rPr b="1" i="0" lang="en-US" sz="1400" u="none" cap="none" strike="noStrike">
                <a:solidFill>
                  <a:srgbClr val="000000"/>
                </a:solidFill>
                <a:latin typeface="Arial"/>
                <a:ea typeface="Arial"/>
                <a:cs typeface="Arial"/>
                <a:sym typeface="Arial"/>
              </a:rPr>
              <a:t>.</a:t>
            </a:r>
            <a:endParaRPr b="1" i="0" sz="1400" u="none" cap="none" strike="noStrike">
              <a:solidFill>
                <a:srgbClr val="FFFFFF"/>
              </a:solidFill>
              <a:latin typeface="Arial"/>
              <a:ea typeface="Arial"/>
              <a:cs typeface="Arial"/>
              <a:sym typeface="Arial"/>
            </a:endParaRPr>
          </a:p>
        </p:txBody>
      </p:sp>
      <p:sp>
        <p:nvSpPr>
          <p:cNvPr id="222" name="Google Shape;222;p13"/>
          <p:cNvSpPr txBox="1"/>
          <p:nvPr/>
        </p:nvSpPr>
        <p:spPr>
          <a:xfrm>
            <a:off x="3471150" y="0"/>
            <a:ext cx="5673000" cy="54951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000"/>
              <a:buFont typeface="Arial"/>
              <a:buNone/>
            </a:pPr>
            <a:r>
              <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Co-regulated transition - brief goodbye, make eye contact, smile with comfort objective, hugs.</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Vygotskian link - separation scaffold and the ZPD, adult, why co-regulate and use cultural routines to reduce anxiety and build internal regulation as safety and comfort.</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Language scaffolding in plan for play by using modelling, expanding, and repetitive stories- based on a shop, doctor or home corner with visual prompts and sentence stems.</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Vygotskian link MKO as mediates dialogic intervention for developing social speech into private/ internal speech for planning and help with self-controlling </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Small group 2-3 peers in structured games (matching, building).</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Peer and adult scaffolding for cooperative tasks at Amira's age, competence and social-cognitive skills</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Emotional coaching and individual plan building-  showing swap breathing, five senses and feeling check-in.</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Evidence-based - anxiety in early years supporting and grounding techniques are useful for reducing intensity and improving present focus.</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Cultural tools and for Eunice's individual plan- songs, calls, picture sequences, choose boards activity or games style </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Vygotsky links cultural tools to build attention, memory, and independence as part of scaffolds for example, I hold this, I do this.</a:t>
            </a:r>
            <a:endParaRPr b="0" i="0" sz="10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000"/>
              <a:buFont typeface="Arial"/>
              <a:buNone/>
            </a:pPr>
            <a:r>
              <a:t/>
            </a:r>
            <a:endParaRPr b="0" i="0" sz="1000" u="none" cap="none" strike="noStrike">
              <a:solidFill>
                <a:srgbClr val="FFFFFF"/>
              </a:solidFill>
              <a:latin typeface="Arial"/>
              <a:ea typeface="Arial"/>
              <a:cs typeface="Arial"/>
              <a:sym typeface="Arial"/>
            </a:endParaRPr>
          </a:p>
          <a:p>
            <a:pPr indent="0" lvl="0" marL="457200" marR="0" rtl="0" algn="l">
              <a:lnSpc>
                <a:spcPct val="150000"/>
              </a:lnSpc>
              <a:spcBef>
                <a:spcPts val="0"/>
              </a:spcBef>
              <a:spcAft>
                <a:spcPts val="0"/>
              </a:spcAft>
              <a:buClr>
                <a:srgbClr val="000000"/>
              </a:buClr>
              <a:buSzPts val="1000"/>
              <a:buFont typeface="Arial"/>
              <a:buNone/>
            </a:pPr>
            <a:r>
              <a:t/>
            </a:r>
            <a:endParaRPr b="0" i="0" sz="10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000"/>
              <a:buFont typeface="Arial"/>
              <a:buNone/>
            </a:pPr>
            <a:r>
              <a:t/>
            </a:r>
            <a:endParaRPr b="0" i="0" sz="1000" u="none" cap="none" strike="noStrike">
              <a:solidFill>
                <a:srgbClr val="FFFFFF"/>
              </a:solidFill>
              <a:latin typeface="Arial"/>
              <a:ea typeface="Arial"/>
              <a:cs typeface="Arial"/>
              <a:sym typeface="Arial"/>
            </a:endParaRPr>
          </a:p>
        </p:txBody>
      </p:sp>
      <p:sp>
        <p:nvSpPr>
          <p:cNvPr id="223" name="Google Shape;223;p13"/>
          <p:cNvSpPr txBox="1"/>
          <p:nvPr/>
        </p:nvSpPr>
        <p:spPr>
          <a:xfrm>
            <a:off x="861934" y="2138909"/>
            <a:ext cx="74202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4" name="Google Shape;224;p13"/>
          <p:cNvSpPr txBox="1"/>
          <p:nvPr/>
        </p:nvSpPr>
        <p:spPr>
          <a:xfrm>
            <a:off x="939580" y="3349365"/>
            <a:ext cx="3000000" cy="5982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800" u="none" cap="none" strike="noStrike">
                <a:solidFill>
                  <a:schemeClr val="dk1"/>
                </a:solidFill>
                <a:latin typeface="Arial"/>
                <a:ea typeface="Arial"/>
                <a:cs typeface="Arial"/>
                <a:sym typeface="Arial"/>
              </a:rPr>
              <a:t>Grandad by Vygotsky</a:t>
            </a:r>
            <a:r>
              <a:rPr b="0" i="0" lang="en-US" sz="1600" u="none" cap="none" strike="noStrike">
                <a:solidFill>
                  <a:schemeClr val="dk1"/>
                </a:solidFill>
                <a:latin typeface="Arial"/>
                <a:ea typeface="Arial"/>
                <a:cs typeface="Arial"/>
                <a:sym typeface="Arial"/>
              </a:rPr>
              <a:t>:</a:t>
            </a:r>
            <a:endParaRPr b="0" i="0" sz="1600" u="none" cap="none" strike="noStrik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14"/>
          <p:cNvSpPr txBox="1"/>
          <p:nvPr/>
        </p:nvSpPr>
        <p:spPr>
          <a:xfrm>
            <a:off x="370123" y="1440450"/>
            <a:ext cx="2913600" cy="22626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3000"/>
              <a:buFont typeface="Arial"/>
              <a:buNone/>
            </a:pPr>
            <a:r>
              <a:rPr b="1" i="0" lang="en-US" sz="3000" u="none" cap="none" strike="noStrike">
                <a:solidFill>
                  <a:srgbClr val="FFFFFF"/>
                </a:solidFill>
                <a:latin typeface="Arial"/>
                <a:ea typeface="Arial"/>
                <a:cs typeface="Arial"/>
                <a:sym typeface="Arial"/>
              </a:rPr>
              <a:t>Biological and environmental influences</a:t>
            </a:r>
            <a:r>
              <a:rPr b="1" i="0" lang="en-US" sz="1400" u="none" cap="none" strike="noStrike">
                <a:solidFill>
                  <a:srgbClr val="FFFFFF"/>
                </a:solidFill>
                <a:latin typeface="Arial"/>
                <a:ea typeface="Arial"/>
                <a:cs typeface="Arial"/>
                <a:sym typeface="Arial"/>
              </a:rPr>
              <a:t>.</a:t>
            </a:r>
            <a:endParaRPr b="1" i="0" sz="3000" u="none" cap="none" strike="noStrike">
              <a:solidFill>
                <a:srgbClr val="FFFFFF"/>
              </a:solidFill>
              <a:latin typeface="Arial"/>
              <a:ea typeface="Arial"/>
              <a:cs typeface="Arial"/>
              <a:sym typeface="Arial"/>
            </a:endParaRPr>
          </a:p>
        </p:txBody>
      </p:sp>
      <p:cxnSp>
        <p:nvCxnSpPr>
          <p:cNvPr id="230" name="Google Shape;230;p14"/>
          <p:cNvCxnSpPr/>
          <p:nvPr/>
        </p:nvCxnSpPr>
        <p:spPr>
          <a:xfrm>
            <a:off x="305073" y="3649168"/>
            <a:ext cx="2674200" cy="4800"/>
          </a:xfrm>
          <a:prstGeom prst="straightConnector1">
            <a:avLst/>
          </a:prstGeom>
          <a:noFill/>
          <a:ln cap="flat" cmpd="sng" w="9525">
            <a:solidFill>
              <a:schemeClr val="dk2"/>
            </a:solidFill>
            <a:prstDash val="solid"/>
            <a:round/>
            <a:headEnd len="sm" w="sm" type="none"/>
            <a:tailEnd len="sm" w="sm" type="none"/>
          </a:ln>
        </p:spPr>
      </p:cxnSp>
      <p:sp>
        <p:nvSpPr>
          <p:cNvPr id="231" name="Google Shape;231;p14"/>
          <p:cNvSpPr txBox="1"/>
          <p:nvPr/>
        </p:nvSpPr>
        <p:spPr>
          <a:xfrm flipH="1">
            <a:off x="3532200" y="26250"/>
            <a:ext cx="5611800" cy="50910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In early years setting Social and biological factors help to establish behavior.</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Biological :</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 genetic, predisposition,neurodevelopment, maturation, temperament  - by support we can shape reactions  language emergence and social engagement </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Environmental: </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 caregiver are adaptive, contest culture, home routines. peer interactions, quality in nursery activity animatoretting given properly attachment,secure anxiety, and be as activity animator.</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Interaction effects:</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nature and nurture,gently attachment structure,co- act, environment can help scaffolding skills,routines, traditions and vulnerables for dangerous situations.</a:t>
            </a:r>
            <a:endParaRPr b="0" i="0" sz="1400" u="none" cap="none" strike="noStrike">
              <a:solidFill>
                <a:srgbClr val="FFFFFF"/>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15"/>
          <p:cNvSpPr txBox="1"/>
          <p:nvPr>
            <p:ph type="title"/>
          </p:nvPr>
        </p:nvSpPr>
        <p:spPr>
          <a:xfrm>
            <a:off x="247250" y="1643300"/>
            <a:ext cx="2469000" cy="1857000"/>
          </a:xfrm>
          <a:prstGeom prst="rect">
            <a:avLst/>
          </a:prstGeom>
          <a:noFill/>
          <a:ln>
            <a:noFill/>
          </a:ln>
        </p:spPr>
        <p:txBody>
          <a:bodyPr anchorCtr="0" anchor="b" bIns="91425" lIns="91425" spcFirstLastPara="1" rIns="91425" wrap="square" tIns="91425">
            <a:normAutofit fontScale="90000"/>
          </a:bodyPr>
          <a:lstStyle/>
          <a:p>
            <a:pPr indent="0" lvl="0" marL="0" marR="0" rtl="0" algn="l">
              <a:lnSpc>
                <a:spcPct val="100000"/>
              </a:lnSpc>
              <a:spcBef>
                <a:spcPts val="0"/>
              </a:spcBef>
              <a:spcAft>
                <a:spcPts val="0"/>
              </a:spcAft>
              <a:buClr>
                <a:schemeClr val="dk1"/>
              </a:buClr>
              <a:buSzPct val="72221"/>
              <a:buFont typeface="Aldrich"/>
              <a:buNone/>
            </a:pPr>
            <a:r>
              <a:rPr b="1" i="0" lang="en-US" sz="3600" u="none" cap="none" strike="noStrike">
                <a:solidFill>
                  <a:schemeClr val="dk1"/>
                </a:solidFill>
                <a:latin typeface="Arial"/>
                <a:ea typeface="Arial"/>
                <a:cs typeface="Arial"/>
                <a:sym typeface="Arial"/>
              </a:rPr>
              <a:t>Nature and Nurture</a:t>
            </a:r>
            <a:endParaRPr b="1" i="0" sz="36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ct val="72221"/>
              <a:buFont typeface="Aldrich"/>
              <a:buNone/>
            </a:pPr>
            <a:r>
              <a:rPr b="1" i="0" lang="en-US" sz="3600" u="none" cap="none" strike="noStrike">
                <a:solidFill>
                  <a:schemeClr val="dk1"/>
                </a:solidFill>
                <a:latin typeface="Arial"/>
                <a:ea typeface="Arial"/>
                <a:cs typeface="Arial"/>
                <a:sym typeface="Arial"/>
              </a:rPr>
              <a:t>Influences</a:t>
            </a:r>
            <a:endParaRPr b="1" i="0" sz="3600" u="none" cap="none" strike="noStrike">
              <a:solidFill>
                <a:schemeClr val="dk1"/>
              </a:solidFill>
              <a:latin typeface="Arial"/>
              <a:ea typeface="Arial"/>
              <a:cs typeface="Arial"/>
              <a:sym typeface="Arial"/>
            </a:endParaRPr>
          </a:p>
        </p:txBody>
      </p:sp>
      <p:sp>
        <p:nvSpPr>
          <p:cNvPr id="237" name="Google Shape;237;p15"/>
          <p:cNvSpPr txBox="1"/>
          <p:nvPr/>
        </p:nvSpPr>
        <p:spPr>
          <a:xfrm>
            <a:off x="3833207" y="843941"/>
            <a:ext cx="4941900" cy="3455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Vygotsky's theory demonstrates:</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the reactions of biological factors ( nature/internal ) and environmental factors ( nurture/ outer ) influences in a child's early development.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psychological development is shaped by genetic predispositions, the social environment, and cultural tools. </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400" u="none" cap="none" strike="noStrike">
                <a:solidFill>
                  <a:srgbClr val="FFFFFF"/>
                </a:solidFill>
                <a:latin typeface="Arial"/>
                <a:ea typeface="Arial"/>
                <a:cs typeface="Arial"/>
                <a:sym typeface="Arial"/>
              </a:rPr>
              <a:t>• Nurturing and supporting interactions are important in early child development because they increase indywidual growing potential and direct learning and social communication.</a:t>
            </a:r>
            <a:endParaRPr b="0" i="0" sz="1400" u="none" cap="none" strike="noStrike">
              <a:solidFill>
                <a:srgbClr val="FFFFFF"/>
              </a:solidFill>
              <a:latin typeface="Arial"/>
              <a:ea typeface="Arial"/>
              <a:cs typeface="Arial"/>
              <a:sym typeface="Arial"/>
            </a:endParaRPr>
          </a:p>
        </p:txBody>
      </p:sp>
      <p:cxnSp>
        <p:nvCxnSpPr>
          <p:cNvPr id="238" name="Google Shape;238;p15"/>
          <p:cNvCxnSpPr/>
          <p:nvPr/>
        </p:nvCxnSpPr>
        <p:spPr>
          <a:xfrm>
            <a:off x="222497" y="3780855"/>
            <a:ext cx="2518500" cy="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16"/>
          <p:cNvSpPr txBox="1"/>
          <p:nvPr>
            <p:ph type="title"/>
          </p:nvPr>
        </p:nvSpPr>
        <p:spPr>
          <a:xfrm>
            <a:off x="116692" y="365386"/>
            <a:ext cx="6535200" cy="10434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Clr>
                <a:schemeClr val="dk1"/>
              </a:buClr>
              <a:buSzPts val="2600"/>
              <a:buFont typeface="Aldrich"/>
              <a:buNone/>
            </a:pPr>
            <a:r>
              <a:rPr b="1" lang="en-US" sz="3000" u="none" strike="noStrike">
                <a:solidFill>
                  <a:schemeClr val="dk1"/>
                </a:solidFill>
              </a:rPr>
              <a:t>Evaluation of Theory’s Usefulness and</a:t>
            </a:r>
            <a:r>
              <a:rPr b="1" lang="en-US" sz="3000">
                <a:solidFill>
                  <a:schemeClr val="dk1"/>
                </a:solidFill>
              </a:rPr>
              <a:t> </a:t>
            </a:r>
            <a:r>
              <a:rPr b="1" lang="en-US" sz="3000" u="none" strike="noStrike">
                <a:solidFill>
                  <a:schemeClr val="dk1"/>
                </a:solidFill>
              </a:rPr>
              <a:t>Limitations</a:t>
            </a:r>
            <a:endParaRPr b="1" sz="3000" u="none" strike="noStrike">
              <a:solidFill>
                <a:schemeClr val="dk1"/>
              </a:solidFill>
            </a:endParaRPr>
          </a:p>
        </p:txBody>
      </p:sp>
      <p:sp>
        <p:nvSpPr>
          <p:cNvPr id="244" name="Google Shape;244;p16"/>
          <p:cNvSpPr txBox="1"/>
          <p:nvPr/>
        </p:nvSpPr>
        <p:spPr>
          <a:xfrm>
            <a:off x="3795144" y="1741429"/>
            <a:ext cx="5442600" cy="38115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Useful:</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Vygotsky's theory emphasises and is valuable in the social context and progressive learning. </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In the Theory context strength:</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Relation to focus inform key person setting, arrange plays, dialogue in a model way in the teaching centre for children,</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Actionable tools (ZPD, scaffolding, practical, adaptable, with sensitive attachment, language as a tool, and group engagement).</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In early childhood education, personal support interventions are important.</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800"/>
              <a:buFont typeface="Arial"/>
              <a:buNone/>
            </a:pPr>
            <a:r>
              <a:rPr b="0" i="0" lang="en-US" sz="1200" u="none" cap="none" strike="noStrike">
                <a:solidFill>
                  <a:srgbClr val="FFFFFF"/>
                </a:solidFill>
                <a:latin typeface="Arial"/>
                <a:ea typeface="Arial"/>
                <a:cs typeface="Arial"/>
                <a:sym typeface="Arial"/>
              </a:rPr>
              <a:t>•  Interventions can be blended and integrated with other models to address the complexities of emotional and cognitive development.</a:t>
            </a:r>
            <a:endParaRPr b="0" i="0" sz="1200" u="none" cap="none" strike="noStrike">
              <a:solidFill>
                <a:srgbClr val="FFFFFF"/>
              </a:solidFill>
              <a:latin typeface="Arial"/>
              <a:ea typeface="Arial"/>
              <a:cs typeface="Arial"/>
              <a:sym typeface="Arial"/>
            </a:endParaRPr>
          </a:p>
          <a:p>
            <a:pPr indent="0" lvl="0" marL="457200" marR="0" rtl="0" algn="l">
              <a:lnSpc>
                <a:spcPct val="150000"/>
              </a:lnSpc>
              <a:spcBef>
                <a:spcPts val="0"/>
              </a:spcBef>
              <a:spcAft>
                <a:spcPts val="0"/>
              </a:spcAft>
              <a:buClr>
                <a:srgbClr val="000000"/>
              </a:buClr>
              <a:buSzPts val="1200"/>
              <a:buFont typeface="Arial"/>
              <a:buNone/>
            </a:pPr>
            <a:r>
              <a:t/>
            </a:r>
            <a:endParaRPr b="0" i="0" sz="1200" u="none" cap="none" strike="noStrike">
              <a:solidFill>
                <a:srgbClr val="FFFFFF"/>
              </a:solidFill>
              <a:latin typeface="Arial"/>
              <a:ea typeface="Arial"/>
              <a:cs typeface="Arial"/>
              <a:sym typeface="Arial"/>
            </a:endParaRPr>
          </a:p>
          <a:p>
            <a:pPr indent="0" lvl="0" marL="457200" marR="0" rtl="0" algn="l">
              <a:lnSpc>
                <a:spcPct val="150000"/>
              </a:lnSpc>
              <a:spcBef>
                <a:spcPts val="0"/>
              </a:spcBef>
              <a:spcAft>
                <a:spcPts val="0"/>
              </a:spcAft>
              <a:buClr>
                <a:srgbClr val="000000"/>
              </a:buClr>
              <a:buSzPts val="1200"/>
              <a:buFont typeface="Arial"/>
              <a:buNone/>
            </a:pPr>
            <a:r>
              <a:t/>
            </a:r>
            <a:endParaRPr b="0" i="0" sz="1200" u="none" cap="none" strike="noStrike">
              <a:solidFill>
                <a:srgbClr val="FFFFFF"/>
              </a:solidFill>
              <a:latin typeface="Arial"/>
              <a:ea typeface="Arial"/>
              <a:cs typeface="Arial"/>
              <a:sym typeface="Arial"/>
            </a:endParaRPr>
          </a:p>
        </p:txBody>
      </p:sp>
      <p:cxnSp>
        <p:nvCxnSpPr>
          <p:cNvPr id="245" name="Google Shape;245;p16"/>
          <p:cNvCxnSpPr/>
          <p:nvPr/>
        </p:nvCxnSpPr>
        <p:spPr>
          <a:xfrm>
            <a:off x="2" y="1418070"/>
            <a:ext cx="6516000" cy="15300"/>
          </a:xfrm>
          <a:prstGeom prst="straightConnector1">
            <a:avLst/>
          </a:prstGeom>
          <a:noFill/>
          <a:ln cap="flat" cmpd="sng" w="9525">
            <a:solidFill>
              <a:schemeClr val="dk2"/>
            </a:solidFill>
            <a:prstDash val="solid"/>
            <a:round/>
            <a:headEnd len="sm" w="sm" type="none"/>
            <a:tailEnd len="sm" w="sm" type="none"/>
          </a:ln>
        </p:spPr>
      </p:cxnSp>
      <p:sp>
        <p:nvSpPr>
          <p:cNvPr id="246" name="Google Shape;246;p16"/>
          <p:cNvSpPr txBox="1"/>
          <p:nvPr/>
        </p:nvSpPr>
        <p:spPr>
          <a:xfrm>
            <a:off x="116700" y="1741325"/>
            <a:ext cx="3209100" cy="35325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200"/>
              <a:buFont typeface="Arial"/>
              <a:buNone/>
            </a:pPr>
            <a:r>
              <a:rPr b="0" i="0" lang="en-US" sz="1200" u="none" cap="none" strike="noStrike">
                <a:solidFill>
                  <a:srgbClr val="FFFFFF"/>
                </a:solidFill>
                <a:latin typeface="Arial"/>
                <a:ea typeface="Arial"/>
                <a:cs typeface="Arial"/>
                <a:sym typeface="Arial"/>
              </a:rPr>
              <a:t>Limitation:</a:t>
            </a:r>
            <a:endParaRPr b="0" i="0" sz="1200" u="none" cap="none" strike="noStrike">
              <a:solidFill>
                <a:srgbClr val="FFFFFF"/>
              </a:solidFill>
              <a:latin typeface="Arial"/>
              <a:ea typeface="Arial"/>
              <a:cs typeface="Arial"/>
              <a:sym typeface="Arial"/>
            </a:endParaRPr>
          </a:p>
          <a:p>
            <a:pPr indent="-304800" lvl="0" marL="457200" marR="0" rtl="0" algn="l">
              <a:lnSpc>
                <a:spcPct val="150000"/>
              </a:lnSpc>
              <a:spcBef>
                <a:spcPts val="0"/>
              </a:spcBef>
              <a:spcAft>
                <a:spcPts val="0"/>
              </a:spcAft>
              <a:buClr>
                <a:srgbClr val="FFFFFF"/>
              </a:buClr>
              <a:buSzPts val="1200"/>
              <a:buFont typeface="Arial"/>
              <a:buChar char="●"/>
            </a:pPr>
            <a:r>
              <a:rPr b="0" i="0" lang="en-US" sz="1200" u="none" cap="none" strike="noStrike">
                <a:solidFill>
                  <a:srgbClr val="FFFFFF"/>
                </a:solidFill>
                <a:latin typeface="Arial"/>
                <a:ea typeface="Arial"/>
                <a:cs typeface="Arial"/>
                <a:sym typeface="Arial"/>
              </a:rPr>
              <a:t>Under specific biological stages of development and individual differences.</a:t>
            </a:r>
            <a:endParaRPr b="0" i="0" sz="1200" u="none" cap="none" strike="noStrike">
              <a:solidFill>
                <a:srgbClr val="FFFFFF"/>
              </a:solidFill>
              <a:latin typeface="Arial"/>
              <a:ea typeface="Arial"/>
              <a:cs typeface="Arial"/>
              <a:sym typeface="Arial"/>
            </a:endParaRPr>
          </a:p>
          <a:p>
            <a:pPr indent="-304800" lvl="0" marL="457200" marR="0" rtl="0" algn="l">
              <a:lnSpc>
                <a:spcPct val="150000"/>
              </a:lnSpc>
              <a:spcBef>
                <a:spcPts val="0"/>
              </a:spcBef>
              <a:spcAft>
                <a:spcPts val="0"/>
              </a:spcAft>
              <a:buClr>
                <a:srgbClr val="FFFFFF"/>
              </a:buClr>
              <a:buSzPts val="1200"/>
              <a:buFont typeface="Arial"/>
              <a:buChar char="●"/>
            </a:pPr>
            <a:r>
              <a:rPr b="0" i="0" lang="en-US" sz="1200" u="none" cap="none" strike="noStrike">
                <a:solidFill>
                  <a:srgbClr val="FFFFFF"/>
                </a:solidFill>
                <a:latin typeface="Arial"/>
                <a:ea typeface="Arial"/>
                <a:cs typeface="Arial"/>
                <a:sym typeface="Arial"/>
              </a:rPr>
              <a:t>Assessment demond, avoid over or under scaffolding, </a:t>
            </a:r>
            <a:endParaRPr b="0" i="0" sz="1200" u="none" cap="none" strike="noStrike">
              <a:solidFill>
                <a:srgbClr val="FFFFFF"/>
              </a:solidFill>
              <a:latin typeface="Arial"/>
              <a:ea typeface="Arial"/>
              <a:cs typeface="Arial"/>
              <a:sym typeface="Arial"/>
            </a:endParaRPr>
          </a:p>
          <a:p>
            <a:pPr indent="-304800" lvl="0" marL="457200" marR="0" rtl="0" algn="l">
              <a:lnSpc>
                <a:spcPct val="150000"/>
              </a:lnSpc>
              <a:spcBef>
                <a:spcPts val="0"/>
              </a:spcBef>
              <a:spcAft>
                <a:spcPts val="0"/>
              </a:spcAft>
              <a:buClr>
                <a:srgbClr val="FFFFFF"/>
              </a:buClr>
              <a:buSzPts val="1200"/>
              <a:buFont typeface="Arial"/>
              <a:buChar char="●"/>
            </a:pPr>
            <a:r>
              <a:rPr b="0" i="0" lang="en-US" sz="1200" u="none" cap="none" strike="noStrike">
                <a:solidFill>
                  <a:srgbClr val="FFFFFF"/>
                </a:solidFill>
                <a:latin typeface="Arial"/>
                <a:ea typeface="Arial"/>
                <a:cs typeface="Arial"/>
                <a:sym typeface="Arial"/>
              </a:rPr>
              <a:t> Pragmatic synthesis what combined support informing the transition of attachment with insights on nurturing nature to create an individual holistic approach plan.</a:t>
            </a:r>
            <a:endParaRPr b="0" i="0" sz="12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200"/>
              <a:buFont typeface="Arial"/>
              <a:buNone/>
            </a:pPr>
            <a:r>
              <a:t/>
            </a:r>
            <a:endParaRPr b="0" i="0" sz="1200" u="none" cap="none" strike="noStrike">
              <a:solidFill>
                <a:srgbClr val="FFFFFF"/>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sp>
        <p:nvSpPr>
          <p:cNvPr id="251" name="Google Shape;251;p17"/>
          <p:cNvSpPr txBox="1"/>
          <p:nvPr/>
        </p:nvSpPr>
        <p:spPr>
          <a:xfrm>
            <a:off x="266612" y="1953384"/>
            <a:ext cx="3325800" cy="8772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3000"/>
              <a:buFont typeface="Arial"/>
              <a:buNone/>
            </a:pPr>
            <a:r>
              <a:rPr b="1" i="0" lang="en-US" sz="3000" u="none" cap="none" strike="noStrike">
                <a:solidFill>
                  <a:srgbClr val="FFFFFF"/>
                </a:solidFill>
                <a:latin typeface="Arial"/>
                <a:ea typeface="Arial"/>
                <a:cs typeface="Arial"/>
                <a:sym typeface="Arial"/>
              </a:rPr>
              <a:t>Evidence-based</a:t>
            </a:r>
            <a:r>
              <a:rPr b="0" i="0" lang="en-US" sz="1400" u="none" cap="none" strike="noStrike">
                <a:solidFill>
                  <a:srgbClr val="000000"/>
                </a:solidFill>
                <a:latin typeface="Arial"/>
                <a:ea typeface="Arial"/>
                <a:cs typeface="Arial"/>
                <a:sym typeface="Arial"/>
              </a:rPr>
              <a:t>.</a:t>
            </a:r>
            <a:endParaRPr b="0" i="0" sz="3000" u="none" cap="none" strike="noStrike">
              <a:solidFill>
                <a:srgbClr val="FFFFFF"/>
              </a:solidFill>
              <a:latin typeface="Arial"/>
              <a:ea typeface="Arial"/>
              <a:cs typeface="Arial"/>
              <a:sym typeface="Arial"/>
            </a:endParaRPr>
          </a:p>
        </p:txBody>
      </p:sp>
      <p:cxnSp>
        <p:nvCxnSpPr>
          <p:cNvPr id="252" name="Google Shape;252;p17"/>
          <p:cNvCxnSpPr/>
          <p:nvPr/>
        </p:nvCxnSpPr>
        <p:spPr>
          <a:xfrm flipH="1" rot="10800000">
            <a:off x="322830" y="2570554"/>
            <a:ext cx="2968200" cy="2400"/>
          </a:xfrm>
          <a:prstGeom prst="straightConnector1">
            <a:avLst/>
          </a:prstGeom>
          <a:noFill/>
          <a:ln cap="flat" cmpd="sng" w="9525">
            <a:solidFill>
              <a:schemeClr val="dk2"/>
            </a:solidFill>
            <a:prstDash val="solid"/>
            <a:round/>
            <a:headEnd len="sm" w="sm" type="none"/>
            <a:tailEnd len="sm" w="sm" type="none"/>
          </a:ln>
        </p:spPr>
      </p:cxnSp>
      <p:sp>
        <p:nvSpPr>
          <p:cNvPr id="253" name="Google Shape;253;p17"/>
          <p:cNvSpPr txBox="1"/>
          <p:nvPr/>
        </p:nvSpPr>
        <p:spPr>
          <a:xfrm flipH="1">
            <a:off x="3896904" y="259257"/>
            <a:ext cx="5336100" cy="4436700"/>
          </a:xfrm>
          <a:prstGeom prst="rect">
            <a:avLst/>
          </a:prstGeom>
          <a:noFill/>
          <a:ln>
            <a:noFill/>
          </a:ln>
        </p:spPr>
        <p:txBody>
          <a:bodyPr anchorCtr="0" anchor="t" bIns="91425" lIns="91425" spcFirstLastPara="1" rIns="91425" wrap="square" tIns="91425">
            <a:spAutoFit/>
          </a:bodyPr>
          <a:lstStyle/>
          <a:p>
            <a:pPr indent="0" lvl="0" marL="0" marR="0" rtl="0" algn="l">
              <a:lnSpc>
                <a:spcPct val="15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For the plan :</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Vygotsky Theory foundation:</a:t>
            </a:r>
            <a:endParaRPr b="0" i="0" sz="1400" u="none" cap="none" strike="noStrike">
              <a:solidFill>
                <a:srgbClr val="FFFFFF"/>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  -  Psychologist construct ( MKO, ZPD, Language as tools) scaffolding play cognitive and social skills for development.</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Anxiety support:</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Structured routine, co- regulated,grounding technique,literature emphasizes,trauma inform in classroom live practices for minimise anxiety in preschool setting.</a:t>
            </a:r>
            <a:endParaRPr b="0" i="0" sz="1400" u="none" cap="none" strike="noStrike">
              <a:solidFill>
                <a:srgbClr val="FFFFFF"/>
              </a:solidFill>
              <a:latin typeface="Arial"/>
              <a:ea typeface="Arial"/>
              <a:cs typeface="Arial"/>
              <a:sym typeface="Arial"/>
            </a:endParaRPr>
          </a:p>
          <a:p>
            <a:pPr indent="-317500" lvl="0" marL="457200" marR="0" rtl="0" algn="l">
              <a:lnSpc>
                <a:spcPct val="150000"/>
              </a:lnSpc>
              <a:spcBef>
                <a:spcPts val="0"/>
              </a:spcBef>
              <a:spcAft>
                <a:spcPts val="0"/>
              </a:spcAft>
              <a:buClr>
                <a:srgbClr val="FFFFFF"/>
              </a:buClr>
              <a:buSzPts val="1400"/>
              <a:buFont typeface="Arial"/>
              <a:buChar char="-"/>
            </a:pPr>
            <a:r>
              <a:rPr b="0" i="0" lang="en-US" sz="1400" u="none" cap="none" strike="noStrike">
                <a:solidFill>
                  <a:srgbClr val="FFFFFF"/>
                </a:solidFill>
                <a:latin typeface="Arial"/>
                <a:ea typeface="Arial"/>
                <a:cs typeface="Arial"/>
                <a:sym typeface="Arial"/>
              </a:rPr>
              <a:t>Determination of behaviour biologic and environment perspective ,aplay strategi  temperament and context , confirm a holistic way growth, person environment approach.</a:t>
            </a:r>
            <a:endParaRPr b="0" i="0" sz="1400" u="none" cap="none" strike="noStrike">
              <a:solidFill>
                <a:srgbClr val="FFFFFF"/>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19"/>
          <p:cNvSpPr txBox="1"/>
          <p:nvPr>
            <p:ph type="title"/>
          </p:nvPr>
        </p:nvSpPr>
        <p:spPr>
          <a:xfrm flipH="1" rot="2172">
            <a:off x="628200" y="329146"/>
            <a:ext cx="4274101" cy="7950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Clr>
                <a:schemeClr val="dk1"/>
              </a:buClr>
              <a:buSzPts val="2600"/>
              <a:buFont typeface="Aldrich"/>
              <a:buNone/>
            </a:pPr>
            <a:r>
              <a:rPr b="1" lang="en-US" sz="3600" u="none" strike="noStrike">
                <a:solidFill>
                  <a:schemeClr val="dk1"/>
                </a:solidFill>
              </a:rPr>
              <a:t>Conclusions</a:t>
            </a:r>
            <a:endParaRPr b="1" sz="3600" u="none" strike="noStrike">
              <a:solidFill>
                <a:schemeClr val="dk1"/>
              </a:solidFill>
            </a:endParaRPr>
          </a:p>
        </p:txBody>
      </p:sp>
      <p:sp>
        <p:nvSpPr>
          <p:cNvPr id="259" name="Google Shape;259;p19" title="2151065863.jpg"/>
          <p:cNvSpPr/>
          <p:nvPr/>
        </p:nvSpPr>
        <p:spPr>
          <a:xfrm>
            <a:off x="5893952" y="803700"/>
            <a:ext cx="2599800" cy="3536100"/>
          </a:xfrm>
          <a:prstGeom prst="roundRect">
            <a:avLst>
              <a:gd fmla="val 16667"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60" name="Google Shape;260;p19"/>
          <p:cNvSpPr txBox="1"/>
          <p:nvPr/>
        </p:nvSpPr>
        <p:spPr>
          <a:xfrm>
            <a:off x="627900" y="1281708"/>
            <a:ext cx="4904700" cy="32535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FFFFFF"/>
                </a:solidFill>
                <a:latin typeface="Arial"/>
                <a:ea typeface="Arial"/>
                <a:cs typeface="Arial"/>
                <a:sym typeface="Arial"/>
              </a:rPr>
              <a:t>• Vygotsky's sociocultural theory provides a powerful framework for understanding and supporting early childhood development, and is intended to live dynamic in class room.</a:t>
            </a:r>
            <a:endParaRPr b="0" i="0" sz="18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FFFFFF"/>
                </a:solidFill>
                <a:latin typeface="Arial"/>
                <a:ea typeface="Arial"/>
                <a:cs typeface="Arial"/>
                <a:sym typeface="Arial"/>
              </a:rPr>
              <a:t>• It emphasises social interactions and cultural context, allowing for the emotional and communicative needs of children like Amira to be met. </a:t>
            </a:r>
            <a:endParaRPr b="0" i="0" sz="1800" u="none" cap="none" strike="noStrike">
              <a:solidFill>
                <a:srgbClr val="FFFFFF"/>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FFFFFF"/>
                </a:solidFill>
                <a:latin typeface="Arial"/>
                <a:ea typeface="Arial"/>
                <a:cs typeface="Arial"/>
                <a:sym typeface="Arial"/>
              </a:rPr>
              <a:t>• Vygotsky's theory, integrated with practical and relevant strategies improves developmental outcomes in early childhood.</a:t>
            </a:r>
            <a:endParaRPr b="0" i="0" sz="1800" u="none" cap="none" strike="noStrike">
              <a:solidFill>
                <a:srgbClr val="FFFFFF"/>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18"/>
          <p:cNvSpPr txBox="1"/>
          <p:nvPr/>
        </p:nvSpPr>
        <p:spPr>
          <a:xfrm>
            <a:off x="426275" y="866623"/>
            <a:ext cx="2660700" cy="1894800"/>
          </a:xfrm>
          <a:prstGeom prst="rect">
            <a:avLst/>
          </a:prstGeom>
          <a:noFill/>
          <a:ln>
            <a:noFill/>
          </a:ln>
        </p:spPr>
        <p:txBody>
          <a:bodyPr anchorCtr="0" anchor="b" bIns="91425" lIns="91425" spcFirstLastPara="1" rIns="91425" wrap="square" tIns="91425">
            <a:noAutofit/>
          </a:bodyPr>
          <a:lstStyle/>
          <a:p>
            <a:pPr indent="0" lvl="0" marL="0" marR="0" rtl="0" algn="l">
              <a:lnSpc>
                <a:spcPct val="150000"/>
              </a:lnSpc>
              <a:spcBef>
                <a:spcPts val="0"/>
              </a:spcBef>
              <a:spcAft>
                <a:spcPts val="0"/>
              </a:spcAft>
              <a:buClr>
                <a:srgbClr val="000000"/>
              </a:buClr>
              <a:buSzPts val="2400"/>
              <a:buFont typeface="Arial"/>
              <a:buNone/>
            </a:pPr>
            <a:r>
              <a:rPr b="0" i="0" lang="en-US" sz="2400" u="none" cap="none" strike="noStrike">
                <a:solidFill>
                  <a:srgbClr val="FFFFFF"/>
                </a:solidFill>
                <a:latin typeface="Arial"/>
                <a:ea typeface="Arial"/>
                <a:cs typeface="Arial"/>
                <a:sym typeface="Arial"/>
              </a:rPr>
              <a:t>Reference list :</a:t>
            </a:r>
            <a:endParaRPr b="0" i="0" sz="2400" u="none" cap="none" strike="noStrike">
              <a:solidFill>
                <a:srgbClr val="FFFFFF"/>
              </a:solidFill>
              <a:latin typeface="Arial"/>
              <a:ea typeface="Arial"/>
              <a:cs typeface="Arial"/>
              <a:sym typeface="Arial"/>
            </a:endParaRPr>
          </a:p>
        </p:txBody>
      </p:sp>
      <p:sp>
        <p:nvSpPr>
          <p:cNvPr id="266" name="Google Shape;266;p18"/>
          <p:cNvSpPr txBox="1"/>
          <p:nvPr/>
        </p:nvSpPr>
        <p:spPr>
          <a:xfrm>
            <a:off x="3859979" y="92650"/>
            <a:ext cx="4974900" cy="5129400"/>
          </a:xfrm>
          <a:prstGeom prst="rect">
            <a:avLst/>
          </a:prstGeom>
          <a:noFill/>
          <a:ln>
            <a:noFill/>
          </a:ln>
        </p:spPr>
        <p:txBody>
          <a:bodyPr anchorCtr="0" anchor="t" bIns="91425" lIns="91425" spcFirstLastPara="1" rIns="91425" wrap="square" tIns="91425">
            <a:spAutoFit/>
          </a:bodyPr>
          <a:lstStyle/>
          <a:p>
            <a:pPr indent="0" lvl="0" marL="0" marR="0" rtl="0" algn="l">
              <a:lnSpc>
                <a:spcPct val="115000"/>
              </a:lnSpc>
              <a:spcBef>
                <a:spcPts val="0"/>
              </a:spcBef>
              <a:spcAft>
                <a:spcPts val="0"/>
              </a:spcAft>
              <a:buClr>
                <a:srgbClr val="000000"/>
              </a:buClr>
              <a:buSzPts val="1300"/>
              <a:buFont typeface="Arial"/>
              <a:buNone/>
            </a:pPr>
            <a:r>
              <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Bruner,J.S (1983) Child's talk: Learning to use language. W.W.Norton.</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Brown,S.L et Al (2020) Supporting anxious children in the preschool classroom. From good guidance to Trauma - Informed Care. JSTOR. Available at: </a:t>
            </a:r>
            <a:r>
              <a:rPr b="0" i="0" lang="en-US" sz="1000" u="sng" cap="none" strike="noStrike">
                <a:solidFill>
                  <a:schemeClr val="hlink"/>
                </a:solidFill>
                <a:latin typeface="Arial"/>
                <a:ea typeface="Arial"/>
                <a:cs typeface="Arial"/>
                <a:sym typeface="Arial"/>
                <a:hlinkClick r:id="rId3"/>
              </a:rPr>
              <a:t>https:/www.jstor.org</a:t>
            </a:r>
            <a:r>
              <a:rPr lang="en-US" sz="1000">
                <a:solidFill>
                  <a:srgbClr val="FFFFFF"/>
                </a:solidFill>
              </a:rPr>
              <a:t> </a:t>
            </a:r>
            <a:r>
              <a:rPr b="0" i="0" lang="en-US" sz="1000" u="none" cap="none" strike="noStrike">
                <a:solidFill>
                  <a:srgbClr val="FFFFFF"/>
                </a:solidFill>
                <a:latin typeface="Arial"/>
                <a:ea typeface="Arial"/>
                <a:cs typeface="Arial"/>
                <a:sym typeface="Arial"/>
              </a:rPr>
              <a:t>/stable/ 26979161. ( accessed 16 November 2025).</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Cole, M., John-Steiner, V., Scribner, S. and Souberman, E. (eds.) (1978) Mind in Society. Cambridge, MA: Harvard University Press</a:t>
            </a:r>
            <a:r>
              <a:rPr b="0" i="0" lang="en-US" sz="1000" u="none" cap="none" strike="noStrike">
                <a:solidFill>
                  <a:srgbClr val="000000"/>
                </a:solidFill>
                <a:latin typeface="Arial"/>
                <a:ea typeface="Arial"/>
                <a:cs typeface="Arial"/>
                <a:sym typeface="Arial"/>
              </a:rPr>
              <a:t>.</a:t>
            </a:r>
            <a:endParaRPr b="0" i="0" sz="1000" u="none" cap="none" strike="noStrike">
              <a:solidFill>
                <a:srgbClr val="000000"/>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Early years TV (2025). Lev Vygotsky's sociocultural theory and the ZPD. Available at: </a:t>
            </a:r>
            <a:r>
              <a:rPr b="0" i="0" lang="en-US" sz="1000" u="sng" cap="none" strike="noStrike">
                <a:solidFill>
                  <a:schemeClr val="dk1"/>
                </a:solidFill>
                <a:latin typeface="Arial"/>
                <a:ea typeface="Arial"/>
                <a:cs typeface="Arial"/>
                <a:sym typeface="Arial"/>
                <a:hlinkClick r:id="rId4">
                  <a:extLst>
                    <a:ext uri="{A12FA001-AC4F-418D-AE19-62706E023703}">
                      <ahyp:hlinkClr val="tx"/>
                    </a:ext>
                  </a:extLst>
                </a:hlinkClick>
              </a:rPr>
              <a:t>https://www.earlyyears.tv/vygotsky-sociocultural-cognitive-development-zpd/</a:t>
            </a:r>
            <a:r>
              <a:rPr lang="en-US" sz="1000" u="sng">
                <a:solidFill>
                  <a:schemeClr val="dk1"/>
                </a:solidFill>
                <a:hlinkClick r:id="rId5">
                  <a:extLst>
                    <a:ext uri="{A12FA001-AC4F-418D-AE19-62706E023703}">
                      <ahyp:hlinkClr val="tx"/>
                    </a:ext>
                  </a:extLst>
                </a:hlinkClick>
              </a:rPr>
              <a:t> </a:t>
            </a:r>
            <a:r>
              <a:rPr b="0" i="0" lang="en-US" sz="1000" u="sng" cap="none" strike="noStrike">
                <a:solidFill>
                  <a:schemeClr val="dk1"/>
                </a:solidFill>
                <a:latin typeface="Arial"/>
                <a:ea typeface="Arial"/>
                <a:cs typeface="Arial"/>
                <a:sym typeface="Arial"/>
                <a:hlinkClick r:id="rId6">
                  <a:extLst>
                    <a:ext uri="{A12FA001-AC4F-418D-AE19-62706E023703}">
                      <ahyp:hlinkClr val="tx"/>
                    </a:ext>
                  </a:extLst>
                </a:hlinkClick>
              </a:rPr>
              <a:t> </a:t>
            </a:r>
            <a:r>
              <a:rPr lang="en-US" sz="1000" u="sng">
                <a:solidFill>
                  <a:schemeClr val="dk1"/>
                </a:solidFill>
                <a:hlinkClick r:id="rId7">
                  <a:extLst>
                    <a:ext uri="{A12FA001-AC4F-418D-AE19-62706E023703}">
                      <ahyp:hlinkClr val="tx"/>
                    </a:ext>
                  </a:extLst>
                </a:hlinkClick>
              </a:rPr>
              <a:t>accessed</a:t>
            </a:r>
            <a:r>
              <a:rPr lang="en-US" sz="1000">
                <a:solidFill>
                  <a:schemeClr val="dk1"/>
                </a:solidFill>
              </a:rPr>
              <a:t>:16 November 2025).</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Vygotsky, L.S. (1978) Mind in Society: The Development of Higher Psychological Processes. Cambridge, MA: Harvard University Press.</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Rogoff,B (2003) The cultural nature of human development. Oxford University Press.</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Wertsch, J.V. (1985) Vygotsky and the Social Formation of Mind. Cambridge, MA: Harvard University Press.</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Williams, M. (1989) ‘Vygotsky’s social theory of mind’, Harvard Educational Review, 59(1), pp. 108–126.</a:t>
            </a:r>
            <a:endParaRPr b="0" i="0" sz="1000" u="none" cap="none" strike="noStrike">
              <a:solidFill>
                <a:srgbClr val="FFFFFF"/>
              </a:solidFill>
              <a:latin typeface="Arial"/>
              <a:ea typeface="Arial"/>
              <a:cs typeface="Arial"/>
              <a:sym typeface="Arial"/>
            </a:endParaRPr>
          </a:p>
          <a:p>
            <a:pPr indent="-292100" lvl="0" marL="457200" marR="0" rtl="0" algn="l">
              <a:lnSpc>
                <a:spcPct val="150000"/>
              </a:lnSpc>
              <a:spcBef>
                <a:spcPts val="0"/>
              </a:spcBef>
              <a:spcAft>
                <a:spcPts val="0"/>
              </a:spcAft>
              <a:buClr>
                <a:srgbClr val="FFFFFF"/>
              </a:buClr>
              <a:buSzPts val="1000"/>
              <a:buFont typeface="Arial"/>
              <a:buChar char="●"/>
            </a:pPr>
            <a:r>
              <a:rPr b="0" i="0" lang="en-US" sz="1000" u="none" cap="none" strike="noStrike">
                <a:solidFill>
                  <a:srgbClr val="FFFFFF"/>
                </a:solidFill>
                <a:latin typeface="Arial"/>
                <a:ea typeface="Arial"/>
                <a:cs typeface="Arial"/>
                <a:sym typeface="Arial"/>
              </a:rPr>
              <a:t>Wood,D., Bruner,J.S. and Ross,G. (1976) ‘ The role of tutoring in problem solving’ Journal of Child Psychology and Psychiatry, 17(2), pp.89-100.</a:t>
            </a:r>
            <a:endParaRPr b="0" i="0" sz="10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300"/>
              <a:buFont typeface="Arial"/>
              <a:buNone/>
            </a:pPr>
            <a:r>
              <a:t/>
            </a:r>
            <a:endParaRPr b="0" i="0" sz="1000" u="none" cap="none" strike="noStrike">
              <a:solidFill>
                <a:srgbClr val="FFFFFF"/>
              </a:solidFill>
              <a:latin typeface="Arial"/>
              <a:ea typeface="Arial"/>
              <a:cs typeface="Arial"/>
              <a:sym typeface="Arial"/>
            </a:endParaRPr>
          </a:p>
        </p:txBody>
      </p:sp>
      <p:cxnSp>
        <p:nvCxnSpPr>
          <p:cNvPr id="267" name="Google Shape;267;p18"/>
          <p:cNvCxnSpPr/>
          <p:nvPr/>
        </p:nvCxnSpPr>
        <p:spPr>
          <a:xfrm>
            <a:off x="487180" y="2651385"/>
            <a:ext cx="2037900" cy="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20"/>
          <p:cNvSpPr txBox="1"/>
          <p:nvPr>
            <p:ph type="title"/>
          </p:nvPr>
        </p:nvSpPr>
        <p:spPr>
          <a:xfrm>
            <a:off x="590400" y="523440"/>
            <a:ext cx="7953000" cy="925500"/>
          </a:xfrm>
          <a:prstGeom prst="rect">
            <a:avLst/>
          </a:prstGeom>
          <a:noFill/>
          <a:ln>
            <a:noFill/>
          </a:ln>
        </p:spPr>
        <p:txBody>
          <a:bodyPr anchorCtr="0" anchor="b" bIns="91425" lIns="91425" spcFirstLastPara="1" rIns="91425" wrap="square" tIns="91425">
            <a:spAutoFit/>
          </a:bodyPr>
          <a:lstStyle/>
          <a:p>
            <a:pPr indent="0" lvl="0" marL="0" rtl="0" algn="l">
              <a:lnSpc>
                <a:spcPct val="100000"/>
              </a:lnSpc>
              <a:spcBef>
                <a:spcPts val="0"/>
              </a:spcBef>
              <a:spcAft>
                <a:spcPts val="0"/>
              </a:spcAft>
              <a:buClr>
                <a:schemeClr val="dk1"/>
              </a:buClr>
              <a:buSzPts val="5000"/>
              <a:buFont typeface="Aldrich"/>
              <a:buNone/>
            </a:pPr>
            <a:r>
              <a:rPr lang="en-US" sz="4800" u="none" strike="noStrike">
                <a:solidFill>
                  <a:schemeClr val="dk1"/>
                </a:solidFill>
              </a:rPr>
              <a:t>THANK YOU</a:t>
            </a:r>
            <a:endParaRPr sz="4800" u="none" strike="noStrike">
              <a:solidFill>
                <a:schemeClr val="dk1"/>
              </a:solidFill>
            </a:endParaRPr>
          </a:p>
        </p:txBody>
      </p:sp>
      <p:sp>
        <p:nvSpPr>
          <p:cNvPr id="273" name="Google Shape;273;p20"/>
          <p:cNvSpPr/>
          <p:nvPr/>
        </p:nvSpPr>
        <p:spPr>
          <a:xfrm>
            <a:off x="4219920" y="4093920"/>
            <a:ext cx="251721" cy="257253"/>
          </a:xfrm>
          <a:custGeom>
            <a:rect b="b" l="l" r="r" t="t"/>
            <a:pathLst>
              <a:path extrusionOk="0" h="6860069" w="6712561">
                <a:moveTo>
                  <a:pt x="3994869" y="2904749"/>
                </a:moveTo>
                <a:lnTo>
                  <a:pt x="6493788" y="0"/>
                </a:lnTo>
                <a:lnTo>
                  <a:pt x="5901628" y="0"/>
                </a:lnTo>
                <a:lnTo>
                  <a:pt x="3731848" y="2522189"/>
                </a:lnTo>
                <a:lnTo>
                  <a:pt x="1998833" y="0"/>
                </a:lnTo>
                <a:lnTo>
                  <a:pt x="0" y="0"/>
                </a:lnTo>
                <a:lnTo>
                  <a:pt x="2620640" y="3813966"/>
                </a:lnTo>
                <a:lnTo>
                  <a:pt x="0" y="6860070"/>
                </a:lnTo>
                <a:lnTo>
                  <a:pt x="592216" y="6860070"/>
                </a:lnTo>
                <a:lnTo>
                  <a:pt x="2883548" y="4196581"/>
                </a:lnTo>
                <a:lnTo>
                  <a:pt x="4713728" y="6860070"/>
                </a:lnTo>
                <a:lnTo>
                  <a:pt x="6712561" y="6860070"/>
                </a:lnTo>
                <a:lnTo>
                  <a:pt x="3994757" y="2904749"/>
                </a:lnTo>
                <a:lnTo>
                  <a:pt x="3994925" y="2904749"/>
                </a:lnTo>
                <a:close/>
                <a:moveTo>
                  <a:pt x="3183768" y="3847528"/>
                </a:moveTo>
                <a:lnTo>
                  <a:pt x="2918230" y="3467765"/>
                </a:lnTo>
                <a:lnTo>
                  <a:pt x="805563" y="445770"/>
                </a:lnTo>
                <a:lnTo>
                  <a:pt x="1715115" y="445770"/>
                </a:lnTo>
                <a:lnTo>
                  <a:pt x="3420106" y="2884611"/>
                </a:lnTo>
                <a:lnTo>
                  <a:pt x="3685644" y="3264375"/>
                </a:lnTo>
                <a:lnTo>
                  <a:pt x="5901907" y="6434494"/>
                </a:lnTo>
                <a:lnTo>
                  <a:pt x="4992356" y="6434494"/>
                </a:lnTo>
                <a:lnTo>
                  <a:pt x="3183824" y="3847640"/>
                </a:lnTo>
                <a:lnTo>
                  <a:pt x="3183824" y="3847472"/>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nvGrpSpPr>
          <p:cNvPr id="274" name="Google Shape;274;p20"/>
          <p:cNvGrpSpPr/>
          <p:nvPr/>
        </p:nvGrpSpPr>
        <p:grpSpPr>
          <a:xfrm>
            <a:off x="4769640" y="4110840"/>
            <a:ext cx="251280" cy="225000"/>
            <a:chOff x="4769640" y="4110840"/>
            <a:chExt cx="251280" cy="225000"/>
          </a:xfrm>
        </p:grpSpPr>
        <p:sp>
          <p:nvSpPr>
            <p:cNvPr id="275" name="Google Shape;275;p20"/>
            <p:cNvSpPr/>
            <p:nvPr/>
          </p:nvSpPr>
          <p:spPr>
            <a:xfrm>
              <a:off x="4778280" y="4190400"/>
              <a:ext cx="57600" cy="145440"/>
            </a:xfrm>
            <a:custGeom>
              <a:rect b="b" l="l" r="r" t="t"/>
              <a:pathLst>
                <a:path extrusionOk="0" h="3787" w="1502">
                  <a:moveTo>
                    <a:pt x="1168" y="346"/>
                  </a:moveTo>
                  <a:lnTo>
                    <a:pt x="1168" y="3430"/>
                  </a:lnTo>
                  <a:lnTo>
                    <a:pt x="358" y="3430"/>
                  </a:lnTo>
                  <a:lnTo>
                    <a:pt x="358" y="346"/>
                  </a:lnTo>
                  <a:close/>
                  <a:moveTo>
                    <a:pt x="180" y="1"/>
                  </a:moveTo>
                  <a:cubicBezTo>
                    <a:pt x="96" y="1"/>
                    <a:pt x="1" y="72"/>
                    <a:pt x="1" y="179"/>
                  </a:cubicBezTo>
                  <a:lnTo>
                    <a:pt x="1" y="3608"/>
                  </a:lnTo>
                  <a:cubicBezTo>
                    <a:pt x="1" y="3703"/>
                    <a:pt x="72" y="3787"/>
                    <a:pt x="180" y="3787"/>
                  </a:cubicBezTo>
                  <a:lnTo>
                    <a:pt x="1323" y="3787"/>
                  </a:lnTo>
                  <a:cubicBezTo>
                    <a:pt x="1418" y="3787"/>
                    <a:pt x="1501" y="3715"/>
                    <a:pt x="1501" y="3608"/>
                  </a:cubicBezTo>
                  <a:lnTo>
                    <a:pt x="1501" y="179"/>
                  </a:lnTo>
                  <a:cubicBezTo>
                    <a:pt x="1501" y="72"/>
                    <a:pt x="1430" y="1"/>
                    <a:pt x="1323" y="1"/>
                  </a:cubicBezTo>
                  <a:close/>
                </a:path>
              </a:pathLst>
            </a:custGeom>
            <a:solidFill>
              <a:schemeClr val="dk1"/>
            </a:solidFill>
            <a:ln>
              <a:noFill/>
            </a:ln>
          </p:spPr>
          <p:txBody>
            <a:bodyPr anchorCtr="0" anchor="ctr" bIns="72700" lIns="91425" spcFirstLastPara="1" rIns="91425" wrap="square" tIns="72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76" name="Google Shape;276;p20"/>
            <p:cNvSpPr/>
            <p:nvPr/>
          </p:nvSpPr>
          <p:spPr>
            <a:xfrm>
              <a:off x="4769640" y="4110840"/>
              <a:ext cx="66240" cy="66240"/>
            </a:xfrm>
            <a:custGeom>
              <a:rect b="b" l="l" r="r" t="t"/>
              <a:pathLst>
                <a:path extrusionOk="0" h="1728" w="1728">
                  <a:moveTo>
                    <a:pt x="870" y="334"/>
                  </a:moveTo>
                  <a:cubicBezTo>
                    <a:pt x="1156" y="334"/>
                    <a:pt x="1394" y="572"/>
                    <a:pt x="1394" y="846"/>
                  </a:cubicBezTo>
                  <a:cubicBezTo>
                    <a:pt x="1394" y="1132"/>
                    <a:pt x="1156" y="1370"/>
                    <a:pt x="870" y="1370"/>
                  </a:cubicBezTo>
                  <a:cubicBezTo>
                    <a:pt x="584" y="1370"/>
                    <a:pt x="346" y="1132"/>
                    <a:pt x="346" y="846"/>
                  </a:cubicBezTo>
                  <a:cubicBezTo>
                    <a:pt x="346" y="572"/>
                    <a:pt x="584" y="334"/>
                    <a:pt x="870" y="334"/>
                  </a:cubicBezTo>
                  <a:close/>
                  <a:moveTo>
                    <a:pt x="870" y="1"/>
                  </a:moveTo>
                  <a:cubicBezTo>
                    <a:pt x="394" y="1"/>
                    <a:pt x="1" y="394"/>
                    <a:pt x="1" y="870"/>
                  </a:cubicBezTo>
                  <a:cubicBezTo>
                    <a:pt x="1" y="1346"/>
                    <a:pt x="394" y="1727"/>
                    <a:pt x="870" y="1727"/>
                  </a:cubicBezTo>
                  <a:cubicBezTo>
                    <a:pt x="1346" y="1727"/>
                    <a:pt x="1727" y="1334"/>
                    <a:pt x="1727" y="870"/>
                  </a:cubicBezTo>
                  <a:cubicBezTo>
                    <a:pt x="1727" y="394"/>
                    <a:pt x="1346" y="1"/>
                    <a:pt x="870" y="1"/>
                  </a:cubicBezTo>
                  <a:close/>
                </a:path>
              </a:pathLst>
            </a:custGeom>
            <a:solidFill>
              <a:schemeClr val="dk1"/>
            </a:solidFill>
            <a:ln>
              <a:noFill/>
            </a:ln>
          </p:spPr>
          <p:txBody>
            <a:bodyPr anchorCtr="0" anchor="ctr" bIns="33100" lIns="91425" spcFirstLastPara="1" rIns="91425" wrap="square" tIns="331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77" name="Google Shape;277;p20"/>
            <p:cNvSpPr/>
            <p:nvPr/>
          </p:nvSpPr>
          <p:spPr>
            <a:xfrm>
              <a:off x="4866120" y="4190400"/>
              <a:ext cx="154800" cy="145440"/>
            </a:xfrm>
            <a:custGeom>
              <a:rect b="b" l="l" r="r" t="t"/>
              <a:pathLst>
                <a:path extrusionOk="0" h="3787" w="4026">
                  <a:moveTo>
                    <a:pt x="191" y="1"/>
                  </a:moveTo>
                  <a:cubicBezTo>
                    <a:pt x="96" y="1"/>
                    <a:pt x="1" y="72"/>
                    <a:pt x="1" y="179"/>
                  </a:cubicBezTo>
                  <a:lnTo>
                    <a:pt x="1" y="3608"/>
                  </a:lnTo>
                  <a:cubicBezTo>
                    <a:pt x="1" y="3703"/>
                    <a:pt x="84" y="3787"/>
                    <a:pt x="191" y="3787"/>
                  </a:cubicBezTo>
                  <a:lnTo>
                    <a:pt x="1334" y="3787"/>
                  </a:lnTo>
                  <a:cubicBezTo>
                    <a:pt x="1418" y="3787"/>
                    <a:pt x="1513" y="3715"/>
                    <a:pt x="1513" y="3608"/>
                  </a:cubicBezTo>
                  <a:lnTo>
                    <a:pt x="1513" y="2382"/>
                  </a:lnTo>
                  <a:cubicBezTo>
                    <a:pt x="1513" y="1977"/>
                    <a:pt x="1596" y="1501"/>
                    <a:pt x="2037" y="1501"/>
                  </a:cubicBezTo>
                  <a:cubicBezTo>
                    <a:pt x="2347" y="1501"/>
                    <a:pt x="2477" y="1763"/>
                    <a:pt x="2525" y="2060"/>
                  </a:cubicBezTo>
                  <a:cubicBezTo>
                    <a:pt x="2537" y="2156"/>
                    <a:pt x="2608" y="2215"/>
                    <a:pt x="2692" y="2215"/>
                  </a:cubicBezTo>
                  <a:cubicBezTo>
                    <a:pt x="2787" y="2215"/>
                    <a:pt x="2870" y="2120"/>
                    <a:pt x="2847" y="2025"/>
                  </a:cubicBezTo>
                  <a:cubicBezTo>
                    <a:pt x="2763" y="1465"/>
                    <a:pt x="2477" y="1155"/>
                    <a:pt x="2013" y="1155"/>
                  </a:cubicBezTo>
                  <a:cubicBezTo>
                    <a:pt x="1465" y="1155"/>
                    <a:pt x="1156" y="1608"/>
                    <a:pt x="1156" y="2382"/>
                  </a:cubicBezTo>
                  <a:lnTo>
                    <a:pt x="1156" y="3430"/>
                  </a:lnTo>
                  <a:lnTo>
                    <a:pt x="346" y="3430"/>
                  </a:lnTo>
                  <a:lnTo>
                    <a:pt x="346" y="358"/>
                  </a:lnTo>
                  <a:lnTo>
                    <a:pt x="918" y="358"/>
                  </a:lnTo>
                  <a:lnTo>
                    <a:pt x="918" y="572"/>
                  </a:lnTo>
                  <a:cubicBezTo>
                    <a:pt x="918" y="632"/>
                    <a:pt x="930" y="679"/>
                    <a:pt x="977" y="715"/>
                  </a:cubicBezTo>
                  <a:cubicBezTo>
                    <a:pt x="1007" y="733"/>
                    <a:pt x="1043" y="742"/>
                    <a:pt x="1078" y="742"/>
                  </a:cubicBezTo>
                  <a:cubicBezTo>
                    <a:pt x="1114" y="742"/>
                    <a:pt x="1150" y="733"/>
                    <a:pt x="1180" y="715"/>
                  </a:cubicBezTo>
                  <a:cubicBezTo>
                    <a:pt x="1477" y="477"/>
                    <a:pt x="1835" y="358"/>
                    <a:pt x="2227" y="358"/>
                  </a:cubicBezTo>
                  <a:cubicBezTo>
                    <a:pt x="3204" y="358"/>
                    <a:pt x="3656" y="1191"/>
                    <a:pt x="3656" y="2001"/>
                  </a:cubicBezTo>
                  <a:lnTo>
                    <a:pt x="3656" y="3430"/>
                  </a:lnTo>
                  <a:lnTo>
                    <a:pt x="2847" y="3430"/>
                  </a:lnTo>
                  <a:lnTo>
                    <a:pt x="2847" y="2870"/>
                  </a:lnTo>
                  <a:cubicBezTo>
                    <a:pt x="2847" y="2775"/>
                    <a:pt x="2775" y="2703"/>
                    <a:pt x="2692" y="2703"/>
                  </a:cubicBezTo>
                  <a:cubicBezTo>
                    <a:pt x="2597" y="2703"/>
                    <a:pt x="2525" y="2775"/>
                    <a:pt x="2525" y="2870"/>
                  </a:cubicBezTo>
                  <a:lnTo>
                    <a:pt x="2525" y="3596"/>
                  </a:lnTo>
                  <a:cubicBezTo>
                    <a:pt x="2525" y="3691"/>
                    <a:pt x="2597" y="3775"/>
                    <a:pt x="2704" y="3775"/>
                  </a:cubicBezTo>
                  <a:lnTo>
                    <a:pt x="3847" y="3775"/>
                  </a:lnTo>
                  <a:cubicBezTo>
                    <a:pt x="3942" y="3775"/>
                    <a:pt x="4025" y="3703"/>
                    <a:pt x="4025" y="3596"/>
                  </a:cubicBezTo>
                  <a:lnTo>
                    <a:pt x="4025" y="1989"/>
                  </a:lnTo>
                  <a:cubicBezTo>
                    <a:pt x="4025" y="810"/>
                    <a:pt x="3299" y="1"/>
                    <a:pt x="2239" y="1"/>
                  </a:cubicBezTo>
                  <a:cubicBezTo>
                    <a:pt x="1894" y="1"/>
                    <a:pt x="1573" y="84"/>
                    <a:pt x="1275" y="251"/>
                  </a:cubicBezTo>
                  <a:lnTo>
                    <a:pt x="1275" y="179"/>
                  </a:lnTo>
                  <a:cubicBezTo>
                    <a:pt x="1275" y="84"/>
                    <a:pt x="1204" y="1"/>
                    <a:pt x="1096" y="1"/>
                  </a:cubicBezTo>
                  <a:close/>
                </a:path>
              </a:pathLst>
            </a:custGeom>
            <a:solidFill>
              <a:schemeClr val="dk1"/>
            </a:solidFill>
            <a:ln>
              <a:noFill/>
            </a:ln>
          </p:spPr>
          <p:txBody>
            <a:bodyPr anchorCtr="0" anchor="ctr" bIns="72700" lIns="91425" spcFirstLastPara="1" rIns="91425" wrap="square" tIns="72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grpSp>
        <p:nvGrpSpPr>
          <p:cNvPr id="278" name="Google Shape;278;p20"/>
          <p:cNvGrpSpPr/>
          <p:nvPr/>
        </p:nvGrpSpPr>
        <p:grpSpPr>
          <a:xfrm>
            <a:off x="5317560" y="4093200"/>
            <a:ext cx="259920" cy="259920"/>
            <a:chOff x="5317560" y="4093200"/>
            <a:chExt cx="259920" cy="259920"/>
          </a:xfrm>
        </p:grpSpPr>
        <p:sp>
          <p:nvSpPr>
            <p:cNvPr id="279" name="Google Shape;279;p20"/>
            <p:cNvSpPr/>
            <p:nvPr/>
          </p:nvSpPr>
          <p:spPr>
            <a:xfrm>
              <a:off x="5317560" y="4093200"/>
              <a:ext cx="259920" cy="259920"/>
            </a:xfrm>
            <a:custGeom>
              <a:rect b="b" l="l" r="r" t="t"/>
              <a:pathLst>
                <a:path extrusionOk="0" h="6764" w="6764">
                  <a:moveTo>
                    <a:pt x="5335" y="346"/>
                  </a:moveTo>
                  <a:cubicBezTo>
                    <a:pt x="5930" y="346"/>
                    <a:pt x="6418" y="834"/>
                    <a:pt x="6418" y="1429"/>
                  </a:cubicBezTo>
                  <a:lnTo>
                    <a:pt x="6418" y="5335"/>
                  </a:lnTo>
                  <a:cubicBezTo>
                    <a:pt x="6418" y="5930"/>
                    <a:pt x="5930" y="6418"/>
                    <a:pt x="5335" y="6418"/>
                  </a:cubicBezTo>
                  <a:lnTo>
                    <a:pt x="1429" y="6418"/>
                  </a:lnTo>
                  <a:cubicBezTo>
                    <a:pt x="834" y="6418"/>
                    <a:pt x="346" y="5930"/>
                    <a:pt x="346" y="5335"/>
                  </a:cubicBezTo>
                  <a:lnTo>
                    <a:pt x="346" y="1429"/>
                  </a:lnTo>
                  <a:cubicBezTo>
                    <a:pt x="346" y="834"/>
                    <a:pt x="834" y="346"/>
                    <a:pt x="1429" y="346"/>
                  </a:cubicBezTo>
                  <a:close/>
                  <a:moveTo>
                    <a:pt x="1429" y="1"/>
                  </a:moveTo>
                  <a:cubicBezTo>
                    <a:pt x="644" y="1"/>
                    <a:pt x="1" y="644"/>
                    <a:pt x="1" y="1429"/>
                  </a:cubicBezTo>
                  <a:lnTo>
                    <a:pt x="1" y="5335"/>
                  </a:lnTo>
                  <a:cubicBezTo>
                    <a:pt x="1" y="6120"/>
                    <a:pt x="644" y="6763"/>
                    <a:pt x="1429" y="6763"/>
                  </a:cubicBezTo>
                  <a:lnTo>
                    <a:pt x="5335" y="6763"/>
                  </a:lnTo>
                  <a:cubicBezTo>
                    <a:pt x="6121" y="6763"/>
                    <a:pt x="6763" y="6120"/>
                    <a:pt x="6763" y="5335"/>
                  </a:cubicBezTo>
                  <a:lnTo>
                    <a:pt x="6763" y="1429"/>
                  </a:lnTo>
                  <a:cubicBezTo>
                    <a:pt x="6763" y="644"/>
                    <a:pt x="6121" y="1"/>
                    <a:pt x="533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80" name="Google Shape;280;p20"/>
            <p:cNvSpPr/>
            <p:nvPr/>
          </p:nvSpPr>
          <p:spPr>
            <a:xfrm>
              <a:off x="5378040" y="4155120"/>
              <a:ext cx="138600" cy="136080"/>
            </a:xfrm>
            <a:custGeom>
              <a:rect b="b" l="l" r="r" t="t"/>
              <a:pathLst>
                <a:path extrusionOk="0" h="3542" w="3607">
                  <a:moveTo>
                    <a:pt x="1822" y="0"/>
                  </a:moveTo>
                  <a:cubicBezTo>
                    <a:pt x="812" y="0"/>
                    <a:pt x="1" y="851"/>
                    <a:pt x="59" y="1859"/>
                  </a:cubicBezTo>
                  <a:cubicBezTo>
                    <a:pt x="95" y="2776"/>
                    <a:pt x="833" y="3502"/>
                    <a:pt x="1726" y="3538"/>
                  </a:cubicBezTo>
                  <a:cubicBezTo>
                    <a:pt x="1764" y="3541"/>
                    <a:pt x="1802" y="3542"/>
                    <a:pt x="1840" y="3542"/>
                  </a:cubicBezTo>
                  <a:cubicBezTo>
                    <a:pt x="2178" y="3542"/>
                    <a:pt x="2494" y="3447"/>
                    <a:pt x="2762" y="3276"/>
                  </a:cubicBezTo>
                  <a:cubicBezTo>
                    <a:pt x="2857" y="3217"/>
                    <a:pt x="2869" y="3086"/>
                    <a:pt x="2797" y="3014"/>
                  </a:cubicBezTo>
                  <a:cubicBezTo>
                    <a:pt x="2761" y="2978"/>
                    <a:pt x="2711" y="2964"/>
                    <a:pt x="2664" y="2964"/>
                  </a:cubicBezTo>
                  <a:cubicBezTo>
                    <a:pt x="2634" y="2964"/>
                    <a:pt x="2606" y="2969"/>
                    <a:pt x="2583" y="2979"/>
                  </a:cubicBezTo>
                  <a:cubicBezTo>
                    <a:pt x="2380" y="3096"/>
                    <a:pt x="2149" y="3185"/>
                    <a:pt x="1897" y="3185"/>
                  </a:cubicBezTo>
                  <a:cubicBezTo>
                    <a:pt x="1868" y="3185"/>
                    <a:pt x="1839" y="3183"/>
                    <a:pt x="1809" y="3181"/>
                  </a:cubicBezTo>
                  <a:cubicBezTo>
                    <a:pt x="1023" y="3169"/>
                    <a:pt x="380" y="2514"/>
                    <a:pt x="392" y="1716"/>
                  </a:cubicBezTo>
                  <a:cubicBezTo>
                    <a:pt x="426" y="948"/>
                    <a:pt x="1028" y="330"/>
                    <a:pt x="1792" y="330"/>
                  </a:cubicBezTo>
                  <a:cubicBezTo>
                    <a:pt x="1833" y="330"/>
                    <a:pt x="1874" y="332"/>
                    <a:pt x="1916" y="335"/>
                  </a:cubicBezTo>
                  <a:cubicBezTo>
                    <a:pt x="2619" y="371"/>
                    <a:pt x="3190" y="943"/>
                    <a:pt x="3250" y="1633"/>
                  </a:cubicBezTo>
                  <a:cubicBezTo>
                    <a:pt x="3285" y="1919"/>
                    <a:pt x="3214" y="2193"/>
                    <a:pt x="3095" y="2431"/>
                  </a:cubicBezTo>
                  <a:cubicBezTo>
                    <a:pt x="3059" y="2490"/>
                    <a:pt x="3059" y="2574"/>
                    <a:pt x="3119" y="2633"/>
                  </a:cubicBezTo>
                  <a:cubicBezTo>
                    <a:pt x="3149" y="2663"/>
                    <a:pt x="3191" y="2678"/>
                    <a:pt x="3234" y="2678"/>
                  </a:cubicBezTo>
                  <a:cubicBezTo>
                    <a:pt x="3295" y="2678"/>
                    <a:pt x="3358" y="2648"/>
                    <a:pt x="3393" y="2586"/>
                  </a:cubicBezTo>
                  <a:cubicBezTo>
                    <a:pt x="3536" y="2324"/>
                    <a:pt x="3607" y="2014"/>
                    <a:pt x="3583" y="1669"/>
                  </a:cubicBezTo>
                  <a:cubicBezTo>
                    <a:pt x="3536" y="764"/>
                    <a:pt x="2797" y="50"/>
                    <a:pt x="1904" y="2"/>
                  </a:cubicBezTo>
                  <a:cubicBezTo>
                    <a:pt x="1877" y="1"/>
                    <a:pt x="1849" y="0"/>
                    <a:pt x="1822" y="0"/>
                  </a:cubicBezTo>
                  <a:close/>
                </a:path>
              </a:pathLst>
            </a:custGeom>
            <a:solidFill>
              <a:schemeClr val="dk1"/>
            </a:solidFill>
            <a:ln>
              <a:noFill/>
            </a:ln>
          </p:spPr>
          <p:txBody>
            <a:bodyPr anchorCtr="0" anchor="ctr" bIns="68025" lIns="91425" spcFirstLastPara="1" rIns="91425" wrap="square" tIns="680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81" name="Google Shape;281;p20"/>
            <p:cNvSpPr/>
            <p:nvPr/>
          </p:nvSpPr>
          <p:spPr>
            <a:xfrm>
              <a:off x="5500440" y="4126680"/>
              <a:ext cx="35280" cy="34920"/>
            </a:xfrm>
            <a:custGeom>
              <a:rect b="b" l="l" r="r" t="t"/>
              <a:pathLst>
                <a:path extrusionOk="0" h="918" w="929">
                  <a:moveTo>
                    <a:pt x="465" y="1"/>
                  </a:moveTo>
                  <a:cubicBezTo>
                    <a:pt x="203" y="1"/>
                    <a:pt x="0" y="203"/>
                    <a:pt x="0" y="453"/>
                  </a:cubicBezTo>
                  <a:cubicBezTo>
                    <a:pt x="0" y="715"/>
                    <a:pt x="203" y="918"/>
                    <a:pt x="465" y="918"/>
                  </a:cubicBezTo>
                  <a:cubicBezTo>
                    <a:pt x="715" y="918"/>
                    <a:pt x="929" y="715"/>
                    <a:pt x="929" y="453"/>
                  </a:cubicBezTo>
                  <a:cubicBezTo>
                    <a:pt x="929" y="203"/>
                    <a:pt x="715" y="1"/>
                    <a:pt x="465" y="1"/>
                  </a:cubicBezTo>
                  <a:close/>
                </a:path>
              </a:pathLst>
            </a:custGeom>
            <a:solidFill>
              <a:schemeClr val="dk1"/>
            </a:solidFill>
            <a:ln>
              <a:noFill/>
            </a:ln>
          </p:spPr>
          <p:txBody>
            <a:bodyPr anchorCtr="0" anchor="ctr" bIns="17625" lIns="91425" spcFirstLastPara="1" rIns="91425" wrap="square" tIns="176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pic>
        <p:nvPicPr>
          <p:cNvPr id="282" name="Google Shape;282;p20"/>
          <p:cNvPicPr preferRelativeResize="0"/>
          <p:nvPr/>
        </p:nvPicPr>
        <p:blipFill rotWithShape="1">
          <a:blip r:embed="rId4">
            <a:alphaModFix/>
          </a:blip>
          <a:srcRect b="34229" l="0" r="0" t="55629"/>
          <a:stretch/>
        </p:blipFill>
        <p:spPr>
          <a:xfrm>
            <a:off x="3906750" y="2678100"/>
            <a:ext cx="4636651" cy="1198104"/>
          </a:xfrm>
          <a:prstGeom prst="rect">
            <a:avLst/>
          </a:prstGeom>
          <a:noFill/>
          <a:ln>
            <a:noFill/>
          </a:ln>
        </p:spPr>
      </p:pic>
      <p:sp>
        <p:nvSpPr>
          <p:cNvPr id="283" name="Google Shape;283;p20"/>
          <p:cNvSpPr txBox="1"/>
          <p:nvPr/>
        </p:nvSpPr>
        <p:spPr>
          <a:xfrm flipH="1" rot="489">
            <a:off x="4219925" y="1852844"/>
            <a:ext cx="2109300" cy="608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FFFFFF"/>
                </a:solidFill>
                <a:latin typeface="Arial"/>
                <a:ea typeface="Arial"/>
                <a:cs typeface="Arial"/>
                <a:sym typeface="Arial"/>
              </a:rPr>
              <a:t>Do you have any questions ?</a:t>
            </a:r>
            <a:endParaRPr b="0" i="0" sz="1400" u="none" cap="none" strike="noStrike">
              <a:solidFill>
                <a:srgbClr val="FFFFFF"/>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Haboobs Dust Storms by Slidesgo">
  <a:themeElements>
    <a:clrScheme name="Simple Light">
      <a:dk1>
        <a:srgbClr val="FFFFFF"/>
      </a:dk1>
      <a:lt1>
        <a:srgbClr val="4D3E30"/>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lidesgo Final Pages">
  <a:themeElements>
    <a:clrScheme name="Simple Light">
      <a:dk1>
        <a:srgbClr val="FFFFFF"/>
      </a:dk1>
      <a:lt1>
        <a:srgbClr val="22244E"/>
      </a:lt1>
      <a:dk2>
        <a:srgbClr val="503259"/>
      </a:dk2>
      <a:lt2>
        <a:srgbClr val="765186"/>
      </a:lt2>
      <a:accent1>
        <a:srgbClr val="B07CC6"/>
      </a:accent1>
      <a:accent2>
        <a:srgbClr val="FAF6E7"/>
      </a:accent2>
      <a:accent3>
        <a:srgbClr val="E3DFD2"/>
      </a:accent3>
      <a:accent4>
        <a:srgbClr val="FFFFFF"/>
      </a:accent4>
      <a:accent5>
        <a:srgbClr val="FFFFFF"/>
      </a:accent5>
      <a:accent6>
        <a:srgbClr val="FFFFFF"/>
      </a:accent6>
      <a:hlink>
        <a:srgbClr val="76518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