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0" r:id="rId4"/>
    <p:sldMasterId id="2147483707" r:id="rId5"/>
  </p:sldMasterIdLst>
  <p:notesMasterIdLst>
    <p:notesMasterId r:id="rId52"/>
  </p:notesMasterIdLst>
  <p:sldIdLst>
    <p:sldId id="365" r:id="rId6"/>
    <p:sldId id="294" r:id="rId7"/>
    <p:sldId id="297" r:id="rId8"/>
    <p:sldId id="298" r:id="rId9"/>
    <p:sldId id="302" r:id="rId10"/>
    <p:sldId id="257" r:id="rId11"/>
    <p:sldId id="285" r:id="rId12"/>
    <p:sldId id="286" r:id="rId13"/>
    <p:sldId id="287" r:id="rId14"/>
    <p:sldId id="258" r:id="rId15"/>
    <p:sldId id="299" r:id="rId16"/>
    <p:sldId id="259" r:id="rId17"/>
    <p:sldId id="293" r:id="rId18"/>
    <p:sldId id="309" r:id="rId19"/>
    <p:sldId id="300" r:id="rId20"/>
    <p:sldId id="295" r:id="rId21"/>
    <p:sldId id="261" r:id="rId22"/>
    <p:sldId id="262" r:id="rId23"/>
    <p:sldId id="263" r:id="rId24"/>
    <p:sldId id="264" r:id="rId25"/>
    <p:sldId id="267" r:id="rId26"/>
    <p:sldId id="265" r:id="rId27"/>
    <p:sldId id="266" r:id="rId28"/>
    <p:sldId id="268" r:id="rId29"/>
    <p:sldId id="269" r:id="rId30"/>
    <p:sldId id="270" r:id="rId31"/>
    <p:sldId id="368" r:id="rId32"/>
    <p:sldId id="271" r:id="rId33"/>
    <p:sldId id="272" r:id="rId34"/>
    <p:sldId id="273" r:id="rId35"/>
    <p:sldId id="274" r:id="rId36"/>
    <p:sldId id="275" r:id="rId37"/>
    <p:sldId id="276" r:id="rId38"/>
    <p:sldId id="277" r:id="rId39"/>
    <p:sldId id="278" r:id="rId40"/>
    <p:sldId id="279" r:id="rId41"/>
    <p:sldId id="280" r:id="rId42"/>
    <p:sldId id="281" r:id="rId43"/>
    <p:sldId id="282" r:id="rId44"/>
    <p:sldId id="283" r:id="rId45"/>
    <p:sldId id="304" r:id="rId46"/>
    <p:sldId id="306" r:id="rId47"/>
    <p:sldId id="305" r:id="rId48"/>
    <p:sldId id="366" r:id="rId49"/>
    <p:sldId id="369" r:id="rId50"/>
    <p:sldId id="289" r:id="rId5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3EFDC-C3BF-BBD6-0F9E-77669DEBBCC8}" v="2" dt="2023-09-14T13:22:33.144"/>
    <p1510:client id="{C49357ED-5D68-8703-1A61-14EECA0B8001}" v="1" dt="2023-09-11T15:53:21.6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6" d="100"/>
          <a:sy n="86" d="100"/>
        </p:scale>
        <p:origin x="105" y="4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presProps" Target="presProps.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microsoft.com/office/2015/10/relationships/revisionInfo" Target="revisionInfo.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CB48AA8-E28F-49C4-AB42-9C4019AB1ACC}" type="doc">
      <dgm:prSet loTypeId="urn:microsoft.com/office/officeart/2016/7/layout/RepeatingBendingProcessNew" loCatId="process" qsTypeId="urn:microsoft.com/office/officeart/2005/8/quickstyle/simple1" qsCatId="simple" csTypeId="urn:microsoft.com/office/officeart/2005/8/colors/accent1_2" csCatId="accent1"/>
      <dgm:spPr/>
      <dgm:t>
        <a:bodyPr/>
        <a:lstStyle/>
        <a:p>
          <a:endParaRPr lang="en-US"/>
        </a:p>
      </dgm:t>
    </dgm:pt>
    <dgm:pt modelId="{E53EB5E1-8D72-4F09-96A7-2B8B6ABDE0C7}">
      <dgm:prSet/>
      <dgm:spPr/>
      <dgm:t>
        <a:bodyPr/>
        <a:lstStyle/>
        <a:p>
          <a:r>
            <a:rPr lang="en-GB" dirty="0">
              <a:solidFill>
                <a:schemeClr val="tx1"/>
              </a:solidFill>
            </a:rPr>
            <a:t>Level 4 Placement Experience</a:t>
          </a:r>
          <a:endParaRPr lang="en-US" dirty="0">
            <a:solidFill>
              <a:schemeClr val="tx1"/>
            </a:solidFill>
          </a:endParaRPr>
        </a:p>
      </dgm:t>
    </dgm:pt>
    <dgm:pt modelId="{1406082E-8CAA-4677-A970-12D1FE7695F1}" type="parTrans" cxnId="{173328AD-4E2E-43B8-9539-3F3A6C687CBA}">
      <dgm:prSet/>
      <dgm:spPr/>
      <dgm:t>
        <a:bodyPr/>
        <a:lstStyle/>
        <a:p>
          <a:endParaRPr lang="en-US"/>
        </a:p>
      </dgm:t>
    </dgm:pt>
    <dgm:pt modelId="{7EFDAB14-B0C9-42F8-AB9B-5A864E1637E1}" type="sibTrans" cxnId="{173328AD-4E2E-43B8-9539-3F3A6C687CBA}">
      <dgm:prSet/>
      <dgm:spPr/>
      <dgm:t>
        <a:bodyPr/>
        <a:lstStyle/>
        <a:p>
          <a:endParaRPr lang="en-US"/>
        </a:p>
      </dgm:t>
    </dgm:pt>
    <dgm:pt modelId="{450FEFFE-6038-4C5C-8FE3-66DFE151DE30}">
      <dgm:prSet/>
      <dgm:spPr/>
      <dgm:t>
        <a:bodyPr/>
        <a:lstStyle/>
        <a:p>
          <a:r>
            <a:rPr lang="en-GB" dirty="0">
              <a:solidFill>
                <a:schemeClr val="tx1"/>
              </a:solidFill>
            </a:rPr>
            <a:t>What went well/areas for development this year?</a:t>
          </a:r>
          <a:endParaRPr lang="en-US" dirty="0">
            <a:solidFill>
              <a:schemeClr val="tx1"/>
            </a:solidFill>
          </a:endParaRPr>
        </a:p>
      </dgm:t>
    </dgm:pt>
    <dgm:pt modelId="{31D368BA-86A2-4F83-9E31-C486D6AFF312}" type="parTrans" cxnId="{548014EA-1E79-4B97-B92A-AF971635D8EA}">
      <dgm:prSet/>
      <dgm:spPr/>
      <dgm:t>
        <a:bodyPr/>
        <a:lstStyle/>
        <a:p>
          <a:endParaRPr lang="en-US"/>
        </a:p>
      </dgm:t>
    </dgm:pt>
    <dgm:pt modelId="{DB68C5D7-DC0C-4111-B92E-6AA033B7964D}" type="sibTrans" cxnId="{548014EA-1E79-4B97-B92A-AF971635D8EA}">
      <dgm:prSet/>
      <dgm:spPr/>
      <dgm:t>
        <a:bodyPr/>
        <a:lstStyle/>
        <a:p>
          <a:endParaRPr lang="en-US"/>
        </a:p>
      </dgm:t>
    </dgm:pt>
    <dgm:pt modelId="{DF60A276-F0D8-4334-B304-5A181FFFC316}">
      <dgm:prSet/>
      <dgm:spPr/>
      <dgm:t>
        <a:bodyPr/>
        <a:lstStyle/>
        <a:p>
          <a:r>
            <a:rPr lang="en-GB" dirty="0">
              <a:solidFill>
                <a:schemeClr val="tx1"/>
              </a:solidFill>
            </a:rPr>
            <a:t>What did you learn?</a:t>
          </a:r>
          <a:endParaRPr lang="en-US" dirty="0">
            <a:solidFill>
              <a:schemeClr val="tx1"/>
            </a:solidFill>
          </a:endParaRPr>
        </a:p>
      </dgm:t>
    </dgm:pt>
    <dgm:pt modelId="{7442FCE7-4906-48CB-8C67-3701006CD8C3}" type="parTrans" cxnId="{958A4BE3-F186-4274-84E9-A3D3DA45B75B}">
      <dgm:prSet/>
      <dgm:spPr/>
      <dgm:t>
        <a:bodyPr/>
        <a:lstStyle/>
        <a:p>
          <a:endParaRPr lang="en-US"/>
        </a:p>
      </dgm:t>
    </dgm:pt>
    <dgm:pt modelId="{684972AF-5E7D-4017-B4E4-F98365102CF3}" type="sibTrans" cxnId="{958A4BE3-F186-4274-84E9-A3D3DA45B75B}">
      <dgm:prSet/>
      <dgm:spPr/>
      <dgm:t>
        <a:bodyPr/>
        <a:lstStyle/>
        <a:p>
          <a:endParaRPr lang="en-US"/>
        </a:p>
      </dgm:t>
    </dgm:pt>
    <dgm:pt modelId="{CDAE9318-CBEF-46B3-909C-AF25BAB716F8}">
      <dgm:prSet/>
      <dgm:spPr/>
      <dgm:t>
        <a:bodyPr/>
        <a:lstStyle/>
        <a:p>
          <a:r>
            <a:rPr lang="en-GB" dirty="0">
              <a:solidFill>
                <a:schemeClr val="tx1"/>
              </a:solidFill>
            </a:rPr>
            <a:t>How did you manage the portfolio?</a:t>
          </a:r>
          <a:endParaRPr lang="en-US" dirty="0">
            <a:solidFill>
              <a:schemeClr val="tx1"/>
            </a:solidFill>
          </a:endParaRPr>
        </a:p>
      </dgm:t>
    </dgm:pt>
    <dgm:pt modelId="{4724A2F8-8E5C-4889-9F1F-FC1328CAA33B}" type="parTrans" cxnId="{977DB9EB-62A0-459C-BDC1-CCFB4B517061}">
      <dgm:prSet/>
      <dgm:spPr/>
      <dgm:t>
        <a:bodyPr/>
        <a:lstStyle/>
        <a:p>
          <a:endParaRPr lang="en-US"/>
        </a:p>
      </dgm:t>
    </dgm:pt>
    <dgm:pt modelId="{AA36A489-5775-4270-9FD0-062530130CDE}" type="sibTrans" cxnId="{977DB9EB-62A0-459C-BDC1-CCFB4B517061}">
      <dgm:prSet/>
      <dgm:spPr/>
      <dgm:t>
        <a:bodyPr/>
        <a:lstStyle/>
        <a:p>
          <a:endParaRPr lang="en-US"/>
        </a:p>
      </dgm:t>
    </dgm:pt>
    <dgm:pt modelId="{3BE2911B-D3D0-490B-BCE4-5C84FE1DA719}">
      <dgm:prSet/>
      <dgm:spPr/>
      <dgm:t>
        <a:bodyPr/>
        <a:lstStyle/>
        <a:p>
          <a:r>
            <a:rPr lang="en-GB" dirty="0">
              <a:solidFill>
                <a:schemeClr val="tx1"/>
              </a:solidFill>
            </a:rPr>
            <a:t>Do we need to revisit anything?</a:t>
          </a:r>
          <a:endParaRPr lang="en-US" dirty="0">
            <a:solidFill>
              <a:schemeClr val="tx1"/>
            </a:solidFill>
          </a:endParaRPr>
        </a:p>
      </dgm:t>
    </dgm:pt>
    <dgm:pt modelId="{44B84AB5-6C11-4A2F-A6C4-B5E293D07E63}" type="parTrans" cxnId="{4F080A50-53E1-4AB8-A84F-496E3368F67D}">
      <dgm:prSet/>
      <dgm:spPr/>
      <dgm:t>
        <a:bodyPr/>
        <a:lstStyle/>
        <a:p>
          <a:endParaRPr lang="en-US"/>
        </a:p>
      </dgm:t>
    </dgm:pt>
    <dgm:pt modelId="{5A74864D-399C-4017-8674-3B5448A48B87}" type="sibTrans" cxnId="{4F080A50-53E1-4AB8-A84F-496E3368F67D}">
      <dgm:prSet/>
      <dgm:spPr/>
      <dgm:t>
        <a:bodyPr/>
        <a:lstStyle/>
        <a:p>
          <a:endParaRPr lang="en-US"/>
        </a:p>
      </dgm:t>
    </dgm:pt>
    <dgm:pt modelId="{BA4C3761-0A14-4C88-83C7-FD5A7456E557}">
      <dgm:prSet/>
      <dgm:spPr/>
      <dgm:t>
        <a:bodyPr/>
        <a:lstStyle/>
        <a:p>
          <a:r>
            <a:rPr lang="en-GB" dirty="0">
              <a:solidFill>
                <a:schemeClr val="tx1"/>
              </a:solidFill>
            </a:rPr>
            <a:t>Level 5 Placement plans</a:t>
          </a:r>
          <a:r>
            <a:rPr lang="en-GB" dirty="0"/>
            <a:t>.</a:t>
          </a:r>
          <a:endParaRPr lang="en-US" dirty="0"/>
        </a:p>
      </dgm:t>
    </dgm:pt>
    <dgm:pt modelId="{EB8C8604-A53B-416A-8CB1-861850E33704}" type="parTrans" cxnId="{7FC78749-D672-4964-B543-9F19ED1C1E3B}">
      <dgm:prSet/>
      <dgm:spPr/>
      <dgm:t>
        <a:bodyPr/>
        <a:lstStyle/>
        <a:p>
          <a:endParaRPr lang="en-US"/>
        </a:p>
      </dgm:t>
    </dgm:pt>
    <dgm:pt modelId="{1C2478DE-4C86-4E56-8CF7-8A36A5C2246A}" type="sibTrans" cxnId="{7FC78749-D672-4964-B543-9F19ED1C1E3B}">
      <dgm:prSet/>
      <dgm:spPr/>
      <dgm:t>
        <a:bodyPr/>
        <a:lstStyle/>
        <a:p>
          <a:endParaRPr lang="en-US"/>
        </a:p>
      </dgm:t>
    </dgm:pt>
    <dgm:pt modelId="{B707A300-1E8F-487E-954C-E6A0E523512D}">
      <dgm:prSet/>
      <dgm:spPr/>
      <dgm:t>
        <a:bodyPr/>
        <a:lstStyle/>
        <a:p>
          <a:r>
            <a:rPr lang="en-GB" dirty="0">
              <a:solidFill>
                <a:schemeClr val="tx1"/>
              </a:solidFill>
            </a:rPr>
            <a:t>How do you feel? Are you worried about anything in particular?</a:t>
          </a:r>
          <a:endParaRPr lang="en-US" dirty="0">
            <a:solidFill>
              <a:schemeClr val="tx1"/>
            </a:solidFill>
          </a:endParaRPr>
        </a:p>
      </dgm:t>
    </dgm:pt>
    <dgm:pt modelId="{28D7CD3E-6F66-4A1D-97C5-F8E9FCFD0A32}" type="parTrans" cxnId="{3DD5B1EB-9F75-455A-91B6-B111DF383D7F}">
      <dgm:prSet/>
      <dgm:spPr/>
      <dgm:t>
        <a:bodyPr/>
        <a:lstStyle/>
        <a:p>
          <a:endParaRPr lang="en-US"/>
        </a:p>
      </dgm:t>
    </dgm:pt>
    <dgm:pt modelId="{465017F6-5110-4AF1-AD33-25FA4FFA5AEF}" type="sibTrans" cxnId="{3DD5B1EB-9F75-455A-91B6-B111DF383D7F}">
      <dgm:prSet/>
      <dgm:spPr/>
      <dgm:t>
        <a:bodyPr/>
        <a:lstStyle/>
        <a:p>
          <a:endParaRPr lang="en-US"/>
        </a:p>
      </dgm:t>
    </dgm:pt>
    <dgm:pt modelId="{2A713866-E3B3-47B9-A794-8849C641C4A2}" type="pres">
      <dgm:prSet presAssocID="{CCB48AA8-E28F-49C4-AB42-9C4019AB1ACC}" presName="Name0" presStyleCnt="0">
        <dgm:presLayoutVars>
          <dgm:dir/>
          <dgm:resizeHandles val="exact"/>
        </dgm:presLayoutVars>
      </dgm:prSet>
      <dgm:spPr/>
    </dgm:pt>
    <dgm:pt modelId="{DEAD59D3-65F0-4F70-B036-7736F7B942BC}" type="pres">
      <dgm:prSet presAssocID="{E53EB5E1-8D72-4F09-96A7-2B8B6ABDE0C7}" presName="node" presStyleLbl="node1" presStyleIdx="0" presStyleCnt="7">
        <dgm:presLayoutVars>
          <dgm:bulletEnabled val="1"/>
        </dgm:presLayoutVars>
      </dgm:prSet>
      <dgm:spPr/>
    </dgm:pt>
    <dgm:pt modelId="{F59E059B-A18D-4623-894F-6CD88D8A9830}" type="pres">
      <dgm:prSet presAssocID="{7EFDAB14-B0C9-42F8-AB9B-5A864E1637E1}" presName="sibTrans" presStyleLbl="sibTrans1D1" presStyleIdx="0" presStyleCnt="6"/>
      <dgm:spPr/>
    </dgm:pt>
    <dgm:pt modelId="{C0C2BD7A-99F3-4800-9D72-F9EAD0A4B781}" type="pres">
      <dgm:prSet presAssocID="{7EFDAB14-B0C9-42F8-AB9B-5A864E1637E1}" presName="connectorText" presStyleLbl="sibTrans1D1" presStyleIdx="0" presStyleCnt="6"/>
      <dgm:spPr/>
    </dgm:pt>
    <dgm:pt modelId="{2945C928-E5CF-482F-A385-B6A6F2F9310D}" type="pres">
      <dgm:prSet presAssocID="{450FEFFE-6038-4C5C-8FE3-66DFE151DE30}" presName="node" presStyleLbl="node1" presStyleIdx="1" presStyleCnt="7">
        <dgm:presLayoutVars>
          <dgm:bulletEnabled val="1"/>
        </dgm:presLayoutVars>
      </dgm:prSet>
      <dgm:spPr/>
    </dgm:pt>
    <dgm:pt modelId="{C0A569FA-F5A4-428E-8411-1C4565DC0889}" type="pres">
      <dgm:prSet presAssocID="{DB68C5D7-DC0C-4111-B92E-6AA033B7964D}" presName="sibTrans" presStyleLbl="sibTrans1D1" presStyleIdx="1" presStyleCnt="6"/>
      <dgm:spPr/>
    </dgm:pt>
    <dgm:pt modelId="{7B8FD7E6-4C39-4271-853B-93FF06BE1A26}" type="pres">
      <dgm:prSet presAssocID="{DB68C5D7-DC0C-4111-B92E-6AA033B7964D}" presName="connectorText" presStyleLbl="sibTrans1D1" presStyleIdx="1" presStyleCnt="6"/>
      <dgm:spPr/>
    </dgm:pt>
    <dgm:pt modelId="{F67EBBF2-1559-46CA-9494-3DE3941EF08F}" type="pres">
      <dgm:prSet presAssocID="{DF60A276-F0D8-4334-B304-5A181FFFC316}" presName="node" presStyleLbl="node1" presStyleIdx="2" presStyleCnt="7">
        <dgm:presLayoutVars>
          <dgm:bulletEnabled val="1"/>
        </dgm:presLayoutVars>
      </dgm:prSet>
      <dgm:spPr/>
    </dgm:pt>
    <dgm:pt modelId="{60A87940-9996-4DF7-914B-030E8D37E593}" type="pres">
      <dgm:prSet presAssocID="{684972AF-5E7D-4017-B4E4-F98365102CF3}" presName="sibTrans" presStyleLbl="sibTrans1D1" presStyleIdx="2" presStyleCnt="6"/>
      <dgm:spPr/>
    </dgm:pt>
    <dgm:pt modelId="{35601BF5-467C-4342-A77F-45773F7B63E9}" type="pres">
      <dgm:prSet presAssocID="{684972AF-5E7D-4017-B4E4-F98365102CF3}" presName="connectorText" presStyleLbl="sibTrans1D1" presStyleIdx="2" presStyleCnt="6"/>
      <dgm:spPr/>
    </dgm:pt>
    <dgm:pt modelId="{AED80F95-EC40-42D8-939A-1C45C2D56D64}" type="pres">
      <dgm:prSet presAssocID="{CDAE9318-CBEF-46B3-909C-AF25BAB716F8}" presName="node" presStyleLbl="node1" presStyleIdx="3" presStyleCnt="7">
        <dgm:presLayoutVars>
          <dgm:bulletEnabled val="1"/>
        </dgm:presLayoutVars>
      </dgm:prSet>
      <dgm:spPr/>
    </dgm:pt>
    <dgm:pt modelId="{9EE2FA8B-329C-430E-9821-1FC1234F2C29}" type="pres">
      <dgm:prSet presAssocID="{AA36A489-5775-4270-9FD0-062530130CDE}" presName="sibTrans" presStyleLbl="sibTrans1D1" presStyleIdx="3" presStyleCnt="6"/>
      <dgm:spPr/>
    </dgm:pt>
    <dgm:pt modelId="{E4BD81D8-7EAC-4007-92F7-F5D11A3139AD}" type="pres">
      <dgm:prSet presAssocID="{AA36A489-5775-4270-9FD0-062530130CDE}" presName="connectorText" presStyleLbl="sibTrans1D1" presStyleIdx="3" presStyleCnt="6"/>
      <dgm:spPr/>
    </dgm:pt>
    <dgm:pt modelId="{D389612B-1F7C-4368-B813-4019643B2A1B}" type="pres">
      <dgm:prSet presAssocID="{3BE2911B-D3D0-490B-BCE4-5C84FE1DA719}" presName="node" presStyleLbl="node1" presStyleIdx="4" presStyleCnt="7">
        <dgm:presLayoutVars>
          <dgm:bulletEnabled val="1"/>
        </dgm:presLayoutVars>
      </dgm:prSet>
      <dgm:spPr/>
    </dgm:pt>
    <dgm:pt modelId="{E1838CBE-E287-4C7A-A0B2-40F1300C6453}" type="pres">
      <dgm:prSet presAssocID="{5A74864D-399C-4017-8674-3B5448A48B87}" presName="sibTrans" presStyleLbl="sibTrans1D1" presStyleIdx="4" presStyleCnt="6"/>
      <dgm:spPr/>
    </dgm:pt>
    <dgm:pt modelId="{5BB7E453-BFFA-4E85-978A-5356ADAC6130}" type="pres">
      <dgm:prSet presAssocID="{5A74864D-399C-4017-8674-3B5448A48B87}" presName="connectorText" presStyleLbl="sibTrans1D1" presStyleIdx="4" presStyleCnt="6"/>
      <dgm:spPr/>
    </dgm:pt>
    <dgm:pt modelId="{08348BFE-3B10-45DF-AD2E-BF3741325579}" type="pres">
      <dgm:prSet presAssocID="{BA4C3761-0A14-4C88-83C7-FD5A7456E557}" presName="node" presStyleLbl="node1" presStyleIdx="5" presStyleCnt="7">
        <dgm:presLayoutVars>
          <dgm:bulletEnabled val="1"/>
        </dgm:presLayoutVars>
      </dgm:prSet>
      <dgm:spPr/>
    </dgm:pt>
    <dgm:pt modelId="{3188831C-63CE-41E0-904A-36FDF6A22B70}" type="pres">
      <dgm:prSet presAssocID="{1C2478DE-4C86-4E56-8CF7-8A36A5C2246A}" presName="sibTrans" presStyleLbl="sibTrans1D1" presStyleIdx="5" presStyleCnt="6"/>
      <dgm:spPr/>
    </dgm:pt>
    <dgm:pt modelId="{814B042F-DD4B-4121-BCBA-3B82F05297BC}" type="pres">
      <dgm:prSet presAssocID="{1C2478DE-4C86-4E56-8CF7-8A36A5C2246A}" presName="connectorText" presStyleLbl="sibTrans1D1" presStyleIdx="5" presStyleCnt="6"/>
      <dgm:spPr/>
    </dgm:pt>
    <dgm:pt modelId="{79E9952D-D834-4E16-81F5-AD50A4026AE7}" type="pres">
      <dgm:prSet presAssocID="{B707A300-1E8F-487E-954C-E6A0E523512D}" presName="node" presStyleLbl="node1" presStyleIdx="6" presStyleCnt="7">
        <dgm:presLayoutVars>
          <dgm:bulletEnabled val="1"/>
        </dgm:presLayoutVars>
      </dgm:prSet>
      <dgm:spPr/>
    </dgm:pt>
  </dgm:ptLst>
  <dgm:cxnLst>
    <dgm:cxn modelId="{96705D01-7235-4D76-80DF-8916B77691D3}" type="presOf" srcId="{1C2478DE-4C86-4E56-8CF7-8A36A5C2246A}" destId="{814B042F-DD4B-4121-BCBA-3B82F05297BC}" srcOrd="1" destOrd="0" presId="urn:microsoft.com/office/officeart/2016/7/layout/RepeatingBendingProcessNew"/>
    <dgm:cxn modelId="{E652B705-9962-4A40-8E91-3C4B4440FE18}" type="presOf" srcId="{DF60A276-F0D8-4334-B304-5A181FFFC316}" destId="{F67EBBF2-1559-46CA-9494-3DE3941EF08F}" srcOrd="0" destOrd="0" presId="urn:microsoft.com/office/officeart/2016/7/layout/RepeatingBendingProcessNew"/>
    <dgm:cxn modelId="{B8D42710-FFFC-47F8-940E-952E824B172F}" type="presOf" srcId="{684972AF-5E7D-4017-B4E4-F98365102CF3}" destId="{35601BF5-467C-4342-A77F-45773F7B63E9}" srcOrd="1" destOrd="0" presId="urn:microsoft.com/office/officeart/2016/7/layout/RepeatingBendingProcessNew"/>
    <dgm:cxn modelId="{443AC012-F658-458F-AD34-7E164D16355C}" type="presOf" srcId="{AA36A489-5775-4270-9FD0-062530130CDE}" destId="{E4BD81D8-7EAC-4007-92F7-F5D11A3139AD}" srcOrd="1" destOrd="0" presId="urn:microsoft.com/office/officeart/2016/7/layout/RepeatingBendingProcessNew"/>
    <dgm:cxn modelId="{20289827-7A96-4694-8064-5E8A07BD755F}" type="presOf" srcId="{3BE2911B-D3D0-490B-BCE4-5C84FE1DA719}" destId="{D389612B-1F7C-4368-B813-4019643B2A1B}" srcOrd="0" destOrd="0" presId="urn:microsoft.com/office/officeart/2016/7/layout/RepeatingBendingProcessNew"/>
    <dgm:cxn modelId="{C97A6C28-15DA-4D1A-B879-B0F1BEF1237D}" type="presOf" srcId="{CCB48AA8-E28F-49C4-AB42-9C4019AB1ACC}" destId="{2A713866-E3B3-47B9-A794-8849C641C4A2}" srcOrd="0" destOrd="0" presId="urn:microsoft.com/office/officeart/2016/7/layout/RepeatingBendingProcessNew"/>
    <dgm:cxn modelId="{10B05032-65D6-4603-BA97-617BE4D90F41}" type="presOf" srcId="{5A74864D-399C-4017-8674-3B5448A48B87}" destId="{5BB7E453-BFFA-4E85-978A-5356ADAC6130}" srcOrd="1" destOrd="0" presId="urn:microsoft.com/office/officeart/2016/7/layout/RepeatingBendingProcessNew"/>
    <dgm:cxn modelId="{7FC78749-D672-4964-B543-9F19ED1C1E3B}" srcId="{CCB48AA8-E28F-49C4-AB42-9C4019AB1ACC}" destId="{BA4C3761-0A14-4C88-83C7-FD5A7456E557}" srcOrd="5" destOrd="0" parTransId="{EB8C8604-A53B-416A-8CB1-861850E33704}" sibTransId="{1C2478DE-4C86-4E56-8CF7-8A36A5C2246A}"/>
    <dgm:cxn modelId="{4F080A50-53E1-4AB8-A84F-496E3368F67D}" srcId="{CCB48AA8-E28F-49C4-AB42-9C4019AB1ACC}" destId="{3BE2911B-D3D0-490B-BCE4-5C84FE1DA719}" srcOrd="4" destOrd="0" parTransId="{44B84AB5-6C11-4A2F-A6C4-B5E293D07E63}" sibTransId="{5A74864D-399C-4017-8674-3B5448A48B87}"/>
    <dgm:cxn modelId="{D42D1E74-3B5F-4DAC-AF12-F8EF1ED97CEB}" type="presOf" srcId="{684972AF-5E7D-4017-B4E4-F98365102CF3}" destId="{60A87940-9996-4DF7-914B-030E8D37E593}" srcOrd="0" destOrd="0" presId="urn:microsoft.com/office/officeart/2016/7/layout/RepeatingBendingProcessNew"/>
    <dgm:cxn modelId="{9F99A589-6F64-4CCF-8352-EFEF062335A6}" type="presOf" srcId="{AA36A489-5775-4270-9FD0-062530130CDE}" destId="{9EE2FA8B-329C-430E-9821-1FC1234F2C29}" srcOrd="0" destOrd="0" presId="urn:microsoft.com/office/officeart/2016/7/layout/RepeatingBendingProcessNew"/>
    <dgm:cxn modelId="{5F291D8C-E88A-41FE-B24E-A052517008AB}" type="presOf" srcId="{DB68C5D7-DC0C-4111-B92E-6AA033B7964D}" destId="{C0A569FA-F5A4-428E-8411-1C4565DC0889}" srcOrd="0" destOrd="0" presId="urn:microsoft.com/office/officeart/2016/7/layout/RepeatingBendingProcessNew"/>
    <dgm:cxn modelId="{7FA53EA6-9646-4123-82AF-D05D3A46D016}" type="presOf" srcId="{DB68C5D7-DC0C-4111-B92E-6AA033B7964D}" destId="{7B8FD7E6-4C39-4271-853B-93FF06BE1A26}" srcOrd="1" destOrd="0" presId="urn:microsoft.com/office/officeart/2016/7/layout/RepeatingBendingProcessNew"/>
    <dgm:cxn modelId="{173328AD-4E2E-43B8-9539-3F3A6C687CBA}" srcId="{CCB48AA8-E28F-49C4-AB42-9C4019AB1ACC}" destId="{E53EB5E1-8D72-4F09-96A7-2B8B6ABDE0C7}" srcOrd="0" destOrd="0" parTransId="{1406082E-8CAA-4677-A970-12D1FE7695F1}" sibTransId="{7EFDAB14-B0C9-42F8-AB9B-5A864E1637E1}"/>
    <dgm:cxn modelId="{C1D73DBB-E20C-4D67-B5EE-2270D2F677C0}" type="presOf" srcId="{7EFDAB14-B0C9-42F8-AB9B-5A864E1637E1}" destId="{C0C2BD7A-99F3-4800-9D72-F9EAD0A4B781}" srcOrd="1" destOrd="0" presId="urn:microsoft.com/office/officeart/2016/7/layout/RepeatingBendingProcessNew"/>
    <dgm:cxn modelId="{EF90F4C0-B3B3-40B5-AB96-B7198C72907B}" type="presOf" srcId="{E53EB5E1-8D72-4F09-96A7-2B8B6ABDE0C7}" destId="{DEAD59D3-65F0-4F70-B036-7736F7B942BC}" srcOrd="0" destOrd="0" presId="urn:microsoft.com/office/officeart/2016/7/layout/RepeatingBendingProcessNew"/>
    <dgm:cxn modelId="{FD40A9C5-1E36-416A-B49F-156712AF8101}" type="presOf" srcId="{B707A300-1E8F-487E-954C-E6A0E523512D}" destId="{79E9952D-D834-4E16-81F5-AD50A4026AE7}" srcOrd="0" destOrd="0" presId="urn:microsoft.com/office/officeart/2016/7/layout/RepeatingBendingProcessNew"/>
    <dgm:cxn modelId="{274B66C6-0EC9-42AE-B171-FCF8EA22EA44}" type="presOf" srcId="{7EFDAB14-B0C9-42F8-AB9B-5A864E1637E1}" destId="{F59E059B-A18D-4623-894F-6CD88D8A9830}" srcOrd="0" destOrd="0" presId="urn:microsoft.com/office/officeart/2016/7/layout/RepeatingBendingProcessNew"/>
    <dgm:cxn modelId="{2350DEC9-870E-49BA-9DAF-58B760B00FF4}" type="presOf" srcId="{CDAE9318-CBEF-46B3-909C-AF25BAB716F8}" destId="{AED80F95-EC40-42D8-939A-1C45C2D56D64}" srcOrd="0" destOrd="0" presId="urn:microsoft.com/office/officeart/2016/7/layout/RepeatingBendingProcessNew"/>
    <dgm:cxn modelId="{9A8012D8-176B-42FA-9A47-52BC2DED3522}" type="presOf" srcId="{1C2478DE-4C86-4E56-8CF7-8A36A5C2246A}" destId="{3188831C-63CE-41E0-904A-36FDF6A22B70}" srcOrd="0" destOrd="0" presId="urn:microsoft.com/office/officeart/2016/7/layout/RepeatingBendingProcessNew"/>
    <dgm:cxn modelId="{958A4BE3-F186-4274-84E9-A3D3DA45B75B}" srcId="{CCB48AA8-E28F-49C4-AB42-9C4019AB1ACC}" destId="{DF60A276-F0D8-4334-B304-5A181FFFC316}" srcOrd="2" destOrd="0" parTransId="{7442FCE7-4906-48CB-8C67-3701006CD8C3}" sibTransId="{684972AF-5E7D-4017-B4E4-F98365102CF3}"/>
    <dgm:cxn modelId="{C89E77E4-E520-4A8D-8E00-52C7CA11520B}" type="presOf" srcId="{BA4C3761-0A14-4C88-83C7-FD5A7456E557}" destId="{08348BFE-3B10-45DF-AD2E-BF3741325579}" srcOrd="0" destOrd="0" presId="urn:microsoft.com/office/officeart/2016/7/layout/RepeatingBendingProcessNew"/>
    <dgm:cxn modelId="{548014EA-1E79-4B97-B92A-AF971635D8EA}" srcId="{CCB48AA8-E28F-49C4-AB42-9C4019AB1ACC}" destId="{450FEFFE-6038-4C5C-8FE3-66DFE151DE30}" srcOrd="1" destOrd="0" parTransId="{31D368BA-86A2-4F83-9E31-C486D6AFF312}" sibTransId="{DB68C5D7-DC0C-4111-B92E-6AA033B7964D}"/>
    <dgm:cxn modelId="{3DD5B1EB-9F75-455A-91B6-B111DF383D7F}" srcId="{CCB48AA8-E28F-49C4-AB42-9C4019AB1ACC}" destId="{B707A300-1E8F-487E-954C-E6A0E523512D}" srcOrd="6" destOrd="0" parTransId="{28D7CD3E-6F66-4A1D-97C5-F8E9FCFD0A32}" sibTransId="{465017F6-5110-4AF1-AD33-25FA4FFA5AEF}"/>
    <dgm:cxn modelId="{977DB9EB-62A0-459C-BDC1-CCFB4B517061}" srcId="{CCB48AA8-E28F-49C4-AB42-9C4019AB1ACC}" destId="{CDAE9318-CBEF-46B3-909C-AF25BAB716F8}" srcOrd="3" destOrd="0" parTransId="{4724A2F8-8E5C-4889-9F1F-FC1328CAA33B}" sibTransId="{AA36A489-5775-4270-9FD0-062530130CDE}"/>
    <dgm:cxn modelId="{D27AE5EE-5D96-438C-959C-F3D6E865917B}" type="presOf" srcId="{5A74864D-399C-4017-8674-3B5448A48B87}" destId="{E1838CBE-E287-4C7A-A0B2-40F1300C6453}" srcOrd="0" destOrd="0" presId="urn:microsoft.com/office/officeart/2016/7/layout/RepeatingBendingProcessNew"/>
    <dgm:cxn modelId="{6BB86DF4-1679-4F85-8339-3E6257DC25CB}" type="presOf" srcId="{450FEFFE-6038-4C5C-8FE3-66DFE151DE30}" destId="{2945C928-E5CF-482F-A385-B6A6F2F9310D}" srcOrd="0" destOrd="0" presId="urn:microsoft.com/office/officeart/2016/7/layout/RepeatingBendingProcessNew"/>
    <dgm:cxn modelId="{7DAD6627-989F-4054-AFE8-2AB6102AA8A4}" type="presParOf" srcId="{2A713866-E3B3-47B9-A794-8849C641C4A2}" destId="{DEAD59D3-65F0-4F70-B036-7736F7B942BC}" srcOrd="0" destOrd="0" presId="urn:microsoft.com/office/officeart/2016/7/layout/RepeatingBendingProcessNew"/>
    <dgm:cxn modelId="{C38DE6D1-7F1B-4F24-88CD-58C0A5F87A4B}" type="presParOf" srcId="{2A713866-E3B3-47B9-A794-8849C641C4A2}" destId="{F59E059B-A18D-4623-894F-6CD88D8A9830}" srcOrd="1" destOrd="0" presId="urn:microsoft.com/office/officeart/2016/7/layout/RepeatingBendingProcessNew"/>
    <dgm:cxn modelId="{F38ADA7A-E337-461D-879A-7E7E52EC583D}" type="presParOf" srcId="{F59E059B-A18D-4623-894F-6CD88D8A9830}" destId="{C0C2BD7A-99F3-4800-9D72-F9EAD0A4B781}" srcOrd="0" destOrd="0" presId="urn:microsoft.com/office/officeart/2016/7/layout/RepeatingBendingProcessNew"/>
    <dgm:cxn modelId="{950DD977-ADD2-4938-B4AE-2FFDC5641906}" type="presParOf" srcId="{2A713866-E3B3-47B9-A794-8849C641C4A2}" destId="{2945C928-E5CF-482F-A385-B6A6F2F9310D}" srcOrd="2" destOrd="0" presId="urn:microsoft.com/office/officeart/2016/7/layout/RepeatingBendingProcessNew"/>
    <dgm:cxn modelId="{DA10605E-4F94-49FC-8E1D-49252F344753}" type="presParOf" srcId="{2A713866-E3B3-47B9-A794-8849C641C4A2}" destId="{C0A569FA-F5A4-428E-8411-1C4565DC0889}" srcOrd="3" destOrd="0" presId="urn:microsoft.com/office/officeart/2016/7/layout/RepeatingBendingProcessNew"/>
    <dgm:cxn modelId="{0890588C-94EA-44B5-81CB-A6FACD47A8F2}" type="presParOf" srcId="{C0A569FA-F5A4-428E-8411-1C4565DC0889}" destId="{7B8FD7E6-4C39-4271-853B-93FF06BE1A26}" srcOrd="0" destOrd="0" presId="urn:microsoft.com/office/officeart/2016/7/layout/RepeatingBendingProcessNew"/>
    <dgm:cxn modelId="{30741F8E-04DF-4C9F-B20D-76949D559AFC}" type="presParOf" srcId="{2A713866-E3B3-47B9-A794-8849C641C4A2}" destId="{F67EBBF2-1559-46CA-9494-3DE3941EF08F}" srcOrd="4" destOrd="0" presId="urn:microsoft.com/office/officeart/2016/7/layout/RepeatingBendingProcessNew"/>
    <dgm:cxn modelId="{1F1A074D-B633-49A7-BC31-2892D4765FC0}" type="presParOf" srcId="{2A713866-E3B3-47B9-A794-8849C641C4A2}" destId="{60A87940-9996-4DF7-914B-030E8D37E593}" srcOrd="5" destOrd="0" presId="urn:microsoft.com/office/officeart/2016/7/layout/RepeatingBendingProcessNew"/>
    <dgm:cxn modelId="{44E4E7A2-A974-420A-BDED-C6A9B04423E3}" type="presParOf" srcId="{60A87940-9996-4DF7-914B-030E8D37E593}" destId="{35601BF5-467C-4342-A77F-45773F7B63E9}" srcOrd="0" destOrd="0" presId="urn:microsoft.com/office/officeart/2016/7/layout/RepeatingBendingProcessNew"/>
    <dgm:cxn modelId="{5F8A2F2C-FB17-4A6D-8440-838483AA04AF}" type="presParOf" srcId="{2A713866-E3B3-47B9-A794-8849C641C4A2}" destId="{AED80F95-EC40-42D8-939A-1C45C2D56D64}" srcOrd="6" destOrd="0" presId="urn:microsoft.com/office/officeart/2016/7/layout/RepeatingBendingProcessNew"/>
    <dgm:cxn modelId="{5A680D68-932F-4E7B-AF7B-6C3A5CC99267}" type="presParOf" srcId="{2A713866-E3B3-47B9-A794-8849C641C4A2}" destId="{9EE2FA8B-329C-430E-9821-1FC1234F2C29}" srcOrd="7" destOrd="0" presId="urn:microsoft.com/office/officeart/2016/7/layout/RepeatingBendingProcessNew"/>
    <dgm:cxn modelId="{2DAB7B32-77E8-4445-9043-FC0B23424491}" type="presParOf" srcId="{9EE2FA8B-329C-430E-9821-1FC1234F2C29}" destId="{E4BD81D8-7EAC-4007-92F7-F5D11A3139AD}" srcOrd="0" destOrd="0" presId="urn:microsoft.com/office/officeart/2016/7/layout/RepeatingBendingProcessNew"/>
    <dgm:cxn modelId="{6A3173A3-D48A-4A10-A1C0-2643A1C8A508}" type="presParOf" srcId="{2A713866-E3B3-47B9-A794-8849C641C4A2}" destId="{D389612B-1F7C-4368-B813-4019643B2A1B}" srcOrd="8" destOrd="0" presId="urn:microsoft.com/office/officeart/2016/7/layout/RepeatingBendingProcessNew"/>
    <dgm:cxn modelId="{6170AFFA-D176-4C1F-A19F-5472FA6C538D}" type="presParOf" srcId="{2A713866-E3B3-47B9-A794-8849C641C4A2}" destId="{E1838CBE-E287-4C7A-A0B2-40F1300C6453}" srcOrd="9" destOrd="0" presId="urn:microsoft.com/office/officeart/2016/7/layout/RepeatingBendingProcessNew"/>
    <dgm:cxn modelId="{F1252C82-10CE-4058-A53E-6FB4322AEE52}" type="presParOf" srcId="{E1838CBE-E287-4C7A-A0B2-40F1300C6453}" destId="{5BB7E453-BFFA-4E85-978A-5356ADAC6130}" srcOrd="0" destOrd="0" presId="urn:microsoft.com/office/officeart/2016/7/layout/RepeatingBendingProcessNew"/>
    <dgm:cxn modelId="{5337464F-A3C1-429E-BD86-F014C68DA5B1}" type="presParOf" srcId="{2A713866-E3B3-47B9-A794-8849C641C4A2}" destId="{08348BFE-3B10-45DF-AD2E-BF3741325579}" srcOrd="10" destOrd="0" presId="urn:microsoft.com/office/officeart/2016/7/layout/RepeatingBendingProcessNew"/>
    <dgm:cxn modelId="{CDF016A2-3E5A-414B-B8E7-C743B4B7A4F2}" type="presParOf" srcId="{2A713866-E3B3-47B9-A794-8849C641C4A2}" destId="{3188831C-63CE-41E0-904A-36FDF6A22B70}" srcOrd="11" destOrd="0" presId="urn:microsoft.com/office/officeart/2016/7/layout/RepeatingBendingProcessNew"/>
    <dgm:cxn modelId="{4A81816F-1DD3-4D6E-B412-8DAC13E39C9B}" type="presParOf" srcId="{3188831C-63CE-41E0-904A-36FDF6A22B70}" destId="{814B042F-DD4B-4121-BCBA-3B82F05297BC}" srcOrd="0" destOrd="0" presId="urn:microsoft.com/office/officeart/2016/7/layout/RepeatingBendingProcessNew"/>
    <dgm:cxn modelId="{1152BC42-7E51-4D38-9785-22E20B2EFC98}" type="presParOf" srcId="{2A713866-E3B3-47B9-A794-8849C641C4A2}" destId="{79E9952D-D834-4E16-81F5-AD50A4026AE7}" srcOrd="12"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7FA5923-34DD-45C6-BF26-16B4A94FC8E3}" type="doc">
      <dgm:prSet loTypeId="urn:microsoft.com/office/officeart/2008/layout/LinedList" loCatId="list" qsTypeId="urn:microsoft.com/office/officeart/2005/8/quickstyle/simple4" qsCatId="simple" csTypeId="urn:microsoft.com/office/officeart/2005/8/colors/colorful5" csCatId="colorful" phldr="1"/>
      <dgm:spPr/>
      <dgm:t>
        <a:bodyPr/>
        <a:lstStyle/>
        <a:p>
          <a:endParaRPr lang="en-US"/>
        </a:p>
      </dgm:t>
    </dgm:pt>
    <dgm:pt modelId="{C35897B7-D4D8-406E-9F4E-2796A7F90D91}">
      <dgm:prSet custT="1"/>
      <dgm:spPr/>
      <dgm:t>
        <a:bodyPr/>
        <a:lstStyle/>
        <a:p>
          <a:r>
            <a:rPr lang="en-US" sz="2800" dirty="0"/>
            <a:t>It is concerned with how young people feel, and not just with what they know and can do,</a:t>
          </a:r>
        </a:p>
      </dgm:t>
    </dgm:pt>
    <dgm:pt modelId="{E619480B-9829-44C0-B0D2-2C0ED3DBFFF2}" type="parTrans" cxnId="{56AECE1B-6B09-4D28-B2C6-ED2981083C3C}">
      <dgm:prSet/>
      <dgm:spPr/>
      <dgm:t>
        <a:bodyPr/>
        <a:lstStyle/>
        <a:p>
          <a:endParaRPr lang="en-US"/>
        </a:p>
      </dgm:t>
    </dgm:pt>
    <dgm:pt modelId="{B2A12A3E-19A4-4A16-B713-3ECAE57F0F06}" type="sibTrans" cxnId="{56AECE1B-6B09-4D28-B2C6-ED2981083C3C}">
      <dgm:prSet/>
      <dgm:spPr/>
      <dgm:t>
        <a:bodyPr/>
        <a:lstStyle/>
        <a:p>
          <a:endParaRPr lang="en-US"/>
        </a:p>
      </dgm:t>
    </dgm:pt>
    <dgm:pt modelId="{23C839A4-369A-43B3-A57E-0B3A5435DB07}">
      <dgm:prSet custT="1"/>
      <dgm:spPr/>
      <dgm:t>
        <a:bodyPr/>
        <a:lstStyle/>
        <a:p>
          <a:r>
            <a:rPr lang="en-US" sz="2800" dirty="0"/>
            <a:t>It is concerned with facilitating and empowering the voice of young people, encouraging and enabling them to influence the environment in which they live,</a:t>
          </a:r>
        </a:p>
      </dgm:t>
    </dgm:pt>
    <dgm:pt modelId="{D7C1A929-DE35-4216-8313-25BE704A7A0F}" type="parTrans" cxnId="{97F1ECC5-0509-4088-A40C-1618598C2A13}">
      <dgm:prSet/>
      <dgm:spPr/>
      <dgm:t>
        <a:bodyPr/>
        <a:lstStyle/>
        <a:p>
          <a:endParaRPr lang="en-US"/>
        </a:p>
      </dgm:t>
    </dgm:pt>
    <dgm:pt modelId="{E0AD84EB-9F35-45FC-9A55-BDB0BD57F217}" type="sibTrans" cxnId="{97F1ECC5-0509-4088-A40C-1618598C2A13}">
      <dgm:prSet/>
      <dgm:spPr/>
      <dgm:t>
        <a:bodyPr/>
        <a:lstStyle/>
        <a:p>
          <a:endParaRPr lang="en-US"/>
        </a:p>
      </dgm:t>
    </dgm:pt>
    <dgm:pt modelId="{BC0D37E0-86FC-46D3-AF15-AA1C399379EF}">
      <dgm:prSet custT="1"/>
      <dgm:spPr/>
      <dgm:t>
        <a:bodyPr/>
        <a:lstStyle/>
        <a:p>
          <a:r>
            <a:rPr lang="en-US" sz="2800" dirty="0"/>
            <a:t>It safeguards the welfare of young people, and provides them with a safe environment in which to explore their values, beliefs, ideas and issues.</a:t>
          </a:r>
        </a:p>
      </dgm:t>
    </dgm:pt>
    <dgm:pt modelId="{B18DA0C5-AF95-4A94-9F40-8EE9FE96B6D9}" type="parTrans" cxnId="{73CBCD54-1248-47AD-825F-B95FD4923798}">
      <dgm:prSet/>
      <dgm:spPr/>
      <dgm:t>
        <a:bodyPr/>
        <a:lstStyle/>
        <a:p>
          <a:endParaRPr lang="en-US"/>
        </a:p>
      </dgm:t>
    </dgm:pt>
    <dgm:pt modelId="{3BFC50F6-E740-4899-90D3-56ECA8E966AB}" type="sibTrans" cxnId="{73CBCD54-1248-47AD-825F-B95FD4923798}">
      <dgm:prSet/>
      <dgm:spPr/>
      <dgm:t>
        <a:bodyPr/>
        <a:lstStyle/>
        <a:p>
          <a:endParaRPr lang="en-US"/>
        </a:p>
      </dgm:t>
    </dgm:pt>
    <dgm:pt modelId="{CD78810D-FBA2-4D16-BCF2-12FCF9174F35}" type="pres">
      <dgm:prSet presAssocID="{A7FA5923-34DD-45C6-BF26-16B4A94FC8E3}" presName="vert0" presStyleCnt="0">
        <dgm:presLayoutVars>
          <dgm:dir/>
          <dgm:animOne val="branch"/>
          <dgm:animLvl val="lvl"/>
        </dgm:presLayoutVars>
      </dgm:prSet>
      <dgm:spPr/>
    </dgm:pt>
    <dgm:pt modelId="{40667A36-6AA4-4056-995E-6405580173E7}" type="pres">
      <dgm:prSet presAssocID="{C35897B7-D4D8-406E-9F4E-2796A7F90D91}" presName="thickLine" presStyleLbl="alignNode1" presStyleIdx="0" presStyleCnt="3"/>
      <dgm:spPr/>
    </dgm:pt>
    <dgm:pt modelId="{C4EDE9BC-4698-4B6D-B54B-905952424E2C}" type="pres">
      <dgm:prSet presAssocID="{C35897B7-D4D8-406E-9F4E-2796A7F90D91}" presName="horz1" presStyleCnt="0"/>
      <dgm:spPr/>
    </dgm:pt>
    <dgm:pt modelId="{94AAC44E-B3BB-4483-B6AB-1C53BC9D3362}" type="pres">
      <dgm:prSet presAssocID="{C35897B7-D4D8-406E-9F4E-2796A7F90D91}" presName="tx1" presStyleLbl="revTx" presStyleIdx="0" presStyleCnt="3" custScaleY="73581"/>
      <dgm:spPr/>
    </dgm:pt>
    <dgm:pt modelId="{5D068535-1838-4A7E-9172-4002E04688CF}" type="pres">
      <dgm:prSet presAssocID="{C35897B7-D4D8-406E-9F4E-2796A7F90D91}" presName="vert1" presStyleCnt="0"/>
      <dgm:spPr/>
    </dgm:pt>
    <dgm:pt modelId="{0D113573-88E6-4F11-87E3-24EF157D3ABD}" type="pres">
      <dgm:prSet presAssocID="{23C839A4-369A-43B3-A57E-0B3A5435DB07}" presName="thickLine" presStyleLbl="alignNode1" presStyleIdx="1" presStyleCnt="3"/>
      <dgm:spPr/>
    </dgm:pt>
    <dgm:pt modelId="{0FE1FD1A-DFCE-42E5-AD4E-AC1A28ECD3F5}" type="pres">
      <dgm:prSet presAssocID="{23C839A4-369A-43B3-A57E-0B3A5435DB07}" presName="horz1" presStyleCnt="0"/>
      <dgm:spPr/>
    </dgm:pt>
    <dgm:pt modelId="{2837E600-C02A-48AA-AF3F-5F1B9C664D2A}" type="pres">
      <dgm:prSet presAssocID="{23C839A4-369A-43B3-A57E-0B3A5435DB07}" presName="tx1" presStyleLbl="revTx" presStyleIdx="1" presStyleCnt="3"/>
      <dgm:spPr/>
    </dgm:pt>
    <dgm:pt modelId="{877C4EF9-6D08-48CE-87C0-F3E1C4F5B395}" type="pres">
      <dgm:prSet presAssocID="{23C839A4-369A-43B3-A57E-0B3A5435DB07}" presName="vert1" presStyleCnt="0"/>
      <dgm:spPr/>
    </dgm:pt>
    <dgm:pt modelId="{29AAC11E-26C6-4473-A10C-41E0E3E536A5}" type="pres">
      <dgm:prSet presAssocID="{BC0D37E0-86FC-46D3-AF15-AA1C399379EF}" presName="thickLine" presStyleLbl="alignNode1" presStyleIdx="2" presStyleCnt="3"/>
      <dgm:spPr/>
    </dgm:pt>
    <dgm:pt modelId="{629487DB-807C-4841-9130-12C31E4FF5E7}" type="pres">
      <dgm:prSet presAssocID="{BC0D37E0-86FC-46D3-AF15-AA1C399379EF}" presName="horz1" presStyleCnt="0"/>
      <dgm:spPr/>
    </dgm:pt>
    <dgm:pt modelId="{D9DAC03B-BAC3-4C96-AAE6-CFC68F405392}" type="pres">
      <dgm:prSet presAssocID="{BC0D37E0-86FC-46D3-AF15-AA1C399379EF}" presName="tx1" presStyleLbl="revTx" presStyleIdx="2" presStyleCnt="3"/>
      <dgm:spPr/>
    </dgm:pt>
    <dgm:pt modelId="{2A703574-0D8F-46C7-8AE2-CB8485C952D2}" type="pres">
      <dgm:prSet presAssocID="{BC0D37E0-86FC-46D3-AF15-AA1C399379EF}" presName="vert1" presStyleCnt="0"/>
      <dgm:spPr/>
    </dgm:pt>
  </dgm:ptLst>
  <dgm:cxnLst>
    <dgm:cxn modelId="{A7EE1700-4732-4AF3-8E43-58EDB72BFB71}" type="presOf" srcId="{A7FA5923-34DD-45C6-BF26-16B4A94FC8E3}" destId="{CD78810D-FBA2-4D16-BCF2-12FCF9174F35}" srcOrd="0" destOrd="0" presId="urn:microsoft.com/office/officeart/2008/layout/LinedList"/>
    <dgm:cxn modelId="{04CB4003-9FC7-4560-BC17-C88CDAA88853}" type="presOf" srcId="{C35897B7-D4D8-406E-9F4E-2796A7F90D91}" destId="{94AAC44E-B3BB-4483-B6AB-1C53BC9D3362}" srcOrd="0" destOrd="0" presId="urn:microsoft.com/office/officeart/2008/layout/LinedList"/>
    <dgm:cxn modelId="{56AECE1B-6B09-4D28-B2C6-ED2981083C3C}" srcId="{A7FA5923-34DD-45C6-BF26-16B4A94FC8E3}" destId="{C35897B7-D4D8-406E-9F4E-2796A7F90D91}" srcOrd="0" destOrd="0" parTransId="{E619480B-9829-44C0-B0D2-2C0ED3DBFFF2}" sibTransId="{B2A12A3E-19A4-4A16-B713-3ECAE57F0F06}"/>
    <dgm:cxn modelId="{EAD55639-971A-4404-B109-98A779A3DC1F}" type="presOf" srcId="{BC0D37E0-86FC-46D3-AF15-AA1C399379EF}" destId="{D9DAC03B-BAC3-4C96-AAE6-CFC68F405392}" srcOrd="0" destOrd="0" presId="urn:microsoft.com/office/officeart/2008/layout/LinedList"/>
    <dgm:cxn modelId="{73CBCD54-1248-47AD-825F-B95FD4923798}" srcId="{A7FA5923-34DD-45C6-BF26-16B4A94FC8E3}" destId="{BC0D37E0-86FC-46D3-AF15-AA1C399379EF}" srcOrd="2" destOrd="0" parTransId="{B18DA0C5-AF95-4A94-9F40-8EE9FE96B6D9}" sibTransId="{3BFC50F6-E740-4899-90D3-56ECA8E966AB}"/>
    <dgm:cxn modelId="{D86C658C-8B87-4CED-8F55-6451067B9C42}" type="presOf" srcId="{23C839A4-369A-43B3-A57E-0B3A5435DB07}" destId="{2837E600-C02A-48AA-AF3F-5F1B9C664D2A}" srcOrd="0" destOrd="0" presId="urn:microsoft.com/office/officeart/2008/layout/LinedList"/>
    <dgm:cxn modelId="{97F1ECC5-0509-4088-A40C-1618598C2A13}" srcId="{A7FA5923-34DD-45C6-BF26-16B4A94FC8E3}" destId="{23C839A4-369A-43B3-A57E-0B3A5435DB07}" srcOrd="1" destOrd="0" parTransId="{D7C1A929-DE35-4216-8313-25BE704A7A0F}" sibTransId="{E0AD84EB-9F35-45FC-9A55-BDB0BD57F217}"/>
    <dgm:cxn modelId="{EEE539EC-B524-4516-ADA6-21ACB05E06E0}" type="presParOf" srcId="{CD78810D-FBA2-4D16-BCF2-12FCF9174F35}" destId="{40667A36-6AA4-4056-995E-6405580173E7}" srcOrd="0" destOrd="0" presId="urn:microsoft.com/office/officeart/2008/layout/LinedList"/>
    <dgm:cxn modelId="{0C903F56-8201-4332-BF21-EE018A18FA0F}" type="presParOf" srcId="{CD78810D-FBA2-4D16-BCF2-12FCF9174F35}" destId="{C4EDE9BC-4698-4B6D-B54B-905952424E2C}" srcOrd="1" destOrd="0" presId="urn:microsoft.com/office/officeart/2008/layout/LinedList"/>
    <dgm:cxn modelId="{27FBF189-71B6-43AC-9019-5FEAEDB328B5}" type="presParOf" srcId="{C4EDE9BC-4698-4B6D-B54B-905952424E2C}" destId="{94AAC44E-B3BB-4483-B6AB-1C53BC9D3362}" srcOrd="0" destOrd="0" presId="urn:microsoft.com/office/officeart/2008/layout/LinedList"/>
    <dgm:cxn modelId="{47913093-1B29-4D27-A674-110D109CEFD6}" type="presParOf" srcId="{C4EDE9BC-4698-4B6D-B54B-905952424E2C}" destId="{5D068535-1838-4A7E-9172-4002E04688CF}" srcOrd="1" destOrd="0" presId="urn:microsoft.com/office/officeart/2008/layout/LinedList"/>
    <dgm:cxn modelId="{6568622C-63A2-4DED-992E-660674724D28}" type="presParOf" srcId="{CD78810D-FBA2-4D16-BCF2-12FCF9174F35}" destId="{0D113573-88E6-4F11-87E3-24EF157D3ABD}" srcOrd="2" destOrd="0" presId="urn:microsoft.com/office/officeart/2008/layout/LinedList"/>
    <dgm:cxn modelId="{1EB47C21-50FC-4CDA-94CB-C835C6A79CC4}" type="presParOf" srcId="{CD78810D-FBA2-4D16-BCF2-12FCF9174F35}" destId="{0FE1FD1A-DFCE-42E5-AD4E-AC1A28ECD3F5}" srcOrd="3" destOrd="0" presId="urn:microsoft.com/office/officeart/2008/layout/LinedList"/>
    <dgm:cxn modelId="{F0B676B3-7046-490F-8A4D-C4BA4C243FDF}" type="presParOf" srcId="{0FE1FD1A-DFCE-42E5-AD4E-AC1A28ECD3F5}" destId="{2837E600-C02A-48AA-AF3F-5F1B9C664D2A}" srcOrd="0" destOrd="0" presId="urn:microsoft.com/office/officeart/2008/layout/LinedList"/>
    <dgm:cxn modelId="{7C1E1606-9943-4B3E-9F71-4350943A9F6F}" type="presParOf" srcId="{0FE1FD1A-DFCE-42E5-AD4E-AC1A28ECD3F5}" destId="{877C4EF9-6D08-48CE-87C0-F3E1C4F5B395}" srcOrd="1" destOrd="0" presId="urn:microsoft.com/office/officeart/2008/layout/LinedList"/>
    <dgm:cxn modelId="{274CD406-7461-437D-B95F-7905E239E05F}" type="presParOf" srcId="{CD78810D-FBA2-4D16-BCF2-12FCF9174F35}" destId="{29AAC11E-26C6-4473-A10C-41E0E3E536A5}" srcOrd="4" destOrd="0" presId="urn:microsoft.com/office/officeart/2008/layout/LinedList"/>
    <dgm:cxn modelId="{0401F236-E807-4BE6-B416-0476CAA2D270}" type="presParOf" srcId="{CD78810D-FBA2-4D16-BCF2-12FCF9174F35}" destId="{629487DB-807C-4841-9130-12C31E4FF5E7}" srcOrd="5" destOrd="0" presId="urn:microsoft.com/office/officeart/2008/layout/LinedList"/>
    <dgm:cxn modelId="{3691B214-B290-4B15-BF99-C54EB6EAE2B8}" type="presParOf" srcId="{629487DB-807C-4841-9130-12C31E4FF5E7}" destId="{D9DAC03B-BAC3-4C96-AAE6-CFC68F405392}" srcOrd="0" destOrd="0" presId="urn:microsoft.com/office/officeart/2008/layout/LinedList"/>
    <dgm:cxn modelId="{F9268F3C-84B6-461A-A218-9C5B1CF1D3E7}" type="presParOf" srcId="{629487DB-807C-4841-9130-12C31E4FF5E7}" destId="{2A703574-0D8F-46C7-8AE2-CB8485C952D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8471300-A282-4D6A-B496-595B35D68E4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11267F2-79AD-40B1-A85C-371576C7F67F}">
      <dgm:prSet custT="1"/>
      <dgm:spPr/>
      <dgm:t>
        <a:bodyPr/>
        <a:lstStyle/>
        <a:p>
          <a:pPr>
            <a:lnSpc>
              <a:spcPct val="100000"/>
            </a:lnSpc>
          </a:pPr>
          <a:r>
            <a:rPr lang="en-GB" sz="2400" dirty="0">
              <a:solidFill>
                <a:schemeClr val="tx1"/>
              </a:solidFill>
            </a:rPr>
            <a:t>Lecture 1 – Introduction and Overview of Module</a:t>
          </a:r>
        </a:p>
      </dgm:t>
    </dgm:pt>
    <dgm:pt modelId="{E88C5F22-5F1C-44AE-8420-44639C04A991}" type="parTrans" cxnId="{E1EAA826-F895-4A54-A975-82BD60BC1227}">
      <dgm:prSet/>
      <dgm:spPr/>
      <dgm:t>
        <a:bodyPr/>
        <a:lstStyle/>
        <a:p>
          <a:endParaRPr lang="en-US"/>
        </a:p>
      </dgm:t>
    </dgm:pt>
    <dgm:pt modelId="{BF6986DA-C33C-4BCD-9619-0C1246439E9A}" type="sibTrans" cxnId="{E1EAA826-F895-4A54-A975-82BD60BC1227}">
      <dgm:prSet/>
      <dgm:spPr/>
      <dgm:t>
        <a:bodyPr/>
        <a:lstStyle/>
        <a:p>
          <a:endParaRPr lang="en-US"/>
        </a:p>
      </dgm:t>
    </dgm:pt>
    <dgm:pt modelId="{7783FA01-C75D-440D-A870-A39661CC31A3}">
      <dgm:prSet custT="1"/>
      <dgm:spPr/>
      <dgm:t>
        <a:bodyPr/>
        <a:lstStyle/>
        <a:p>
          <a:pPr>
            <a:lnSpc>
              <a:spcPct val="100000"/>
            </a:lnSpc>
          </a:pPr>
          <a:r>
            <a:rPr lang="en-US" sz="2000" dirty="0"/>
            <a:t>Placement Requirements and processes. </a:t>
          </a:r>
        </a:p>
      </dgm:t>
    </dgm:pt>
    <dgm:pt modelId="{32837C8B-A61B-4EFC-A6D8-B3C71B4F6F89}" type="parTrans" cxnId="{9A2D2384-74D9-49AB-98C4-D6DC84588505}">
      <dgm:prSet/>
      <dgm:spPr/>
      <dgm:t>
        <a:bodyPr/>
        <a:lstStyle/>
        <a:p>
          <a:endParaRPr lang="en-US"/>
        </a:p>
      </dgm:t>
    </dgm:pt>
    <dgm:pt modelId="{F4ED9AB9-140C-44DC-9B55-661D5D70B6BD}" type="sibTrans" cxnId="{9A2D2384-74D9-49AB-98C4-D6DC84588505}">
      <dgm:prSet/>
      <dgm:spPr/>
      <dgm:t>
        <a:bodyPr/>
        <a:lstStyle/>
        <a:p>
          <a:endParaRPr lang="en-US"/>
        </a:p>
      </dgm:t>
    </dgm:pt>
    <dgm:pt modelId="{72927176-F025-499A-BD81-4BEB9C29F0E4}">
      <dgm:prSet/>
      <dgm:spPr/>
      <dgm:t>
        <a:bodyPr/>
        <a:lstStyle/>
        <a:p>
          <a:pPr>
            <a:lnSpc>
              <a:spcPct val="100000"/>
            </a:lnSpc>
          </a:pPr>
          <a:r>
            <a:rPr lang="en-GB" dirty="0"/>
            <a:t>Submission Deadline</a:t>
          </a:r>
        </a:p>
      </dgm:t>
    </dgm:pt>
    <dgm:pt modelId="{A6BF355E-B5F2-4D18-B8F3-3A9F871E877A}" type="parTrans" cxnId="{08DD2E51-D197-404D-9B25-4D20C192341F}">
      <dgm:prSet/>
      <dgm:spPr/>
      <dgm:t>
        <a:bodyPr/>
        <a:lstStyle/>
        <a:p>
          <a:endParaRPr lang="en-GB"/>
        </a:p>
      </dgm:t>
    </dgm:pt>
    <dgm:pt modelId="{8BBF5436-BBE1-4667-B5C8-B1772E697A6D}" type="sibTrans" cxnId="{08DD2E51-D197-404D-9B25-4D20C192341F}">
      <dgm:prSet/>
      <dgm:spPr/>
      <dgm:t>
        <a:bodyPr/>
        <a:lstStyle/>
        <a:p>
          <a:endParaRPr lang="en-GB"/>
        </a:p>
      </dgm:t>
    </dgm:pt>
    <dgm:pt modelId="{BDB7C5B5-4A75-4436-99C0-70311A019BEB}">
      <dgm:prSet/>
      <dgm:spPr/>
      <dgm:t>
        <a:bodyPr/>
        <a:lstStyle/>
        <a:p>
          <a:pPr>
            <a:lnSpc>
              <a:spcPct val="100000"/>
            </a:lnSpc>
          </a:pPr>
          <a:r>
            <a:rPr lang="en-GB" dirty="0"/>
            <a:t>Placement Preparation</a:t>
          </a:r>
        </a:p>
      </dgm:t>
    </dgm:pt>
    <dgm:pt modelId="{AC21E400-34B9-4220-8F3D-1DBEA99E36AA}" type="parTrans" cxnId="{F9BEA2E8-D903-49D4-AE0A-AE75358E07EB}">
      <dgm:prSet/>
      <dgm:spPr/>
      <dgm:t>
        <a:bodyPr/>
        <a:lstStyle/>
        <a:p>
          <a:endParaRPr lang="en-GB"/>
        </a:p>
      </dgm:t>
    </dgm:pt>
    <dgm:pt modelId="{3B283F72-1099-4824-96D8-C087C0080EAD}" type="sibTrans" cxnId="{F9BEA2E8-D903-49D4-AE0A-AE75358E07EB}">
      <dgm:prSet/>
      <dgm:spPr/>
      <dgm:t>
        <a:bodyPr/>
        <a:lstStyle/>
        <a:p>
          <a:endParaRPr lang="en-GB"/>
        </a:p>
      </dgm:t>
    </dgm:pt>
    <dgm:pt modelId="{358CE8EF-BF02-4763-ABF5-11B28DCA20CE}">
      <dgm:prSet/>
      <dgm:spPr/>
      <dgm:t>
        <a:bodyPr/>
        <a:lstStyle/>
        <a:p>
          <a:pPr>
            <a:lnSpc>
              <a:spcPct val="100000"/>
            </a:lnSpc>
          </a:pPr>
          <a:r>
            <a:rPr lang="en-GB" dirty="0"/>
            <a:t>Values and Principles</a:t>
          </a:r>
        </a:p>
      </dgm:t>
    </dgm:pt>
    <dgm:pt modelId="{85224A0A-1E37-4492-96AA-BD6F5450582B}" type="parTrans" cxnId="{1FD55864-ABB6-4CAB-BE73-AA80432A9F93}">
      <dgm:prSet/>
      <dgm:spPr/>
      <dgm:t>
        <a:bodyPr/>
        <a:lstStyle/>
        <a:p>
          <a:endParaRPr lang="en-GB"/>
        </a:p>
      </dgm:t>
    </dgm:pt>
    <dgm:pt modelId="{B21BCC78-0A13-4121-9171-AE4B3DBEE38B}" type="sibTrans" cxnId="{1FD55864-ABB6-4CAB-BE73-AA80432A9F93}">
      <dgm:prSet/>
      <dgm:spPr/>
      <dgm:t>
        <a:bodyPr/>
        <a:lstStyle/>
        <a:p>
          <a:endParaRPr lang="en-GB"/>
        </a:p>
      </dgm:t>
    </dgm:pt>
    <dgm:pt modelId="{65C06A17-6443-4DE7-BAD8-3875E751EE43}">
      <dgm:prSet/>
      <dgm:spPr/>
      <dgm:t>
        <a:bodyPr/>
        <a:lstStyle/>
        <a:p>
          <a:pPr>
            <a:lnSpc>
              <a:spcPct val="100000"/>
            </a:lnSpc>
          </a:pPr>
          <a:r>
            <a:rPr lang="en-GB" dirty="0"/>
            <a:t>Placement Requirements and Processes</a:t>
          </a:r>
        </a:p>
      </dgm:t>
    </dgm:pt>
    <dgm:pt modelId="{8107CCF7-70BB-4851-96A9-366FF3EFCE54}" type="parTrans" cxnId="{E2CC59D3-7804-401E-A536-B17F000E5162}">
      <dgm:prSet/>
      <dgm:spPr/>
      <dgm:t>
        <a:bodyPr/>
        <a:lstStyle/>
        <a:p>
          <a:endParaRPr lang="en-GB"/>
        </a:p>
      </dgm:t>
    </dgm:pt>
    <dgm:pt modelId="{666C381F-432F-4D96-A86A-770CB32C5EDE}" type="sibTrans" cxnId="{E2CC59D3-7804-401E-A536-B17F000E5162}">
      <dgm:prSet/>
      <dgm:spPr/>
      <dgm:t>
        <a:bodyPr/>
        <a:lstStyle/>
        <a:p>
          <a:endParaRPr lang="en-GB"/>
        </a:p>
      </dgm:t>
    </dgm:pt>
    <dgm:pt modelId="{841EF9B7-4543-4171-9B2E-85CE3FB9CFE6}">
      <dgm:prSet/>
      <dgm:spPr/>
      <dgm:t>
        <a:bodyPr/>
        <a:lstStyle/>
        <a:p>
          <a:pPr>
            <a:lnSpc>
              <a:spcPct val="100000"/>
            </a:lnSpc>
          </a:pPr>
          <a:r>
            <a:rPr lang="en-GB" dirty="0"/>
            <a:t>Assessment Requirements </a:t>
          </a:r>
          <a:endParaRPr lang="en-US" dirty="0"/>
        </a:p>
      </dgm:t>
    </dgm:pt>
    <dgm:pt modelId="{87101E8C-52CD-468C-AEE8-C5403D0EAC29}" type="sibTrans" cxnId="{68B89802-FF10-4232-BF45-95109A40C423}">
      <dgm:prSet/>
      <dgm:spPr/>
      <dgm:t>
        <a:bodyPr/>
        <a:lstStyle/>
        <a:p>
          <a:endParaRPr lang="en-GB"/>
        </a:p>
      </dgm:t>
    </dgm:pt>
    <dgm:pt modelId="{C6EB2C4E-C250-49BF-A26E-56C3D3177E47}" type="parTrans" cxnId="{68B89802-FF10-4232-BF45-95109A40C423}">
      <dgm:prSet/>
      <dgm:spPr/>
      <dgm:t>
        <a:bodyPr/>
        <a:lstStyle/>
        <a:p>
          <a:endParaRPr lang="en-GB"/>
        </a:p>
      </dgm:t>
    </dgm:pt>
    <dgm:pt modelId="{5D07F766-9036-440E-84D8-18C12067E974}">
      <dgm:prSet/>
      <dgm:spPr/>
      <dgm:t>
        <a:bodyPr/>
        <a:lstStyle/>
        <a:p>
          <a:pPr>
            <a:lnSpc>
              <a:spcPct val="100000"/>
            </a:lnSpc>
          </a:pPr>
          <a:endParaRPr lang="en-GB" dirty="0"/>
        </a:p>
      </dgm:t>
    </dgm:pt>
    <dgm:pt modelId="{933851B8-DE85-4403-89F8-44EC6168B3E7}" type="parTrans" cxnId="{6B2331A6-CDFE-4FFD-BB1F-7D39D5F76DBE}">
      <dgm:prSet/>
      <dgm:spPr/>
      <dgm:t>
        <a:bodyPr/>
        <a:lstStyle/>
        <a:p>
          <a:endParaRPr lang="en-GB"/>
        </a:p>
      </dgm:t>
    </dgm:pt>
    <dgm:pt modelId="{91E10BE6-AA8E-45DC-8BEF-F9549A03667F}" type="sibTrans" cxnId="{6B2331A6-CDFE-4FFD-BB1F-7D39D5F76DBE}">
      <dgm:prSet/>
      <dgm:spPr/>
      <dgm:t>
        <a:bodyPr/>
        <a:lstStyle/>
        <a:p>
          <a:endParaRPr lang="en-GB"/>
        </a:p>
      </dgm:t>
    </dgm:pt>
    <dgm:pt modelId="{3E7289F6-0112-4D9E-85AD-9E188AA70ED0}">
      <dgm:prSet/>
      <dgm:spPr/>
      <dgm:t>
        <a:bodyPr/>
        <a:lstStyle/>
        <a:p>
          <a:pPr>
            <a:lnSpc>
              <a:spcPct val="100000"/>
            </a:lnSpc>
            <a:buNone/>
          </a:pPr>
          <a:r>
            <a:rPr lang="en-GB" dirty="0"/>
            <a:t> </a:t>
          </a:r>
        </a:p>
      </dgm:t>
    </dgm:pt>
    <dgm:pt modelId="{A96D9EE1-2B5B-4982-BC55-5F442AB37BFB}" type="parTrans" cxnId="{2BC67C7C-655E-4C52-B6A6-F115BED98553}">
      <dgm:prSet/>
      <dgm:spPr/>
      <dgm:t>
        <a:bodyPr/>
        <a:lstStyle/>
        <a:p>
          <a:endParaRPr lang="en-GB"/>
        </a:p>
      </dgm:t>
    </dgm:pt>
    <dgm:pt modelId="{269D99E9-DDE4-4EF2-8B37-4D7CF63F3E07}" type="sibTrans" cxnId="{2BC67C7C-655E-4C52-B6A6-F115BED98553}">
      <dgm:prSet/>
      <dgm:spPr/>
      <dgm:t>
        <a:bodyPr/>
        <a:lstStyle/>
        <a:p>
          <a:endParaRPr lang="en-GB"/>
        </a:p>
      </dgm:t>
    </dgm:pt>
    <dgm:pt modelId="{A5F8ACC5-18F3-4061-9179-7AEA3EAF49D2}" type="pres">
      <dgm:prSet presAssocID="{78471300-A282-4D6A-B496-595B35D68E4C}" presName="linear" presStyleCnt="0">
        <dgm:presLayoutVars>
          <dgm:dir/>
          <dgm:animLvl val="lvl"/>
          <dgm:resizeHandles val="exact"/>
        </dgm:presLayoutVars>
      </dgm:prSet>
      <dgm:spPr/>
    </dgm:pt>
    <dgm:pt modelId="{EFC946A6-1D4E-418B-997E-6D2FB3758387}" type="pres">
      <dgm:prSet presAssocID="{611267F2-79AD-40B1-A85C-371576C7F67F}" presName="parentLin" presStyleCnt="0"/>
      <dgm:spPr/>
    </dgm:pt>
    <dgm:pt modelId="{2C0A8882-7636-490A-8293-86E100A4FEFF}" type="pres">
      <dgm:prSet presAssocID="{611267F2-79AD-40B1-A85C-371576C7F67F}" presName="parentLeftMargin" presStyleLbl="node1" presStyleIdx="0" presStyleCnt="1"/>
      <dgm:spPr/>
    </dgm:pt>
    <dgm:pt modelId="{016D832F-3330-4B48-B398-1FDF8F4850EE}" type="pres">
      <dgm:prSet presAssocID="{611267F2-79AD-40B1-A85C-371576C7F67F}" presName="parentText" presStyleLbl="node1" presStyleIdx="0" presStyleCnt="1" custScaleX="121489" custScaleY="64864" custLinFactX="-212" custLinFactNeighborX="-100000" custLinFactNeighborY="-43413">
        <dgm:presLayoutVars>
          <dgm:chMax val="0"/>
          <dgm:bulletEnabled val="1"/>
        </dgm:presLayoutVars>
      </dgm:prSet>
      <dgm:spPr/>
    </dgm:pt>
    <dgm:pt modelId="{710FB549-B8CF-4B24-B5EE-A146569610BF}" type="pres">
      <dgm:prSet presAssocID="{611267F2-79AD-40B1-A85C-371576C7F67F}" presName="negativeSpace" presStyleCnt="0"/>
      <dgm:spPr/>
    </dgm:pt>
    <dgm:pt modelId="{E00759C5-5BCE-400F-B58B-D7A42FB93504}" type="pres">
      <dgm:prSet presAssocID="{611267F2-79AD-40B1-A85C-371576C7F67F}" presName="childText" presStyleLbl="conFgAcc1" presStyleIdx="0" presStyleCnt="1" custScaleY="70477" custLinFactNeighborX="-265">
        <dgm:presLayoutVars>
          <dgm:bulletEnabled val="1"/>
        </dgm:presLayoutVars>
      </dgm:prSet>
      <dgm:spPr/>
    </dgm:pt>
  </dgm:ptLst>
  <dgm:cxnLst>
    <dgm:cxn modelId="{68B89802-FF10-4232-BF45-95109A40C423}" srcId="{611267F2-79AD-40B1-A85C-371576C7F67F}" destId="{841EF9B7-4543-4171-9B2E-85CE3FB9CFE6}" srcOrd="1" destOrd="0" parTransId="{C6EB2C4E-C250-49BF-A26E-56C3D3177E47}" sibTransId="{87101E8C-52CD-468C-AEE8-C5403D0EAC29}"/>
    <dgm:cxn modelId="{DA6ECB05-E82E-4C99-AB7D-B3F878E795C3}" type="presOf" srcId="{611267F2-79AD-40B1-A85C-371576C7F67F}" destId="{016D832F-3330-4B48-B398-1FDF8F4850EE}" srcOrd="1" destOrd="0" presId="urn:microsoft.com/office/officeart/2005/8/layout/list1"/>
    <dgm:cxn modelId="{477CFE08-5677-4322-BACD-0C4FC7C9F60A}" type="presOf" srcId="{78471300-A282-4D6A-B496-595B35D68E4C}" destId="{A5F8ACC5-18F3-4061-9179-7AEA3EAF49D2}" srcOrd="0" destOrd="0" presId="urn:microsoft.com/office/officeart/2005/8/layout/list1"/>
    <dgm:cxn modelId="{18022809-17C4-4BAB-9FB5-E2E8899F45CF}" type="presOf" srcId="{65C06A17-6443-4DE7-BAD8-3875E751EE43}" destId="{E00759C5-5BCE-400F-B58B-D7A42FB93504}" srcOrd="0" destOrd="5" presId="urn:microsoft.com/office/officeart/2005/8/layout/list1"/>
    <dgm:cxn modelId="{0BACDA0A-0924-4B7A-ABF9-B46B27D0C414}" type="presOf" srcId="{358CE8EF-BF02-4763-ABF5-11B28DCA20CE}" destId="{E00759C5-5BCE-400F-B58B-D7A42FB93504}" srcOrd="0" destOrd="4" presId="urn:microsoft.com/office/officeart/2005/8/layout/list1"/>
    <dgm:cxn modelId="{E1EAA826-F895-4A54-A975-82BD60BC1227}" srcId="{78471300-A282-4D6A-B496-595B35D68E4C}" destId="{611267F2-79AD-40B1-A85C-371576C7F67F}" srcOrd="0" destOrd="0" parTransId="{E88C5F22-5F1C-44AE-8420-44639C04A991}" sibTransId="{BF6986DA-C33C-4BCD-9619-0C1246439E9A}"/>
    <dgm:cxn modelId="{20280544-138A-42AB-8F98-C543D724376B}" type="presOf" srcId="{72927176-F025-499A-BD81-4BEB9C29F0E4}" destId="{E00759C5-5BCE-400F-B58B-D7A42FB93504}" srcOrd="0" destOrd="2" presId="urn:microsoft.com/office/officeart/2005/8/layout/list1"/>
    <dgm:cxn modelId="{1FD55864-ABB6-4CAB-BE73-AA80432A9F93}" srcId="{611267F2-79AD-40B1-A85C-371576C7F67F}" destId="{358CE8EF-BF02-4763-ABF5-11B28DCA20CE}" srcOrd="4" destOrd="0" parTransId="{85224A0A-1E37-4492-96AA-BD6F5450582B}" sibTransId="{B21BCC78-0A13-4121-9171-AE4B3DBEE38B}"/>
    <dgm:cxn modelId="{08DD2E51-D197-404D-9B25-4D20C192341F}" srcId="{611267F2-79AD-40B1-A85C-371576C7F67F}" destId="{72927176-F025-499A-BD81-4BEB9C29F0E4}" srcOrd="2" destOrd="0" parTransId="{A6BF355E-B5F2-4D18-B8F3-3A9F871E877A}" sibTransId="{8BBF5436-BBE1-4667-B5C8-B1772E697A6D}"/>
    <dgm:cxn modelId="{2BC67C7C-655E-4C52-B6A6-F115BED98553}" srcId="{611267F2-79AD-40B1-A85C-371576C7F67F}" destId="{3E7289F6-0112-4D9E-85AD-9E188AA70ED0}" srcOrd="7" destOrd="0" parTransId="{A96D9EE1-2B5B-4982-BC55-5F442AB37BFB}" sibTransId="{269D99E9-DDE4-4EF2-8B37-4D7CF63F3E07}"/>
    <dgm:cxn modelId="{5452797D-927D-4653-997F-9B74D2927DF7}" type="presOf" srcId="{7783FA01-C75D-440D-A870-A39661CC31A3}" destId="{E00759C5-5BCE-400F-B58B-D7A42FB93504}" srcOrd="0" destOrd="0" presId="urn:microsoft.com/office/officeart/2005/8/layout/list1"/>
    <dgm:cxn modelId="{6FB61D84-B72A-4C00-BB90-2D714E7A5837}" type="presOf" srcId="{BDB7C5B5-4A75-4436-99C0-70311A019BEB}" destId="{E00759C5-5BCE-400F-B58B-D7A42FB93504}" srcOrd="0" destOrd="3" presId="urn:microsoft.com/office/officeart/2005/8/layout/list1"/>
    <dgm:cxn modelId="{9A2D2384-74D9-49AB-98C4-D6DC84588505}" srcId="{611267F2-79AD-40B1-A85C-371576C7F67F}" destId="{7783FA01-C75D-440D-A870-A39661CC31A3}" srcOrd="0" destOrd="0" parTransId="{32837C8B-A61B-4EFC-A6D8-B3C71B4F6F89}" sibTransId="{F4ED9AB9-140C-44DC-9B55-661D5D70B6BD}"/>
    <dgm:cxn modelId="{6B2331A6-CDFE-4FFD-BB1F-7D39D5F76DBE}" srcId="{611267F2-79AD-40B1-A85C-371576C7F67F}" destId="{5D07F766-9036-440E-84D8-18C12067E974}" srcOrd="6" destOrd="0" parTransId="{933851B8-DE85-4403-89F8-44EC6168B3E7}" sibTransId="{91E10BE6-AA8E-45DC-8BEF-F9549A03667F}"/>
    <dgm:cxn modelId="{C44441A6-14F0-4102-B21B-400A8D09E267}" type="presOf" srcId="{611267F2-79AD-40B1-A85C-371576C7F67F}" destId="{2C0A8882-7636-490A-8293-86E100A4FEFF}" srcOrd="0" destOrd="0" presId="urn:microsoft.com/office/officeart/2005/8/layout/list1"/>
    <dgm:cxn modelId="{1202BDC2-7251-4214-B9A3-2E0B2C167ECF}" type="presOf" srcId="{3E7289F6-0112-4D9E-85AD-9E188AA70ED0}" destId="{E00759C5-5BCE-400F-B58B-D7A42FB93504}" srcOrd="0" destOrd="7" presId="urn:microsoft.com/office/officeart/2005/8/layout/list1"/>
    <dgm:cxn modelId="{E2CC59D3-7804-401E-A536-B17F000E5162}" srcId="{611267F2-79AD-40B1-A85C-371576C7F67F}" destId="{65C06A17-6443-4DE7-BAD8-3875E751EE43}" srcOrd="5" destOrd="0" parTransId="{8107CCF7-70BB-4851-96A9-366FF3EFCE54}" sibTransId="{666C381F-432F-4D96-A86A-770CB32C5EDE}"/>
    <dgm:cxn modelId="{4DC6A1DC-0E27-4316-86BA-6208DF5B5E64}" type="presOf" srcId="{5D07F766-9036-440E-84D8-18C12067E974}" destId="{E00759C5-5BCE-400F-B58B-D7A42FB93504}" srcOrd="0" destOrd="6" presId="urn:microsoft.com/office/officeart/2005/8/layout/list1"/>
    <dgm:cxn modelId="{649297E4-8040-44D1-ABF1-B9142945C864}" type="presOf" srcId="{841EF9B7-4543-4171-9B2E-85CE3FB9CFE6}" destId="{E00759C5-5BCE-400F-B58B-D7A42FB93504}" srcOrd="0" destOrd="1" presId="urn:microsoft.com/office/officeart/2005/8/layout/list1"/>
    <dgm:cxn modelId="{F9BEA2E8-D903-49D4-AE0A-AE75358E07EB}" srcId="{611267F2-79AD-40B1-A85C-371576C7F67F}" destId="{BDB7C5B5-4A75-4436-99C0-70311A019BEB}" srcOrd="3" destOrd="0" parTransId="{AC21E400-34B9-4220-8F3D-1DBEA99E36AA}" sibTransId="{3B283F72-1099-4824-96D8-C087C0080EAD}"/>
    <dgm:cxn modelId="{D5C5F8EB-1F12-4F07-9BD4-EB7E628A6F79}" type="presParOf" srcId="{A5F8ACC5-18F3-4061-9179-7AEA3EAF49D2}" destId="{EFC946A6-1D4E-418B-997E-6D2FB3758387}" srcOrd="0" destOrd="0" presId="urn:microsoft.com/office/officeart/2005/8/layout/list1"/>
    <dgm:cxn modelId="{6A0C2D6A-980D-4515-A6FB-EE8414B34372}" type="presParOf" srcId="{EFC946A6-1D4E-418B-997E-6D2FB3758387}" destId="{2C0A8882-7636-490A-8293-86E100A4FEFF}" srcOrd="0" destOrd="0" presId="urn:microsoft.com/office/officeart/2005/8/layout/list1"/>
    <dgm:cxn modelId="{9AD82D47-3F2C-4E70-9DD2-48DB790AAAE3}" type="presParOf" srcId="{EFC946A6-1D4E-418B-997E-6D2FB3758387}" destId="{016D832F-3330-4B48-B398-1FDF8F4850EE}" srcOrd="1" destOrd="0" presId="urn:microsoft.com/office/officeart/2005/8/layout/list1"/>
    <dgm:cxn modelId="{5256AD26-EDD7-4B10-9A0F-B9E95712A124}" type="presParOf" srcId="{A5F8ACC5-18F3-4061-9179-7AEA3EAF49D2}" destId="{710FB549-B8CF-4B24-B5EE-A146569610BF}" srcOrd="1" destOrd="0" presId="urn:microsoft.com/office/officeart/2005/8/layout/list1"/>
    <dgm:cxn modelId="{50189F02-82E9-4DAE-9F0D-918780533C30}" type="presParOf" srcId="{A5F8ACC5-18F3-4061-9179-7AEA3EAF49D2}" destId="{E00759C5-5BCE-400F-B58B-D7A42FB93504}"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8471300-A282-4D6A-B496-595B35D68E4C}" type="doc">
      <dgm:prSet loTypeId="urn:microsoft.com/office/officeart/2005/8/layout/list1" loCatId="list" qsTypeId="urn:microsoft.com/office/officeart/2005/8/quickstyle/simple2" qsCatId="simple" csTypeId="urn:microsoft.com/office/officeart/2005/8/colors/accent1_2" csCatId="accent1" phldr="1"/>
      <dgm:spPr/>
      <dgm:t>
        <a:bodyPr/>
        <a:lstStyle/>
        <a:p>
          <a:endParaRPr lang="en-US"/>
        </a:p>
      </dgm:t>
    </dgm:pt>
    <dgm:pt modelId="{611267F2-79AD-40B1-A85C-371576C7F67F}">
      <dgm:prSet/>
      <dgm:spPr/>
      <dgm:t>
        <a:bodyPr/>
        <a:lstStyle/>
        <a:p>
          <a:r>
            <a:rPr lang="en-GB" dirty="0">
              <a:solidFill>
                <a:schemeClr val="tx1"/>
              </a:solidFill>
            </a:rPr>
            <a:t>Lecture 2 – Portfolio Requirements</a:t>
          </a:r>
          <a:endParaRPr lang="en-US" dirty="0">
            <a:solidFill>
              <a:schemeClr val="tx1"/>
            </a:solidFill>
          </a:endParaRPr>
        </a:p>
      </dgm:t>
    </dgm:pt>
    <dgm:pt modelId="{E88C5F22-5F1C-44AE-8420-44639C04A991}" type="parTrans" cxnId="{E1EAA826-F895-4A54-A975-82BD60BC1227}">
      <dgm:prSet/>
      <dgm:spPr/>
      <dgm:t>
        <a:bodyPr/>
        <a:lstStyle/>
        <a:p>
          <a:endParaRPr lang="en-US"/>
        </a:p>
      </dgm:t>
    </dgm:pt>
    <dgm:pt modelId="{BF6986DA-C33C-4BCD-9619-0C1246439E9A}" type="sibTrans" cxnId="{E1EAA826-F895-4A54-A975-82BD60BC1227}">
      <dgm:prSet/>
      <dgm:spPr/>
      <dgm:t>
        <a:bodyPr/>
        <a:lstStyle/>
        <a:p>
          <a:endParaRPr lang="en-US"/>
        </a:p>
      </dgm:t>
    </dgm:pt>
    <dgm:pt modelId="{7783FA01-C75D-440D-A870-A39661CC31A3}">
      <dgm:prSet/>
      <dgm:spPr/>
      <dgm:t>
        <a:bodyPr/>
        <a:lstStyle/>
        <a:p>
          <a:r>
            <a:rPr lang="en-US" dirty="0"/>
            <a:t>What are the Portfolio Requirements this year?</a:t>
          </a:r>
        </a:p>
      </dgm:t>
    </dgm:pt>
    <dgm:pt modelId="{32837C8B-A61B-4EFC-A6D8-B3C71B4F6F89}" type="parTrans" cxnId="{9A2D2384-74D9-49AB-98C4-D6DC84588505}">
      <dgm:prSet/>
      <dgm:spPr/>
      <dgm:t>
        <a:bodyPr/>
        <a:lstStyle/>
        <a:p>
          <a:endParaRPr lang="en-US"/>
        </a:p>
      </dgm:t>
    </dgm:pt>
    <dgm:pt modelId="{F4ED9AB9-140C-44DC-9B55-661D5D70B6BD}" type="sibTrans" cxnId="{9A2D2384-74D9-49AB-98C4-D6DC84588505}">
      <dgm:prSet/>
      <dgm:spPr/>
      <dgm:t>
        <a:bodyPr/>
        <a:lstStyle/>
        <a:p>
          <a:endParaRPr lang="en-US"/>
        </a:p>
      </dgm:t>
    </dgm:pt>
    <dgm:pt modelId="{95C60F5B-4208-4118-B53E-A465CABE97EC}">
      <dgm:prSet/>
      <dgm:spPr/>
      <dgm:t>
        <a:bodyPr/>
        <a:lstStyle/>
        <a:p>
          <a:r>
            <a:rPr lang="en-GB" dirty="0">
              <a:solidFill>
                <a:schemeClr val="tx1"/>
              </a:solidFill>
            </a:rPr>
            <a:t>Lecture 3 – Higher level reflection  </a:t>
          </a:r>
          <a:endParaRPr lang="en-US" dirty="0">
            <a:solidFill>
              <a:schemeClr val="tx1"/>
            </a:solidFill>
          </a:endParaRPr>
        </a:p>
      </dgm:t>
    </dgm:pt>
    <dgm:pt modelId="{869679F8-4194-43F3-8AFA-320459D0B618}" type="parTrans" cxnId="{0E7566E1-F500-4D0A-A1A5-403A31EA9070}">
      <dgm:prSet/>
      <dgm:spPr/>
      <dgm:t>
        <a:bodyPr/>
        <a:lstStyle/>
        <a:p>
          <a:endParaRPr lang="en-US"/>
        </a:p>
      </dgm:t>
    </dgm:pt>
    <dgm:pt modelId="{2C6D06BA-7299-40A7-9CDD-7BDC54057A25}" type="sibTrans" cxnId="{0E7566E1-F500-4D0A-A1A5-403A31EA9070}">
      <dgm:prSet/>
      <dgm:spPr/>
      <dgm:t>
        <a:bodyPr/>
        <a:lstStyle/>
        <a:p>
          <a:endParaRPr lang="en-US"/>
        </a:p>
      </dgm:t>
    </dgm:pt>
    <dgm:pt modelId="{C1137B95-A666-4993-AFF9-3720EBB39A70}">
      <dgm:prSet/>
      <dgm:spPr/>
      <dgm:t>
        <a:bodyPr/>
        <a:lstStyle/>
        <a:p>
          <a:r>
            <a:rPr lang="en-US" dirty="0"/>
            <a:t>Re-Cap on Reflection and Reflective Writing.</a:t>
          </a:r>
        </a:p>
      </dgm:t>
    </dgm:pt>
    <dgm:pt modelId="{FCB0D439-7DAD-4916-A896-C2CFE835FF0D}" type="parTrans" cxnId="{A19C8887-2478-4587-8FD1-56364D20B2F7}">
      <dgm:prSet/>
      <dgm:spPr/>
      <dgm:t>
        <a:bodyPr/>
        <a:lstStyle/>
        <a:p>
          <a:endParaRPr lang="en-GB"/>
        </a:p>
      </dgm:t>
    </dgm:pt>
    <dgm:pt modelId="{7A05CA01-C482-4D42-8A5F-EB1EAA1A63B4}" type="sibTrans" cxnId="{A19C8887-2478-4587-8FD1-56364D20B2F7}">
      <dgm:prSet/>
      <dgm:spPr/>
      <dgm:t>
        <a:bodyPr/>
        <a:lstStyle/>
        <a:p>
          <a:endParaRPr lang="en-GB"/>
        </a:p>
      </dgm:t>
    </dgm:pt>
    <dgm:pt modelId="{E7AA3B84-6AB7-446A-955A-39081642B8EF}">
      <dgm:prSet/>
      <dgm:spPr/>
      <dgm:t>
        <a:bodyPr/>
        <a:lstStyle/>
        <a:p>
          <a:r>
            <a:rPr lang="en-US" dirty="0"/>
            <a:t>What sections am I confident and competent in? </a:t>
          </a:r>
        </a:p>
      </dgm:t>
    </dgm:pt>
    <dgm:pt modelId="{4706EAE0-C80E-4A94-AE78-F33785EBCB59}" type="parTrans" cxnId="{6EE2B918-85A0-438A-BA9D-1C357E157F00}">
      <dgm:prSet/>
      <dgm:spPr/>
      <dgm:t>
        <a:bodyPr/>
        <a:lstStyle/>
        <a:p>
          <a:endParaRPr lang="en-GB"/>
        </a:p>
      </dgm:t>
    </dgm:pt>
    <dgm:pt modelId="{D9A85DDB-1E33-4ACB-AC91-C03E8026EE9F}" type="sibTrans" cxnId="{6EE2B918-85A0-438A-BA9D-1C357E157F00}">
      <dgm:prSet/>
      <dgm:spPr/>
      <dgm:t>
        <a:bodyPr/>
        <a:lstStyle/>
        <a:p>
          <a:endParaRPr lang="en-GB"/>
        </a:p>
      </dgm:t>
    </dgm:pt>
    <dgm:pt modelId="{8DB5CF00-5B40-4C4A-98B1-832B46EDB9B5}">
      <dgm:prSet/>
      <dgm:spPr/>
      <dgm:t>
        <a:bodyPr/>
        <a:lstStyle/>
        <a:p>
          <a:r>
            <a:rPr lang="en-US" dirty="0"/>
            <a:t>Placement Progression Meeting Fran.</a:t>
          </a:r>
        </a:p>
      </dgm:t>
    </dgm:pt>
    <dgm:pt modelId="{35F74E98-14CD-4BD9-9B2D-D02E277806F9}" type="parTrans" cxnId="{BA600A2A-70D3-4484-B681-B4899FEF692A}">
      <dgm:prSet/>
      <dgm:spPr/>
      <dgm:t>
        <a:bodyPr/>
        <a:lstStyle/>
        <a:p>
          <a:endParaRPr lang="en-GB"/>
        </a:p>
      </dgm:t>
    </dgm:pt>
    <dgm:pt modelId="{27695199-A691-4659-940A-27CDA6056533}" type="sibTrans" cxnId="{BA600A2A-70D3-4484-B681-B4899FEF692A}">
      <dgm:prSet/>
      <dgm:spPr/>
      <dgm:t>
        <a:bodyPr/>
        <a:lstStyle/>
        <a:p>
          <a:endParaRPr lang="en-GB"/>
        </a:p>
      </dgm:t>
    </dgm:pt>
    <dgm:pt modelId="{D3324550-AD98-4ABB-84D5-584674081A12}">
      <dgm:prSet/>
      <dgm:spPr/>
      <dgm:t>
        <a:bodyPr/>
        <a:lstStyle/>
        <a:p>
          <a:r>
            <a:rPr lang="en-US" dirty="0"/>
            <a:t>* Summary of Learning Section *</a:t>
          </a:r>
        </a:p>
      </dgm:t>
    </dgm:pt>
    <dgm:pt modelId="{8F339719-0073-4858-9E59-B5F0967D8525}" type="parTrans" cxnId="{F0322CE3-11FC-401F-A79F-9EA8EB06DA96}">
      <dgm:prSet/>
      <dgm:spPr/>
      <dgm:t>
        <a:bodyPr/>
        <a:lstStyle/>
        <a:p>
          <a:endParaRPr lang="en-GB"/>
        </a:p>
      </dgm:t>
    </dgm:pt>
    <dgm:pt modelId="{4C102DFE-CE95-4C87-BADF-2B2FB90238A4}" type="sibTrans" cxnId="{F0322CE3-11FC-401F-A79F-9EA8EB06DA96}">
      <dgm:prSet/>
      <dgm:spPr/>
      <dgm:t>
        <a:bodyPr/>
        <a:lstStyle/>
        <a:p>
          <a:endParaRPr lang="en-GB"/>
        </a:p>
      </dgm:t>
    </dgm:pt>
    <dgm:pt modelId="{96221616-5E24-4AC1-AC00-B3AF9D6417A5}" type="pres">
      <dgm:prSet presAssocID="{78471300-A282-4D6A-B496-595B35D68E4C}" presName="linear" presStyleCnt="0">
        <dgm:presLayoutVars>
          <dgm:dir/>
          <dgm:animLvl val="lvl"/>
          <dgm:resizeHandles val="exact"/>
        </dgm:presLayoutVars>
      </dgm:prSet>
      <dgm:spPr/>
    </dgm:pt>
    <dgm:pt modelId="{68491C9D-A895-406D-95D5-554E1ED966EC}" type="pres">
      <dgm:prSet presAssocID="{611267F2-79AD-40B1-A85C-371576C7F67F}" presName="parentLin" presStyleCnt="0"/>
      <dgm:spPr/>
    </dgm:pt>
    <dgm:pt modelId="{BB0401EC-1C08-4E0A-83DF-2D9782681846}" type="pres">
      <dgm:prSet presAssocID="{611267F2-79AD-40B1-A85C-371576C7F67F}" presName="parentLeftMargin" presStyleLbl="node1" presStyleIdx="0" presStyleCnt="2"/>
      <dgm:spPr/>
    </dgm:pt>
    <dgm:pt modelId="{1B249281-0B55-4B41-A35B-B1691695ABC8}" type="pres">
      <dgm:prSet presAssocID="{611267F2-79AD-40B1-A85C-371576C7F67F}" presName="parentText" presStyleLbl="node1" presStyleIdx="0" presStyleCnt="2" custScaleX="150037" custScaleY="173286" custLinFactX="-824" custLinFactNeighborX="-100000" custLinFactNeighborY="-17600">
        <dgm:presLayoutVars>
          <dgm:chMax val="0"/>
          <dgm:bulletEnabled val="1"/>
        </dgm:presLayoutVars>
      </dgm:prSet>
      <dgm:spPr/>
    </dgm:pt>
    <dgm:pt modelId="{C9DD1663-6154-47BB-B179-BF0052B8BEBE}" type="pres">
      <dgm:prSet presAssocID="{611267F2-79AD-40B1-A85C-371576C7F67F}" presName="negativeSpace" presStyleCnt="0"/>
      <dgm:spPr/>
    </dgm:pt>
    <dgm:pt modelId="{746C84A0-A749-4872-94E5-270F3BB27C74}" type="pres">
      <dgm:prSet presAssocID="{611267F2-79AD-40B1-A85C-371576C7F67F}" presName="childText" presStyleLbl="conFgAcc1" presStyleIdx="0" presStyleCnt="2">
        <dgm:presLayoutVars>
          <dgm:bulletEnabled val="1"/>
        </dgm:presLayoutVars>
      </dgm:prSet>
      <dgm:spPr/>
    </dgm:pt>
    <dgm:pt modelId="{1A975C50-3259-4703-A082-C8F2068F4088}" type="pres">
      <dgm:prSet presAssocID="{BF6986DA-C33C-4BCD-9619-0C1246439E9A}" presName="spaceBetweenRectangles" presStyleCnt="0"/>
      <dgm:spPr/>
    </dgm:pt>
    <dgm:pt modelId="{99886529-FF6A-49BD-B591-964904156EDB}" type="pres">
      <dgm:prSet presAssocID="{95C60F5B-4208-4118-B53E-A465CABE97EC}" presName="parentLin" presStyleCnt="0"/>
      <dgm:spPr/>
    </dgm:pt>
    <dgm:pt modelId="{EF752AF0-577B-4FB4-A28E-9DD6F479A888}" type="pres">
      <dgm:prSet presAssocID="{95C60F5B-4208-4118-B53E-A465CABE97EC}" presName="parentLeftMargin" presStyleLbl="node1" presStyleIdx="0" presStyleCnt="2"/>
      <dgm:spPr/>
    </dgm:pt>
    <dgm:pt modelId="{A329CC0C-C265-404A-94E7-BA69BA60B823}" type="pres">
      <dgm:prSet presAssocID="{95C60F5B-4208-4118-B53E-A465CABE97EC}" presName="parentText" presStyleLbl="node1" presStyleIdx="1" presStyleCnt="2" custScaleX="142857" custScaleY="139659" custLinFactX="-840" custLinFactNeighborX="-100000" custLinFactNeighborY="-22293">
        <dgm:presLayoutVars>
          <dgm:chMax val="0"/>
          <dgm:bulletEnabled val="1"/>
        </dgm:presLayoutVars>
      </dgm:prSet>
      <dgm:spPr/>
    </dgm:pt>
    <dgm:pt modelId="{4F4D7A01-7A9D-4DAA-A074-940F21AB21B0}" type="pres">
      <dgm:prSet presAssocID="{95C60F5B-4208-4118-B53E-A465CABE97EC}" presName="negativeSpace" presStyleCnt="0"/>
      <dgm:spPr/>
    </dgm:pt>
    <dgm:pt modelId="{90D4905A-557F-42C3-A0AC-25F6D631EF01}" type="pres">
      <dgm:prSet presAssocID="{95C60F5B-4208-4118-B53E-A465CABE97EC}" presName="childText" presStyleLbl="conFgAcc1" presStyleIdx="1" presStyleCnt="2">
        <dgm:presLayoutVars>
          <dgm:bulletEnabled val="1"/>
        </dgm:presLayoutVars>
      </dgm:prSet>
      <dgm:spPr/>
    </dgm:pt>
  </dgm:ptLst>
  <dgm:cxnLst>
    <dgm:cxn modelId="{8CB3BF04-6BBA-4818-8FF8-D499F97ECD70}" type="presOf" srcId="{E7AA3B84-6AB7-446A-955A-39081642B8EF}" destId="{746C84A0-A749-4872-94E5-270F3BB27C74}" srcOrd="0" destOrd="1" presId="urn:microsoft.com/office/officeart/2005/8/layout/list1"/>
    <dgm:cxn modelId="{0A333213-5869-480A-8A4D-5AB5EEEFBEE4}" type="presOf" srcId="{95C60F5B-4208-4118-B53E-A465CABE97EC}" destId="{A329CC0C-C265-404A-94E7-BA69BA60B823}" srcOrd="1" destOrd="0" presId="urn:microsoft.com/office/officeart/2005/8/layout/list1"/>
    <dgm:cxn modelId="{6EE2B918-85A0-438A-BA9D-1C357E157F00}" srcId="{611267F2-79AD-40B1-A85C-371576C7F67F}" destId="{E7AA3B84-6AB7-446A-955A-39081642B8EF}" srcOrd="1" destOrd="0" parTransId="{4706EAE0-C80E-4A94-AE78-F33785EBCB59}" sibTransId="{D9A85DDB-1E33-4ACB-AC91-C03E8026EE9F}"/>
    <dgm:cxn modelId="{E1EAA826-F895-4A54-A975-82BD60BC1227}" srcId="{78471300-A282-4D6A-B496-595B35D68E4C}" destId="{611267F2-79AD-40B1-A85C-371576C7F67F}" srcOrd="0" destOrd="0" parTransId="{E88C5F22-5F1C-44AE-8420-44639C04A991}" sibTransId="{BF6986DA-C33C-4BCD-9619-0C1246439E9A}"/>
    <dgm:cxn modelId="{BA600A2A-70D3-4484-B681-B4899FEF692A}" srcId="{611267F2-79AD-40B1-A85C-371576C7F67F}" destId="{8DB5CF00-5B40-4C4A-98B1-832B46EDB9B5}" srcOrd="2" destOrd="0" parTransId="{35F74E98-14CD-4BD9-9B2D-D02E277806F9}" sibTransId="{27695199-A691-4659-940A-27CDA6056533}"/>
    <dgm:cxn modelId="{32E4BB33-3484-456C-A9A4-461747122504}" type="presOf" srcId="{611267F2-79AD-40B1-A85C-371576C7F67F}" destId="{BB0401EC-1C08-4E0A-83DF-2D9782681846}" srcOrd="0" destOrd="0" presId="urn:microsoft.com/office/officeart/2005/8/layout/list1"/>
    <dgm:cxn modelId="{33D67B77-C78F-4695-949D-5C26F5E1A0FB}" type="presOf" srcId="{C1137B95-A666-4993-AFF9-3720EBB39A70}" destId="{90D4905A-557F-42C3-A0AC-25F6D631EF01}" srcOrd="0" destOrd="0" presId="urn:microsoft.com/office/officeart/2005/8/layout/list1"/>
    <dgm:cxn modelId="{9CBF7182-A2D7-4CDC-BA1B-1AD862D886EB}" type="presOf" srcId="{95C60F5B-4208-4118-B53E-A465CABE97EC}" destId="{EF752AF0-577B-4FB4-A28E-9DD6F479A888}" srcOrd="0" destOrd="0" presId="urn:microsoft.com/office/officeart/2005/8/layout/list1"/>
    <dgm:cxn modelId="{6BEAEF82-7EAC-44B6-8345-241F6CCCCA7F}" type="presOf" srcId="{78471300-A282-4D6A-B496-595B35D68E4C}" destId="{96221616-5E24-4AC1-AC00-B3AF9D6417A5}" srcOrd="0" destOrd="0" presId="urn:microsoft.com/office/officeart/2005/8/layout/list1"/>
    <dgm:cxn modelId="{9A2D2384-74D9-49AB-98C4-D6DC84588505}" srcId="{611267F2-79AD-40B1-A85C-371576C7F67F}" destId="{7783FA01-C75D-440D-A870-A39661CC31A3}" srcOrd="0" destOrd="0" parTransId="{32837C8B-A61B-4EFC-A6D8-B3C71B4F6F89}" sibTransId="{F4ED9AB9-140C-44DC-9B55-661D5D70B6BD}"/>
    <dgm:cxn modelId="{A19C8887-2478-4587-8FD1-56364D20B2F7}" srcId="{95C60F5B-4208-4118-B53E-A465CABE97EC}" destId="{C1137B95-A666-4993-AFF9-3720EBB39A70}" srcOrd="0" destOrd="0" parTransId="{FCB0D439-7DAD-4916-A896-C2CFE835FF0D}" sibTransId="{7A05CA01-C482-4D42-8A5F-EB1EAA1A63B4}"/>
    <dgm:cxn modelId="{14890C93-D513-4BFD-8A33-CF7F908CC653}" type="presOf" srcId="{D3324550-AD98-4ABB-84D5-584674081A12}" destId="{90D4905A-557F-42C3-A0AC-25F6D631EF01}" srcOrd="0" destOrd="1" presId="urn:microsoft.com/office/officeart/2005/8/layout/list1"/>
    <dgm:cxn modelId="{D6673E97-B1BD-4B72-BEE2-CE0255A1E652}" type="presOf" srcId="{611267F2-79AD-40B1-A85C-371576C7F67F}" destId="{1B249281-0B55-4B41-A35B-B1691695ABC8}" srcOrd="1" destOrd="0" presId="urn:microsoft.com/office/officeart/2005/8/layout/list1"/>
    <dgm:cxn modelId="{9C1C47B2-85E6-4F06-A28D-46E392A68933}" type="presOf" srcId="{8DB5CF00-5B40-4C4A-98B1-832B46EDB9B5}" destId="{746C84A0-A749-4872-94E5-270F3BB27C74}" srcOrd="0" destOrd="2" presId="urn:microsoft.com/office/officeart/2005/8/layout/list1"/>
    <dgm:cxn modelId="{0E7566E1-F500-4D0A-A1A5-403A31EA9070}" srcId="{78471300-A282-4D6A-B496-595B35D68E4C}" destId="{95C60F5B-4208-4118-B53E-A465CABE97EC}" srcOrd="1" destOrd="0" parTransId="{869679F8-4194-43F3-8AFA-320459D0B618}" sibTransId="{2C6D06BA-7299-40A7-9CDD-7BDC54057A25}"/>
    <dgm:cxn modelId="{F0322CE3-11FC-401F-A79F-9EA8EB06DA96}" srcId="{95C60F5B-4208-4118-B53E-A465CABE97EC}" destId="{D3324550-AD98-4ABB-84D5-584674081A12}" srcOrd="1" destOrd="0" parTransId="{8F339719-0073-4858-9E59-B5F0967D8525}" sibTransId="{4C102DFE-CE95-4C87-BADF-2B2FB90238A4}"/>
    <dgm:cxn modelId="{EAE0B5FC-B339-475B-86F7-6907CCEAFC02}" type="presOf" srcId="{7783FA01-C75D-440D-A870-A39661CC31A3}" destId="{746C84A0-A749-4872-94E5-270F3BB27C74}" srcOrd="0" destOrd="0" presId="urn:microsoft.com/office/officeart/2005/8/layout/list1"/>
    <dgm:cxn modelId="{0955BCC8-8CDD-466D-9400-19AD934A343C}" type="presParOf" srcId="{96221616-5E24-4AC1-AC00-B3AF9D6417A5}" destId="{68491C9D-A895-406D-95D5-554E1ED966EC}" srcOrd="0" destOrd="0" presId="urn:microsoft.com/office/officeart/2005/8/layout/list1"/>
    <dgm:cxn modelId="{292E48C8-9FAC-4C12-A70E-DC8C61FBF17D}" type="presParOf" srcId="{68491C9D-A895-406D-95D5-554E1ED966EC}" destId="{BB0401EC-1C08-4E0A-83DF-2D9782681846}" srcOrd="0" destOrd="0" presId="urn:microsoft.com/office/officeart/2005/8/layout/list1"/>
    <dgm:cxn modelId="{D51D23B6-3549-4560-8ACA-F6F1884AD5AB}" type="presParOf" srcId="{68491C9D-A895-406D-95D5-554E1ED966EC}" destId="{1B249281-0B55-4B41-A35B-B1691695ABC8}" srcOrd="1" destOrd="0" presId="urn:microsoft.com/office/officeart/2005/8/layout/list1"/>
    <dgm:cxn modelId="{B2FF6FD4-5D48-4BCA-B893-E04F19C0EE1F}" type="presParOf" srcId="{96221616-5E24-4AC1-AC00-B3AF9D6417A5}" destId="{C9DD1663-6154-47BB-B179-BF0052B8BEBE}" srcOrd="1" destOrd="0" presId="urn:microsoft.com/office/officeart/2005/8/layout/list1"/>
    <dgm:cxn modelId="{9CE5DCBA-AF36-4E6D-9F90-2316F4EACFA8}" type="presParOf" srcId="{96221616-5E24-4AC1-AC00-B3AF9D6417A5}" destId="{746C84A0-A749-4872-94E5-270F3BB27C74}" srcOrd="2" destOrd="0" presId="urn:microsoft.com/office/officeart/2005/8/layout/list1"/>
    <dgm:cxn modelId="{A279769A-6F38-4D45-AA14-815641489B30}" type="presParOf" srcId="{96221616-5E24-4AC1-AC00-B3AF9D6417A5}" destId="{1A975C50-3259-4703-A082-C8F2068F4088}" srcOrd="3" destOrd="0" presId="urn:microsoft.com/office/officeart/2005/8/layout/list1"/>
    <dgm:cxn modelId="{A21A5497-145C-4270-9F3E-41EA5D75A292}" type="presParOf" srcId="{96221616-5E24-4AC1-AC00-B3AF9D6417A5}" destId="{99886529-FF6A-49BD-B591-964904156EDB}" srcOrd="4" destOrd="0" presId="urn:microsoft.com/office/officeart/2005/8/layout/list1"/>
    <dgm:cxn modelId="{4D868BE2-FD26-4E74-BB3F-6604275FED71}" type="presParOf" srcId="{99886529-FF6A-49BD-B591-964904156EDB}" destId="{EF752AF0-577B-4FB4-A28E-9DD6F479A888}" srcOrd="0" destOrd="0" presId="urn:microsoft.com/office/officeart/2005/8/layout/list1"/>
    <dgm:cxn modelId="{9ACB446C-954D-4F3F-B26E-4EBA54B0F22A}" type="presParOf" srcId="{99886529-FF6A-49BD-B591-964904156EDB}" destId="{A329CC0C-C265-404A-94E7-BA69BA60B823}" srcOrd="1" destOrd="0" presId="urn:microsoft.com/office/officeart/2005/8/layout/list1"/>
    <dgm:cxn modelId="{FB4CB69A-0D88-44E3-920A-928F3908F964}" type="presParOf" srcId="{96221616-5E24-4AC1-AC00-B3AF9D6417A5}" destId="{4F4D7A01-7A9D-4DAA-A074-940F21AB21B0}" srcOrd="5" destOrd="0" presId="urn:microsoft.com/office/officeart/2005/8/layout/list1"/>
    <dgm:cxn modelId="{1EF0C393-A310-4275-975A-E25F2E06EB7D}" type="presParOf" srcId="{96221616-5E24-4AC1-AC00-B3AF9D6417A5}" destId="{90D4905A-557F-42C3-A0AC-25F6D631EF01}"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8471300-A282-4D6A-B496-595B35D68E4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11267F2-79AD-40B1-A85C-371576C7F67F}">
      <dgm:prSet custT="1"/>
      <dgm:spPr/>
      <dgm:t>
        <a:bodyPr/>
        <a:lstStyle/>
        <a:p>
          <a:pPr>
            <a:lnSpc>
              <a:spcPct val="100000"/>
            </a:lnSpc>
          </a:pPr>
          <a:r>
            <a:rPr lang="en-GB" sz="2400" dirty="0">
              <a:solidFill>
                <a:schemeClr val="tx1"/>
              </a:solidFill>
            </a:rPr>
            <a:t>Lecture 4:.  </a:t>
          </a:r>
          <a:endParaRPr lang="en-US" sz="2400" dirty="0">
            <a:solidFill>
              <a:schemeClr val="tx1"/>
            </a:solidFill>
          </a:endParaRPr>
        </a:p>
      </dgm:t>
    </dgm:pt>
    <dgm:pt modelId="{E88C5F22-5F1C-44AE-8420-44639C04A991}" type="parTrans" cxnId="{E1EAA826-F895-4A54-A975-82BD60BC1227}">
      <dgm:prSet/>
      <dgm:spPr/>
      <dgm:t>
        <a:bodyPr/>
        <a:lstStyle/>
        <a:p>
          <a:endParaRPr lang="en-US"/>
        </a:p>
      </dgm:t>
    </dgm:pt>
    <dgm:pt modelId="{BF6986DA-C33C-4BCD-9619-0C1246439E9A}" type="sibTrans" cxnId="{E1EAA826-F895-4A54-A975-82BD60BC1227}">
      <dgm:prSet/>
      <dgm:spPr/>
      <dgm:t>
        <a:bodyPr/>
        <a:lstStyle/>
        <a:p>
          <a:endParaRPr lang="en-US"/>
        </a:p>
      </dgm:t>
    </dgm:pt>
    <dgm:pt modelId="{7783FA01-C75D-440D-A870-A39661CC31A3}">
      <dgm:prSet custT="1"/>
      <dgm:spPr/>
      <dgm:t>
        <a:bodyPr/>
        <a:lstStyle/>
        <a:p>
          <a:pPr>
            <a:lnSpc>
              <a:spcPct val="100000"/>
            </a:lnSpc>
            <a:buFont typeface="Arial" panose="020B0604020202020204" pitchFamily="34" charset="0"/>
            <a:buChar char="•"/>
          </a:pPr>
          <a:r>
            <a:rPr lang="en-US" sz="2000" dirty="0"/>
            <a:t>Community Profiling – Higher level thinking and demonstrating the why, the what and the how. </a:t>
          </a:r>
        </a:p>
      </dgm:t>
    </dgm:pt>
    <dgm:pt modelId="{32837C8B-A61B-4EFC-A6D8-B3C71B4F6F89}" type="parTrans" cxnId="{9A2D2384-74D9-49AB-98C4-D6DC84588505}">
      <dgm:prSet/>
      <dgm:spPr/>
      <dgm:t>
        <a:bodyPr/>
        <a:lstStyle/>
        <a:p>
          <a:endParaRPr lang="en-US"/>
        </a:p>
      </dgm:t>
    </dgm:pt>
    <dgm:pt modelId="{F4ED9AB9-140C-44DC-9B55-661D5D70B6BD}" type="sibTrans" cxnId="{9A2D2384-74D9-49AB-98C4-D6DC84588505}">
      <dgm:prSet/>
      <dgm:spPr/>
      <dgm:t>
        <a:bodyPr/>
        <a:lstStyle/>
        <a:p>
          <a:endParaRPr lang="en-US"/>
        </a:p>
      </dgm:t>
    </dgm:pt>
    <dgm:pt modelId="{95C60F5B-4208-4118-B53E-A465CABE97EC}">
      <dgm:prSet custT="1"/>
      <dgm:spPr/>
      <dgm:t>
        <a:bodyPr/>
        <a:lstStyle/>
        <a:p>
          <a:pPr>
            <a:lnSpc>
              <a:spcPct val="100000"/>
            </a:lnSpc>
          </a:pPr>
          <a:r>
            <a:rPr lang="en-GB" sz="2400" dirty="0">
              <a:solidFill>
                <a:schemeClr val="tx1"/>
              </a:solidFill>
            </a:rPr>
            <a:t>Lecture 5: Identifying and Meeting Young People’s Needs  </a:t>
          </a:r>
          <a:endParaRPr lang="en-US" sz="2400" dirty="0">
            <a:solidFill>
              <a:schemeClr val="tx1"/>
            </a:solidFill>
          </a:endParaRPr>
        </a:p>
      </dgm:t>
    </dgm:pt>
    <dgm:pt modelId="{869679F8-4194-43F3-8AFA-320459D0B618}" type="parTrans" cxnId="{0E7566E1-F500-4D0A-A1A5-403A31EA9070}">
      <dgm:prSet/>
      <dgm:spPr/>
      <dgm:t>
        <a:bodyPr/>
        <a:lstStyle/>
        <a:p>
          <a:endParaRPr lang="en-US"/>
        </a:p>
      </dgm:t>
    </dgm:pt>
    <dgm:pt modelId="{2C6D06BA-7299-40A7-9CDD-7BDC54057A25}" type="sibTrans" cxnId="{0E7566E1-F500-4D0A-A1A5-403A31EA9070}">
      <dgm:prSet/>
      <dgm:spPr/>
      <dgm:t>
        <a:bodyPr/>
        <a:lstStyle/>
        <a:p>
          <a:endParaRPr lang="en-US"/>
        </a:p>
      </dgm:t>
    </dgm:pt>
    <dgm:pt modelId="{80DFDCFB-40BA-4D85-8F37-DEE8BEFBEAD0}">
      <dgm:prSet custT="1"/>
      <dgm:spPr/>
      <dgm:t>
        <a:bodyPr/>
        <a:lstStyle/>
        <a:p>
          <a:pPr>
            <a:lnSpc>
              <a:spcPct val="100000"/>
            </a:lnSpc>
          </a:pPr>
          <a:endParaRPr lang="en-US" sz="2000" dirty="0"/>
        </a:p>
      </dgm:t>
    </dgm:pt>
    <dgm:pt modelId="{592D3542-DA3E-4C23-B736-0CD92493B76F}" type="parTrans" cxnId="{AC1547B5-F2C7-436A-967A-1BAB20605EBA}">
      <dgm:prSet/>
      <dgm:spPr/>
      <dgm:t>
        <a:bodyPr/>
        <a:lstStyle/>
        <a:p>
          <a:endParaRPr lang="en-GB"/>
        </a:p>
      </dgm:t>
    </dgm:pt>
    <dgm:pt modelId="{EFF57E31-3634-46EF-9100-3424B840104C}" type="sibTrans" cxnId="{AC1547B5-F2C7-436A-967A-1BAB20605EBA}">
      <dgm:prSet/>
      <dgm:spPr/>
      <dgm:t>
        <a:bodyPr/>
        <a:lstStyle/>
        <a:p>
          <a:endParaRPr lang="en-GB"/>
        </a:p>
      </dgm:t>
    </dgm:pt>
    <dgm:pt modelId="{07CC6671-D4D2-4038-AD6F-43F2355803A9}">
      <dgm:prSet custT="1"/>
      <dgm:spPr/>
      <dgm:t>
        <a:bodyPr/>
        <a:lstStyle/>
        <a:p>
          <a:pPr>
            <a:lnSpc>
              <a:spcPct val="100000"/>
            </a:lnSpc>
            <a:buFont typeface="Arial" panose="020B0604020202020204" pitchFamily="34" charset="0"/>
            <a:buChar char="•"/>
          </a:pPr>
          <a:r>
            <a:rPr lang="en-US" sz="2000" dirty="0"/>
            <a:t>Making links in the Community Profile – what does what you have explored relate to the lives of young people and those working with them.</a:t>
          </a:r>
        </a:p>
      </dgm:t>
    </dgm:pt>
    <dgm:pt modelId="{5C73E4D5-A105-43B1-BA15-B61B6C934A9F}" type="parTrans" cxnId="{693E8560-C220-4FB8-8276-A818258D03B9}">
      <dgm:prSet/>
      <dgm:spPr/>
      <dgm:t>
        <a:bodyPr/>
        <a:lstStyle/>
        <a:p>
          <a:endParaRPr lang="en-GB"/>
        </a:p>
      </dgm:t>
    </dgm:pt>
    <dgm:pt modelId="{5F66F6AB-DC87-41FA-BD3E-C22F23B7321A}" type="sibTrans" cxnId="{693E8560-C220-4FB8-8276-A818258D03B9}">
      <dgm:prSet/>
      <dgm:spPr/>
      <dgm:t>
        <a:bodyPr/>
        <a:lstStyle/>
        <a:p>
          <a:endParaRPr lang="en-GB"/>
        </a:p>
      </dgm:t>
    </dgm:pt>
    <dgm:pt modelId="{E801E1D2-9A27-4967-B08F-F2A879D53707}">
      <dgm:prSet custT="1"/>
      <dgm:spPr/>
      <dgm:t>
        <a:bodyPr/>
        <a:lstStyle/>
        <a:p>
          <a:pPr>
            <a:lnSpc>
              <a:spcPct val="100000"/>
            </a:lnSpc>
          </a:pPr>
          <a:endParaRPr lang="en-US" sz="2000" dirty="0"/>
        </a:p>
      </dgm:t>
    </dgm:pt>
    <dgm:pt modelId="{02EBA9F0-3111-4267-80A0-015DD2B6BCDD}" type="parTrans" cxnId="{D70243A5-B3B4-48E2-8B93-C8182F92ADB0}">
      <dgm:prSet/>
      <dgm:spPr/>
      <dgm:t>
        <a:bodyPr/>
        <a:lstStyle/>
        <a:p>
          <a:endParaRPr lang="en-GB"/>
        </a:p>
      </dgm:t>
    </dgm:pt>
    <dgm:pt modelId="{05E96607-CFCC-42D2-8C93-B80529B19A00}" type="sibTrans" cxnId="{D70243A5-B3B4-48E2-8B93-C8182F92ADB0}">
      <dgm:prSet/>
      <dgm:spPr/>
      <dgm:t>
        <a:bodyPr/>
        <a:lstStyle/>
        <a:p>
          <a:endParaRPr lang="en-GB"/>
        </a:p>
      </dgm:t>
    </dgm:pt>
    <dgm:pt modelId="{8C6B5E9B-2C98-48C5-8DF2-C8EA29DBF985}">
      <dgm:prSet custT="1"/>
      <dgm:spPr/>
      <dgm:t>
        <a:bodyPr/>
        <a:lstStyle/>
        <a:p>
          <a:pPr>
            <a:lnSpc>
              <a:spcPct val="100000"/>
            </a:lnSpc>
          </a:pPr>
          <a:r>
            <a:rPr lang="en-GB" sz="2000" dirty="0"/>
            <a:t>Planning Models.</a:t>
          </a:r>
        </a:p>
      </dgm:t>
    </dgm:pt>
    <dgm:pt modelId="{903CA7BD-602D-44A2-9EF7-96038D3D2659}" type="parTrans" cxnId="{22783A74-E682-4D79-AB57-D1B9269FC9AB}">
      <dgm:prSet/>
      <dgm:spPr/>
      <dgm:t>
        <a:bodyPr/>
        <a:lstStyle/>
        <a:p>
          <a:endParaRPr lang="en-GB"/>
        </a:p>
      </dgm:t>
    </dgm:pt>
    <dgm:pt modelId="{1D2982ED-B84A-47AB-8B3D-A92664A72C8F}" type="sibTrans" cxnId="{22783A74-E682-4D79-AB57-D1B9269FC9AB}">
      <dgm:prSet/>
      <dgm:spPr/>
      <dgm:t>
        <a:bodyPr/>
        <a:lstStyle/>
        <a:p>
          <a:endParaRPr lang="en-GB"/>
        </a:p>
      </dgm:t>
    </dgm:pt>
    <dgm:pt modelId="{1D1D829B-D825-448F-8F3E-E0B82C8266FE}">
      <dgm:prSet custT="1"/>
      <dgm:spPr/>
      <dgm:t>
        <a:bodyPr/>
        <a:lstStyle/>
        <a:p>
          <a:pPr>
            <a:lnSpc>
              <a:spcPct val="100000"/>
            </a:lnSpc>
          </a:pPr>
          <a:r>
            <a:rPr lang="en-GB" sz="2000" dirty="0"/>
            <a:t>NAOMIE</a:t>
          </a:r>
        </a:p>
      </dgm:t>
    </dgm:pt>
    <dgm:pt modelId="{9C40D02C-7D5F-472A-AED6-6B9CBD93A26E}" type="parTrans" cxnId="{89C0A891-E4D8-454E-8B35-89204CE97023}">
      <dgm:prSet/>
      <dgm:spPr/>
      <dgm:t>
        <a:bodyPr/>
        <a:lstStyle/>
        <a:p>
          <a:endParaRPr lang="en-GB"/>
        </a:p>
      </dgm:t>
    </dgm:pt>
    <dgm:pt modelId="{A125533B-6221-4250-A76F-B1D95F10D50A}" type="sibTrans" cxnId="{89C0A891-E4D8-454E-8B35-89204CE97023}">
      <dgm:prSet/>
      <dgm:spPr/>
      <dgm:t>
        <a:bodyPr/>
        <a:lstStyle/>
        <a:p>
          <a:endParaRPr lang="en-GB"/>
        </a:p>
      </dgm:t>
    </dgm:pt>
    <dgm:pt modelId="{394E9762-0882-4A8B-B215-D7AAE7FECEF1}">
      <dgm:prSet custT="1"/>
      <dgm:spPr/>
      <dgm:t>
        <a:bodyPr/>
        <a:lstStyle/>
        <a:p>
          <a:pPr>
            <a:lnSpc>
              <a:spcPct val="100000"/>
            </a:lnSpc>
          </a:pPr>
          <a:endParaRPr lang="en-GB" sz="2000" dirty="0"/>
        </a:p>
      </dgm:t>
    </dgm:pt>
    <dgm:pt modelId="{112207D5-DC08-4681-B26F-2FA332A1A9B3}" type="parTrans" cxnId="{30B35640-1757-46D8-BFA5-646BE21F4E7A}">
      <dgm:prSet/>
      <dgm:spPr/>
      <dgm:t>
        <a:bodyPr/>
        <a:lstStyle/>
        <a:p>
          <a:endParaRPr lang="en-GB"/>
        </a:p>
      </dgm:t>
    </dgm:pt>
    <dgm:pt modelId="{15FF789A-9B30-4D05-A284-82571BDC2CFE}" type="sibTrans" cxnId="{30B35640-1757-46D8-BFA5-646BE21F4E7A}">
      <dgm:prSet/>
      <dgm:spPr/>
      <dgm:t>
        <a:bodyPr/>
        <a:lstStyle/>
        <a:p>
          <a:endParaRPr lang="en-GB"/>
        </a:p>
      </dgm:t>
    </dgm:pt>
    <dgm:pt modelId="{A5F8ACC5-18F3-4061-9179-7AEA3EAF49D2}" type="pres">
      <dgm:prSet presAssocID="{78471300-A282-4D6A-B496-595B35D68E4C}" presName="linear" presStyleCnt="0">
        <dgm:presLayoutVars>
          <dgm:dir/>
          <dgm:animLvl val="lvl"/>
          <dgm:resizeHandles val="exact"/>
        </dgm:presLayoutVars>
      </dgm:prSet>
      <dgm:spPr/>
    </dgm:pt>
    <dgm:pt modelId="{EFC946A6-1D4E-418B-997E-6D2FB3758387}" type="pres">
      <dgm:prSet presAssocID="{611267F2-79AD-40B1-A85C-371576C7F67F}" presName="parentLin" presStyleCnt="0"/>
      <dgm:spPr/>
    </dgm:pt>
    <dgm:pt modelId="{2C0A8882-7636-490A-8293-86E100A4FEFF}" type="pres">
      <dgm:prSet presAssocID="{611267F2-79AD-40B1-A85C-371576C7F67F}" presName="parentLeftMargin" presStyleLbl="node1" presStyleIdx="0" presStyleCnt="2"/>
      <dgm:spPr/>
    </dgm:pt>
    <dgm:pt modelId="{016D832F-3330-4B48-B398-1FDF8F4850EE}" type="pres">
      <dgm:prSet presAssocID="{611267F2-79AD-40B1-A85C-371576C7F67F}" presName="parentText" presStyleLbl="node1" presStyleIdx="0" presStyleCnt="2" custScaleX="111279" custScaleY="30141" custLinFactX="-364" custLinFactNeighborX="-100000" custLinFactNeighborY="-35424">
        <dgm:presLayoutVars>
          <dgm:chMax val="0"/>
          <dgm:bulletEnabled val="1"/>
        </dgm:presLayoutVars>
      </dgm:prSet>
      <dgm:spPr/>
    </dgm:pt>
    <dgm:pt modelId="{710FB549-B8CF-4B24-B5EE-A146569610BF}" type="pres">
      <dgm:prSet presAssocID="{611267F2-79AD-40B1-A85C-371576C7F67F}" presName="negativeSpace" presStyleCnt="0"/>
      <dgm:spPr/>
    </dgm:pt>
    <dgm:pt modelId="{E00759C5-5BCE-400F-B58B-D7A42FB93504}" type="pres">
      <dgm:prSet presAssocID="{611267F2-79AD-40B1-A85C-371576C7F67F}" presName="childText" presStyleLbl="conFgAcc1" presStyleIdx="0" presStyleCnt="2" custScaleY="79267" custLinFactNeighborY="10777">
        <dgm:presLayoutVars>
          <dgm:bulletEnabled val="1"/>
        </dgm:presLayoutVars>
      </dgm:prSet>
      <dgm:spPr/>
    </dgm:pt>
    <dgm:pt modelId="{CE2DF13A-B977-4560-BBEF-378CDDF66FEF}" type="pres">
      <dgm:prSet presAssocID="{BF6986DA-C33C-4BCD-9619-0C1246439E9A}" presName="spaceBetweenRectangles" presStyleCnt="0"/>
      <dgm:spPr/>
    </dgm:pt>
    <dgm:pt modelId="{6D4B9920-A4D3-425C-B20A-152BAD110AE3}" type="pres">
      <dgm:prSet presAssocID="{95C60F5B-4208-4118-B53E-A465CABE97EC}" presName="parentLin" presStyleCnt="0"/>
      <dgm:spPr/>
    </dgm:pt>
    <dgm:pt modelId="{58F47966-0B6F-4922-9097-B2101EE9274E}" type="pres">
      <dgm:prSet presAssocID="{95C60F5B-4208-4118-B53E-A465CABE97EC}" presName="parentLeftMargin" presStyleLbl="node1" presStyleIdx="0" presStyleCnt="2"/>
      <dgm:spPr/>
    </dgm:pt>
    <dgm:pt modelId="{1FCFBBD8-171A-4294-AEFB-5E34F5119BC7}" type="pres">
      <dgm:prSet presAssocID="{95C60F5B-4208-4118-B53E-A465CABE97EC}" presName="parentText" presStyleLbl="node1" presStyleIdx="1" presStyleCnt="2" custScaleX="111872" custScaleY="46614" custLinFactX="-1624" custLinFactNeighborX="-100000" custLinFactNeighborY="-15078">
        <dgm:presLayoutVars>
          <dgm:chMax val="0"/>
          <dgm:bulletEnabled val="1"/>
        </dgm:presLayoutVars>
      </dgm:prSet>
      <dgm:spPr/>
    </dgm:pt>
    <dgm:pt modelId="{3E267809-4013-47AB-AFED-5C5A6778FEC0}" type="pres">
      <dgm:prSet presAssocID="{95C60F5B-4208-4118-B53E-A465CABE97EC}" presName="negativeSpace" presStyleCnt="0"/>
      <dgm:spPr/>
    </dgm:pt>
    <dgm:pt modelId="{2034F9B3-F43D-4657-AA98-2702D7CA4F57}" type="pres">
      <dgm:prSet presAssocID="{95C60F5B-4208-4118-B53E-A465CABE97EC}" presName="childText" presStyleLbl="conFgAcc1" presStyleIdx="1" presStyleCnt="2" custScaleY="80614">
        <dgm:presLayoutVars>
          <dgm:bulletEnabled val="1"/>
        </dgm:presLayoutVars>
      </dgm:prSet>
      <dgm:spPr/>
    </dgm:pt>
  </dgm:ptLst>
  <dgm:cxnLst>
    <dgm:cxn modelId="{DA6ECB05-E82E-4C99-AB7D-B3F878E795C3}" type="presOf" srcId="{611267F2-79AD-40B1-A85C-371576C7F67F}" destId="{016D832F-3330-4B48-B398-1FDF8F4850EE}" srcOrd="1" destOrd="0" presId="urn:microsoft.com/office/officeart/2005/8/layout/list1"/>
    <dgm:cxn modelId="{477CFE08-5677-4322-BACD-0C4FC7C9F60A}" type="presOf" srcId="{78471300-A282-4D6A-B496-595B35D68E4C}" destId="{A5F8ACC5-18F3-4061-9179-7AEA3EAF49D2}" srcOrd="0" destOrd="0" presId="urn:microsoft.com/office/officeart/2005/8/layout/list1"/>
    <dgm:cxn modelId="{E1EAA826-F895-4A54-A975-82BD60BC1227}" srcId="{78471300-A282-4D6A-B496-595B35D68E4C}" destId="{611267F2-79AD-40B1-A85C-371576C7F67F}" srcOrd="0" destOrd="0" parTransId="{E88C5F22-5F1C-44AE-8420-44639C04A991}" sibTransId="{BF6986DA-C33C-4BCD-9619-0C1246439E9A}"/>
    <dgm:cxn modelId="{07C5C12B-9E52-49C6-920C-E39208D972C4}" type="presOf" srcId="{394E9762-0882-4A8B-B215-D7AAE7FECEF1}" destId="{2034F9B3-F43D-4657-AA98-2702D7CA4F57}" srcOrd="0" destOrd="3" presId="urn:microsoft.com/office/officeart/2005/8/layout/list1"/>
    <dgm:cxn modelId="{30B35640-1757-46D8-BFA5-646BE21F4E7A}" srcId="{95C60F5B-4208-4118-B53E-A465CABE97EC}" destId="{394E9762-0882-4A8B-B215-D7AAE7FECEF1}" srcOrd="3" destOrd="0" parTransId="{112207D5-DC08-4681-B26F-2FA332A1A9B3}" sibTransId="{15FF789A-9B30-4D05-A284-82571BDC2CFE}"/>
    <dgm:cxn modelId="{693E8560-C220-4FB8-8276-A818258D03B9}" srcId="{611267F2-79AD-40B1-A85C-371576C7F67F}" destId="{07CC6671-D4D2-4038-AD6F-43F2355803A9}" srcOrd="1" destOrd="0" parTransId="{5C73E4D5-A105-43B1-BA15-B61B6C934A9F}" sibTransId="{5F66F6AB-DC87-41FA-BD3E-C22F23B7321A}"/>
    <dgm:cxn modelId="{22783A74-E682-4D79-AB57-D1B9269FC9AB}" srcId="{95C60F5B-4208-4118-B53E-A465CABE97EC}" destId="{8C6B5E9B-2C98-48C5-8DF2-C8EA29DBF985}" srcOrd="1" destOrd="0" parTransId="{903CA7BD-602D-44A2-9EF7-96038D3D2659}" sibTransId="{1D2982ED-B84A-47AB-8B3D-A92664A72C8F}"/>
    <dgm:cxn modelId="{3985CD57-2BCE-4DC2-B359-76BE046453A4}" type="presOf" srcId="{8C6B5E9B-2C98-48C5-8DF2-C8EA29DBF985}" destId="{2034F9B3-F43D-4657-AA98-2702D7CA4F57}" srcOrd="0" destOrd="1" presId="urn:microsoft.com/office/officeart/2005/8/layout/list1"/>
    <dgm:cxn modelId="{5452797D-927D-4653-997F-9B74D2927DF7}" type="presOf" srcId="{7783FA01-C75D-440D-A870-A39661CC31A3}" destId="{E00759C5-5BCE-400F-B58B-D7A42FB93504}" srcOrd="0" destOrd="0" presId="urn:microsoft.com/office/officeart/2005/8/layout/list1"/>
    <dgm:cxn modelId="{9A2D2384-74D9-49AB-98C4-D6DC84588505}" srcId="{611267F2-79AD-40B1-A85C-371576C7F67F}" destId="{7783FA01-C75D-440D-A870-A39661CC31A3}" srcOrd="0" destOrd="0" parTransId="{32837C8B-A61B-4EFC-A6D8-B3C71B4F6F89}" sibTransId="{F4ED9AB9-140C-44DC-9B55-661D5D70B6BD}"/>
    <dgm:cxn modelId="{89C0A891-E4D8-454E-8B35-89204CE97023}" srcId="{95C60F5B-4208-4118-B53E-A465CABE97EC}" destId="{1D1D829B-D825-448F-8F3E-E0B82C8266FE}" srcOrd="2" destOrd="0" parTransId="{9C40D02C-7D5F-472A-AED6-6B9CBD93A26E}" sibTransId="{A125533B-6221-4250-A76F-B1D95F10D50A}"/>
    <dgm:cxn modelId="{F27B5F94-5422-4F97-BD93-AC5E76615838}" type="presOf" srcId="{80DFDCFB-40BA-4D85-8F37-DEE8BEFBEAD0}" destId="{2034F9B3-F43D-4657-AA98-2702D7CA4F57}" srcOrd="0" destOrd="0" presId="urn:microsoft.com/office/officeart/2005/8/layout/list1"/>
    <dgm:cxn modelId="{E05AFB9D-DB3E-412D-81E8-5C9732463722}" type="presOf" srcId="{95C60F5B-4208-4118-B53E-A465CABE97EC}" destId="{58F47966-0B6F-4922-9097-B2101EE9274E}" srcOrd="0" destOrd="0" presId="urn:microsoft.com/office/officeart/2005/8/layout/list1"/>
    <dgm:cxn modelId="{D70243A5-B3B4-48E2-8B93-C8182F92ADB0}" srcId="{95C60F5B-4208-4118-B53E-A465CABE97EC}" destId="{E801E1D2-9A27-4967-B08F-F2A879D53707}" srcOrd="4" destOrd="0" parTransId="{02EBA9F0-3111-4267-80A0-015DD2B6BCDD}" sibTransId="{05E96607-CFCC-42D2-8C93-B80529B19A00}"/>
    <dgm:cxn modelId="{C44441A6-14F0-4102-B21B-400A8D09E267}" type="presOf" srcId="{611267F2-79AD-40B1-A85C-371576C7F67F}" destId="{2C0A8882-7636-490A-8293-86E100A4FEFF}" srcOrd="0" destOrd="0" presId="urn:microsoft.com/office/officeart/2005/8/layout/list1"/>
    <dgm:cxn modelId="{AC1547B5-F2C7-436A-967A-1BAB20605EBA}" srcId="{95C60F5B-4208-4118-B53E-A465CABE97EC}" destId="{80DFDCFB-40BA-4D85-8F37-DEE8BEFBEAD0}" srcOrd="0" destOrd="0" parTransId="{592D3542-DA3E-4C23-B736-0CD92493B76F}" sibTransId="{EFF57E31-3634-46EF-9100-3424B840104C}"/>
    <dgm:cxn modelId="{D73628C2-3077-4A9B-9315-E150AC5F707E}" type="presOf" srcId="{07CC6671-D4D2-4038-AD6F-43F2355803A9}" destId="{E00759C5-5BCE-400F-B58B-D7A42FB93504}" srcOrd="0" destOrd="1" presId="urn:microsoft.com/office/officeart/2005/8/layout/list1"/>
    <dgm:cxn modelId="{005417C4-75CC-4577-9F4F-3E8E6FB7ADA2}" type="presOf" srcId="{1D1D829B-D825-448F-8F3E-E0B82C8266FE}" destId="{2034F9B3-F43D-4657-AA98-2702D7CA4F57}" srcOrd="0" destOrd="2" presId="urn:microsoft.com/office/officeart/2005/8/layout/list1"/>
    <dgm:cxn modelId="{0E7566E1-F500-4D0A-A1A5-403A31EA9070}" srcId="{78471300-A282-4D6A-B496-595B35D68E4C}" destId="{95C60F5B-4208-4118-B53E-A465CABE97EC}" srcOrd="1" destOrd="0" parTransId="{869679F8-4194-43F3-8AFA-320459D0B618}" sibTransId="{2C6D06BA-7299-40A7-9CDD-7BDC54057A25}"/>
    <dgm:cxn modelId="{68EED7EA-F32C-4642-8AE4-346F2C9B7C4A}" type="presOf" srcId="{E801E1D2-9A27-4967-B08F-F2A879D53707}" destId="{2034F9B3-F43D-4657-AA98-2702D7CA4F57}" srcOrd="0" destOrd="4" presId="urn:microsoft.com/office/officeart/2005/8/layout/list1"/>
    <dgm:cxn modelId="{E44B67F9-6CEE-42BB-BA41-0B54096423A0}" type="presOf" srcId="{95C60F5B-4208-4118-B53E-A465CABE97EC}" destId="{1FCFBBD8-171A-4294-AEFB-5E34F5119BC7}" srcOrd="1" destOrd="0" presId="urn:microsoft.com/office/officeart/2005/8/layout/list1"/>
    <dgm:cxn modelId="{D5C5F8EB-1F12-4F07-9BD4-EB7E628A6F79}" type="presParOf" srcId="{A5F8ACC5-18F3-4061-9179-7AEA3EAF49D2}" destId="{EFC946A6-1D4E-418B-997E-6D2FB3758387}" srcOrd="0" destOrd="0" presId="urn:microsoft.com/office/officeart/2005/8/layout/list1"/>
    <dgm:cxn modelId="{6A0C2D6A-980D-4515-A6FB-EE8414B34372}" type="presParOf" srcId="{EFC946A6-1D4E-418B-997E-6D2FB3758387}" destId="{2C0A8882-7636-490A-8293-86E100A4FEFF}" srcOrd="0" destOrd="0" presId="urn:microsoft.com/office/officeart/2005/8/layout/list1"/>
    <dgm:cxn modelId="{9AD82D47-3F2C-4E70-9DD2-48DB790AAAE3}" type="presParOf" srcId="{EFC946A6-1D4E-418B-997E-6D2FB3758387}" destId="{016D832F-3330-4B48-B398-1FDF8F4850EE}" srcOrd="1" destOrd="0" presId="urn:microsoft.com/office/officeart/2005/8/layout/list1"/>
    <dgm:cxn modelId="{5256AD26-EDD7-4B10-9A0F-B9E95712A124}" type="presParOf" srcId="{A5F8ACC5-18F3-4061-9179-7AEA3EAF49D2}" destId="{710FB549-B8CF-4B24-B5EE-A146569610BF}" srcOrd="1" destOrd="0" presId="urn:microsoft.com/office/officeart/2005/8/layout/list1"/>
    <dgm:cxn modelId="{50189F02-82E9-4DAE-9F0D-918780533C30}" type="presParOf" srcId="{A5F8ACC5-18F3-4061-9179-7AEA3EAF49D2}" destId="{E00759C5-5BCE-400F-B58B-D7A42FB93504}" srcOrd="2" destOrd="0" presId="urn:microsoft.com/office/officeart/2005/8/layout/list1"/>
    <dgm:cxn modelId="{70F9E013-422B-4C8F-83C5-B41AB5F0F6DC}" type="presParOf" srcId="{A5F8ACC5-18F3-4061-9179-7AEA3EAF49D2}" destId="{CE2DF13A-B977-4560-BBEF-378CDDF66FEF}" srcOrd="3" destOrd="0" presId="urn:microsoft.com/office/officeart/2005/8/layout/list1"/>
    <dgm:cxn modelId="{8D860D0B-260B-4C87-99D6-AFBE378E224B}" type="presParOf" srcId="{A5F8ACC5-18F3-4061-9179-7AEA3EAF49D2}" destId="{6D4B9920-A4D3-425C-B20A-152BAD110AE3}" srcOrd="4" destOrd="0" presId="urn:microsoft.com/office/officeart/2005/8/layout/list1"/>
    <dgm:cxn modelId="{2B87FF7E-C892-4136-8A57-40D2AB5A24EA}" type="presParOf" srcId="{6D4B9920-A4D3-425C-B20A-152BAD110AE3}" destId="{58F47966-0B6F-4922-9097-B2101EE9274E}" srcOrd="0" destOrd="0" presId="urn:microsoft.com/office/officeart/2005/8/layout/list1"/>
    <dgm:cxn modelId="{8AA255F0-59FF-4343-B465-BA5BB05147C0}" type="presParOf" srcId="{6D4B9920-A4D3-425C-B20A-152BAD110AE3}" destId="{1FCFBBD8-171A-4294-AEFB-5E34F5119BC7}" srcOrd="1" destOrd="0" presId="urn:microsoft.com/office/officeart/2005/8/layout/list1"/>
    <dgm:cxn modelId="{AE257AC8-9AD8-4BA4-8520-7B782A5871EB}" type="presParOf" srcId="{A5F8ACC5-18F3-4061-9179-7AEA3EAF49D2}" destId="{3E267809-4013-47AB-AFED-5C5A6778FEC0}" srcOrd="5" destOrd="0" presId="urn:microsoft.com/office/officeart/2005/8/layout/list1"/>
    <dgm:cxn modelId="{0C3C62B9-B211-40FA-8AD4-4C64DDCD3781}" type="presParOf" srcId="{A5F8ACC5-18F3-4061-9179-7AEA3EAF49D2}" destId="{2034F9B3-F43D-4657-AA98-2702D7CA4F57}"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8471300-A282-4D6A-B496-595B35D68E4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11267F2-79AD-40B1-A85C-371576C7F67F}">
      <dgm:prSet custT="1"/>
      <dgm:spPr/>
      <dgm:t>
        <a:bodyPr/>
        <a:lstStyle/>
        <a:p>
          <a:pPr>
            <a:lnSpc>
              <a:spcPct val="100000"/>
            </a:lnSpc>
          </a:pPr>
          <a:r>
            <a:rPr lang="en-GB" sz="2400" dirty="0">
              <a:solidFill>
                <a:schemeClr val="tx1"/>
              </a:solidFill>
            </a:rPr>
            <a:t>Lecture 6: Planning a Programme of Work </a:t>
          </a:r>
          <a:endParaRPr lang="en-US" sz="2400" dirty="0">
            <a:solidFill>
              <a:schemeClr val="tx1"/>
            </a:solidFill>
          </a:endParaRPr>
        </a:p>
      </dgm:t>
    </dgm:pt>
    <dgm:pt modelId="{E88C5F22-5F1C-44AE-8420-44639C04A991}" type="parTrans" cxnId="{E1EAA826-F895-4A54-A975-82BD60BC1227}">
      <dgm:prSet/>
      <dgm:spPr/>
      <dgm:t>
        <a:bodyPr/>
        <a:lstStyle/>
        <a:p>
          <a:endParaRPr lang="en-US"/>
        </a:p>
      </dgm:t>
    </dgm:pt>
    <dgm:pt modelId="{BF6986DA-C33C-4BCD-9619-0C1246439E9A}" type="sibTrans" cxnId="{E1EAA826-F895-4A54-A975-82BD60BC1227}">
      <dgm:prSet/>
      <dgm:spPr/>
      <dgm:t>
        <a:bodyPr/>
        <a:lstStyle/>
        <a:p>
          <a:endParaRPr lang="en-US"/>
        </a:p>
      </dgm:t>
    </dgm:pt>
    <dgm:pt modelId="{95C60F5B-4208-4118-B53E-A465CABE97EC}">
      <dgm:prSet custT="1"/>
      <dgm:spPr/>
      <dgm:t>
        <a:bodyPr/>
        <a:lstStyle/>
        <a:p>
          <a:pPr>
            <a:lnSpc>
              <a:spcPct val="100000"/>
            </a:lnSpc>
          </a:pPr>
          <a:r>
            <a:rPr lang="en-GB" sz="2400" dirty="0">
              <a:solidFill>
                <a:schemeClr val="tx1"/>
              </a:solidFill>
            </a:rPr>
            <a:t>Lecture 7 -  Programme Analysis PPT</a:t>
          </a:r>
          <a:endParaRPr lang="en-US" sz="2400" dirty="0">
            <a:solidFill>
              <a:schemeClr val="tx1"/>
            </a:solidFill>
          </a:endParaRPr>
        </a:p>
      </dgm:t>
    </dgm:pt>
    <dgm:pt modelId="{869679F8-4194-43F3-8AFA-320459D0B618}" type="parTrans" cxnId="{0E7566E1-F500-4D0A-A1A5-403A31EA9070}">
      <dgm:prSet/>
      <dgm:spPr/>
      <dgm:t>
        <a:bodyPr/>
        <a:lstStyle/>
        <a:p>
          <a:endParaRPr lang="en-US"/>
        </a:p>
      </dgm:t>
    </dgm:pt>
    <dgm:pt modelId="{2C6D06BA-7299-40A7-9CDD-7BDC54057A25}" type="sibTrans" cxnId="{0E7566E1-F500-4D0A-A1A5-403A31EA9070}">
      <dgm:prSet/>
      <dgm:spPr/>
      <dgm:t>
        <a:bodyPr/>
        <a:lstStyle/>
        <a:p>
          <a:endParaRPr lang="en-US"/>
        </a:p>
      </dgm:t>
    </dgm:pt>
    <dgm:pt modelId="{43D45826-AB03-4BFB-92FE-9D04FA35BB12}">
      <dgm:prSet custT="1"/>
      <dgm:spPr/>
      <dgm:t>
        <a:bodyPr/>
        <a:lstStyle/>
        <a:p>
          <a:pPr>
            <a:lnSpc>
              <a:spcPct val="100000"/>
            </a:lnSpc>
          </a:pPr>
          <a:r>
            <a:rPr lang="en-US" sz="2000" dirty="0"/>
            <a:t>‘Preparing for the Information Sheet’  sharing some examples.</a:t>
          </a:r>
        </a:p>
      </dgm:t>
    </dgm:pt>
    <dgm:pt modelId="{00ACBD12-D41D-4B8F-8AD4-4F5995089986}" type="parTrans" cxnId="{A44345F1-3E8A-4BBC-AD16-FD220CE59173}">
      <dgm:prSet/>
      <dgm:spPr/>
      <dgm:t>
        <a:bodyPr/>
        <a:lstStyle/>
        <a:p>
          <a:endParaRPr lang="en-GB"/>
        </a:p>
      </dgm:t>
    </dgm:pt>
    <dgm:pt modelId="{5550A70F-7DF1-4627-9AEC-88491010EDE1}" type="sibTrans" cxnId="{A44345F1-3E8A-4BBC-AD16-FD220CE59173}">
      <dgm:prSet/>
      <dgm:spPr/>
      <dgm:t>
        <a:bodyPr/>
        <a:lstStyle/>
        <a:p>
          <a:endParaRPr lang="en-GB"/>
        </a:p>
      </dgm:t>
    </dgm:pt>
    <dgm:pt modelId="{61E7471E-A3C1-4B07-901E-B6947D55331B}">
      <dgm:prSet custT="1"/>
      <dgm:spPr/>
      <dgm:t>
        <a:bodyPr/>
        <a:lstStyle/>
        <a:p>
          <a:pPr>
            <a:lnSpc>
              <a:spcPct val="100000"/>
            </a:lnSpc>
          </a:pPr>
          <a:r>
            <a:rPr lang="en-US" sz="2000" dirty="0"/>
            <a:t>Important Considerations when planning programmes of work with young people </a:t>
          </a:r>
        </a:p>
      </dgm:t>
    </dgm:pt>
    <dgm:pt modelId="{7884185A-7AF9-46B9-A567-B830CE0B24C5}" type="parTrans" cxnId="{406E5622-118D-4FCB-A6D5-AED8C2FC3AC8}">
      <dgm:prSet/>
      <dgm:spPr/>
      <dgm:t>
        <a:bodyPr/>
        <a:lstStyle/>
        <a:p>
          <a:endParaRPr lang="en-GB"/>
        </a:p>
      </dgm:t>
    </dgm:pt>
    <dgm:pt modelId="{40DD309D-E7D3-45B1-B7AD-9AAD5C4F0320}" type="sibTrans" cxnId="{406E5622-118D-4FCB-A6D5-AED8C2FC3AC8}">
      <dgm:prSet/>
      <dgm:spPr/>
      <dgm:t>
        <a:bodyPr/>
        <a:lstStyle/>
        <a:p>
          <a:endParaRPr lang="en-GB"/>
        </a:p>
      </dgm:t>
    </dgm:pt>
    <dgm:pt modelId="{1A79E761-CBC2-40C6-A7C8-5F0BF2C19685}">
      <dgm:prSet custT="1"/>
      <dgm:spPr/>
      <dgm:t>
        <a:bodyPr/>
        <a:lstStyle/>
        <a:p>
          <a:pPr>
            <a:lnSpc>
              <a:spcPct val="100000"/>
            </a:lnSpc>
          </a:pPr>
          <a:r>
            <a:rPr lang="en-US" sz="2000" dirty="0"/>
            <a:t>Professional Development Plan (PDP) discussion.</a:t>
          </a:r>
        </a:p>
      </dgm:t>
    </dgm:pt>
    <dgm:pt modelId="{39BF0314-AB5B-425C-94E9-D64CFD3DA648}" type="parTrans" cxnId="{BF7717E5-782C-4F24-97D8-63B5FE413E0F}">
      <dgm:prSet/>
      <dgm:spPr/>
      <dgm:t>
        <a:bodyPr/>
        <a:lstStyle/>
        <a:p>
          <a:endParaRPr lang="en-GB"/>
        </a:p>
      </dgm:t>
    </dgm:pt>
    <dgm:pt modelId="{A059C5AC-B20C-42EC-96E4-9A3FAB20D60E}" type="sibTrans" cxnId="{BF7717E5-782C-4F24-97D8-63B5FE413E0F}">
      <dgm:prSet/>
      <dgm:spPr/>
      <dgm:t>
        <a:bodyPr/>
        <a:lstStyle/>
        <a:p>
          <a:endParaRPr lang="en-GB"/>
        </a:p>
      </dgm:t>
    </dgm:pt>
    <dgm:pt modelId="{6CC536CB-79B9-4A40-900A-408C09B9ABC1}">
      <dgm:prSet custT="1"/>
      <dgm:spPr/>
      <dgm:t>
        <a:bodyPr/>
        <a:lstStyle/>
        <a:p>
          <a:pPr>
            <a:lnSpc>
              <a:spcPct val="100000"/>
            </a:lnSpc>
          </a:pPr>
          <a:r>
            <a:rPr lang="en-US" sz="2000" dirty="0"/>
            <a:t>Analysis of your Programme of  Work Session</a:t>
          </a:r>
        </a:p>
      </dgm:t>
    </dgm:pt>
    <dgm:pt modelId="{06F89521-8B08-4E14-996F-CDCE38713F59}" type="parTrans" cxnId="{EF14AC47-4788-4804-8831-DE67FEC14EBF}">
      <dgm:prSet/>
      <dgm:spPr/>
      <dgm:t>
        <a:bodyPr/>
        <a:lstStyle/>
        <a:p>
          <a:endParaRPr lang="en-GB"/>
        </a:p>
      </dgm:t>
    </dgm:pt>
    <dgm:pt modelId="{356743F9-B6F9-4CE3-81AD-ADA9AA0E37D5}" type="sibTrans" cxnId="{EF14AC47-4788-4804-8831-DE67FEC14EBF}">
      <dgm:prSet/>
      <dgm:spPr/>
      <dgm:t>
        <a:bodyPr/>
        <a:lstStyle/>
        <a:p>
          <a:endParaRPr lang="en-GB"/>
        </a:p>
      </dgm:t>
    </dgm:pt>
    <dgm:pt modelId="{8D324E11-CFEC-4CAE-A5D8-61E6917F18F7}">
      <dgm:prSet custT="1"/>
      <dgm:spPr/>
      <dgm:t>
        <a:bodyPr/>
        <a:lstStyle/>
        <a:p>
          <a:pPr>
            <a:lnSpc>
              <a:spcPct val="100000"/>
            </a:lnSpc>
          </a:pPr>
          <a:endParaRPr lang="en-US" sz="2000" dirty="0"/>
        </a:p>
      </dgm:t>
    </dgm:pt>
    <dgm:pt modelId="{20671E47-6C4A-4335-BE0A-405853DFA09E}" type="parTrans" cxnId="{126C5B24-5A7A-437C-BFAF-CE7927ED5B59}">
      <dgm:prSet/>
      <dgm:spPr/>
      <dgm:t>
        <a:bodyPr/>
        <a:lstStyle/>
        <a:p>
          <a:endParaRPr lang="en-GB"/>
        </a:p>
      </dgm:t>
    </dgm:pt>
    <dgm:pt modelId="{F3C4415D-76FB-469B-A639-743530B622EF}" type="sibTrans" cxnId="{126C5B24-5A7A-437C-BFAF-CE7927ED5B59}">
      <dgm:prSet/>
      <dgm:spPr/>
      <dgm:t>
        <a:bodyPr/>
        <a:lstStyle/>
        <a:p>
          <a:endParaRPr lang="en-GB"/>
        </a:p>
      </dgm:t>
    </dgm:pt>
    <dgm:pt modelId="{A5F8ACC5-18F3-4061-9179-7AEA3EAF49D2}" type="pres">
      <dgm:prSet presAssocID="{78471300-A282-4D6A-B496-595B35D68E4C}" presName="linear" presStyleCnt="0">
        <dgm:presLayoutVars>
          <dgm:dir/>
          <dgm:animLvl val="lvl"/>
          <dgm:resizeHandles val="exact"/>
        </dgm:presLayoutVars>
      </dgm:prSet>
      <dgm:spPr/>
    </dgm:pt>
    <dgm:pt modelId="{EFC946A6-1D4E-418B-997E-6D2FB3758387}" type="pres">
      <dgm:prSet presAssocID="{611267F2-79AD-40B1-A85C-371576C7F67F}" presName="parentLin" presStyleCnt="0"/>
      <dgm:spPr/>
    </dgm:pt>
    <dgm:pt modelId="{2C0A8882-7636-490A-8293-86E100A4FEFF}" type="pres">
      <dgm:prSet presAssocID="{611267F2-79AD-40B1-A85C-371576C7F67F}" presName="parentLeftMargin" presStyleLbl="node1" presStyleIdx="0" presStyleCnt="2"/>
      <dgm:spPr/>
    </dgm:pt>
    <dgm:pt modelId="{016D832F-3330-4B48-B398-1FDF8F4850EE}" type="pres">
      <dgm:prSet presAssocID="{611267F2-79AD-40B1-A85C-371576C7F67F}" presName="parentText" presStyleLbl="node1" presStyleIdx="0" presStyleCnt="2" custScaleX="99687" custScaleY="49696" custLinFactNeighborX="4266" custLinFactNeighborY="-22567">
        <dgm:presLayoutVars>
          <dgm:chMax val="0"/>
          <dgm:bulletEnabled val="1"/>
        </dgm:presLayoutVars>
      </dgm:prSet>
      <dgm:spPr/>
    </dgm:pt>
    <dgm:pt modelId="{710FB549-B8CF-4B24-B5EE-A146569610BF}" type="pres">
      <dgm:prSet presAssocID="{611267F2-79AD-40B1-A85C-371576C7F67F}" presName="negativeSpace" presStyleCnt="0"/>
      <dgm:spPr/>
    </dgm:pt>
    <dgm:pt modelId="{E00759C5-5BCE-400F-B58B-D7A42FB93504}" type="pres">
      <dgm:prSet presAssocID="{611267F2-79AD-40B1-A85C-371576C7F67F}" presName="childText" presStyleLbl="conFgAcc1" presStyleIdx="0" presStyleCnt="2" custScaleY="72599" custLinFactNeighborX="727" custLinFactNeighborY="-1004">
        <dgm:presLayoutVars>
          <dgm:bulletEnabled val="1"/>
        </dgm:presLayoutVars>
      </dgm:prSet>
      <dgm:spPr/>
    </dgm:pt>
    <dgm:pt modelId="{CE2DF13A-B977-4560-BBEF-378CDDF66FEF}" type="pres">
      <dgm:prSet presAssocID="{BF6986DA-C33C-4BCD-9619-0C1246439E9A}" presName="spaceBetweenRectangles" presStyleCnt="0"/>
      <dgm:spPr/>
    </dgm:pt>
    <dgm:pt modelId="{6D4B9920-A4D3-425C-B20A-152BAD110AE3}" type="pres">
      <dgm:prSet presAssocID="{95C60F5B-4208-4118-B53E-A465CABE97EC}" presName="parentLin" presStyleCnt="0"/>
      <dgm:spPr/>
    </dgm:pt>
    <dgm:pt modelId="{58F47966-0B6F-4922-9097-B2101EE9274E}" type="pres">
      <dgm:prSet presAssocID="{95C60F5B-4208-4118-B53E-A465CABE97EC}" presName="parentLeftMargin" presStyleLbl="node1" presStyleIdx="0" presStyleCnt="2"/>
      <dgm:spPr/>
    </dgm:pt>
    <dgm:pt modelId="{1FCFBBD8-171A-4294-AEFB-5E34F5119BC7}" type="pres">
      <dgm:prSet presAssocID="{95C60F5B-4208-4118-B53E-A465CABE97EC}" presName="parentText" presStyleLbl="node1" presStyleIdx="1" presStyleCnt="2" custScaleY="44606" custLinFactNeighborX="-36064" custLinFactNeighborY="-17382">
        <dgm:presLayoutVars>
          <dgm:chMax val="0"/>
          <dgm:bulletEnabled val="1"/>
        </dgm:presLayoutVars>
      </dgm:prSet>
      <dgm:spPr/>
    </dgm:pt>
    <dgm:pt modelId="{3E267809-4013-47AB-AFED-5C5A6778FEC0}" type="pres">
      <dgm:prSet presAssocID="{95C60F5B-4208-4118-B53E-A465CABE97EC}" presName="negativeSpace" presStyleCnt="0"/>
      <dgm:spPr/>
    </dgm:pt>
    <dgm:pt modelId="{2034F9B3-F43D-4657-AA98-2702D7CA4F57}" type="pres">
      <dgm:prSet presAssocID="{95C60F5B-4208-4118-B53E-A465CABE97EC}" presName="childText" presStyleLbl="conFgAcc1" presStyleIdx="1" presStyleCnt="2" custScaleY="103568">
        <dgm:presLayoutVars>
          <dgm:bulletEnabled val="1"/>
        </dgm:presLayoutVars>
      </dgm:prSet>
      <dgm:spPr/>
    </dgm:pt>
  </dgm:ptLst>
  <dgm:cxnLst>
    <dgm:cxn modelId="{DA6ECB05-E82E-4C99-AB7D-B3F878E795C3}" type="presOf" srcId="{611267F2-79AD-40B1-A85C-371576C7F67F}" destId="{016D832F-3330-4B48-B398-1FDF8F4850EE}" srcOrd="1" destOrd="0" presId="urn:microsoft.com/office/officeart/2005/8/layout/list1"/>
    <dgm:cxn modelId="{477CFE08-5677-4322-BACD-0C4FC7C9F60A}" type="presOf" srcId="{78471300-A282-4D6A-B496-595B35D68E4C}" destId="{A5F8ACC5-18F3-4061-9179-7AEA3EAF49D2}" srcOrd="0" destOrd="0" presId="urn:microsoft.com/office/officeart/2005/8/layout/list1"/>
    <dgm:cxn modelId="{406E5622-118D-4FCB-A6D5-AED8C2FC3AC8}" srcId="{611267F2-79AD-40B1-A85C-371576C7F67F}" destId="{61E7471E-A3C1-4B07-901E-B6947D55331B}" srcOrd="2" destOrd="0" parTransId="{7884185A-7AF9-46B9-A567-B830CE0B24C5}" sibTransId="{40DD309D-E7D3-45B1-B7AD-9AAD5C4F0320}"/>
    <dgm:cxn modelId="{126C5B24-5A7A-437C-BFAF-CE7927ED5B59}" srcId="{95C60F5B-4208-4118-B53E-A465CABE97EC}" destId="{8D324E11-CFEC-4CAE-A5D8-61E6917F18F7}" srcOrd="0" destOrd="0" parTransId="{20671E47-6C4A-4335-BE0A-405853DFA09E}" sibTransId="{F3C4415D-76FB-469B-A639-743530B622EF}"/>
    <dgm:cxn modelId="{E1EAA826-F895-4A54-A975-82BD60BC1227}" srcId="{78471300-A282-4D6A-B496-595B35D68E4C}" destId="{611267F2-79AD-40B1-A85C-371576C7F67F}" srcOrd="0" destOrd="0" parTransId="{E88C5F22-5F1C-44AE-8420-44639C04A991}" sibTransId="{BF6986DA-C33C-4BCD-9619-0C1246439E9A}"/>
    <dgm:cxn modelId="{A32AFB63-9012-4284-9717-A59462EA2A2F}" type="presOf" srcId="{8D324E11-CFEC-4CAE-A5D8-61E6917F18F7}" destId="{2034F9B3-F43D-4657-AA98-2702D7CA4F57}" srcOrd="0" destOrd="0" presId="urn:microsoft.com/office/officeart/2005/8/layout/list1"/>
    <dgm:cxn modelId="{EF14AC47-4788-4804-8831-DE67FEC14EBF}" srcId="{95C60F5B-4208-4118-B53E-A465CABE97EC}" destId="{6CC536CB-79B9-4A40-900A-408C09B9ABC1}" srcOrd="1" destOrd="0" parTransId="{06F89521-8B08-4E14-996F-CDCE38713F59}" sibTransId="{356743F9-B6F9-4CE3-81AD-ADA9AA0E37D5}"/>
    <dgm:cxn modelId="{E05AFB9D-DB3E-412D-81E8-5C9732463722}" type="presOf" srcId="{95C60F5B-4208-4118-B53E-A465CABE97EC}" destId="{58F47966-0B6F-4922-9097-B2101EE9274E}" srcOrd="0" destOrd="0" presId="urn:microsoft.com/office/officeart/2005/8/layout/list1"/>
    <dgm:cxn modelId="{C44441A6-14F0-4102-B21B-400A8D09E267}" type="presOf" srcId="{611267F2-79AD-40B1-A85C-371576C7F67F}" destId="{2C0A8882-7636-490A-8293-86E100A4FEFF}" srcOrd="0" destOrd="0" presId="urn:microsoft.com/office/officeart/2005/8/layout/list1"/>
    <dgm:cxn modelId="{B596DBAA-D407-45F7-BB26-43C36E6E583E}" type="presOf" srcId="{61E7471E-A3C1-4B07-901E-B6947D55331B}" destId="{E00759C5-5BCE-400F-B58B-D7A42FB93504}" srcOrd="0" destOrd="2" presId="urn:microsoft.com/office/officeart/2005/8/layout/list1"/>
    <dgm:cxn modelId="{B637ABBF-2943-4802-B26A-3CBE38FE269B}" type="presOf" srcId="{1A79E761-CBC2-40C6-A7C8-5F0BF2C19685}" destId="{E00759C5-5BCE-400F-B58B-D7A42FB93504}" srcOrd="0" destOrd="1" presId="urn:microsoft.com/office/officeart/2005/8/layout/list1"/>
    <dgm:cxn modelId="{69D90FD9-6467-4446-9227-5880CDC2A954}" type="presOf" srcId="{6CC536CB-79B9-4A40-900A-408C09B9ABC1}" destId="{2034F9B3-F43D-4657-AA98-2702D7CA4F57}" srcOrd="0" destOrd="1" presId="urn:microsoft.com/office/officeart/2005/8/layout/list1"/>
    <dgm:cxn modelId="{0E7566E1-F500-4D0A-A1A5-403A31EA9070}" srcId="{78471300-A282-4D6A-B496-595B35D68E4C}" destId="{95C60F5B-4208-4118-B53E-A465CABE97EC}" srcOrd="1" destOrd="0" parTransId="{869679F8-4194-43F3-8AFA-320459D0B618}" sibTransId="{2C6D06BA-7299-40A7-9CDD-7BDC54057A25}"/>
    <dgm:cxn modelId="{BF7717E5-782C-4F24-97D8-63B5FE413E0F}" srcId="{611267F2-79AD-40B1-A85C-371576C7F67F}" destId="{1A79E761-CBC2-40C6-A7C8-5F0BF2C19685}" srcOrd="1" destOrd="0" parTransId="{39BF0314-AB5B-425C-94E9-D64CFD3DA648}" sibTransId="{A059C5AC-B20C-42EC-96E4-9A3FAB20D60E}"/>
    <dgm:cxn modelId="{A44345F1-3E8A-4BBC-AD16-FD220CE59173}" srcId="{611267F2-79AD-40B1-A85C-371576C7F67F}" destId="{43D45826-AB03-4BFB-92FE-9D04FA35BB12}" srcOrd="0" destOrd="0" parTransId="{00ACBD12-D41D-4B8F-8AD4-4F5995089986}" sibTransId="{5550A70F-7DF1-4627-9AEC-88491010EDE1}"/>
    <dgm:cxn modelId="{E44B67F9-6CEE-42BB-BA41-0B54096423A0}" type="presOf" srcId="{95C60F5B-4208-4118-B53E-A465CABE97EC}" destId="{1FCFBBD8-171A-4294-AEFB-5E34F5119BC7}" srcOrd="1" destOrd="0" presId="urn:microsoft.com/office/officeart/2005/8/layout/list1"/>
    <dgm:cxn modelId="{C6E94DFC-7FD3-423F-80BD-7576F47B984F}" type="presOf" srcId="{43D45826-AB03-4BFB-92FE-9D04FA35BB12}" destId="{E00759C5-5BCE-400F-B58B-D7A42FB93504}" srcOrd="0" destOrd="0" presId="urn:microsoft.com/office/officeart/2005/8/layout/list1"/>
    <dgm:cxn modelId="{D5C5F8EB-1F12-4F07-9BD4-EB7E628A6F79}" type="presParOf" srcId="{A5F8ACC5-18F3-4061-9179-7AEA3EAF49D2}" destId="{EFC946A6-1D4E-418B-997E-6D2FB3758387}" srcOrd="0" destOrd="0" presId="urn:microsoft.com/office/officeart/2005/8/layout/list1"/>
    <dgm:cxn modelId="{6A0C2D6A-980D-4515-A6FB-EE8414B34372}" type="presParOf" srcId="{EFC946A6-1D4E-418B-997E-6D2FB3758387}" destId="{2C0A8882-7636-490A-8293-86E100A4FEFF}" srcOrd="0" destOrd="0" presId="urn:microsoft.com/office/officeart/2005/8/layout/list1"/>
    <dgm:cxn modelId="{9AD82D47-3F2C-4E70-9DD2-48DB790AAAE3}" type="presParOf" srcId="{EFC946A6-1D4E-418B-997E-6D2FB3758387}" destId="{016D832F-3330-4B48-B398-1FDF8F4850EE}" srcOrd="1" destOrd="0" presId="urn:microsoft.com/office/officeart/2005/8/layout/list1"/>
    <dgm:cxn modelId="{5256AD26-EDD7-4B10-9A0F-B9E95712A124}" type="presParOf" srcId="{A5F8ACC5-18F3-4061-9179-7AEA3EAF49D2}" destId="{710FB549-B8CF-4B24-B5EE-A146569610BF}" srcOrd="1" destOrd="0" presId="urn:microsoft.com/office/officeart/2005/8/layout/list1"/>
    <dgm:cxn modelId="{50189F02-82E9-4DAE-9F0D-918780533C30}" type="presParOf" srcId="{A5F8ACC5-18F3-4061-9179-7AEA3EAF49D2}" destId="{E00759C5-5BCE-400F-B58B-D7A42FB93504}" srcOrd="2" destOrd="0" presId="urn:microsoft.com/office/officeart/2005/8/layout/list1"/>
    <dgm:cxn modelId="{70F9E013-422B-4C8F-83C5-B41AB5F0F6DC}" type="presParOf" srcId="{A5F8ACC5-18F3-4061-9179-7AEA3EAF49D2}" destId="{CE2DF13A-B977-4560-BBEF-378CDDF66FEF}" srcOrd="3" destOrd="0" presId="urn:microsoft.com/office/officeart/2005/8/layout/list1"/>
    <dgm:cxn modelId="{8D860D0B-260B-4C87-99D6-AFBE378E224B}" type="presParOf" srcId="{A5F8ACC5-18F3-4061-9179-7AEA3EAF49D2}" destId="{6D4B9920-A4D3-425C-B20A-152BAD110AE3}" srcOrd="4" destOrd="0" presId="urn:microsoft.com/office/officeart/2005/8/layout/list1"/>
    <dgm:cxn modelId="{2B87FF7E-C892-4136-8A57-40D2AB5A24EA}" type="presParOf" srcId="{6D4B9920-A4D3-425C-B20A-152BAD110AE3}" destId="{58F47966-0B6F-4922-9097-B2101EE9274E}" srcOrd="0" destOrd="0" presId="urn:microsoft.com/office/officeart/2005/8/layout/list1"/>
    <dgm:cxn modelId="{8AA255F0-59FF-4343-B465-BA5BB05147C0}" type="presParOf" srcId="{6D4B9920-A4D3-425C-B20A-152BAD110AE3}" destId="{1FCFBBD8-171A-4294-AEFB-5E34F5119BC7}" srcOrd="1" destOrd="0" presId="urn:microsoft.com/office/officeart/2005/8/layout/list1"/>
    <dgm:cxn modelId="{AE257AC8-9AD8-4BA4-8520-7B782A5871EB}" type="presParOf" srcId="{A5F8ACC5-18F3-4061-9179-7AEA3EAF49D2}" destId="{3E267809-4013-47AB-AFED-5C5A6778FEC0}" srcOrd="5" destOrd="0" presId="urn:microsoft.com/office/officeart/2005/8/layout/list1"/>
    <dgm:cxn modelId="{0C3C62B9-B211-40FA-8AD4-4C64DDCD3781}" type="presParOf" srcId="{A5F8ACC5-18F3-4061-9179-7AEA3EAF49D2}" destId="{2034F9B3-F43D-4657-AA98-2702D7CA4F57}"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8471300-A282-4D6A-B496-595B35D68E4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11267F2-79AD-40B1-A85C-371576C7F67F}">
      <dgm:prSet custT="1"/>
      <dgm:spPr/>
      <dgm:t>
        <a:bodyPr/>
        <a:lstStyle/>
        <a:p>
          <a:pPr>
            <a:lnSpc>
              <a:spcPct val="100000"/>
            </a:lnSpc>
          </a:pPr>
          <a:r>
            <a:rPr lang="en-GB" sz="2400" dirty="0">
              <a:solidFill>
                <a:schemeClr val="tx1"/>
              </a:solidFill>
            </a:rPr>
            <a:t>Lecture 8: Placement Progression Meetings with Fran - Compulsory</a:t>
          </a:r>
          <a:endParaRPr lang="en-US" sz="2400" dirty="0">
            <a:solidFill>
              <a:schemeClr val="tx1"/>
            </a:solidFill>
          </a:endParaRPr>
        </a:p>
      </dgm:t>
    </dgm:pt>
    <dgm:pt modelId="{E88C5F22-5F1C-44AE-8420-44639C04A991}" type="parTrans" cxnId="{E1EAA826-F895-4A54-A975-82BD60BC1227}">
      <dgm:prSet/>
      <dgm:spPr/>
      <dgm:t>
        <a:bodyPr/>
        <a:lstStyle/>
        <a:p>
          <a:endParaRPr lang="en-US"/>
        </a:p>
      </dgm:t>
    </dgm:pt>
    <dgm:pt modelId="{BF6986DA-C33C-4BCD-9619-0C1246439E9A}" type="sibTrans" cxnId="{E1EAA826-F895-4A54-A975-82BD60BC1227}">
      <dgm:prSet/>
      <dgm:spPr/>
      <dgm:t>
        <a:bodyPr/>
        <a:lstStyle/>
        <a:p>
          <a:endParaRPr lang="en-US"/>
        </a:p>
      </dgm:t>
    </dgm:pt>
    <dgm:pt modelId="{95C60F5B-4208-4118-B53E-A465CABE97EC}">
      <dgm:prSet custT="1"/>
      <dgm:spPr/>
      <dgm:t>
        <a:bodyPr/>
        <a:lstStyle/>
        <a:p>
          <a:pPr>
            <a:lnSpc>
              <a:spcPct val="100000"/>
            </a:lnSpc>
          </a:pPr>
          <a:r>
            <a:rPr lang="en-GB" sz="2400" dirty="0">
              <a:solidFill>
                <a:schemeClr val="tx1"/>
              </a:solidFill>
            </a:rPr>
            <a:t>Lecture 9 -  Programme Analysis PPT</a:t>
          </a:r>
          <a:endParaRPr lang="en-US" sz="2400" dirty="0">
            <a:solidFill>
              <a:schemeClr val="tx1"/>
            </a:solidFill>
          </a:endParaRPr>
        </a:p>
      </dgm:t>
    </dgm:pt>
    <dgm:pt modelId="{869679F8-4194-43F3-8AFA-320459D0B618}" type="parTrans" cxnId="{0E7566E1-F500-4D0A-A1A5-403A31EA9070}">
      <dgm:prSet/>
      <dgm:spPr/>
      <dgm:t>
        <a:bodyPr/>
        <a:lstStyle/>
        <a:p>
          <a:endParaRPr lang="en-US"/>
        </a:p>
      </dgm:t>
    </dgm:pt>
    <dgm:pt modelId="{2C6D06BA-7299-40A7-9CDD-7BDC54057A25}" type="sibTrans" cxnId="{0E7566E1-F500-4D0A-A1A5-403A31EA9070}">
      <dgm:prSet/>
      <dgm:spPr/>
      <dgm:t>
        <a:bodyPr/>
        <a:lstStyle/>
        <a:p>
          <a:endParaRPr lang="en-US"/>
        </a:p>
      </dgm:t>
    </dgm:pt>
    <dgm:pt modelId="{43D45826-AB03-4BFB-92FE-9D04FA35BB12}">
      <dgm:prSet custT="1"/>
      <dgm:spPr/>
      <dgm:t>
        <a:bodyPr/>
        <a:lstStyle/>
        <a:p>
          <a:pPr>
            <a:lnSpc>
              <a:spcPct val="100000"/>
            </a:lnSpc>
          </a:pPr>
          <a:r>
            <a:rPr lang="en-US" sz="2000" dirty="0"/>
            <a:t> Compulsory Meetings</a:t>
          </a:r>
        </a:p>
      </dgm:t>
    </dgm:pt>
    <dgm:pt modelId="{00ACBD12-D41D-4B8F-8AD4-4F5995089986}" type="parTrans" cxnId="{A44345F1-3E8A-4BBC-AD16-FD220CE59173}">
      <dgm:prSet/>
      <dgm:spPr/>
      <dgm:t>
        <a:bodyPr/>
        <a:lstStyle/>
        <a:p>
          <a:endParaRPr lang="en-GB"/>
        </a:p>
      </dgm:t>
    </dgm:pt>
    <dgm:pt modelId="{5550A70F-7DF1-4627-9AEC-88491010EDE1}" type="sibTrans" cxnId="{A44345F1-3E8A-4BBC-AD16-FD220CE59173}">
      <dgm:prSet/>
      <dgm:spPr/>
      <dgm:t>
        <a:bodyPr/>
        <a:lstStyle/>
        <a:p>
          <a:endParaRPr lang="en-GB"/>
        </a:p>
      </dgm:t>
    </dgm:pt>
    <dgm:pt modelId="{6CC536CB-79B9-4A40-900A-408C09B9ABC1}">
      <dgm:prSet custT="1"/>
      <dgm:spPr/>
      <dgm:t>
        <a:bodyPr/>
        <a:lstStyle/>
        <a:p>
          <a:pPr>
            <a:lnSpc>
              <a:spcPct val="100000"/>
            </a:lnSpc>
          </a:pPr>
          <a:r>
            <a:rPr lang="en-US" sz="2000" dirty="0"/>
            <a:t>Professional Development Opportunities (PDP)</a:t>
          </a:r>
        </a:p>
      </dgm:t>
    </dgm:pt>
    <dgm:pt modelId="{06F89521-8B08-4E14-996F-CDCE38713F59}" type="parTrans" cxnId="{EF14AC47-4788-4804-8831-DE67FEC14EBF}">
      <dgm:prSet/>
      <dgm:spPr/>
      <dgm:t>
        <a:bodyPr/>
        <a:lstStyle/>
        <a:p>
          <a:endParaRPr lang="en-GB"/>
        </a:p>
      </dgm:t>
    </dgm:pt>
    <dgm:pt modelId="{356743F9-B6F9-4CE3-81AD-ADA9AA0E37D5}" type="sibTrans" cxnId="{EF14AC47-4788-4804-8831-DE67FEC14EBF}">
      <dgm:prSet/>
      <dgm:spPr/>
      <dgm:t>
        <a:bodyPr/>
        <a:lstStyle/>
        <a:p>
          <a:endParaRPr lang="en-GB"/>
        </a:p>
      </dgm:t>
    </dgm:pt>
    <dgm:pt modelId="{8D324E11-CFEC-4CAE-A5D8-61E6917F18F7}">
      <dgm:prSet custT="1"/>
      <dgm:spPr/>
      <dgm:t>
        <a:bodyPr/>
        <a:lstStyle/>
        <a:p>
          <a:pPr>
            <a:lnSpc>
              <a:spcPct val="100000"/>
            </a:lnSpc>
          </a:pPr>
          <a:endParaRPr lang="en-US" sz="2000" dirty="0"/>
        </a:p>
      </dgm:t>
    </dgm:pt>
    <dgm:pt modelId="{20671E47-6C4A-4335-BE0A-405853DFA09E}" type="parTrans" cxnId="{126C5B24-5A7A-437C-BFAF-CE7927ED5B59}">
      <dgm:prSet/>
      <dgm:spPr/>
      <dgm:t>
        <a:bodyPr/>
        <a:lstStyle/>
        <a:p>
          <a:endParaRPr lang="en-GB"/>
        </a:p>
      </dgm:t>
    </dgm:pt>
    <dgm:pt modelId="{F3C4415D-76FB-469B-A639-743530B622EF}" type="sibTrans" cxnId="{126C5B24-5A7A-437C-BFAF-CE7927ED5B59}">
      <dgm:prSet/>
      <dgm:spPr/>
      <dgm:t>
        <a:bodyPr/>
        <a:lstStyle/>
        <a:p>
          <a:endParaRPr lang="en-GB"/>
        </a:p>
      </dgm:t>
    </dgm:pt>
    <dgm:pt modelId="{A5F8ACC5-18F3-4061-9179-7AEA3EAF49D2}" type="pres">
      <dgm:prSet presAssocID="{78471300-A282-4D6A-B496-595B35D68E4C}" presName="linear" presStyleCnt="0">
        <dgm:presLayoutVars>
          <dgm:dir/>
          <dgm:animLvl val="lvl"/>
          <dgm:resizeHandles val="exact"/>
        </dgm:presLayoutVars>
      </dgm:prSet>
      <dgm:spPr/>
    </dgm:pt>
    <dgm:pt modelId="{EFC946A6-1D4E-418B-997E-6D2FB3758387}" type="pres">
      <dgm:prSet presAssocID="{611267F2-79AD-40B1-A85C-371576C7F67F}" presName="parentLin" presStyleCnt="0"/>
      <dgm:spPr/>
    </dgm:pt>
    <dgm:pt modelId="{2C0A8882-7636-490A-8293-86E100A4FEFF}" type="pres">
      <dgm:prSet presAssocID="{611267F2-79AD-40B1-A85C-371576C7F67F}" presName="parentLeftMargin" presStyleLbl="node1" presStyleIdx="0" presStyleCnt="2"/>
      <dgm:spPr/>
    </dgm:pt>
    <dgm:pt modelId="{016D832F-3330-4B48-B398-1FDF8F4850EE}" type="pres">
      <dgm:prSet presAssocID="{611267F2-79AD-40B1-A85C-371576C7F67F}" presName="parentText" presStyleLbl="node1" presStyleIdx="0" presStyleCnt="2" custScaleX="120698" custScaleY="29533" custLinFactX="-957" custLinFactNeighborX="-100000" custLinFactNeighborY="-21145">
        <dgm:presLayoutVars>
          <dgm:chMax val="0"/>
          <dgm:bulletEnabled val="1"/>
        </dgm:presLayoutVars>
      </dgm:prSet>
      <dgm:spPr/>
    </dgm:pt>
    <dgm:pt modelId="{710FB549-B8CF-4B24-B5EE-A146569610BF}" type="pres">
      <dgm:prSet presAssocID="{611267F2-79AD-40B1-A85C-371576C7F67F}" presName="negativeSpace" presStyleCnt="0"/>
      <dgm:spPr/>
    </dgm:pt>
    <dgm:pt modelId="{E00759C5-5BCE-400F-B58B-D7A42FB93504}" type="pres">
      <dgm:prSet presAssocID="{611267F2-79AD-40B1-A85C-371576C7F67F}" presName="childText" presStyleLbl="conFgAcc1" presStyleIdx="0" presStyleCnt="2" custScaleY="72599" custLinFactNeighborX="727" custLinFactNeighborY="-1004">
        <dgm:presLayoutVars>
          <dgm:bulletEnabled val="1"/>
        </dgm:presLayoutVars>
      </dgm:prSet>
      <dgm:spPr/>
    </dgm:pt>
    <dgm:pt modelId="{CE2DF13A-B977-4560-BBEF-378CDDF66FEF}" type="pres">
      <dgm:prSet presAssocID="{BF6986DA-C33C-4BCD-9619-0C1246439E9A}" presName="spaceBetweenRectangles" presStyleCnt="0"/>
      <dgm:spPr/>
    </dgm:pt>
    <dgm:pt modelId="{6D4B9920-A4D3-425C-B20A-152BAD110AE3}" type="pres">
      <dgm:prSet presAssocID="{95C60F5B-4208-4118-B53E-A465CABE97EC}" presName="parentLin" presStyleCnt="0"/>
      <dgm:spPr/>
    </dgm:pt>
    <dgm:pt modelId="{58F47966-0B6F-4922-9097-B2101EE9274E}" type="pres">
      <dgm:prSet presAssocID="{95C60F5B-4208-4118-B53E-A465CABE97EC}" presName="parentLeftMargin" presStyleLbl="node1" presStyleIdx="0" presStyleCnt="2"/>
      <dgm:spPr/>
    </dgm:pt>
    <dgm:pt modelId="{1FCFBBD8-171A-4294-AEFB-5E34F5119BC7}" type="pres">
      <dgm:prSet presAssocID="{95C60F5B-4208-4118-B53E-A465CABE97EC}" presName="parentText" presStyleLbl="node1" presStyleIdx="1" presStyleCnt="2" custScaleX="109078" custScaleY="44606" custLinFactX="-761" custLinFactNeighborX="-100000" custLinFactNeighborY="-17969">
        <dgm:presLayoutVars>
          <dgm:chMax val="0"/>
          <dgm:bulletEnabled val="1"/>
        </dgm:presLayoutVars>
      </dgm:prSet>
      <dgm:spPr/>
    </dgm:pt>
    <dgm:pt modelId="{3E267809-4013-47AB-AFED-5C5A6778FEC0}" type="pres">
      <dgm:prSet presAssocID="{95C60F5B-4208-4118-B53E-A465CABE97EC}" presName="negativeSpace" presStyleCnt="0"/>
      <dgm:spPr/>
    </dgm:pt>
    <dgm:pt modelId="{2034F9B3-F43D-4657-AA98-2702D7CA4F57}" type="pres">
      <dgm:prSet presAssocID="{95C60F5B-4208-4118-B53E-A465CABE97EC}" presName="childText" presStyleLbl="conFgAcc1" presStyleIdx="1" presStyleCnt="2" custScaleY="103568">
        <dgm:presLayoutVars>
          <dgm:bulletEnabled val="1"/>
        </dgm:presLayoutVars>
      </dgm:prSet>
      <dgm:spPr/>
    </dgm:pt>
  </dgm:ptLst>
  <dgm:cxnLst>
    <dgm:cxn modelId="{DA6ECB05-E82E-4C99-AB7D-B3F878E795C3}" type="presOf" srcId="{611267F2-79AD-40B1-A85C-371576C7F67F}" destId="{016D832F-3330-4B48-B398-1FDF8F4850EE}" srcOrd="1" destOrd="0" presId="urn:microsoft.com/office/officeart/2005/8/layout/list1"/>
    <dgm:cxn modelId="{477CFE08-5677-4322-BACD-0C4FC7C9F60A}" type="presOf" srcId="{78471300-A282-4D6A-B496-595B35D68E4C}" destId="{A5F8ACC5-18F3-4061-9179-7AEA3EAF49D2}" srcOrd="0" destOrd="0" presId="urn:microsoft.com/office/officeart/2005/8/layout/list1"/>
    <dgm:cxn modelId="{126C5B24-5A7A-437C-BFAF-CE7927ED5B59}" srcId="{95C60F5B-4208-4118-B53E-A465CABE97EC}" destId="{8D324E11-CFEC-4CAE-A5D8-61E6917F18F7}" srcOrd="0" destOrd="0" parTransId="{20671E47-6C4A-4335-BE0A-405853DFA09E}" sibTransId="{F3C4415D-76FB-469B-A639-743530B622EF}"/>
    <dgm:cxn modelId="{E1EAA826-F895-4A54-A975-82BD60BC1227}" srcId="{78471300-A282-4D6A-B496-595B35D68E4C}" destId="{611267F2-79AD-40B1-A85C-371576C7F67F}" srcOrd="0" destOrd="0" parTransId="{E88C5F22-5F1C-44AE-8420-44639C04A991}" sibTransId="{BF6986DA-C33C-4BCD-9619-0C1246439E9A}"/>
    <dgm:cxn modelId="{A32AFB63-9012-4284-9717-A59462EA2A2F}" type="presOf" srcId="{8D324E11-CFEC-4CAE-A5D8-61E6917F18F7}" destId="{2034F9B3-F43D-4657-AA98-2702D7CA4F57}" srcOrd="0" destOrd="0" presId="urn:microsoft.com/office/officeart/2005/8/layout/list1"/>
    <dgm:cxn modelId="{EF14AC47-4788-4804-8831-DE67FEC14EBF}" srcId="{95C60F5B-4208-4118-B53E-A465CABE97EC}" destId="{6CC536CB-79B9-4A40-900A-408C09B9ABC1}" srcOrd="1" destOrd="0" parTransId="{06F89521-8B08-4E14-996F-CDCE38713F59}" sibTransId="{356743F9-B6F9-4CE3-81AD-ADA9AA0E37D5}"/>
    <dgm:cxn modelId="{E05AFB9D-DB3E-412D-81E8-5C9732463722}" type="presOf" srcId="{95C60F5B-4208-4118-B53E-A465CABE97EC}" destId="{58F47966-0B6F-4922-9097-B2101EE9274E}" srcOrd="0" destOrd="0" presId="urn:microsoft.com/office/officeart/2005/8/layout/list1"/>
    <dgm:cxn modelId="{C44441A6-14F0-4102-B21B-400A8D09E267}" type="presOf" srcId="{611267F2-79AD-40B1-A85C-371576C7F67F}" destId="{2C0A8882-7636-490A-8293-86E100A4FEFF}" srcOrd="0" destOrd="0" presId="urn:microsoft.com/office/officeart/2005/8/layout/list1"/>
    <dgm:cxn modelId="{69D90FD9-6467-4446-9227-5880CDC2A954}" type="presOf" srcId="{6CC536CB-79B9-4A40-900A-408C09B9ABC1}" destId="{2034F9B3-F43D-4657-AA98-2702D7CA4F57}" srcOrd="0" destOrd="1" presId="urn:microsoft.com/office/officeart/2005/8/layout/list1"/>
    <dgm:cxn modelId="{0E7566E1-F500-4D0A-A1A5-403A31EA9070}" srcId="{78471300-A282-4D6A-B496-595B35D68E4C}" destId="{95C60F5B-4208-4118-B53E-A465CABE97EC}" srcOrd="1" destOrd="0" parTransId="{869679F8-4194-43F3-8AFA-320459D0B618}" sibTransId="{2C6D06BA-7299-40A7-9CDD-7BDC54057A25}"/>
    <dgm:cxn modelId="{A44345F1-3E8A-4BBC-AD16-FD220CE59173}" srcId="{611267F2-79AD-40B1-A85C-371576C7F67F}" destId="{43D45826-AB03-4BFB-92FE-9D04FA35BB12}" srcOrd="0" destOrd="0" parTransId="{00ACBD12-D41D-4B8F-8AD4-4F5995089986}" sibTransId="{5550A70F-7DF1-4627-9AEC-88491010EDE1}"/>
    <dgm:cxn modelId="{E44B67F9-6CEE-42BB-BA41-0B54096423A0}" type="presOf" srcId="{95C60F5B-4208-4118-B53E-A465CABE97EC}" destId="{1FCFBBD8-171A-4294-AEFB-5E34F5119BC7}" srcOrd="1" destOrd="0" presId="urn:microsoft.com/office/officeart/2005/8/layout/list1"/>
    <dgm:cxn modelId="{C6E94DFC-7FD3-423F-80BD-7576F47B984F}" type="presOf" srcId="{43D45826-AB03-4BFB-92FE-9D04FA35BB12}" destId="{E00759C5-5BCE-400F-B58B-D7A42FB93504}" srcOrd="0" destOrd="0" presId="urn:microsoft.com/office/officeart/2005/8/layout/list1"/>
    <dgm:cxn modelId="{D5C5F8EB-1F12-4F07-9BD4-EB7E628A6F79}" type="presParOf" srcId="{A5F8ACC5-18F3-4061-9179-7AEA3EAF49D2}" destId="{EFC946A6-1D4E-418B-997E-6D2FB3758387}" srcOrd="0" destOrd="0" presId="urn:microsoft.com/office/officeart/2005/8/layout/list1"/>
    <dgm:cxn modelId="{6A0C2D6A-980D-4515-A6FB-EE8414B34372}" type="presParOf" srcId="{EFC946A6-1D4E-418B-997E-6D2FB3758387}" destId="{2C0A8882-7636-490A-8293-86E100A4FEFF}" srcOrd="0" destOrd="0" presId="urn:microsoft.com/office/officeart/2005/8/layout/list1"/>
    <dgm:cxn modelId="{9AD82D47-3F2C-4E70-9DD2-48DB790AAAE3}" type="presParOf" srcId="{EFC946A6-1D4E-418B-997E-6D2FB3758387}" destId="{016D832F-3330-4B48-B398-1FDF8F4850EE}" srcOrd="1" destOrd="0" presId="urn:microsoft.com/office/officeart/2005/8/layout/list1"/>
    <dgm:cxn modelId="{5256AD26-EDD7-4B10-9A0F-B9E95712A124}" type="presParOf" srcId="{A5F8ACC5-18F3-4061-9179-7AEA3EAF49D2}" destId="{710FB549-B8CF-4B24-B5EE-A146569610BF}" srcOrd="1" destOrd="0" presId="urn:microsoft.com/office/officeart/2005/8/layout/list1"/>
    <dgm:cxn modelId="{50189F02-82E9-4DAE-9F0D-918780533C30}" type="presParOf" srcId="{A5F8ACC5-18F3-4061-9179-7AEA3EAF49D2}" destId="{E00759C5-5BCE-400F-B58B-D7A42FB93504}" srcOrd="2" destOrd="0" presId="urn:microsoft.com/office/officeart/2005/8/layout/list1"/>
    <dgm:cxn modelId="{70F9E013-422B-4C8F-83C5-B41AB5F0F6DC}" type="presParOf" srcId="{A5F8ACC5-18F3-4061-9179-7AEA3EAF49D2}" destId="{CE2DF13A-B977-4560-BBEF-378CDDF66FEF}" srcOrd="3" destOrd="0" presId="urn:microsoft.com/office/officeart/2005/8/layout/list1"/>
    <dgm:cxn modelId="{8D860D0B-260B-4C87-99D6-AFBE378E224B}" type="presParOf" srcId="{A5F8ACC5-18F3-4061-9179-7AEA3EAF49D2}" destId="{6D4B9920-A4D3-425C-B20A-152BAD110AE3}" srcOrd="4" destOrd="0" presId="urn:microsoft.com/office/officeart/2005/8/layout/list1"/>
    <dgm:cxn modelId="{2B87FF7E-C892-4136-8A57-40D2AB5A24EA}" type="presParOf" srcId="{6D4B9920-A4D3-425C-B20A-152BAD110AE3}" destId="{58F47966-0B6F-4922-9097-B2101EE9274E}" srcOrd="0" destOrd="0" presId="urn:microsoft.com/office/officeart/2005/8/layout/list1"/>
    <dgm:cxn modelId="{8AA255F0-59FF-4343-B465-BA5BB05147C0}" type="presParOf" srcId="{6D4B9920-A4D3-425C-B20A-152BAD110AE3}" destId="{1FCFBBD8-171A-4294-AEFB-5E34F5119BC7}" srcOrd="1" destOrd="0" presId="urn:microsoft.com/office/officeart/2005/8/layout/list1"/>
    <dgm:cxn modelId="{AE257AC8-9AD8-4BA4-8520-7B782A5871EB}" type="presParOf" srcId="{A5F8ACC5-18F3-4061-9179-7AEA3EAF49D2}" destId="{3E267809-4013-47AB-AFED-5C5A6778FEC0}" srcOrd="5" destOrd="0" presId="urn:microsoft.com/office/officeart/2005/8/layout/list1"/>
    <dgm:cxn modelId="{0C3C62B9-B211-40FA-8AD4-4C64DDCD3781}" type="presParOf" srcId="{A5F8ACC5-18F3-4061-9179-7AEA3EAF49D2}" destId="{2034F9B3-F43D-4657-AA98-2702D7CA4F57}"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8471300-A282-4D6A-B496-595B35D68E4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11267F2-79AD-40B1-A85C-371576C7F67F}">
      <dgm:prSet custT="1"/>
      <dgm:spPr/>
      <dgm:t>
        <a:bodyPr/>
        <a:lstStyle/>
        <a:p>
          <a:pPr>
            <a:lnSpc>
              <a:spcPct val="100000"/>
            </a:lnSpc>
          </a:pPr>
          <a:r>
            <a:rPr lang="en-GB" sz="2400" dirty="0">
              <a:solidFill>
                <a:schemeClr val="tx1"/>
              </a:solidFill>
            </a:rPr>
            <a:t>Lecture 10 27/1/25 Individual Tutorial By Appointment with Module Lead</a:t>
          </a:r>
          <a:endParaRPr lang="en-US" sz="2400" dirty="0">
            <a:solidFill>
              <a:schemeClr val="tx1"/>
            </a:solidFill>
          </a:endParaRPr>
        </a:p>
      </dgm:t>
    </dgm:pt>
    <dgm:pt modelId="{E88C5F22-5F1C-44AE-8420-44639C04A991}" type="parTrans" cxnId="{E1EAA826-F895-4A54-A975-82BD60BC1227}">
      <dgm:prSet/>
      <dgm:spPr/>
      <dgm:t>
        <a:bodyPr/>
        <a:lstStyle/>
        <a:p>
          <a:endParaRPr lang="en-US"/>
        </a:p>
      </dgm:t>
    </dgm:pt>
    <dgm:pt modelId="{BF6986DA-C33C-4BCD-9619-0C1246439E9A}" type="sibTrans" cxnId="{E1EAA826-F895-4A54-A975-82BD60BC1227}">
      <dgm:prSet/>
      <dgm:spPr/>
      <dgm:t>
        <a:bodyPr/>
        <a:lstStyle/>
        <a:p>
          <a:endParaRPr lang="en-US"/>
        </a:p>
      </dgm:t>
    </dgm:pt>
    <dgm:pt modelId="{95C60F5B-4208-4118-B53E-A465CABE97EC}">
      <dgm:prSet custT="1"/>
      <dgm:spPr/>
      <dgm:t>
        <a:bodyPr/>
        <a:lstStyle/>
        <a:p>
          <a:pPr>
            <a:lnSpc>
              <a:spcPct val="100000"/>
            </a:lnSpc>
          </a:pPr>
          <a:r>
            <a:rPr lang="en-GB" sz="2400" dirty="0">
              <a:solidFill>
                <a:schemeClr val="tx1"/>
              </a:solidFill>
            </a:rPr>
            <a:t>Lecture 11 3/2/25, 10/2/25 and 17/2/25 – Additional Training Opportunities</a:t>
          </a:r>
          <a:endParaRPr lang="en-US" sz="2400" dirty="0">
            <a:solidFill>
              <a:schemeClr val="tx1"/>
            </a:solidFill>
          </a:endParaRPr>
        </a:p>
      </dgm:t>
    </dgm:pt>
    <dgm:pt modelId="{869679F8-4194-43F3-8AFA-320459D0B618}" type="parTrans" cxnId="{0E7566E1-F500-4D0A-A1A5-403A31EA9070}">
      <dgm:prSet/>
      <dgm:spPr/>
      <dgm:t>
        <a:bodyPr/>
        <a:lstStyle/>
        <a:p>
          <a:endParaRPr lang="en-US"/>
        </a:p>
      </dgm:t>
    </dgm:pt>
    <dgm:pt modelId="{2C6D06BA-7299-40A7-9CDD-7BDC54057A25}" type="sibTrans" cxnId="{0E7566E1-F500-4D0A-A1A5-403A31EA9070}">
      <dgm:prSet/>
      <dgm:spPr/>
      <dgm:t>
        <a:bodyPr/>
        <a:lstStyle/>
        <a:p>
          <a:endParaRPr lang="en-US"/>
        </a:p>
      </dgm:t>
    </dgm:pt>
    <dgm:pt modelId="{43D45826-AB03-4BFB-92FE-9D04FA35BB12}">
      <dgm:prSet custT="1"/>
      <dgm:spPr/>
      <dgm:t>
        <a:bodyPr/>
        <a:lstStyle/>
        <a:p>
          <a:pPr>
            <a:lnSpc>
              <a:spcPct val="100000"/>
            </a:lnSpc>
          </a:pPr>
          <a:r>
            <a:rPr lang="en-US" sz="2000" dirty="0"/>
            <a:t> You are required to make an appointment to discuss any portfolio work you may need support with. </a:t>
          </a:r>
        </a:p>
      </dgm:t>
    </dgm:pt>
    <dgm:pt modelId="{00ACBD12-D41D-4B8F-8AD4-4F5995089986}" type="parTrans" cxnId="{A44345F1-3E8A-4BBC-AD16-FD220CE59173}">
      <dgm:prSet/>
      <dgm:spPr/>
      <dgm:t>
        <a:bodyPr/>
        <a:lstStyle/>
        <a:p>
          <a:endParaRPr lang="en-GB"/>
        </a:p>
      </dgm:t>
    </dgm:pt>
    <dgm:pt modelId="{5550A70F-7DF1-4627-9AEC-88491010EDE1}" type="sibTrans" cxnId="{A44345F1-3E8A-4BBC-AD16-FD220CE59173}">
      <dgm:prSet/>
      <dgm:spPr/>
      <dgm:t>
        <a:bodyPr/>
        <a:lstStyle/>
        <a:p>
          <a:endParaRPr lang="en-GB"/>
        </a:p>
      </dgm:t>
    </dgm:pt>
    <dgm:pt modelId="{6CC536CB-79B9-4A40-900A-408C09B9ABC1}">
      <dgm:prSet custT="1"/>
      <dgm:spPr/>
      <dgm:t>
        <a:bodyPr/>
        <a:lstStyle/>
        <a:p>
          <a:pPr>
            <a:lnSpc>
              <a:spcPct val="100000"/>
            </a:lnSpc>
          </a:pPr>
          <a:r>
            <a:rPr lang="en-US" sz="2000" dirty="0"/>
            <a:t>Professional Development Opportunities (PDP)</a:t>
          </a:r>
        </a:p>
      </dgm:t>
    </dgm:pt>
    <dgm:pt modelId="{06F89521-8B08-4E14-996F-CDCE38713F59}" type="parTrans" cxnId="{EF14AC47-4788-4804-8831-DE67FEC14EBF}">
      <dgm:prSet/>
      <dgm:spPr/>
      <dgm:t>
        <a:bodyPr/>
        <a:lstStyle/>
        <a:p>
          <a:endParaRPr lang="en-GB"/>
        </a:p>
      </dgm:t>
    </dgm:pt>
    <dgm:pt modelId="{356743F9-B6F9-4CE3-81AD-ADA9AA0E37D5}" type="sibTrans" cxnId="{EF14AC47-4788-4804-8831-DE67FEC14EBF}">
      <dgm:prSet/>
      <dgm:spPr/>
      <dgm:t>
        <a:bodyPr/>
        <a:lstStyle/>
        <a:p>
          <a:endParaRPr lang="en-GB"/>
        </a:p>
      </dgm:t>
    </dgm:pt>
    <dgm:pt modelId="{8D324E11-CFEC-4CAE-A5D8-61E6917F18F7}">
      <dgm:prSet custT="1"/>
      <dgm:spPr/>
      <dgm:t>
        <a:bodyPr/>
        <a:lstStyle/>
        <a:p>
          <a:pPr>
            <a:lnSpc>
              <a:spcPct val="100000"/>
            </a:lnSpc>
          </a:pPr>
          <a:endParaRPr lang="en-US" sz="2000" dirty="0"/>
        </a:p>
      </dgm:t>
    </dgm:pt>
    <dgm:pt modelId="{20671E47-6C4A-4335-BE0A-405853DFA09E}" type="parTrans" cxnId="{126C5B24-5A7A-437C-BFAF-CE7927ED5B59}">
      <dgm:prSet/>
      <dgm:spPr/>
      <dgm:t>
        <a:bodyPr/>
        <a:lstStyle/>
        <a:p>
          <a:endParaRPr lang="en-GB"/>
        </a:p>
      </dgm:t>
    </dgm:pt>
    <dgm:pt modelId="{F3C4415D-76FB-469B-A639-743530B622EF}" type="sibTrans" cxnId="{126C5B24-5A7A-437C-BFAF-CE7927ED5B59}">
      <dgm:prSet/>
      <dgm:spPr/>
      <dgm:t>
        <a:bodyPr/>
        <a:lstStyle/>
        <a:p>
          <a:endParaRPr lang="en-GB"/>
        </a:p>
      </dgm:t>
    </dgm:pt>
    <dgm:pt modelId="{F6444C51-A9C1-4246-9E04-3D1AC9FF5E75}">
      <dgm:prSet custT="1"/>
      <dgm:spPr/>
      <dgm:t>
        <a:bodyPr/>
        <a:lstStyle/>
        <a:p>
          <a:pPr>
            <a:lnSpc>
              <a:spcPct val="100000"/>
            </a:lnSpc>
          </a:pPr>
          <a:r>
            <a:rPr lang="en-US" sz="2000" dirty="0"/>
            <a:t>Choices</a:t>
          </a:r>
        </a:p>
      </dgm:t>
    </dgm:pt>
    <dgm:pt modelId="{07748E18-645A-4D1C-A37A-C7C2C8BB3AC8}" type="parTrans" cxnId="{F2ADA5E2-44CB-499A-8F81-F59B8575EDA1}">
      <dgm:prSet/>
      <dgm:spPr/>
      <dgm:t>
        <a:bodyPr/>
        <a:lstStyle/>
        <a:p>
          <a:endParaRPr lang="en-GB"/>
        </a:p>
      </dgm:t>
    </dgm:pt>
    <dgm:pt modelId="{7D05652C-D4D9-4373-9D2E-E36496BB067E}" type="sibTrans" cxnId="{F2ADA5E2-44CB-499A-8F81-F59B8575EDA1}">
      <dgm:prSet/>
      <dgm:spPr/>
      <dgm:t>
        <a:bodyPr/>
        <a:lstStyle/>
        <a:p>
          <a:endParaRPr lang="en-GB"/>
        </a:p>
      </dgm:t>
    </dgm:pt>
    <dgm:pt modelId="{F0F2EB9A-A557-4A5B-91F9-8648DFB743C1}">
      <dgm:prSet custT="1"/>
      <dgm:spPr/>
      <dgm:t>
        <a:bodyPr/>
        <a:lstStyle/>
        <a:p>
          <a:pPr>
            <a:lnSpc>
              <a:spcPct val="100000"/>
            </a:lnSpc>
          </a:pPr>
          <a:r>
            <a:rPr lang="en-US" sz="2000" dirty="0"/>
            <a:t>Housing.</a:t>
          </a:r>
        </a:p>
      </dgm:t>
    </dgm:pt>
    <dgm:pt modelId="{0D3E2632-0BD7-478E-B4D9-E676E62C0906}" type="parTrans" cxnId="{DC7E0A81-385D-4992-8B84-FE31B1187E79}">
      <dgm:prSet/>
      <dgm:spPr/>
      <dgm:t>
        <a:bodyPr/>
        <a:lstStyle/>
        <a:p>
          <a:endParaRPr lang="en-GB"/>
        </a:p>
      </dgm:t>
    </dgm:pt>
    <dgm:pt modelId="{64C2140B-6C45-4E2C-BE72-7E2DA84CFD9C}" type="sibTrans" cxnId="{DC7E0A81-385D-4992-8B84-FE31B1187E79}">
      <dgm:prSet/>
      <dgm:spPr/>
      <dgm:t>
        <a:bodyPr/>
        <a:lstStyle/>
        <a:p>
          <a:endParaRPr lang="en-GB"/>
        </a:p>
      </dgm:t>
    </dgm:pt>
    <dgm:pt modelId="{A5F8ACC5-18F3-4061-9179-7AEA3EAF49D2}" type="pres">
      <dgm:prSet presAssocID="{78471300-A282-4D6A-B496-595B35D68E4C}" presName="linear" presStyleCnt="0">
        <dgm:presLayoutVars>
          <dgm:dir/>
          <dgm:animLvl val="lvl"/>
          <dgm:resizeHandles val="exact"/>
        </dgm:presLayoutVars>
      </dgm:prSet>
      <dgm:spPr/>
    </dgm:pt>
    <dgm:pt modelId="{EFC946A6-1D4E-418B-997E-6D2FB3758387}" type="pres">
      <dgm:prSet presAssocID="{611267F2-79AD-40B1-A85C-371576C7F67F}" presName="parentLin" presStyleCnt="0"/>
      <dgm:spPr/>
    </dgm:pt>
    <dgm:pt modelId="{2C0A8882-7636-490A-8293-86E100A4FEFF}" type="pres">
      <dgm:prSet presAssocID="{611267F2-79AD-40B1-A85C-371576C7F67F}" presName="parentLeftMargin" presStyleLbl="node1" presStyleIdx="0" presStyleCnt="2"/>
      <dgm:spPr/>
    </dgm:pt>
    <dgm:pt modelId="{016D832F-3330-4B48-B398-1FDF8F4850EE}" type="pres">
      <dgm:prSet presAssocID="{611267F2-79AD-40B1-A85C-371576C7F67F}" presName="parentText" presStyleLbl="node1" presStyleIdx="0" presStyleCnt="2" custScaleX="139889" custScaleY="42455" custLinFactX="-957" custLinFactNeighborX="-100000" custLinFactNeighborY="-21145">
        <dgm:presLayoutVars>
          <dgm:chMax val="0"/>
          <dgm:bulletEnabled val="1"/>
        </dgm:presLayoutVars>
      </dgm:prSet>
      <dgm:spPr/>
    </dgm:pt>
    <dgm:pt modelId="{710FB549-B8CF-4B24-B5EE-A146569610BF}" type="pres">
      <dgm:prSet presAssocID="{611267F2-79AD-40B1-A85C-371576C7F67F}" presName="negativeSpace" presStyleCnt="0"/>
      <dgm:spPr/>
    </dgm:pt>
    <dgm:pt modelId="{E00759C5-5BCE-400F-B58B-D7A42FB93504}" type="pres">
      <dgm:prSet presAssocID="{611267F2-79AD-40B1-A85C-371576C7F67F}" presName="childText" presStyleLbl="conFgAcc1" presStyleIdx="0" presStyleCnt="2" custScaleY="72599" custLinFactNeighborX="727" custLinFactNeighborY="-1004">
        <dgm:presLayoutVars>
          <dgm:bulletEnabled val="1"/>
        </dgm:presLayoutVars>
      </dgm:prSet>
      <dgm:spPr/>
    </dgm:pt>
    <dgm:pt modelId="{CE2DF13A-B977-4560-BBEF-378CDDF66FEF}" type="pres">
      <dgm:prSet presAssocID="{BF6986DA-C33C-4BCD-9619-0C1246439E9A}" presName="spaceBetweenRectangles" presStyleCnt="0"/>
      <dgm:spPr/>
    </dgm:pt>
    <dgm:pt modelId="{6D4B9920-A4D3-425C-B20A-152BAD110AE3}" type="pres">
      <dgm:prSet presAssocID="{95C60F5B-4208-4118-B53E-A465CABE97EC}" presName="parentLin" presStyleCnt="0"/>
      <dgm:spPr/>
    </dgm:pt>
    <dgm:pt modelId="{58F47966-0B6F-4922-9097-B2101EE9274E}" type="pres">
      <dgm:prSet presAssocID="{95C60F5B-4208-4118-B53E-A465CABE97EC}" presName="parentLeftMargin" presStyleLbl="node1" presStyleIdx="0" presStyleCnt="2"/>
      <dgm:spPr/>
    </dgm:pt>
    <dgm:pt modelId="{1FCFBBD8-171A-4294-AEFB-5E34F5119BC7}" type="pres">
      <dgm:prSet presAssocID="{95C60F5B-4208-4118-B53E-A465CABE97EC}" presName="parentText" presStyleLbl="node1" presStyleIdx="1" presStyleCnt="2" custScaleX="142857" custScaleY="44606" custLinFactX="-761" custLinFactNeighborX="-100000" custLinFactNeighborY="-17969">
        <dgm:presLayoutVars>
          <dgm:chMax val="0"/>
          <dgm:bulletEnabled val="1"/>
        </dgm:presLayoutVars>
      </dgm:prSet>
      <dgm:spPr/>
    </dgm:pt>
    <dgm:pt modelId="{3E267809-4013-47AB-AFED-5C5A6778FEC0}" type="pres">
      <dgm:prSet presAssocID="{95C60F5B-4208-4118-B53E-A465CABE97EC}" presName="negativeSpace" presStyleCnt="0"/>
      <dgm:spPr/>
    </dgm:pt>
    <dgm:pt modelId="{2034F9B3-F43D-4657-AA98-2702D7CA4F57}" type="pres">
      <dgm:prSet presAssocID="{95C60F5B-4208-4118-B53E-A465CABE97EC}" presName="childText" presStyleLbl="conFgAcc1" presStyleIdx="1" presStyleCnt="2" custScaleY="103568">
        <dgm:presLayoutVars>
          <dgm:bulletEnabled val="1"/>
        </dgm:presLayoutVars>
      </dgm:prSet>
      <dgm:spPr/>
    </dgm:pt>
  </dgm:ptLst>
  <dgm:cxnLst>
    <dgm:cxn modelId="{DA6ECB05-E82E-4C99-AB7D-B3F878E795C3}" type="presOf" srcId="{611267F2-79AD-40B1-A85C-371576C7F67F}" destId="{016D832F-3330-4B48-B398-1FDF8F4850EE}" srcOrd="1" destOrd="0" presId="urn:microsoft.com/office/officeart/2005/8/layout/list1"/>
    <dgm:cxn modelId="{477CFE08-5677-4322-BACD-0C4FC7C9F60A}" type="presOf" srcId="{78471300-A282-4D6A-B496-595B35D68E4C}" destId="{A5F8ACC5-18F3-4061-9179-7AEA3EAF49D2}" srcOrd="0" destOrd="0" presId="urn:microsoft.com/office/officeart/2005/8/layout/list1"/>
    <dgm:cxn modelId="{126C5B24-5A7A-437C-BFAF-CE7927ED5B59}" srcId="{95C60F5B-4208-4118-B53E-A465CABE97EC}" destId="{8D324E11-CFEC-4CAE-A5D8-61E6917F18F7}" srcOrd="0" destOrd="0" parTransId="{20671E47-6C4A-4335-BE0A-405853DFA09E}" sibTransId="{F3C4415D-76FB-469B-A639-743530B622EF}"/>
    <dgm:cxn modelId="{E1EAA826-F895-4A54-A975-82BD60BC1227}" srcId="{78471300-A282-4D6A-B496-595B35D68E4C}" destId="{611267F2-79AD-40B1-A85C-371576C7F67F}" srcOrd="0" destOrd="0" parTransId="{E88C5F22-5F1C-44AE-8420-44639C04A991}" sibTransId="{BF6986DA-C33C-4BCD-9619-0C1246439E9A}"/>
    <dgm:cxn modelId="{A32AFB63-9012-4284-9717-A59462EA2A2F}" type="presOf" srcId="{8D324E11-CFEC-4CAE-A5D8-61E6917F18F7}" destId="{2034F9B3-F43D-4657-AA98-2702D7CA4F57}" srcOrd="0" destOrd="0" presId="urn:microsoft.com/office/officeart/2005/8/layout/list1"/>
    <dgm:cxn modelId="{EF14AC47-4788-4804-8831-DE67FEC14EBF}" srcId="{95C60F5B-4208-4118-B53E-A465CABE97EC}" destId="{6CC536CB-79B9-4A40-900A-408C09B9ABC1}" srcOrd="1" destOrd="0" parTransId="{06F89521-8B08-4E14-996F-CDCE38713F59}" sibTransId="{356743F9-B6F9-4CE3-81AD-ADA9AA0E37D5}"/>
    <dgm:cxn modelId="{A4C5246B-FFB3-4D87-8E76-209F5853AAFE}" type="presOf" srcId="{F6444C51-A9C1-4246-9E04-3D1AC9FF5E75}" destId="{2034F9B3-F43D-4657-AA98-2702D7CA4F57}" srcOrd="0" destOrd="2" presId="urn:microsoft.com/office/officeart/2005/8/layout/list1"/>
    <dgm:cxn modelId="{B011956B-8E1B-4521-AB72-B7315FB48AEA}" type="presOf" srcId="{F0F2EB9A-A557-4A5B-91F9-8648DFB743C1}" destId="{2034F9B3-F43D-4657-AA98-2702D7CA4F57}" srcOrd="0" destOrd="3" presId="urn:microsoft.com/office/officeart/2005/8/layout/list1"/>
    <dgm:cxn modelId="{DC7E0A81-385D-4992-8B84-FE31B1187E79}" srcId="{95C60F5B-4208-4118-B53E-A465CABE97EC}" destId="{F0F2EB9A-A557-4A5B-91F9-8648DFB743C1}" srcOrd="3" destOrd="0" parTransId="{0D3E2632-0BD7-478E-B4D9-E676E62C0906}" sibTransId="{64C2140B-6C45-4E2C-BE72-7E2DA84CFD9C}"/>
    <dgm:cxn modelId="{E05AFB9D-DB3E-412D-81E8-5C9732463722}" type="presOf" srcId="{95C60F5B-4208-4118-B53E-A465CABE97EC}" destId="{58F47966-0B6F-4922-9097-B2101EE9274E}" srcOrd="0" destOrd="0" presId="urn:microsoft.com/office/officeart/2005/8/layout/list1"/>
    <dgm:cxn modelId="{C44441A6-14F0-4102-B21B-400A8D09E267}" type="presOf" srcId="{611267F2-79AD-40B1-A85C-371576C7F67F}" destId="{2C0A8882-7636-490A-8293-86E100A4FEFF}" srcOrd="0" destOrd="0" presId="urn:microsoft.com/office/officeart/2005/8/layout/list1"/>
    <dgm:cxn modelId="{69D90FD9-6467-4446-9227-5880CDC2A954}" type="presOf" srcId="{6CC536CB-79B9-4A40-900A-408C09B9ABC1}" destId="{2034F9B3-F43D-4657-AA98-2702D7CA4F57}" srcOrd="0" destOrd="1" presId="urn:microsoft.com/office/officeart/2005/8/layout/list1"/>
    <dgm:cxn modelId="{0E7566E1-F500-4D0A-A1A5-403A31EA9070}" srcId="{78471300-A282-4D6A-B496-595B35D68E4C}" destId="{95C60F5B-4208-4118-B53E-A465CABE97EC}" srcOrd="1" destOrd="0" parTransId="{869679F8-4194-43F3-8AFA-320459D0B618}" sibTransId="{2C6D06BA-7299-40A7-9CDD-7BDC54057A25}"/>
    <dgm:cxn modelId="{F2ADA5E2-44CB-499A-8F81-F59B8575EDA1}" srcId="{95C60F5B-4208-4118-B53E-A465CABE97EC}" destId="{F6444C51-A9C1-4246-9E04-3D1AC9FF5E75}" srcOrd="2" destOrd="0" parTransId="{07748E18-645A-4D1C-A37A-C7C2C8BB3AC8}" sibTransId="{7D05652C-D4D9-4373-9D2E-E36496BB067E}"/>
    <dgm:cxn modelId="{A44345F1-3E8A-4BBC-AD16-FD220CE59173}" srcId="{611267F2-79AD-40B1-A85C-371576C7F67F}" destId="{43D45826-AB03-4BFB-92FE-9D04FA35BB12}" srcOrd="0" destOrd="0" parTransId="{00ACBD12-D41D-4B8F-8AD4-4F5995089986}" sibTransId="{5550A70F-7DF1-4627-9AEC-88491010EDE1}"/>
    <dgm:cxn modelId="{E44B67F9-6CEE-42BB-BA41-0B54096423A0}" type="presOf" srcId="{95C60F5B-4208-4118-B53E-A465CABE97EC}" destId="{1FCFBBD8-171A-4294-AEFB-5E34F5119BC7}" srcOrd="1" destOrd="0" presId="urn:microsoft.com/office/officeart/2005/8/layout/list1"/>
    <dgm:cxn modelId="{C6E94DFC-7FD3-423F-80BD-7576F47B984F}" type="presOf" srcId="{43D45826-AB03-4BFB-92FE-9D04FA35BB12}" destId="{E00759C5-5BCE-400F-B58B-D7A42FB93504}" srcOrd="0" destOrd="0" presId="urn:microsoft.com/office/officeart/2005/8/layout/list1"/>
    <dgm:cxn modelId="{D5C5F8EB-1F12-4F07-9BD4-EB7E628A6F79}" type="presParOf" srcId="{A5F8ACC5-18F3-4061-9179-7AEA3EAF49D2}" destId="{EFC946A6-1D4E-418B-997E-6D2FB3758387}" srcOrd="0" destOrd="0" presId="urn:microsoft.com/office/officeart/2005/8/layout/list1"/>
    <dgm:cxn modelId="{6A0C2D6A-980D-4515-A6FB-EE8414B34372}" type="presParOf" srcId="{EFC946A6-1D4E-418B-997E-6D2FB3758387}" destId="{2C0A8882-7636-490A-8293-86E100A4FEFF}" srcOrd="0" destOrd="0" presId="urn:microsoft.com/office/officeart/2005/8/layout/list1"/>
    <dgm:cxn modelId="{9AD82D47-3F2C-4E70-9DD2-48DB790AAAE3}" type="presParOf" srcId="{EFC946A6-1D4E-418B-997E-6D2FB3758387}" destId="{016D832F-3330-4B48-B398-1FDF8F4850EE}" srcOrd="1" destOrd="0" presId="urn:microsoft.com/office/officeart/2005/8/layout/list1"/>
    <dgm:cxn modelId="{5256AD26-EDD7-4B10-9A0F-B9E95712A124}" type="presParOf" srcId="{A5F8ACC5-18F3-4061-9179-7AEA3EAF49D2}" destId="{710FB549-B8CF-4B24-B5EE-A146569610BF}" srcOrd="1" destOrd="0" presId="urn:microsoft.com/office/officeart/2005/8/layout/list1"/>
    <dgm:cxn modelId="{50189F02-82E9-4DAE-9F0D-918780533C30}" type="presParOf" srcId="{A5F8ACC5-18F3-4061-9179-7AEA3EAF49D2}" destId="{E00759C5-5BCE-400F-B58B-D7A42FB93504}" srcOrd="2" destOrd="0" presId="urn:microsoft.com/office/officeart/2005/8/layout/list1"/>
    <dgm:cxn modelId="{70F9E013-422B-4C8F-83C5-B41AB5F0F6DC}" type="presParOf" srcId="{A5F8ACC5-18F3-4061-9179-7AEA3EAF49D2}" destId="{CE2DF13A-B977-4560-BBEF-378CDDF66FEF}" srcOrd="3" destOrd="0" presId="urn:microsoft.com/office/officeart/2005/8/layout/list1"/>
    <dgm:cxn modelId="{8D860D0B-260B-4C87-99D6-AFBE378E224B}" type="presParOf" srcId="{A5F8ACC5-18F3-4061-9179-7AEA3EAF49D2}" destId="{6D4B9920-A4D3-425C-B20A-152BAD110AE3}" srcOrd="4" destOrd="0" presId="urn:microsoft.com/office/officeart/2005/8/layout/list1"/>
    <dgm:cxn modelId="{2B87FF7E-C892-4136-8A57-40D2AB5A24EA}" type="presParOf" srcId="{6D4B9920-A4D3-425C-B20A-152BAD110AE3}" destId="{58F47966-0B6F-4922-9097-B2101EE9274E}" srcOrd="0" destOrd="0" presId="urn:microsoft.com/office/officeart/2005/8/layout/list1"/>
    <dgm:cxn modelId="{8AA255F0-59FF-4343-B465-BA5BB05147C0}" type="presParOf" srcId="{6D4B9920-A4D3-425C-B20A-152BAD110AE3}" destId="{1FCFBBD8-171A-4294-AEFB-5E34F5119BC7}" srcOrd="1" destOrd="0" presId="urn:microsoft.com/office/officeart/2005/8/layout/list1"/>
    <dgm:cxn modelId="{AE257AC8-9AD8-4BA4-8520-7B782A5871EB}" type="presParOf" srcId="{A5F8ACC5-18F3-4061-9179-7AEA3EAF49D2}" destId="{3E267809-4013-47AB-AFED-5C5A6778FEC0}" srcOrd="5" destOrd="0" presId="urn:microsoft.com/office/officeart/2005/8/layout/list1"/>
    <dgm:cxn modelId="{0C3C62B9-B211-40FA-8AD4-4C64DDCD3781}" type="presParOf" srcId="{A5F8ACC5-18F3-4061-9179-7AEA3EAF49D2}" destId="{2034F9B3-F43D-4657-AA98-2702D7CA4F57}"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9E059B-A18D-4623-894F-6CD88D8A9830}">
      <dsp:nvSpPr>
        <dsp:cNvPr id="0" name=""/>
        <dsp:cNvSpPr/>
      </dsp:nvSpPr>
      <dsp:spPr>
        <a:xfrm>
          <a:off x="2046902" y="830167"/>
          <a:ext cx="440162" cy="91440"/>
        </a:xfrm>
        <a:custGeom>
          <a:avLst/>
          <a:gdLst/>
          <a:ahLst/>
          <a:cxnLst/>
          <a:rect l="0" t="0" r="0" b="0"/>
          <a:pathLst>
            <a:path>
              <a:moveTo>
                <a:pt x="0" y="45720"/>
              </a:moveTo>
              <a:lnTo>
                <a:pt x="440162"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255214" y="873534"/>
        <a:ext cx="23538" cy="4707"/>
      </dsp:txXfrm>
    </dsp:sp>
    <dsp:sp modelId="{DEAD59D3-65F0-4F70-B036-7736F7B942BC}">
      <dsp:nvSpPr>
        <dsp:cNvPr id="0" name=""/>
        <dsp:cNvSpPr/>
      </dsp:nvSpPr>
      <dsp:spPr>
        <a:xfrm>
          <a:off x="1910" y="261850"/>
          <a:ext cx="2046791" cy="12280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295" tIns="105277" rIns="100295" bIns="105277" numCol="1" spcCol="1270" anchor="ctr" anchorCtr="0">
          <a:noAutofit/>
        </a:bodyPr>
        <a:lstStyle/>
        <a:p>
          <a:pPr marL="0" lvl="0" indent="0" algn="ctr" defTabSz="800100">
            <a:lnSpc>
              <a:spcPct val="90000"/>
            </a:lnSpc>
            <a:spcBef>
              <a:spcPct val="0"/>
            </a:spcBef>
            <a:spcAft>
              <a:spcPct val="35000"/>
            </a:spcAft>
            <a:buNone/>
          </a:pPr>
          <a:r>
            <a:rPr lang="en-GB" sz="1800" kern="1200" dirty="0">
              <a:solidFill>
                <a:schemeClr val="tx1"/>
              </a:solidFill>
            </a:rPr>
            <a:t>Level 4 Placement Experience</a:t>
          </a:r>
          <a:endParaRPr lang="en-US" sz="1800" kern="1200" dirty="0">
            <a:solidFill>
              <a:schemeClr val="tx1"/>
            </a:solidFill>
          </a:endParaRPr>
        </a:p>
      </dsp:txBody>
      <dsp:txXfrm>
        <a:off x="1910" y="261850"/>
        <a:ext cx="2046791" cy="1228075"/>
      </dsp:txXfrm>
    </dsp:sp>
    <dsp:sp modelId="{C0A569FA-F5A4-428E-8411-1C4565DC0889}">
      <dsp:nvSpPr>
        <dsp:cNvPr id="0" name=""/>
        <dsp:cNvSpPr/>
      </dsp:nvSpPr>
      <dsp:spPr>
        <a:xfrm>
          <a:off x="4564456" y="830167"/>
          <a:ext cx="440162" cy="91440"/>
        </a:xfrm>
        <a:custGeom>
          <a:avLst/>
          <a:gdLst/>
          <a:ahLst/>
          <a:cxnLst/>
          <a:rect l="0" t="0" r="0" b="0"/>
          <a:pathLst>
            <a:path>
              <a:moveTo>
                <a:pt x="0" y="45720"/>
              </a:moveTo>
              <a:lnTo>
                <a:pt x="440162"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772768" y="873534"/>
        <a:ext cx="23538" cy="4707"/>
      </dsp:txXfrm>
    </dsp:sp>
    <dsp:sp modelId="{2945C928-E5CF-482F-A385-B6A6F2F9310D}">
      <dsp:nvSpPr>
        <dsp:cNvPr id="0" name=""/>
        <dsp:cNvSpPr/>
      </dsp:nvSpPr>
      <dsp:spPr>
        <a:xfrm>
          <a:off x="2519464" y="261850"/>
          <a:ext cx="2046791" cy="12280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295" tIns="105277" rIns="100295" bIns="105277" numCol="1" spcCol="1270" anchor="ctr" anchorCtr="0">
          <a:noAutofit/>
        </a:bodyPr>
        <a:lstStyle/>
        <a:p>
          <a:pPr marL="0" lvl="0" indent="0" algn="ctr" defTabSz="800100">
            <a:lnSpc>
              <a:spcPct val="90000"/>
            </a:lnSpc>
            <a:spcBef>
              <a:spcPct val="0"/>
            </a:spcBef>
            <a:spcAft>
              <a:spcPct val="35000"/>
            </a:spcAft>
            <a:buNone/>
          </a:pPr>
          <a:r>
            <a:rPr lang="en-GB" sz="1800" kern="1200" dirty="0">
              <a:solidFill>
                <a:schemeClr val="tx1"/>
              </a:solidFill>
            </a:rPr>
            <a:t>What went well/areas for development this year?</a:t>
          </a:r>
          <a:endParaRPr lang="en-US" sz="1800" kern="1200" dirty="0">
            <a:solidFill>
              <a:schemeClr val="tx1"/>
            </a:solidFill>
          </a:endParaRPr>
        </a:p>
      </dsp:txBody>
      <dsp:txXfrm>
        <a:off x="2519464" y="261850"/>
        <a:ext cx="2046791" cy="1228075"/>
      </dsp:txXfrm>
    </dsp:sp>
    <dsp:sp modelId="{60A87940-9996-4DF7-914B-030E8D37E593}">
      <dsp:nvSpPr>
        <dsp:cNvPr id="0" name=""/>
        <dsp:cNvSpPr/>
      </dsp:nvSpPr>
      <dsp:spPr>
        <a:xfrm>
          <a:off x="7082010" y="830167"/>
          <a:ext cx="440162" cy="91440"/>
        </a:xfrm>
        <a:custGeom>
          <a:avLst/>
          <a:gdLst/>
          <a:ahLst/>
          <a:cxnLst/>
          <a:rect l="0" t="0" r="0" b="0"/>
          <a:pathLst>
            <a:path>
              <a:moveTo>
                <a:pt x="0" y="45720"/>
              </a:moveTo>
              <a:lnTo>
                <a:pt x="440162"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290322" y="873534"/>
        <a:ext cx="23538" cy="4707"/>
      </dsp:txXfrm>
    </dsp:sp>
    <dsp:sp modelId="{F67EBBF2-1559-46CA-9494-3DE3941EF08F}">
      <dsp:nvSpPr>
        <dsp:cNvPr id="0" name=""/>
        <dsp:cNvSpPr/>
      </dsp:nvSpPr>
      <dsp:spPr>
        <a:xfrm>
          <a:off x="5037018" y="261850"/>
          <a:ext cx="2046791" cy="12280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295" tIns="105277" rIns="100295" bIns="105277" numCol="1" spcCol="1270" anchor="ctr" anchorCtr="0">
          <a:noAutofit/>
        </a:bodyPr>
        <a:lstStyle/>
        <a:p>
          <a:pPr marL="0" lvl="0" indent="0" algn="ctr" defTabSz="800100">
            <a:lnSpc>
              <a:spcPct val="90000"/>
            </a:lnSpc>
            <a:spcBef>
              <a:spcPct val="0"/>
            </a:spcBef>
            <a:spcAft>
              <a:spcPct val="35000"/>
            </a:spcAft>
            <a:buNone/>
          </a:pPr>
          <a:r>
            <a:rPr lang="en-GB" sz="1800" kern="1200" dirty="0">
              <a:solidFill>
                <a:schemeClr val="tx1"/>
              </a:solidFill>
            </a:rPr>
            <a:t>What did you learn?</a:t>
          </a:r>
          <a:endParaRPr lang="en-US" sz="1800" kern="1200" dirty="0">
            <a:solidFill>
              <a:schemeClr val="tx1"/>
            </a:solidFill>
          </a:endParaRPr>
        </a:p>
      </dsp:txBody>
      <dsp:txXfrm>
        <a:off x="5037018" y="261850"/>
        <a:ext cx="2046791" cy="1228075"/>
      </dsp:txXfrm>
    </dsp:sp>
    <dsp:sp modelId="{9EE2FA8B-329C-430E-9821-1FC1234F2C29}">
      <dsp:nvSpPr>
        <dsp:cNvPr id="0" name=""/>
        <dsp:cNvSpPr/>
      </dsp:nvSpPr>
      <dsp:spPr>
        <a:xfrm>
          <a:off x="1025306" y="1488125"/>
          <a:ext cx="7552661" cy="440162"/>
        </a:xfrm>
        <a:custGeom>
          <a:avLst/>
          <a:gdLst/>
          <a:ahLst/>
          <a:cxnLst/>
          <a:rect l="0" t="0" r="0" b="0"/>
          <a:pathLst>
            <a:path>
              <a:moveTo>
                <a:pt x="7552661" y="0"/>
              </a:moveTo>
              <a:lnTo>
                <a:pt x="7552661" y="237181"/>
              </a:lnTo>
              <a:lnTo>
                <a:pt x="0" y="237181"/>
              </a:lnTo>
              <a:lnTo>
                <a:pt x="0" y="440162"/>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612454" y="1705852"/>
        <a:ext cx="378365" cy="4707"/>
      </dsp:txXfrm>
    </dsp:sp>
    <dsp:sp modelId="{AED80F95-EC40-42D8-939A-1C45C2D56D64}">
      <dsp:nvSpPr>
        <dsp:cNvPr id="0" name=""/>
        <dsp:cNvSpPr/>
      </dsp:nvSpPr>
      <dsp:spPr>
        <a:xfrm>
          <a:off x="7554572" y="261850"/>
          <a:ext cx="2046791" cy="12280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295" tIns="105277" rIns="100295" bIns="105277" numCol="1" spcCol="1270" anchor="ctr" anchorCtr="0">
          <a:noAutofit/>
        </a:bodyPr>
        <a:lstStyle/>
        <a:p>
          <a:pPr marL="0" lvl="0" indent="0" algn="ctr" defTabSz="800100">
            <a:lnSpc>
              <a:spcPct val="90000"/>
            </a:lnSpc>
            <a:spcBef>
              <a:spcPct val="0"/>
            </a:spcBef>
            <a:spcAft>
              <a:spcPct val="35000"/>
            </a:spcAft>
            <a:buNone/>
          </a:pPr>
          <a:r>
            <a:rPr lang="en-GB" sz="1800" kern="1200" dirty="0">
              <a:solidFill>
                <a:schemeClr val="tx1"/>
              </a:solidFill>
            </a:rPr>
            <a:t>How did you manage the portfolio?</a:t>
          </a:r>
          <a:endParaRPr lang="en-US" sz="1800" kern="1200" dirty="0">
            <a:solidFill>
              <a:schemeClr val="tx1"/>
            </a:solidFill>
          </a:endParaRPr>
        </a:p>
      </dsp:txBody>
      <dsp:txXfrm>
        <a:off x="7554572" y="261850"/>
        <a:ext cx="2046791" cy="1228075"/>
      </dsp:txXfrm>
    </dsp:sp>
    <dsp:sp modelId="{E1838CBE-E287-4C7A-A0B2-40F1300C6453}">
      <dsp:nvSpPr>
        <dsp:cNvPr id="0" name=""/>
        <dsp:cNvSpPr/>
      </dsp:nvSpPr>
      <dsp:spPr>
        <a:xfrm>
          <a:off x="2046902" y="2529005"/>
          <a:ext cx="440162" cy="91440"/>
        </a:xfrm>
        <a:custGeom>
          <a:avLst/>
          <a:gdLst/>
          <a:ahLst/>
          <a:cxnLst/>
          <a:rect l="0" t="0" r="0" b="0"/>
          <a:pathLst>
            <a:path>
              <a:moveTo>
                <a:pt x="0" y="45720"/>
              </a:moveTo>
              <a:lnTo>
                <a:pt x="440162"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255214" y="2572371"/>
        <a:ext cx="23538" cy="4707"/>
      </dsp:txXfrm>
    </dsp:sp>
    <dsp:sp modelId="{D389612B-1F7C-4368-B813-4019643B2A1B}">
      <dsp:nvSpPr>
        <dsp:cNvPr id="0" name=""/>
        <dsp:cNvSpPr/>
      </dsp:nvSpPr>
      <dsp:spPr>
        <a:xfrm>
          <a:off x="1910" y="1960687"/>
          <a:ext cx="2046791" cy="12280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295" tIns="105277" rIns="100295" bIns="105277" numCol="1" spcCol="1270" anchor="ctr" anchorCtr="0">
          <a:noAutofit/>
        </a:bodyPr>
        <a:lstStyle/>
        <a:p>
          <a:pPr marL="0" lvl="0" indent="0" algn="ctr" defTabSz="800100">
            <a:lnSpc>
              <a:spcPct val="90000"/>
            </a:lnSpc>
            <a:spcBef>
              <a:spcPct val="0"/>
            </a:spcBef>
            <a:spcAft>
              <a:spcPct val="35000"/>
            </a:spcAft>
            <a:buNone/>
          </a:pPr>
          <a:r>
            <a:rPr lang="en-GB" sz="1800" kern="1200" dirty="0">
              <a:solidFill>
                <a:schemeClr val="tx1"/>
              </a:solidFill>
            </a:rPr>
            <a:t>Do we need to revisit anything?</a:t>
          </a:r>
          <a:endParaRPr lang="en-US" sz="1800" kern="1200" dirty="0">
            <a:solidFill>
              <a:schemeClr val="tx1"/>
            </a:solidFill>
          </a:endParaRPr>
        </a:p>
      </dsp:txBody>
      <dsp:txXfrm>
        <a:off x="1910" y="1960687"/>
        <a:ext cx="2046791" cy="1228075"/>
      </dsp:txXfrm>
    </dsp:sp>
    <dsp:sp modelId="{3188831C-63CE-41E0-904A-36FDF6A22B70}">
      <dsp:nvSpPr>
        <dsp:cNvPr id="0" name=""/>
        <dsp:cNvSpPr/>
      </dsp:nvSpPr>
      <dsp:spPr>
        <a:xfrm>
          <a:off x="4564456" y="2529005"/>
          <a:ext cx="440162" cy="91440"/>
        </a:xfrm>
        <a:custGeom>
          <a:avLst/>
          <a:gdLst/>
          <a:ahLst/>
          <a:cxnLst/>
          <a:rect l="0" t="0" r="0" b="0"/>
          <a:pathLst>
            <a:path>
              <a:moveTo>
                <a:pt x="0" y="45720"/>
              </a:moveTo>
              <a:lnTo>
                <a:pt x="440162"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772768" y="2572371"/>
        <a:ext cx="23538" cy="4707"/>
      </dsp:txXfrm>
    </dsp:sp>
    <dsp:sp modelId="{08348BFE-3B10-45DF-AD2E-BF3741325579}">
      <dsp:nvSpPr>
        <dsp:cNvPr id="0" name=""/>
        <dsp:cNvSpPr/>
      </dsp:nvSpPr>
      <dsp:spPr>
        <a:xfrm>
          <a:off x="2519464" y="1960687"/>
          <a:ext cx="2046791" cy="12280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295" tIns="105277" rIns="100295" bIns="105277" numCol="1" spcCol="1270" anchor="ctr" anchorCtr="0">
          <a:noAutofit/>
        </a:bodyPr>
        <a:lstStyle/>
        <a:p>
          <a:pPr marL="0" lvl="0" indent="0" algn="ctr" defTabSz="800100">
            <a:lnSpc>
              <a:spcPct val="90000"/>
            </a:lnSpc>
            <a:spcBef>
              <a:spcPct val="0"/>
            </a:spcBef>
            <a:spcAft>
              <a:spcPct val="35000"/>
            </a:spcAft>
            <a:buNone/>
          </a:pPr>
          <a:r>
            <a:rPr lang="en-GB" sz="1800" kern="1200" dirty="0">
              <a:solidFill>
                <a:schemeClr val="tx1"/>
              </a:solidFill>
            </a:rPr>
            <a:t>Level 5 Placement plans</a:t>
          </a:r>
          <a:r>
            <a:rPr lang="en-GB" sz="1800" kern="1200" dirty="0"/>
            <a:t>.</a:t>
          </a:r>
          <a:endParaRPr lang="en-US" sz="1800" kern="1200" dirty="0"/>
        </a:p>
      </dsp:txBody>
      <dsp:txXfrm>
        <a:off x="2519464" y="1960687"/>
        <a:ext cx="2046791" cy="1228075"/>
      </dsp:txXfrm>
    </dsp:sp>
    <dsp:sp modelId="{79E9952D-D834-4E16-81F5-AD50A4026AE7}">
      <dsp:nvSpPr>
        <dsp:cNvPr id="0" name=""/>
        <dsp:cNvSpPr/>
      </dsp:nvSpPr>
      <dsp:spPr>
        <a:xfrm>
          <a:off x="5037018" y="1960687"/>
          <a:ext cx="2046791" cy="12280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295" tIns="105277" rIns="100295" bIns="105277" numCol="1" spcCol="1270" anchor="ctr" anchorCtr="0">
          <a:noAutofit/>
        </a:bodyPr>
        <a:lstStyle/>
        <a:p>
          <a:pPr marL="0" lvl="0" indent="0" algn="ctr" defTabSz="800100">
            <a:lnSpc>
              <a:spcPct val="90000"/>
            </a:lnSpc>
            <a:spcBef>
              <a:spcPct val="0"/>
            </a:spcBef>
            <a:spcAft>
              <a:spcPct val="35000"/>
            </a:spcAft>
            <a:buNone/>
          </a:pPr>
          <a:r>
            <a:rPr lang="en-GB" sz="1800" kern="1200" dirty="0">
              <a:solidFill>
                <a:schemeClr val="tx1"/>
              </a:solidFill>
            </a:rPr>
            <a:t>How do you feel? Are you worried about anything in particular?</a:t>
          </a:r>
          <a:endParaRPr lang="en-US" sz="1800" kern="1200" dirty="0">
            <a:solidFill>
              <a:schemeClr val="tx1"/>
            </a:solidFill>
          </a:endParaRPr>
        </a:p>
      </dsp:txBody>
      <dsp:txXfrm>
        <a:off x="5037018" y="1960687"/>
        <a:ext cx="2046791" cy="12280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667A36-6AA4-4056-995E-6405580173E7}">
      <dsp:nvSpPr>
        <dsp:cNvPr id="0" name=""/>
        <dsp:cNvSpPr/>
      </dsp:nvSpPr>
      <dsp:spPr>
        <a:xfrm>
          <a:off x="0" y="2127"/>
          <a:ext cx="6681596"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4AAC44E-B3BB-4483-B6AB-1C53BC9D3362}">
      <dsp:nvSpPr>
        <dsp:cNvPr id="0" name=""/>
        <dsp:cNvSpPr/>
      </dsp:nvSpPr>
      <dsp:spPr>
        <a:xfrm>
          <a:off x="0" y="2127"/>
          <a:ext cx="6681596" cy="1450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It is concerned with how young people feel, and not just with what they know and can do,</a:t>
          </a:r>
        </a:p>
      </dsp:txBody>
      <dsp:txXfrm>
        <a:off x="0" y="2127"/>
        <a:ext cx="6681596" cy="1450590"/>
      </dsp:txXfrm>
    </dsp:sp>
    <dsp:sp modelId="{0D113573-88E6-4F11-87E3-24EF157D3ABD}">
      <dsp:nvSpPr>
        <dsp:cNvPr id="0" name=""/>
        <dsp:cNvSpPr/>
      </dsp:nvSpPr>
      <dsp:spPr>
        <a:xfrm>
          <a:off x="0" y="1452717"/>
          <a:ext cx="6681596" cy="0"/>
        </a:xfrm>
        <a:prstGeom prst="line">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w="6350" cap="flat" cmpd="sng" algn="ctr">
          <a:solidFill>
            <a:schemeClr val="accent5">
              <a:hueOff val="-3379271"/>
              <a:satOff val="-8710"/>
              <a:lumOff val="-5883"/>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837E600-C02A-48AA-AF3F-5F1B9C664D2A}">
      <dsp:nvSpPr>
        <dsp:cNvPr id="0" name=""/>
        <dsp:cNvSpPr/>
      </dsp:nvSpPr>
      <dsp:spPr>
        <a:xfrm>
          <a:off x="0" y="1452717"/>
          <a:ext cx="6681596" cy="1971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It is concerned with facilitating and empowering the voice of young people, encouraging and enabling them to influence the environment in which they live,</a:t>
          </a:r>
        </a:p>
      </dsp:txBody>
      <dsp:txXfrm>
        <a:off x="0" y="1452717"/>
        <a:ext cx="6681596" cy="1971420"/>
      </dsp:txXfrm>
    </dsp:sp>
    <dsp:sp modelId="{29AAC11E-26C6-4473-A10C-41E0E3E536A5}">
      <dsp:nvSpPr>
        <dsp:cNvPr id="0" name=""/>
        <dsp:cNvSpPr/>
      </dsp:nvSpPr>
      <dsp:spPr>
        <a:xfrm>
          <a:off x="0" y="3424138"/>
          <a:ext cx="6681596" cy="0"/>
        </a:xfrm>
        <a:prstGeom prst="line">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w="6350" cap="flat" cmpd="sng" algn="ctr">
          <a:solidFill>
            <a:schemeClr val="accent5">
              <a:hueOff val="-6758543"/>
              <a:satOff val="-17419"/>
              <a:lumOff val="-11765"/>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D9DAC03B-BAC3-4C96-AAE6-CFC68F405392}">
      <dsp:nvSpPr>
        <dsp:cNvPr id="0" name=""/>
        <dsp:cNvSpPr/>
      </dsp:nvSpPr>
      <dsp:spPr>
        <a:xfrm>
          <a:off x="0" y="3424138"/>
          <a:ext cx="6681596" cy="1971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It safeguards the welfare of young people, and provides them with a safe environment in which to explore their values, beliefs, ideas and issues.</a:t>
          </a:r>
        </a:p>
      </dsp:txBody>
      <dsp:txXfrm>
        <a:off x="0" y="3424138"/>
        <a:ext cx="6681596" cy="19714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0759C5-5BCE-400F-B58B-D7A42FB93504}">
      <dsp:nvSpPr>
        <dsp:cNvPr id="0" name=""/>
        <dsp:cNvSpPr/>
      </dsp:nvSpPr>
      <dsp:spPr>
        <a:xfrm>
          <a:off x="0" y="495001"/>
          <a:ext cx="11223567" cy="440453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1074" tIns="1332992" rIns="871074" bIns="142240" numCol="1" spcCol="1270" anchor="t" anchorCtr="0">
          <a:noAutofit/>
        </a:bodyPr>
        <a:lstStyle/>
        <a:p>
          <a:pPr marL="228600" lvl="1" indent="-228600" algn="l" defTabSz="889000">
            <a:lnSpc>
              <a:spcPct val="100000"/>
            </a:lnSpc>
            <a:spcBef>
              <a:spcPct val="0"/>
            </a:spcBef>
            <a:spcAft>
              <a:spcPct val="15000"/>
            </a:spcAft>
            <a:buChar char="•"/>
          </a:pPr>
          <a:r>
            <a:rPr lang="en-US" sz="2000" kern="1200" dirty="0"/>
            <a:t>Placement Requirements and processes. </a:t>
          </a:r>
        </a:p>
        <a:p>
          <a:pPr marL="228600" lvl="1" indent="-228600" algn="l" defTabSz="889000">
            <a:lnSpc>
              <a:spcPct val="100000"/>
            </a:lnSpc>
            <a:spcBef>
              <a:spcPct val="0"/>
            </a:spcBef>
            <a:spcAft>
              <a:spcPct val="15000"/>
            </a:spcAft>
            <a:buChar char="•"/>
          </a:pPr>
          <a:r>
            <a:rPr lang="en-GB" sz="2000" kern="1200" dirty="0"/>
            <a:t>Assessment Requirements </a:t>
          </a:r>
          <a:endParaRPr lang="en-US" sz="2000" kern="1200" dirty="0"/>
        </a:p>
        <a:p>
          <a:pPr marL="228600" lvl="1" indent="-228600" algn="l" defTabSz="889000">
            <a:lnSpc>
              <a:spcPct val="100000"/>
            </a:lnSpc>
            <a:spcBef>
              <a:spcPct val="0"/>
            </a:spcBef>
            <a:spcAft>
              <a:spcPct val="15000"/>
            </a:spcAft>
            <a:buChar char="•"/>
          </a:pPr>
          <a:r>
            <a:rPr lang="en-GB" sz="2000" kern="1200" dirty="0"/>
            <a:t>Submission Deadline</a:t>
          </a:r>
        </a:p>
        <a:p>
          <a:pPr marL="228600" lvl="1" indent="-228600" algn="l" defTabSz="889000">
            <a:lnSpc>
              <a:spcPct val="100000"/>
            </a:lnSpc>
            <a:spcBef>
              <a:spcPct val="0"/>
            </a:spcBef>
            <a:spcAft>
              <a:spcPct val="15000"/>
            </a:spcAft>
            <a:buChar char="•"/>
          </a:pPr>
          <a:r>
            <a:rPr lang="en-GB" sz="2000" kern="1200" dirty="0"/>
            <a:t>Placement Preparation</a:t>
          </a:r>
        </a:p>
        <a:p>
          <a:pPr marL="228600" lvl="1" indent="-228600" algn="l" defTabSz="889000">
            <a:lnSpc>
              <a:spcPct val="100000"/>
            </a:lnSpc>
            <a:spcBef>
              <a:spcPct val="0"/>
            </a:spcBef>
            <a:spcAft>
              <a:spcPct val="15000"/>
            </a:spcAft>
            <a:buChar char="•"/>
          </a:pPr>
          <a:r>
            <a:rPr lang="en-GB" sz="2000" kern="1200" dirty="0"/>
            <a:t>Values and Principles</a:t>
          </a:r>
        </a:p>
        <a:p>
          <a:pPr marL="228600" lvl="1" indent="-228600" algn="l" defTabSz="889000">
            <a:lnSpc>
              <a:spcPct val="100000"/>
            </a:lnSpc>
            <a:spcBef>
              <a:spcPct val="0"/>
            </a:spcBef>
            <a:spcAft>
              <a:spcPct val="15000"/>
            </a:spcAft>
            <a:buChar char="•"/>
          </a:pPr>
          <a:r>
            <a:rPr lang="en-GB" sz="2000" kern="1200" dirty="0"/>
            <a:t>Placement Requirements and Processes</a:t>
          </a:r>
        </a:p>
        <a:p>
          <a:pPr marL="228600" lvl="1" indent="-228600" algn="l" defTabSz="889000">
            <a:lnSpc>
              <a:spcPct val="100000"/>
            </a:lnSpc>
            <a:spcBef>
              <a:spcPct val="0"/>
            </a:spcBef>
            <a:spcAft>
              <a:spcPct val="15000"/>
            </a:spcAft>
            <a:buChar char="•"/>
          </a:pPr>
          <a:endParaRPr lang="en-GB" sz="2000" kern="1200" dirty="0"/>
        </a:p>
        <a:p>
          <a:pPr marL="228600" lvl="1" indent="-228600" algn="l" defTabSz="889000">
            <a:lnSpc>
              <a:spcPct val="100000"/>
            </a:lnSpc>
            <a:spcBef>
              <a:spcPct val="0"/>
            </a:spcBef>
            <a:spcAft>
              <a:spcPct val="15000"/>
            </a:spcAft>
            <a:buNone/>
          </a:pPr>
          <a:r>
            <a:rPr lang="en-GB" sz="2000" kern="1200" dirty="0"/>
            <a:t> </a:t>
          </a:r>
        </a:p>
      </dsp:txBody>
      <dsp:txXfrm>
        <a:off x="0" y="495001"/>
        <a:ext cx="11223567" cy="4404530"/>
      </dsp:txXfrm>
    </dsp:sp>
    <dsp:sp modelId="{016D832F-3330-4B48-B398-1FDF8F4850EE}">
      <dsp:nvSpPr>
        <dsp:cNvPr id="0" name=""/>
        <dsp:cNvSpPr/>
      </dsp:nvSpPr>
      <dsp:spPr>
        <a:xfrm>
          <a:off x="0" y="0"/>
          <a:ext cx="9544779" cy="122546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6957" tIns="0" rIns="296957" bIns="0" numCol="1" spcCol="1270" anchor="ctr" anchorCtr="0">
          <a:noAutofit/>
        </a:bodyPr>
        <a:lstStyle/>
        <a:p>
          <a:pPr marL="0" lvl="0" indent="0" algn="l" defTabSz="1066800">
            <a:lnSpc>
              <a:spcPct val="100000"/>
            </a:lnSpc>
            <a:spcBef>
              <a:spcPct val="0"/>
            </a:spcBef>
            <a:spcAft>
              <a:spcPct val="35000"/>
            </a:spcAft>
            <a:buNone/>
          </a:pPr>
          <a:r>
            <a:rPr lang="en-GB" sz="2400" kern="1200" dirty="0">
              <a:solidFill>
                <a:schemeClr val="tx1"/>
              </a:solidFill>
            </a:rPr>
            <a:t>Lecture 1 – Introduction and Overview of Module</a:t>
          </a:r>
        </a:p>
      </dsp:txBody>
      <dsp:txXfrm>
        <a:off x="59822" y="59822"/>
        <a:ext cx="9425135" cy="110581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6C84A0-A749-4872-94E5-270F3BB27C74}">
      <dsp:nvSpPr>
        <dsp:cNvPr id="0" name=""/>
        <dsp:cNvSpPr/>
      </dsp:nvSpPr>
      <dsp:spPr>
        <a:xfrm>
          <a:off x="0" y="807750"/>
          <a:ext cx="10832868" cy="166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40751" tIns="458216" rIns="840751" bIns="156464" numCol="1" spcCol="1270" anchor="t" anchorCtr="0">
          <a:noAutofit/>
        </a:bodyPr>
        <a:lstStyle/>
        <a:p>
          <a:pPr marL="228600" lvl="1" indent="-228600" algn="l" defTabSz="977900">
            <a:lnSpc>
              <a:spcPct val="90000"/>
            </a:lnSpc>
            <a:spcBef>
              <a:spcPct val="0"/>
            </a:spcBef>
            <a:spcAft>
              <a:spcPct val="15000"/>
            </a:spcAft>
            <a:buChar char="•"/>
          </a:pPr>
          <a:r>
            <a:rPr lang="en-US" sz="2200" kern="1200" dirty="0"/>
            <a:t>What are the Portfolio Requirements this year?</a:t>
          </a:r>
        </a:p>
        <a:p>
          <a:pPr marL="228600" lvl="1" indent="-228600" algn="l" defTabSz="977900">
            <a:lnSpc>
              <a:spcPct val="90000"/>
            </a:lnSpc>
            <a:spcBef>
              <a:spcPct val="0"/>
            </a:spcBef>
            <a:spcAft>
              <a:spcPct val="15000"/>
            </a:spcAft>
            <a:buChar char="•"/>
          </a:pPr>
          <a:r>
            <a:rPr lang="en-US" sz="2200" kern="1200" dirty="0"/>
            <a:t>What sections am I confident and competent in? </a:t>
          </a:r>
        </a:p>
        <a:p>
          <a:pPr marL="228600" lvl="1" indent="-228600" algn="l" defTabSz="977900">
            <a:lnSpc>
              <a:spcPct val="90000"/>
            </a:lnSpc>
            <a:spcBef>
              <a:spcPct val="0"/>
            </a:spcBef>
            <a:spcAft>
              <a:spcPct val="15000"/>
            </a:spcAft>
            <a:buChar char="•"/>
          </a:pPr>
          <a:r>
            <a:rPr lang="en-US" sz="2200" kern="1200" dirty="0"/>
            <a:t>Placement Progression Meeting Fran.</a:t>
          </a:r>
        </a:p>
      </dsp:txBody>
      <dsp:txXfrm>
        <a:off x="0" y="807750"/>
        <a:ext cx="10832868" cy="1663200"/>
      </dsp:txXfrm>
    </dsp:sp>
    <dsp:sp modelId="{1B249281-0B55-4B41-A35B-B1691695ABC8}">
      <dsp:nvSpPr>
        <dsp:cNvPr id="0" name=""/>
        <dsp:cNvSpPr/>
      </dsp:nvSpPr>
      <dsp:spPr>
        <a:xfrm>
          <a:off x="0" y="0"/>
          <a:ext cx="10332915" cy="1125388"/>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86620" tIns="0" rIns="286620" bIns="0" numCol="1" spcCol="1270" anchor="ctr" anchorCtr="0">
          <a:noAutofit/>
        </a:bodyPr>
        <a:lstStyle/>
        <a:p>
          <a:pPr marL="0" lvl="0" indent="0" algn="l" defTabSz="977900">
            <a:lnSpc>
              <a:spcPct val="90000"/>
            </a:lnSpc>
            <a:spcBef>
              <a:spcPct val="0"/>
            </a:spcBef>
            <a:spcAft>
              <a:spcPct val="35000"/>
            </a:spcAft>
            <a:buNone/>
          </a:pPr>
          <a:r>
            <a:rPr lang="en-GB" sz="2200" kern="1200" dirty="0">
              <a:solidFill>
                <a:schemeClr val="tx1"/>
              </a:solidFill>
            </a:rPr>
            <a:t>Lecture 2 – Portfolio Requirements</a:t>
          </a:r>
          <a:endParaRPr lang="en-US" sz="2200" kern="1200" dirty="0">
            <a:solidFill>
              <a:schemeClr val="tx1"/>
            </a:solidFill>
          </a:endParaRPr>
        </a:p>
      </dsp:txBody>
      <dsp:txXfrm>
        <a:off x="54937" y="54937"/>
        <a:ext cx="10223041" cy="1015514"/>
      </dsp:txXfrm>
    </dsp:sp>
    <dsp:sp modelId="{90D4905A-557F-42C3-A0AC-25F6D631EF01}">
      <dsp:nvSpPr>
        <dsp:cNvPr id="0" name=""/>
        <dsp:cNvSpPr/>
      </dsp:nvSpPr>
      <dsp:spPr>
        <a:xfrm>
          <a:off x="0" y="3172031"/>
          <a:ext cx="10832868" cy="128204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40751" tIns="458216" rIns="840751" bIns="156464" numCol="1" spcCol="1270" anchor="t" anchorCtr="0">
          <a:noAutofit/>
        </a:bodyPr>
        <a:lstStyle/>
        <a:p>
          <a:pPr marL="228600" lvl="1" indent="-228600" algn="l" defTabSz="977900">
            <a:lnSpc>
              <a:spcPct val="90000"/>
            </a:lnSpc>
            <a:spcBef>
              <a:spcPct val="0"/>
            </a:spcBef>
            <a:spcAft>
              <a:spcPct val="15000"/>
            </a:spcAft>
            <a:buChar char="•"/>
          </a:pPr>
          <a:r>
            <a:rPr lang="en-US" sz="2200" kern="1200" dirty="0"/>
            <a:t>Re-Cap on Reflection and Reflective Writing.</a:t>
          </a:r>
        </a:p>
        <a:p>
          <a:pPr marL="228600" lvl="1" indent="-228600" algn="l" defTabSz="977900">
            <a:lnSpc>
              <a:spcPct val="90000"/>
            </a:lnSpc>
            <a:spcBef>
              <a:spcPct val="0"/>
            </a:spcBef>
            <a:spcAft>
              <a:spcPct val="15000"/>
            </a:spcAft>
            <a:buChar char="•"/>
          </a:pPr>
          <a:r>
            <a:rPr lang="en-US" sz="2200" kern="1200" dirty="0"/>
            <a:t>* Summary of Learning Section *</a:t>
          </a:r>
        </a:p>
      </dsp:txBody>
      <dsp:txXfrm>
        <a:off x="0" y="3172031"/>
        <a:ext cx="10832868" cy="1282049"/>
      </dsp:txXfrm>
    </dsp:sp>
    <dsp:sp modelId="{A329CC0C-C265-404A-94E7-BA69BA60B823}">
      <dsp:nvSpPr>
        <dsp:cNvPr id="0" name=""/>
        <dsp:cNvSpPr/>
      </dsp:nvSpPr>
      <dsp:spPr>
        <a:xfrm>
          <a:off x="0" y="2444970"/>
          <a:ext cx="10314488" cy="907001"/>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86620" tIns="0" rIns="286620" bIns="0" numCol="1" spcCol="1270" anchor="ctr" anchorCtr="0">
          <a:noAutofit/>
        </a:bodyPr>
        <a:lstStyle/>
        <a:p>
          <a:pPr marL="0" lvl="0" indent="0" algn="l" defTabSz="977900">
            <a:lnSpc>
              <a:spcPct val="90000"/>
            </a:lnSpc>
            <a:spcBef>
              <a:spcPct val="0"/>
            </a:spcBef>
            <a:spcAft>
              <a:spcPct val="35000"/>
            </a:spcAft>
            <a:buNone/>
          </a:pPr>
          <a:r>
            <a:rPr lang="en-GB" sz="2200" kern="1200" dirty="0">
              <a:solidFill>
                <a:schemeClr val="tx1"/>
              </a:solidFill>
            </a:rPr>
            <a:t>Lecture 3 – Higher level reflection  </a:t>
          </a:r>
          <a:endParaRPr lang="en-US" sz="2200" kern="1200" dirty="0">
            <a:solidFill>
              <a:schemeClr val="tx1"/>
            </a:solidFill>
          </a:endParaRPr>
        </a:p>
      </dsp:txBody>
      <dsp:txXfrm>
        <a:off x="44276" y="2489246"/>
        <a:ext cx="10225936" cy="81844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0759C5-5BCE-400F-B58B-D7A42FB93504}">
      <dsp:nvSpPr>
        <dsp:cNvPr id="0" name=""/>
        <dsp:cNvSpPr/>
      </dsp:nvSpPr>
      <dsp:spPr>
        <a:xfrm>
          <a:off x="0" y="27221"/>
          <a:ext cx="10572098" cy="183522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20512" tIns="354076" rIns="820512" bIns="142240" numCol="1" spcCol="1270" anchor="t" anchorCtr="0">
          <a:noAutofit/>
        </a:bodyPr>
        <a:lstStyle/>
        <a:p>
          <a:pPr marL="228600" lvl="1" indent="-228600" algn="l" defTabSz="889000">
            <a:lnSpc>
              <a:spcPct val="100000"/>
            </a:lnSpc>
            <a:spcBef>
              <a:spcPct val="0"/>
            </a:spcBef>
            <a:spcAft>
              <a:spcPct val="15000"/>
            </a:spcAft>
            <a:buFont typeface="Arial" panose="020B0604020202020204" pitchFamily="34" charset="0"/>
            <a:buChar char="•"/>
          </a:pPr>
          <a:r>
            <a:rPr lang="en-US" sz="2000" kern="1200" dirty="0"/>
            <a:t>Community Profiling – Higher level thinking and demonstrating the why, the what and the how. </a:t>
          </a:r>
        </a:p>
        <a:p>
          <a:pPr marL="228600" lvl="1" indent="-228600" algn="l" defTabSz="889000">
            <a:lnSpc>
              <a:spcPct val="100000"/>
            </a:lnSpc>
            <a:spcBef>
              <a:spcPct val="0"/>
            </a:spcBef>
            <a:spcAft>
              <a:spcPct val="15000"/>
            </a:spcAft>
            <a:buFont typeface="Arial" panose="020B0604020202020204" pitchFamily="34" charset="0"/>
            <a:buChar char="•"/>
          </a:pPr>
          <a:r>
            <a:rPr lang="en-US" sz="2000" kern="1200" dirty="0"/>
            <a:t>Making links in the Community Profile – what does what you have explored relate to the lives of young people and those working with them.</a:t>
          </a:r>
        </a:p>
      </dsp:txBody>
      <dsp:txXfrm>
        <a:off x="0" y="27221"/>
        <a:ext cx="10572098" cy="1835229"/>
      </dsp:txXfrm>
    </dsp:sp>
    <dsp:sp modelId="{016D832F-3330-4B48-B398-1FDF8F4850EE}">
      <dsp:nvSpPr>
        <dsp:cNvPr id="0" name=""/>
        <dsp:cNvSpPr/>
      </dsp:nvSpPr>
      <dsp:spPr>
        <a:xfrm>
          <a:off x="0" y="0"/>
          <a:ext cx="8235167" cy="373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720" tIns="0" rIns="279720" bIns="0" numCol="1" spcCol="1270" anchor="ctr" anchorCtr="0">
          <a:noAutofit/>
        </a:bodyPr>
        <a:lstStyle/>
        <a:p>
          <a:pPr marL="0" lvl="0" indent="0" algn="l" defTabSz="1066800">
            <a:lnSpc>
              <a:spcPct val="100000"/>
            </a:lnSpc>
            <a:spcBef>
              <a:spcPct val="0"/>
            </a:spcBef>
            <a:spcAft>
              <a:spcPct val="35000"/>
            </a:spcAft>
            <a:buNone/>
          </a:pPr>
          <a:r>
            <a:rPr lang="en-GB" sz="2400" kern="1200" dirty="0">
              <a:solidFill>
                <a:schemeClr val="tx1"/>
              </a:solidFill>
            </a:rPr>
            <a:t>Lecture 4:.  </a:t>
          </a:r>
          <a:endParaRPr lang="en-US" sz="2400" kern="1200" dirty="0">
            <a:solidFill>
              <a:schemeClr val="tx1"/>
            </a:solidFill>
          </a:endParaRPr>
        </a:p>
      </dsp:txBody>
      <dsp:txXfrm>
        <a:off x="18243" y="18243"/>
        <a:ext cx="8198681" cy="337214"/>
      </dsp:txXfrm>
    </dsp:sp>
    <dsp:sp modelId="{2034F9B3-F43D-4657-AA98-2702D7CA4F57}">
      <dsp:nvSpPr>
        <dsp:cNvPr id="0" name=""/>
        <dsp:cNvSpPr/>
      </dsp:nvSpPr>
      <dsp:spPr>
        <a:xfrm>
          <a:off x="0" y="2022827"/>
          <a:ext cx="10572098" cy="2239698"/>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20512" tIns="354076" rIns="820512" bIns="142240" numCol="1" spcCol="1270" anchor="t" anchorCtr="0">
          <a:noAutofit/>
        </a:bodyPr>
        <a:lstStyle/>
        <a:p>
          <a:pPr marL="228600" lvl="1" indent="-228600" algn="l" defTabSz="889000">
            <a:lnSpc>
              <a:spcPct val="100000"/>
            </a:lnSpc>
            <a:spcBef>
              <a:spcPct val="0"/>
            </a:spcBef>
            <a:spcAft>
              <a:spcPct val="15000"/>
            </a:spcAft>
            <a:buChar char="•"/>
          </a:pPr>
          <a:endParaRPr lang="en-US" sz="2000" kern="1200" dirty="0"/>
        </a:p>
        <a:p>
          <a:pPr marL="228600" lvl="1" indent="-228600" algn="l" defTabSz="889000">
            <a:lnSpc>
              <a:spcPct val="100000"/>
            </a:lnSpc>
            <a:spcBef>
              <a:spcPct val="0"/>
            </a:spcBef>
            <a:spcAft>
              <a:spcPct val="15000"/>
            </a:spcAft>
            <a:buChar char="•"/>
          </a:pPr>
          <a:r>
            <a:rPr lang="en-GB" sz="2000" kern="1200" dirty="0"/>
            <a:t>Planning Models.</a:t>
          </a:r>
        </a:p>
        <a:p>
          <a:pPr marL="228600" lvl="1" indent="-228600" algn="l" defTabSz="889000">
            <a:lnSpc>
              <a:spcPct val="100000"/>
            </a:lnSpc>
            <a:spcBef>
              <a:spcPct val="0"/>
            </a:spcBef>
            <a:spcAft>
              <a:spcPct val="15000"/>
            </a:spcAft>
            <a:buChar char="•"/>
          </a:pPr>
          <a:r>
            <a:rPr lang="en-GB" sz="2000" kern="1200" dirty="0"/>
            <a:t>NAOMIE</a:t>
          </a:r>
        </a:p>
        <a:p>
          <a:pPr marL="228600" lvl="1" indent="-228600" algn="l" defTabSz="889000">
            <a:lnSpc>
              <a:spcPct val="100000"/>
            </a:lnSpc>
            <a:spcBef>
              <a:spcPct val="0"/>
            </a:spcBef>
            <a:spcAft>
              <a:spcPct val="15000"/>
            </a:spcAft>
            <a:buChar char="•"/>
          </a:pPr>
          <a:endParaRPr lang="en-GB" sz="2000" kern="1200" dirty="0"/>
        </a:p>
        <a:p>
          <a:pPr marL="228600" lvl="1" indent="-228600" algn="l" defTabSz="889000">
            <a:lnSpc>
              <a:spcPct val="100000"/>
            </a:lnSpc>
            <a:spcBef>
              <a:spcPct val="0"/>
            </a:spcBef>
            <a:spcAft>
              <a:spcPct val="15000"/>
            </a:spcAft>
            <a:buChar char="•"/>
          </a:pPr>
          <a:endParaRPr lang="en-US" sz="2000" kern="1200" dirty="0"/>
        </a:p>
      </dsp:txBody>
      <dsp:txXfrm>
        <a:off x="0" y="2022827"/>
        <a:ext cx="10572098" cy="2239698"/>
      </dsp:txXfrm>
    </dsp:sp>
    <dsp:sp modelId="{1FCFBBD8-171A-4294-AEFB-5E34F5119BC7}">
      <dsp:nvSpPr>
        <dsp:cNvPr id="0" name=""/>
        <dsp:cNvSpPr/>
      </dsp:nvSpPr>
      <dsp:spPr>
        <a:xfrm>
          <a:off x="0" y="1877865"/>
          <a:ext cx="8279052" cy="57793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720" tIns="0" rIns="279720" bIns="0" numCol="1" spcCol="1270" anchor="ctr" anchorCtr="0">
          <a:noAutofit/>
        </a:bodyPr>
        <a:lstStyle/>
        <a:p>
          <a:pPr marL="0" lvl="0" indent="0" algn="l" defTabSz="1066800">
            <a:lnSpc>
              <a:spcPct val="100000"/>
            </a:lnSpc>
            <a:spcBef>
              <a:spcPct val="0"/>
            </a:spcBef>
            <a:spcAft>
              <a:spcPct val="35000"/>
            </a:spcAft>
            <a:buNone/>
          </a:pPr>
          <a:r>
            <a:rPr lang="en-GB" sz="2400" kern="1200" dirty="0">
              <a:solidFill>
                <a:schemeClr val="tx1"/>
              </a:solidFill>
            </a:rPr>
            <a:t>Lecture 5: Identifying and Meeting Young People’s Needs  </a:t>
          </a:r>
          <a:endParaRPr lang="en-US" sz="2400" kern="1200" dirty="0">
            <a:solidFill>
              <a:schemeClr val="tx1"/>
            </a:solidFill>
          </a:endParaRPr>
        </a:p>
      </dsp:txBody>
      <dsp:txXfrm>
        <a:off x="28213" y="1906078"/>
        <a:ext cx="8222626" cy="52151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0759C5-5BCE-400F-B58B-D7A42FB93504}">
      <dsp:nvSpPr>
        <dsp:cNvPr id="0" name=""/>
        <dsp:cNvSpPr/>
      </dsp:nvSpPr>
      <dsp:spPr>
        <a:xfrm>
          <a:off x="0" y="8843"/>
          <a:ext cx="10550523" cy="163511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8838" tIns="458216" rIns="818838" bIns="142240" numCol="1" spcCol="1270" anchor="t" anchorCtr="0">
          <a:noAutofit/>
        </a:bodyPr>
        <a:lstStyle/>
        <a:p>
          <a:pPr marL="228600" lvl="1" indent="-228600" algn="l" defTabSz="889000">
            <a:lnSpc>
              <a:spcPct val="100000"/>
            </a:lnSpc>
            <a:spcBef>
              <a:spcPct val="0"/>
            </a:spcBef>
            <a:spcAft>
              <a:spcPct val="15000"/>
            </a:spcAft>
            <a:buChar char="•"/>
          </a:pPr>
          <a:r>
            <a:rPr lang="en-US" sz="2000" kern="1200" dirty="0"/>
            <a:t>‘Preparing for the Information Sheet’  sharing some examples.</a:t>
          </a:r>
        </a:p>
        <a:p>
          <a:pPr marL="228600" lvl="1" indent="-228600" algn="l" defTabSz="889000">
            <a:lnSpc>
              <a:spcPct val="100000"/>
            </a:lnSpc>
            <a:spcBef>
              <a:spcPct val="0"/>
            </a:spcBef>
            <a:spcAft>
              <a:spcPct val="15000"/>
            </a:spcAft>
            <a:buChar char="•"/>
          </a:pPr>
          <a:r>
            <a:rPr lang="en-US" sz="2000" kern="1200" dirty="0"/>
            <a:t>Professional Development Plan (PDP) discussion.</a:t>
          </a:r>
        </a:p>
        <a:p>
          <a:pPr marL="228600" lvl="1" indent="-228600" algn="l" defTabSz="889000">
            <a:lnSpc>
              <a:spcPct val="100000"/>
            </a:lnSpc>
            <a:spcBef>
              <a:spcPct val="0"/>
            </a:spcBef>
            <a:spcAft>
              <a:spcPct val="15000"/>
            </a:spcAft>
            <a:buChar char="•"/>
          </a:pPr>
          <a:r>
            <a:rPr lang="en-US" sz="2000" kern="1200" dirty="0"/>
            <a:t>Important Considerations when planning programmes of work with young people </a:t>
          </a:r>
        </a:p>
      </dsp:txBody>
      <dsp:txXfrm>
        <a:off x="0" y="8843"/>
        <a:ext cx="10550523" cy="1635110"/>
      </dsp:txXfrm>
    </dsp:sp>
    <dsp:sp modelId="{016D832F-3330-4B48-B398-1FDF8F4850EE}">
      <dsp:nvSpPr>
        <dsp:cNvPr id="0" name=""/>
        <dsp:cNvSpPr/>
      </dsp:nvSpPr>
      <dsp:spPr>
        <a:xfrm>
          <a:off x="550030" y="0"/>
          <a:ext cx="7362250" cy="76285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149" tIns="0" rIns="279149" bIns="0" numCol="1" spcCol="1270" anchor="ctr" anchorCtr="0">
          <a:noAutofit/>
        </a:bodyPr>
        <a:lstStyle/>
        <a:p>
          <a:pPr marL="0" lvl="0" indent="0" algn="l" defTabSz="1066800">
            <a:lnSpc>
              <a:spcPct val="100000"/>
            </a:lnSpc>
            <a:spcBef>
              <a:spcPct val="0"/>
            </a:spcBef>
            <a:spcAft>
              <a:spcPct val="35000"/>
            </a:spcAft>
            <a:buNone/>
          </a:pPr>
          <a:r>
            <a:rPr lang="en-GB" sz="2400" kern="1200" dirty="0">
              <a:solidFill>
                <a:schemeClr val="tx1"/>
              </a:solidFill>
            </a:rPr>
            <a:t>Lecture 6: Planning a Programme of Work </a:t>
          </a:r>
          <a:endParaRPr lang="en-US" sz="2400" kern="1200" dirty="0">
            <a:solidFill>
              <a:schemeClr val="tx1"/>
            </a:solidFill>
          </a:endParaRPr>
        </a:p>
      </dsp:txBody>
      <dsp:txXfrm>
        <a:off x="587269" y="37239"/>
        <a:ext cx="7287772" cy="688375"/>
      </dsp:txXfrm>
    </dsp:sp>
    <dsp:sp modelId="{2034F9B3-F43D-4657-AA98-2702D7CA4F57}">
      <dsp:nvSpPr>
        <dsp:cNvPr id="0" name=""/>
        <dsp:cNvSpPr/>
      </dsp:nvSpPr>
      <dsp:spPr>
        <a:xfrm>
          <a:off x="0" y="1844773"/>
          <a:ext cx="10550523" cy="1993321"/>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8838" tIns="458216" rIns="818838" bIns="142240" numCol="1" spcCol="1270" anchor="t" anchorCtr="0">
          <a:noAutofit/>
        </a:bodyPr>
        <a:lstStyle/>
        <a:p>
          <a:pPr marL="228600" lvl="1" indent="-228600" algn="l" defTabSz="889000">
            <a:lnSpc>
              <a:spcPct val="100000"/>
            </a:lnSpc>
            <a:spcBef>
              <a:spcPct val="0"/>
            </a:spcBef>
            <a:spcAft>
              <a:spcPct val="15000"/>
            </a:spcAft>
            <a:buChar char="•"/>
          </a:pPr>
          <a:endParaRPr lang="en-US" sz="2000" kern="1200" dirty="0"/>
        </a:p>
        <a:p>
          <a:pPr marL="228600" lvl="1" indent="-228600" algn="l" defTabSz="889000">
            <a:lnSpc>
              <a:spcPct val="100000"/>
            </a:lnSpc>
            <a:spcBef>
              <a:spcPct val="0"/>
            </a:spcBef>
            <a:spcAft>
              <a:spcPct val="15000"/>
            </a:spcAft>
            <a:buChar char="•"/>
          </a:pPr>
          <a:r>
            <a:rPr lang="en-US" sz="2000" kern="1200" dirty="0"/>
            <a:t>Analysis of your Programme of  Work Session</a:t>
          </a:r>
        </a:p>
      </dsp:txBody>
      <dsp:txXfrm>
        <a:off x="0" y="1844773"/>
        <a:ext cx="10550523" cy="1993321"/>
      </dsp:txXfrm>
    </dsp:sp>
    <dsp:sp modelId="{1FCFBBD8-171A-4294-AEFB-5E34F5119BC7}">
      <dsp:nvSpPr>
        <dsp:cNvPr id="0" name=""/>
        <dsp:cNvSpPr/>
      </dsp:nvSpPr>
      <dsp:spPr>
        <a:xfrm>
          <a:off x="337279" y="1660752"/>
          <a:ext cx="7385366" cy="6847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149" tIns="0" rIns="279149" bIns="0" numCol="1" spcCol="1270" anchor="ctr" anchorCtr="0">
          <a:noAutofit/>
        </a:bodyPr>
        <a:lstStyle/>
        <a:p>
          <a:pPr marL="0" lvl="0" indent="0" algn="l" defTabSz="1066800">
            <a:lnSpc>
              <a:spcPct val="100000"/>
            </a:lnSpc>
            <a:spcBef>
              <a:spcPct val="0"/>
            </a:spcBef>
            <a:spcAft>
              <a:spcPct val="35000"/>
            </a:spcAft>
            <a:buNone/>
          </a:pPr>
          <a:r>
            <a:rPr lang="en-GB" sz="2400" kern="1200" dirty="0">
              <a:solidFill>
                <a:schemeClr val="tx1"/>
              </a:solidFill>
            </a:rPr>
            <a:t>Lecture 7 -  Programme Analysis PPT</a:t>
          </a:r>
          <a:endParaRPr lang="en-US" sz="2400" kern="1200" dirty="0">
            <a:solidFill>
              <a:schemeClr val="tx1"/>
            </a:solidFill>
          </a:endParaRPr>
        </a:p>
      </dsp:txBody>
      <dsp:txXfrm>
        <a:off x="370704" y="1694177"/>
        <a:ext cx="7318516" cy="61786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0759C5-5BCE-400F-B58B-D7A42FB93504}">
      <dsp:nvSpPr>
        <dsp:cNvPr id="0" name=""/>
        <dsp:cNvSpPr/>
      </dsp:nvSpPr>
      <dsp:spPr>
        <a:xfrm>
          <a:off x="0" y="178912"/>
          <a:ext cx="10550523" cy="1317236"/>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8838" tIns="853948" rIns="818838" bIns="142240" numCol="1" spcCol="1270" anchor="t" anchorCtr="0">
          <a:noAutofit/>
        </a:bodyPr>
        <a:lstStyle/>
        <a:p>
          <a:pPr marL="228600" lvl="1" indent="-228600" algn="l" defTabSz="889000">
            <a:lnSpc>
              <a:spcPct val="100000"/>
            </a:lnSpc>
            <a:spcBef>
              <a:spcPct val="0"/>
            </a:spcBef>
            <a:spcAft>
              <a:spcPct val="15000"/>
            </a:spcAft>
            <a:buChar char="•"/>
          </a:pPr>
          <a:r>
            <a:rPr lang="en-US" sz="2000" kern="1200" dirty="0"/>
            <a:t> Compulsory Meetings</a:t>
          </a:r>
        </a:p>
      </dsp:txBody>
      <dsp:txXfrm>
        <a:off x="0" y="178912"/>
        <a:ext cx="10550523" cy="1317236"/>
      </dsp:txXfrm>
    </dsp:sp>
    <dsp:sp modelId="{016D832F-3330-4B48-B398-1FDF8F4850EE}">
      <dsp:nvSpPr>
        <dsp:cNvPr id="0" name=""/>
        <dsp:cNvSpPr/>
      </dsp:nvSpPr>
      <dsp:spPr>
        <a:xfrm>
          <a:off x="0" y="169572"/>
          <a:ext cx="8913990" cy="55796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149" tIns="0" rIns="279149" bIns="0" numCol="1" spcCol="1270" anchor="ctr" anchorCtr="0">
          <a:noAutofit/>
        </a:bodyPr>
        <a:lstStyle/>
        <a:p>
          <a:pPr marL="0" lvl="0" indent="0" algn="l" defTabSz="1066800">
            <a:lnSpc>
              <a:spcPct val="100000"/>
            </a:lnSpc>
            <a:spcBef>
              <a:spcPct val="0"/>
            </a:spcBef>
            <a:spcAft>
              <a:spcPct val="35000"/>
            </a:spcAft>
            <a:buNone/>
          </a:pPr>
          <a:r>
            <a:rPr lang="en-GB" sz="2400" kern="1200" dirty="0">
              <a:solidFill>
                <a:schemeClr val="tx1"/>
              </a:solidFill>
            </a:rPr>
            <a:t>Lecture 8: Placement Progression Meetings with Fran - Compulsory</a:t>
          </a:r>
          <a:endParaRPr lang="en-US" sz="2400" kern="1200" dirty="0">
            <a:solidFill>
              <a:schemeClr val="tx1"/>
            </a:solidFill>
          </a:endParaRPr>
        </a:p>
      </dsp:txBody>
      <dsp:txXfrm>
        <a:off x="27237" y="196809"/>
        <a:ext cx="8859516" cy="503487"/>
      </dsp:txXfrm>
    </dsp:sp>
    <dsp:sp modelId="{2034F9B3-F43D-4657-AA98-2702D7CA4F57}">
      <dsp:nvSpPr>
        <dsp:cNvPr id="0" name=""/>
        <dsp:cNvSpPr/>
      </dsp:nvSpPr>
      <dsp:spPr>
        <a:xfrm>
          <a:off x="0" y="1743310"/>
          <a:ext cx="10550523" cy="2244525"/>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8838" tIns="853948" rIns="818838" bIns="142240" numCol="1" spcCol="1270" anchor="t" anchorCtr="0">
          <a:noAutofit/>
        </a:bodyPr>
        <a:lstStyle/>
        <a:p>
          <a:pPr marL="228600" lvl="1" indent="-228600" algn="l" defTabSz="889000">
            <a:lnSpc>
              <a:spcPct val="100000"/>
            </a:lnSpc>
            <a:spcBef>
              <a:spcPct val="0"/>
            </a:spcBef>
            <a:spcAft>
              <a:spcPct val="15000"/>
            </a:spcAft>
            <a:buChar char="•"/>
          </a:pPr>
          <a:endParaRPr lang="en-US" sz="2000" kern="1200" dirty="0"/>
        </a:p>
        <a:p>
          <a:pPr marL="228600" lvl="1" indent="-228600" algn="l" defTabSz="889000">
            <a:lnSpc>
              <a:spcPct val="100000"/>
            </a:lnSpc>
            <a:spcBef>
              <a:spcPct val="0"/>
            </a:spcBef>
            <a:spcAft>
              <a:spcPct val="15000"/>
            </a:spcAft>
            <a:buChar char="•"/>
          </a:pPr>
          <a:r>
            <a:rPr lang="en-US" sz="2000" kern="1200" dirty="0"/>
            <a:t>Professional Development Opportunities (PDP)</a:t>
          </a:r>
        </a:p>
      </dsp:txBody>
      <dsp:txXfrm>
        <a:off x="0" y="1743310"/>
        <a:ext cx="10550523" cy="2244525"/>
      </dsp:txXfrm>
    </dsp:sp>
    <dsp:sp modelId="{1FCFBBD8-171A-4294-AEFB-5E34F5119BC7}">
      <dsp:nvSpPr>
        <dsp:cNvPr id="0" name=""/>
        <dsp:cNvSpPr/>
      </dsp:nvSpPr>
      <dsp:spPr>
        <a:xfrm>
          <a:off x="0" y="1505733"/>
          <a:ext cx="8055810" cy="84273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149" tIns="0" rIns="279149" bIns="0" numCol="1" spcCol="1270" anchor="ctr" anchorCtr="0">
          <a:noAutofit/>
        </a:bodyPr>
        <a:lstStyle/>
        <a:p>
          <a:pPr marL="0" lvl="0" indent="0" algn="l" defTabSz="1066800">
            <a:lnSpc>
              <a:spcPct val="100000"/>
            </a:lnSpc>
            <a:spcBef>
              <a:spcPct val="0"/>
            </a:spcBef>
            <a:spcAft>
              <a:spcPct val="35000"/>
            </a:spcAft>
            <a:buNone/>
          </a:pPr>
          <a:r>
            <a:rPr lang="en-GB" sz="2400" kern="1200" dirty="0">
              <a:solidFill>
                <a:schemeClr val="tx1"/>
              </a:solidFill>
            </a:rPr>
            <a:t>Lecture 9 -  Programme Analysis PPT</a:t>
          </a:r>
          <a:endParaRPr lang="en-US" sz="2400" kern="1200" dirty="0">
            <a:solidFill>
              <a:schemeClr val="tx1"/>
            </a:solidFill>
          </a:endParaRPr>
        </a:p>
      </dsp:txBody>
      <dsp:txXfrm>
        <a:off x="41139" y="1546872"/>
        <a:ext cx="7973532" cy="76045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0759C5-5BCE-400F-B58B-D7A42FB93504}">
      <dsp:nvSpPr>
        <dsp:cNvPr id="0" name=""/>
        <dsp:cNvSpPr/>
      </dsp:nvSpPr>
      <dsp:spPr>
        <a:xfrm>
          <a:off x="0" y="12009"/>
          <a:ext cx="10550523" cy="1316664"/>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8838" tIns="541528" rIns="818838" bIns="142240" numCol="1" spcCol="1270" anchor="t" anchorCtr="0">
          <a:noAutofit/>
        </a:bodyPr>
        <a:lstStyle/>
        <a:p>
          <a:pPr marL="228600" lvl="1" indent="-228600" algn="l" defTabSz="889000">
            <a:lnSpc>
              <a:spcPct val="100000"/>
            </a:lnSpc>
            <a:spcBef>
              <a:spcPct val="0"/>
            </a:spcBef>
            <a:spcAft>
              <a:spcPct val="15000"/>
            </a:spcAft>
            <a:buChar char="•"/>
          </a:pPr>
          <a:r>
            <a:rPr lang="en-US" sz="2000" kern="1200" dirty="0"/>
            <a:t> You are required to make an appointment to discuss any portfolio work you may need support with. </a:t>
          </a:r>
        </a:p>
      </dsp:txBody>
      <dsp:txXfrm>
        <a:off x="0" y="12009"/>
        <a:ext cx="10550523" cy="1316664"/>
      </dsp:txXfrm>
    </dsp:sp>
    <dsp:sp modelId="{016D832F-3330-4B48-B398-1FDF8F4850EE}">
      <dsp:nvSpPr>
        <dsp:cNvPr id="0" name=""/>
        <dsp:cNvSpPr/>
      </dsp:nvSpPr>
      <dsp:spPr>
        <a:xfrm>
          <a:off x="0" y="0"/>
          <a:ext cx="10028640" cy="61410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149" tIns="0" rIns="279149" bIns="0" numCol="1" spcCol="1270" anchor="ctr" anchorCtr="0">
          <a:noAutofit/>
        </a:bodyPr>
        <a:lstStyle/>
        <a:p>
          <a:pPr marL="0" lvl="0" indent="0" algn="l" defTabSz="1066800">
            <a:lnSpc>
              <a:spcPct val="100000"/>
            </a:lnSpc>
            <a:spcBef>
              <a:spcPct val="0"/>
            </a:spcBef>
            <a:spcAft>
              <a:spcPct val="35000"/>
            </a:spcAft>
            <a:buNone/>
          </a:pPr>
          <a:r>
            <a:rPr lang="en-GB" sz="2400" kern="1200" dirty="0">
              <a:solidFill>
                <a:schemeClr val="tx1"/>
              </a:solidFill>
            </a:rPr>
            <a:t>Lecture 10 27/1/25 Individual Tutorial By Appointment with Module Lead</a:t>
          </a:r>
          <a:endParaRPr lang="en-US" sz="2400" kern="1200" dirty="0">
            <a:solidFill>
              <a:schemeClr val="tx1"/>
            </a:solidFill>
          </a:endParaRPr>
        </a:p>
      </dsp:txBody>
      <dsp:txXfrm>
        <a:off x="29978" y="29978"/>
        <a:ext cx="9968684" cy="554147"/>
      </dsp:txXfrm>
    </dsp:sp>
    <dsp:sp modelId="{2034F9B3-F43D-4657-AA98-2702D7CA4F57}">
      <dsp:nvSpPr>
        <dsp:cNvPr id="0" name=""/>
        <dsp:cNvSpPr/>
      </dsp:nvSpPr>
      <dsp:spPr>
        <a:xfrm>
          <a:off x="0" y="1517907"/>
          <a:ext cx="10550523" cy="2637643"/>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8838" tIns="541528" rIns="818838" bIns="142240" numCol="1" spcCol="1270" anchor="t" anchorCtr="0">
          <a:noAutofit/>
        </a:bodyPr>
        <a:lstStyle/>
        <a:p>
          <a:pPr marL="228600" lvl="1" indent="-228600" algn="l" defTabSz="889000">
            <a:lnSpc>
              <a:spcPct val="100000"/>
            </a:lnSpc>
            <a:spcBef>
              <a:spcPct val="0"/>
            </a:spcBef>
            <a:spcAft>
              <a:spcPct val="15000"/>
            </a:spcAft>
            <a:buChar char="•"/>
          </a:pPr>
          <a:endParaRPr lang="en-US" sz="2000" kern="1200" dirty="0"/>
        </a:p>
        <a:p>
          <a:pPr marL="228600" lvl="1" indent="-228600" algn="l" defTabSz="889000">
            <a:lnSpc>
              <a:spcPct val="100000"/>
            </a:lnSpc>
            <a:spcBef>
              <a:spcPct val="0"/>
            </a:spcBef>
            <a:spcAft>
              <a:spcPct val="15000"/>
            </a:spcAft>
            <a:buChar char="•"/>
          </a:pPr>
          <a:r>
            <a:rPr lang="en-US" sz="2000" kern="1200" dirty="0"/>
            <a:t>Professional Development Opportunities (PDP)</a:t>
          </a:r>
        </a:p>
        <a:p>
          <a:pPr marL="228600" lvl="1" indent="-228600" algn="l" defTabSz="889000">
            <a:lnSpc>
              <a:spcPct val="100000"/>
            </a:lnSpc>
            <a:spcBef>
              <a:spcPct val="0"/>
            </a:spcBef>
            <a:spcAft>
              <a:spcPct val="15000"/>
            </a:spcAft>
            <a:buChar char="•"/>
          </a:pPr>
          <a:r>
            <a:rPr lang="en-US" sz="2000" kern="1200" dirty="0"/>
            <a:t>Choices</a:t>
          </a:r>
        </a:p>
        <a:p>
          <a:pPr marL="228600" lvl="1" indent="-228600" algn="l" defTabSz="889000">
            <a:lnSpc>
              <a:spcPct val="100000"/>
            </a:lnSpc>
            <a:spcBef>
              <a:spcPct val="0"/>
            </a:spcBef>
            <a:spcAft>
              <a:spcPct val="15000"/>
            </a:spcAft>
            <a:buChar char="•"/>
          </a:pPr>
          <a:r>
            <a:rPr lang="en-US" sz="2000" kern="1200" dirty="0"/>
            <a:t>Housing.</a:t>
          </a:r>
        </a:p>
      </dsp:txBody>
      <dsp:txXfrm>
        <a:off x="0" y="1517907"/>
        <a:ext cx="10550523" cy="2637643"/>
      </dsp:txXfrm>
    </dsp:sp>
    <dsp:sp modelId="{1FCFBBD8-171A-4294-AEFB-5E34F5119BC7}">
      <dsp:nvSpPr>
        <dsp:cNvPr id="0" name=""/>
        <dsp:cNvSpPr/>
      </dsp:nvSpPr>
      <dsp:spPr>
        <a:xfrm>
          <a:off x="0" y="1336012"/>
          <a:ext cx="10045654" cy="64521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149" tIns="0" rIns="279149" bIns="0" numCol="1" spcCol="1270" anchor="ctr" anchorCtr="0">
          <a:noAutofit/>
        </a:bodyPr>
        <a:lstStyle/>
        <a:p>
          <a:pPr marL="0" lvl="0" indent="0" algn="l" defTabSz="1066800">
            <a:lnSpc>
              <a:spcPct val="100000"/>
            </a:lnSpc>
            <a:spcBef>
              <a:spcPct val="0"/>
            </a:spcBef>
            <a:spcAft>
              <a:spcPct val="35000"/>
            </a:spcAft>
            <a:buNone/>
          </a:pPr>
          <a:r>
            <a:rPr lang="en-GB" sz="2400" kern="1200" dirty="0">
              <a:solidFill>
                <a:schemeClr val="tx1"/>
              </a:solidFill>
            </a:rPr>
            <a:t>Lecture 11 3/2/25, 10/2/25 and 17/2/25 – Additional Training Opportunities</a:t>
          </a:r>
          <a:endParaRPr lang="en-US" sz="2400" kern="1200" dirty="0">
            <a:solidFill>
              <a:schemeClr val="tx1"/>
            </a:solidFill>
          </a:endParaRPr>
        </a:p>
      </dsp:txBody>
      <dsp:txXfrm>
        <a:off x="31497" y="1367509"/>
        <a:ext cx="9982660" cy="582222"/>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AA7656-64B3-4E88-AA6B-6B13EAD0CB76}" type="datetimeFigureOut">
              <a:rPr lang="en-GB" smtClean="0"/>
              <a:t>10/09/2024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64941D-40EE-4ACB-B0DD-9F90DC2B7B3B}" type="slidenum">
              <a:rPr lang="en-GB" smtClean="0"/>
              <a:t>‹#›</a:t>
            </a:fld>
            <a:endParaRPr lang="en-GB"/>
          </a:p>
        </p:txBody>
      </p:sp>
    </p:spTree>
    <p:extLst>
      <p:ext uri="{BB962C8B-B14F-4D97-AF65-F5344CB8AC3E}">
        <p14:creationId xmlns:p14="http://schemas.microsoft.com/office/powerpoint/2010/main" val="31133209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664941D-40EE-4ACB-B0DD-9F90DC2B7B3B}" type="slidenum">
              <a:rPr lang="en-GB" smtClean="0"/>
              <a:t>27</a:t>
            </a:fld>
            <a:endParaRPr lang="en-GB"/>
          </a:p>
        </p:txBody>
      </p:sp>
    </p:spTree>
    <p:extLst>
      <p:ext uri="{BB962C8B-B14F-4D97-AF65-F5344CB8AC3E}">
        <p14:creationId xmlns:p14="http://schemas.microsoft.com/office/powerpoint/2010/main" val="35955385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76542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C26D97-00F7-B2E9-9F0B-44E23FB682F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07B5632-F65B-48BE-E9C5-9A80194B798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C424AF5-AE23-B366-C467-A3FDD3325F53}"/>
              </a:ext>
            </a:extLst>
          </p:cNvPr>
          <p:cNvSpPr>
            <a:spLocks noGrp="1"/>
          </p:cNvSpPr>
          <p:nvPr>
            <p:ph type="dt" sz="half" idx="10"/>
          </p:nvPr>
        </p:nvSpPr>
        <p:spPr/>
        <p:txBody>
          <a:bodyPr/>
          <a:lstStyle/>
          <a:p>
            <a:fld id="{B903B507-B5A5-4EB8-9ED0-F32979F097C2}" type="datetimeFigureOut">
              <a:rPr lang="en-GB" smtClean="0"/>
              <a:t>10/09/2024</a:t>
            </a:fld>
            <a:endParaRPr lang="en-GB"/>
          </a:p>
        </p:txBody>
      </p:sp>
      <p:sp>
        <p:nvSpPr>
          <p:cNvPr id="5" name="Footer Placeholder 4">
            <a:extLst>
              <a:ext uri="{FF2B5EF4-FFF2-40B4-BE49-F238E27FC236}">
                <a16:creationId xmlns:a16="http://schemas.microsoft.com/office/drawing/2014/main" id="{87109397-992C-3DC4-FAE7-048021E54B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16329F-2C37-32C7-E8EA-F9194979F256}"/>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4950062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EA8B74-FF77-348F-D99D-4816B64802A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1B3458E-001E-265D-29E3-E4EEB181A44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C11F11-99DA-A7BD-B80F-B0F78178A16C}"/>
              </a:ext>
            </a:extLst>
          </p:cNvPr>
          <p:cNvSpPr>
            <a:spLocks noGrp="1"/>
          </p:cNvSpPr>
          <p:nvPr>
            <p:ph type="dt" sz="half" idx="10"/>
          </p:nvPr>
        </p:nvSpPr>
        <p:spPr/>
        <p:txBody>
          <a:bodyPr/>
          <a:lstStyle/>
          <a:p>
            <a:fld id="{B903B507-B5A5-4EB8-9ED0-F32979F097C2}" type="datetimeFigureOut">
              <a:rPr lang="en-GB" smtClean="0"/>
              <a:t>10/09/2024</a:t>
            </a:fld>
            <a:endParaRPr lang="en-GB"/>
          </a:p>
        </p:txBody>
      </p:sp>
      <p:sp>
        <p:nvSpPr>
          <p:cNvPr id="5" name="Footer Placeholder 4">
            <a:extLst>
              <a:ext uri="{FF2B5EF4-FFF2-40B4-BE49-F238E27FC236}">
                <a16:creationId xmlns:a16="http://schemas.microsoft.com/office/drawing/2014/main" id="{8F1DBC0A-995F-4968-03DD-4E1176A0E0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8DAD50-F838-9AD1-53A5-4CF0F910FEFD}"/>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3960063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E0292-4592-EE4B-07F0-86BC6BB0C56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2910CB3-EC13-0189-F75A-6CCEA236C10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E93F779-D50A-DA24-B3E1-D3DB7D5BD82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ED4A007-0F6A-3D59-E4D9-75F2458DCCFB}"/>
              </a:ext>
            </a:extLst>
          </p:cNvPr>
          <p:cNvSpPr>
            <a:spLocks noGrp="1"/>
          </p:cNvSpPr>
          <p:nvPr>
            <p:ph type="dt" sz="half" idx="10"/>
          </p:nvPr>
        </p:nvSpPr>
        <p:spPr/>
        <p:txBody>
          <a:bodyPr/>
          <a:lstStyle/>
          <a:p>
            <a:fld id="{B903B507-B5A5-4EB8-9ED0-F32979F097C2}" type="datetimeFigureOut">
              <a:rPr lang="en-GB" smtClean="0"/>
              <a:t>10/09/2024</a:t>
            </a:fld>
            <a:endParaRPr lang="en-GB"/>
          </a:p>
        </p:txBody>
      </p:sp>
      <p:sp>
        <p:nvSpPr>
          <p:cNvPr id="6" name="Footer Placeholder 5">
            <a:extLst>
              <a:ext uri="{FF2B5EF4-FFF2-40B4-BE49-F238E27FC236}">
                <a16:creationId xmlns:a16="http://schemas.microsoft.com/office/drawing/2014/main" id="{7874E8E0-3857-C820-F9C7-E7A7A213EB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C4A9AB-9420-1803-7C70-D2E757AB8694}"/>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7820682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8C5618-3873-1798-0431-BFBCFDA2C03C}"/>
              </a:ext>
            </a:extLst>
          </p:cNvPr>
          <p:cNvSpPr>
            <a:spLocks noGrp="1"/>
          </p:cNvSpPr>
          <p:nvPr>
            <p:ph type="dt" sz="half" idx="10"/>
          </p:nvPr>
        </p:nvSpPr>
        <p:spPr/>
        <p:txBody>
          <a:bodyPr/>
          <a:lstStyle/>
          <a:p>
            <a:fld id="{B903B507-B5A5-4EB8-9ED0-F32979F097C2}" type="datetimeFigureOut">
              <a:rPr lang="en-GB" smtClean="0"/>
              <a:t>10/09/2024</a:t>
            </a:fld>
            <a:endParaRPr lang="en-GB"/>
          </a:p>
        </p:txBody>
      </p:sp>
      <p:sp>
        <p:nvSpPr>
          <p:cNvPr id="3" name="Footer Placeholder 2">
            <a:extLst>
              <a:ext uri="{FF2B5EF4-FFF2-40B4-BE49-F238E27FC236}">
                <a16:creationId xmlns:a16="http://schemas.microsoft.com/office/drawing/2014/main" id="{25C3E5E6-FD08-5DF4-921C-23C780E4EFF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8849A1B-E71C-A492-33E4-687C2D765C29}"/>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7441534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F7DB1-748C-B47F-F01A-8C00058F93A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EBD6D6A-43BB-E32C-7A44-C934995FBB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9DE43BA-0045-C692-2279-7A346E37ECB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1545E81-954D-5F6C-DB37-6DE9F559D6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AAE34EF-5CDA-4A9D-B77B-87B395B4C1D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1F74020-8A9F-5805-B424-AD07BDC79943}"/>
              </a:ext>
            </a:extLst>
          </p:cNvPr>
          <p:cNvSpPr>
            <a:spLocks noGrp="1"/>
          </p:cNvSpPr>
          <p:nvPr>
            <p:ph type="dt" sz="half" idx="10"/>
          </p:nvPr>
        </p:nvSpPr>
        <p:spPr/>
        <p:txBody>
          <a:bodyPr/>
          <a:lstStyle/>
          <a:p>
            <a:fld id="{B903B507-B5A5-4EB8-9ED0-F32979F097C2}" type="datetimeFigureOut">
              <a:rPr lang="en-GB" smtClean="0"/>
              <a:t>10/09/2024</a:t>
            </a:fld>
            <a:endParaRPr lang="en-GB"/>
          </a:p>
        </p:txBody>
      </p:sp>
      <p:sp>
        <p:nvSpPr>
          <p:cNvPr id="8" name="Footer Placeholder 7">
            <a:extLst>
              <a:ext uri="{FF2B5EF4-FFF2-40B4-BE49-F238E27FC236}">
                <a16:creationId xmlns:a16="http://schemas.microsoft.com/office/drawing/2014/main" id="{C08AA7D5-8D62-F102-8747-0DA3A8CBDFC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7EADB84-6BB6-C0BE-5EA4-03E0A6D34B87}"/>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617047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774632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864958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460472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302181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260054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3904658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C26D97-00F7-B2E9-9F0B-44E23FB682F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07B5632-F65B-48BE-E9C5-9A80194B798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C424AF5-AE23-B366-C467-A3FDD3325F53}"/>
              </a:ext>
            </a:extLst>
          </p:cNvPr>
          <p:cNvSpPr>
            <a:spLocks noGrp="1"/>
          </p:cNvSpPr>
          <p:nvPr>
            <p:ph type="dt" sz="half" idx="10"/>
          </p:nvPr>
        </p:nvSpPr>
        <p:spPr/>
        <p:txBody>
          <a:bodyPr/>
          <a:lstStyle/>
          <a:p>
            <a:fld id="{B903B507-B5A5-4EB8-9ED0-F32979F097C2}" type="datetimeFigureOut">
              <a:rPr lang="en-GB" smtClean="0"/>
              <a:t>10/09/2024</a:t>
            </a:fld>
            <a:endParaRPr lang="en-GB"/>
          </a:p>
        </p:txBody>
      </p:sp>
      <p:sp>
        <p:nvSpPr>
          <p:cNvPr id="5" name="Footer Placeholder 4">
            <a:extLst>
              <a:ext uri="{FF2B5EF4-FFF2-40B4-BE49-F238E27FC236}">
                <a16:creationId xmlns:a16="http://schemas.microsoft.com/office/drawing/2014/main" id="{87109397-992C-3DC4-FAE7-048021E54B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16329F-2C37-32C7-E8EA-F9194979F256}"/>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490628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8C5618-3873-1798-0431-BFBCFDA2C03C}"/>
              </a:ext>
            </a:extLst>
          </p:cNvPr>
          <p:cNvSpPr>
            <a:spLocks noGrp="1"/>
          </p:cNvSpPr>
          <p:nvPr>
            <p:ph type="dt" sz="half" idx="10"/>
          </p:nvPr>
        </p:nvSpPr>
        <p:spPr/>
        <p:txBody>
          <a:bodyPr/>
          <a:lstStyle/>
          <a:p>
            <a:fld id="{B903B507-B5A5-4EB8-9ED0-F32979F097C2}" type="datetimeFigureOut">
              <a:rPr lang="en-GB" smtClean="0"/>
              <a:t>10/09/2024</a:t>
            </a:fld>
            <a:endParaRPr lang="en-GB"/>
          </a:p>
        </p:txBody>
      </p:sp>
      <p:sp>
        <p:nvSpPr>
          <p:cNvPr id="3" name="Footer Placeholder 2">
            <a:extLst>
              <a:ext uri="{FF2B5EF4-FFF2-40B4-BE49-F238E27FC236}">
                <a16:creationId xmlns:a16="http://schemas.microsoft.com/office/drawing/2014/main" id="{25C3E5E6-FD08-5DF4-921C-23C780E4EFF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8849A1B-E71C-A492-33E4-687C2D765C29}"/>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591580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4.xml"/><Relationship Id="rId3" Type="http://schemas.openxmlformats.org/officeDocument/2006/relationships/slideLayout" Target="../slideLayouts/slideLayout9.xml"/><Relationship Id="rId7" Type="http://schemas.openxmlformats.org/officeDocument/2006/relationships/slideLayout" Target="../slideLayouts/slideLayout13.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5" Type="http://schemas.openxmlformats.org/officeDocument/2006/relationships/slideLayout" Target="../slideLayouts/slideLayout11.xml"/><Relationship Id="rId10" Type="http://schemas.openxmlformats.org/officeDocument/2006/relationships/image" Target="../media/image2.png"/><Relationship Id="rId4" Type="http://schemas.openxmlformats.org/officeDocument/2006/relationships/slideLayout" Target="../slideLayouts/slideLayout10.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low confidence">
            <a:extLst>
              <a:ext uri="{FF2B5EF4-FFF2-40B4-BE49-F238E27FC236}">
                <a16:creationId xmlns:a16="http://schemas.microsoft.com/office/drawing/2014/main" id="{54B31FAD-A0B3-FC30-DEA7-D7A295A647D4}"/>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159379969"/>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9/10/2024</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10"/>
          <a:stretch>
            <a:fillRect/>
          </a:stretch>
        </p:blipFill>
        <p:spPr>
          <a:xfrm>
            <a:off x="0" y="0"/>
            <a:ext cx="12192000" cy="6858000"/>
          </a:xfrm>
          <a:prstGeom prst="rect">
            <a:avLst/>
          </a:prstGeom>
        </p:spPr>
      </p:pic>
    </p:spTree>
    <p:extLst>
      <p:ext uri="{BB962C8B-B14F-4D97-AF65-F5344CB8AC3E}">
        <p14:creationId xmlns:p14="http://schemas.microsoft.com/office/powerpoint/2010/main" val="2953776613"/>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5" r:id="rId7"/>
    <p:sldLayoutId id="214748371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8.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8.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8.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8.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8.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8.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normAutofit/>
          </a:bodyPr>
          <a:lstStyle/>
          <a:p>
            <a:r>
              <a:rPr lang="en-GB"/>
              <a:t>Level 5 Fieldwork</a:t>
            </a:r>
            <a:br>
              <a:rPr lang="en-GB"/>
            </a:br>
            <a:r>
              <a:rPr lang="en-GB"/>
              <a:t>Youth Work Practice 2: Developing Practice</a:t>
            </a:r>
          </a:p>
        </p:txBody>
      </p:sp>
      <p:sp>
        <p:nvSpPr>
          <p:cNvPr id="3" name="Subtitle 2"/>
          <p:cNvSpPr>
            <a:spLocks noGrp="1"/>
          </p:cNvSpPr>
          <p:nvPr>
            <p:ph type="body" idx="1"/>
          </p:nvPr>
        </p:nvSpPr>
        <p:spPr/>
        <p:txBody>
          <a:bodyPr>
            <a:normAutofit/>
          </a:bodyPr>
          <a:lstStyle/>
          <a:p>
            <a:endParaRPr lang="en-GB" dirty="0"/>
          </a:p>
          <a:p>
            <a:r>
              <a:rPr lang="en-GB" dirty="0"/>
              <a:t>ECYW5005						Alana Enoch</a:t>
            </a:r>
          </a:p>
        </p:txBody>
      </p:sp>
    </p:spTree>
    <p:extLst>
      <p:ext uri="{BB962C8B-B14F-4D97-AF65-F5344CB8AC3E}">
        <p14:creationId xmlns:p14="http://schemas.microsoft.com/office/powerpoint/2010/main" val="1953079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128FA-F2CA-8BF4-8447-7B3D79E6D52A}"/>
              </a:ext>
            </a:extLst>
          </p:cNvPr>
          <p:cNvSpPr>
            <a:spLocks noGrp="1"/>
          </p:cNvSpPr>
          <p:nvPr>
            <p:ph type="title"/>
          </p:nvPr>
        </p:nvSpPr>
        <p:spPr>
          <a:xfrm>
            <a:off x="540327" y="0"/>
            <a:ext cx="11312237" cy="1610879"/>
          </a:xfrm>
        </p:spPr>
        <p:txBody>
          <a:bodyPr vert="horz" lIns="91440" tIns="45720" rIns="91440" bIns="45720" rtlCol="0" anchor="ctr">
            <a:normAutofit/>
          </a:bodyPr>
          <a:lstStyle/>
          <a:p>
            <a:br>
              <a:rPr lang="en-US" dirty="0"/>
            </a:br>
            <a:r>
              <a:rPr lang="en-US" dirty="0"/>
              <a:t>Introductions and re-connecting</a:t>
            </a:r>
          </a:p>
        </p:txBody>
      </p:sp>
      <p:pic>
        <p:nvPicPr>
          <p:cNvPr id="5" name="Picture 4" descr="Hand with red strings">
            <a:extLst>
              <a:ext uri="{FF2B5EF4-FFF2-40B4-BE49-F238E27FC236}">
                <a16:creationId xmlns:a16="http://schemas.microsoft.com/office/drawing/2014/main" id="{43D59556-DB13-657C-A2FE-BD2F279A3452}"/>
              </a:ext>
            </a:extLst>
          </p:cNvPr>
          <p:cNvPicPr>
            <a:picLocks noChangeAspect="1"/>
          </p:cNvPicPr>
          <p:nvPr/>
        </p:nvPicPr>
        <p:blipFill rotWithShape="1">
          <a:blip r:embed="rId2"/>
          <a:srcRect t="17189" b="20819"/>
          <a:stretch/>
        </p:blipFill>
        <p:spPr>
          <a:xfrm>
            <a:off x="748145" y="1610880"/>
            <a:ext cx="10515600" cy="3778538"/>
          </a:xfrm>
          <a:prstGeom prst="rect">
            <a:avLst/>
          </a:prstGeom>
          <a:noFill/>
        </p:spPr>
      </p:pic>
    </p:spTree>
    <p:extLst>
      <p:ext uri="{BB962C8B-B14F-4D97-AF65-F5344CB8AC3E}">
        <p14:creationId xmlns:p14="http://schemas.microsoft.com/office/powerpoint/2010/main" val="24809114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611B1A-79EC-69DE-15C7-49B13E6D0A4E}"/>
              </a:ext>
            </a:extLst>
          </p:cNvPr>
          <p:cNvSpPr>
            <a:spLocks noGrp="1"/>
          </p:cNvSpPr>
          <p:nvPr>
            <p:ph type="title"/>
          </p:nvPr>
        </p:nvSpPr>
        <p:spPr/>
        <p:txBody>
          <a:bodyPr/>
          <a:lstStyle/>
          <a:p>
            <a:r>
              <a:rPr lang="en-GB" dirty="0"/>
              <a:t>Pause Point</a:t>
            </a:r>
            <a:br>
              <a:rPr lang="en-GB" dirty="0"/>
            </a:br>
            <a:r>
              <a:rPr lang="en-GB" dirty="0"/>
              <a:t>Reflect on the following: Some Prompts</a:t>
            </a:r>
          </a:p>
        </p:txBody>
      </p:sp>
      <p:graphicFrame>
        <p:nvGraphicFramePr>
          <p:cNvPr id="7" name="Content Placeholder 2">
            <a:extLst>
              <a:ext uri="{FF2B5EF4-FFF2-40B4-BE49-F238E27FC236}">
                <a16:creationId xmlns:a16="http://schemas.microsoft.com/office/drawing/2014/main" id="{0587A393-EF9C-7A51-3890-6FA941114805}"/>
              </a:ext>
            </a:extLst>
          </p:cNvPr>
          <p:cNvGraphicFramePr>
            <a:graphicFrameLocks noGrp="1"/>
          </p:cNvGraphicFramePr>
          <p:nvPr>
            <p:ph idx="1"/>
            <p:extLst>
              <p:ext uri="{D42A27DB-BD31-4B8C-83A1-F6EECF244321}">
                <p14:modId xmlns:p14="http://schemas.microsoft.com/office/powerpoint/2010/main" val="2541315011"/>
              </p:ext>
            </p:extLst>
          </p:nvPr>
        </p:nvGraphicFramePr>
        <p:xfrm>
          <a:off x="1451579" y="2015732"/>
          <a:ext cx="9603275" cy="3450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494317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8639DB-0DF7-9E6D-C539-C366C9E3C1B1}"/>
              </a:ext>
            </a:extLst>
          </p:cNvPr>
          <p:cNvSpPr>
            <a:spLocks noGrp="1"/>
          </p:cNvSpPr>
          <p:nvPr>
            <p:ph type="title"/>
          </p:nvPr>
        </p:nvSpPr>
        <p:spPr>
          <a:xfrm>
            <a:off x="318053" y="937118"/>
            <a:ext cx="3737112" cy="3941575"/>
          </a:xfrm>
        </p:spPr>
        <p:txBody>
          <a:bodyPr>
            <a:normAutofit/>
          </a:bodyPr>
          <a:lstStyle/>
          <a:p>
            <a:r>
              <a:rPr lang="en-GB" dirty="0"/>
              <a:t>Level 4 Re-cap:</a:t>
            </a:r>
            <a:br>
              <a:rPr lang="en-GB" dirty="0"/>
            </a:br>
            <a:r>
              <a:rPr lang="en-GB" dirty="0"/>
              <a:t>This is what you achieved at Level 4</a:t>
            </a:r>
          </a:p>
        </p:txBody>
      </p:sp>
      <p:sp>
        <p:nvSpPr>
          <p:cNvPr id="29" name="Content Placeholder 2">
            <a:extLst>
              <a:ext uri="{FF2B5EF4-FFF2-40B4-BE49-F238E27FC236}">
                <a16:creationId xmlns:a16="http://schemas.microsoft.com/office/drawing/2014/main" id="{9921247F-4088-BF99-D291-A3816A0290ED}"/>
              </a:ext>
            </a:extLst>
          </p:cNvPr>
          <p:cNvSpPr>
            <a:spLocks noGrp="1"/>
          </p:cNvSpPr>
          <p:nvPr>
            <p:ph idx="1"/>
          </p:nvPr>
        </p:nvSpPr>
        <p:spPr>
          <a:xfrm>
            <a:off x="4705594" y="288175"/>
            <a:ext cx="6833263" cy="5713614"/>
          </a:xfrm>
        </p:spPr>
        <p:txBody>
          <a:bodyPr anchor="t">
            <a:normAutofit fontScale="77500" lnSpcReduction="20000"/>
          </a:bodyPr>
          <a:lstStyle/>
          <a:p>
            <a:pPr>
              <a:lnSpc>
                <a:spcPct val="110000"/>
              </a:lnSpc>
            </a:pPr>
            <a:r>
              <a:rPr lang="en-GB" dirty="0"/>
              <a:t>Successfully complete a 200 hour placement in accordance with the principles and values of youth work. </a:t>
            </a:r>
          </a:p>
          <a:p>
            <a:pPr>
              <a:lnSpc>
                <a:spcPct val="110000"/>
              </a:lnSpc>
            </a:pPr>
            <a:r>
              <a:rPr lang="en-GB" b="0" i="0" dirty="0">
                <a:effectLst/>
              </a:rPr>
              <a:t>The Journal will include the following:</a:t>
            </a:r>
          </a:p>
          <a:p>
            <a:pPr>
              <a:lnSpc>
                <a:spcPct val="110000"/>
              </a:lnSpc>
            </a:pPr>
            <a:r>
              <a:rPr lang="en-GB" b="0" i="0" dirty="0">
                <a:effectLst/>
              </a:rPr>
              <a:t>An observation and evaluation of the structure and work of the placement provider, identifying examples of good youth work practice linked to theory and policy</a:t>
            </a:r>
          </a:p>
          <a:p>
            <a:pPr>
              <a:lnSpc>
                <a:spcPct val="110000"/>
              </a:lnSpc>
            </a:pPr>
            <a:r>
              <a:rPr lang="en-GB" b="0" i="0" dirty="0">
                <a:effectLst/>
              </a:rPr>
              <a:t>A community profile drawing on wider reading</a:t>
            </a:r>
          </a:p>
          <a:p>
            <a:pPr>
              <a:lnSpc>
                <a:spcPct val="110000"/>
              </a:lnSpc>
            </a:pPr>
            <a:r>
              <a:rPr lang="en-GB" b="0" i="0" dirty="0">
                <a:effectLst/>
              </a:rPr>
              <a:t>A summary of your own learning and development identifying ways in which your learning can be applied to your future placement practice. Your summary should be linked to your professional development plan and underpinned to examples from your practice and appropriate literature including the National Occupational Standards for Youth Work.</a:t>
            </a:r>
          </a:p>
          <a:p>
            <a:pPr>
              <a:lnSpc>
                <a:spcPct val="110000"/>
              </a:lnSpc>
            </a:pPr>
            <a:r>
              <a:rPr lang="en-GB" dirty="0"/>
              <a:t>A Learning Mentor Report and a Supervision Report</a:t>
            </a:r>
            <a:endParaRPr lang="en-GB" b="0" i="0" dirty="0">
              <a:effectLst/>
            </a:endParaRPr>
          </a:p>
          <a:p>
            <a:pPr>
              <a:lnSpc>
                <a:spcPct val="110000"/>
              </a:lnSpc>
            </a:pPr>
            <a:endParaRPr lang="en-GB" sz="1700" dirty="0"/>
          </a:p>
        </p:txBody>
      </p:sp>
    </p:spTree>
    <p:extLst>
      <p:ext uri="{BB962C8B-B14F-4D97-AF65-F5344CB8AC3E}">
        <p14:creationId xmlns:p14="http://schemas.microsoft.com/office/powerpoint/2010/main" val="38466792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54B9E0-CEB7-52FB-D449-B33E988DFC28}"/>
              </a:ext>
            </a:extLst>
          </p:cNvPr>
          <p:cNvSpPr>
            <a:spLocks noGrp="1"/>
          </p:cNvSpPr>
          <p:nvPr>
            <p:ph type="title"/>
          </p:nvPr>
        </p:nvSpPr>
        <p:spPr>
          <a:xfrm>
            <a:off x="1452616" y="962902"/>
            <a:ext cx="4176384" cy="2380828"/>
          </a:xfrm>
        </p:spPr>
        <p:txBody>
          <a:bodyPr vert="horz" lIns="91440" tIns="45720" rIns="91440" bIns="0" rtlCol="0" anchor="b">
            <a:normAutofit/>
          </a:bodyPr>
          <a:lstStyle/>
          <a:p>
            <a:r>
              <a:rPr lang="en-US" sz="4800" dirty="0"/>
              <a:t>This Year at Level 5</a:t>
            </a:r>
          </a:p>
        </p:txBody>
      </p:sp>
      <p:pic>
        <p:nvPicPr>
          <p:cNvPr id="7" name="Graphic 6" descr="Books">
            <a:extLst>
              <a:ext uri="{FF2B5EF4-FFF2-40B4-BE49-F238E27FC236}">
                <a16:creationId xmlns:a16="http://schemas.microsoft.com/office/drawing/2014/main" id="{6803521F-1931-9524-4156-D1C5F540FFD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244251" y="805583"/>
            <a:ext cx="4660762" cy="4660762"/>
          </a:xfrm>
          <a:prstGeom prst="rect">
            <a:avLst/>
          </a:prstGeom>
        </p:spPr>
      </p:pic>
    </p:spTree>
    <p:extLst>
      <p:ext uri="{BB962C8B-B14F-4D97-AF65-F5344CB8AC3E}">
        <p14:creationId xmlns:p14="http://schemas.microsoft.com/office/powerpoint/2010/main" val="31849792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4476" y="1600199"/>
            <a:ext cx="3539266" cy="4297680"/>
          </a:xfrm>
        </p:spPr>
        <p:txBody>
          <a:bodyPr anchor="ctr">
            <a:normAutofit/>
          </a:bodyPr>
          <a:lstStyle/>
          <a:p>
            <a:r>
              <a:rPr lang="en-GB" dirty="0"/>
              <a:t>Module Aims</a:t>
            </a:r>
          </a:p>
        </p:txBody>
      </p:sp>
      <p:sp>
        <p:nvSpPr>
          <p:cNvPr id="3" name="Content Placeholder 2"/>
          <p:cNvSpPr>
            <a:spLocks noGrp="1"/>
          </p:cNvSpPr>
          <p:nvPr>
            <p:ph idx="1"/>
          </p:nvPr>
        </p:nvSpPr>
        <p:spPr>
          <a:xfrm>
            <a:off x="4924851" y="675564"/>
            <a:ext cx="6832694" cy="4816516"/>
          </a:xfrm>
        </p:spPr>
        <p:txBody>
          <a:bodyPr anchor="ctr">
            <a:normAutofit/>
          </a:bodyPr>
          <a:lstStyle/>
          <a:p>
            <a:pPr lvl="0" fontAlgn="base" hangingPunct="0"/>
            <a:r>
              <a:rPr lang="en-GB" sz="2400" dirty="0"/>
              <a:t>To further provide students with an understanding of the key approaches and practices linking the theory and practice of Youth Work and social education.</a:t>
            </a:r>
          </a:p>
          <a:p>
            <a:pPr lvl="0" fontAlgn="base" hangingPunct="0"/>
            <a:r>
              <a:rPr lang="en-GB" sz="2400" dirty="0"/>
              <a:t>To provide students with an opportunity to engage in supervised professional practice of 400 hours duration, 50% of which to be face to face with young people.</a:t>
            </a:r>
          </a:p>
          <a:p>
            <a:pPr marL="0" indent="0" fontAlgn="base" hangingPunct="0">
              <a:buNone/>
            </a:pPr>
            <a:endParaRPr lang="en-GB" dirty="0"/>
          </a:p>
        </p:txBody>
      </p:sp>
    </p:spTree>
    <p:extLst>
      <p:ext uri="{BB962C8B-B14F-4D97-AF65-F5344CB8AC3E}">
        <p14:creationId xmlns:p14="http://schemas.microsoft.com/office/powerpoint/2010/main" val="12787504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681" y="1240076"/>
            <a:ext cx="3128815" cy="4584527"/>
          </a:xfrm>
        </p:spPr>
        <p:txBody>
          <a:bodyPr>
            <a:normAutofit/>
          </a:bodyPr>
          <a:lstStyle/>
          <a:p>
            <a:r>
              <a:rPr lang="en-GB" dirty="0"/>
              <a:t>Learning Outcomes</a:t>
            </a:r>
          </a:p>
        </p:txBody>
      </p:sp>
      <p:sp>
        <p:nvSpPr>
          <p:cNvPr id="3" name="Content Placeholder 2"/>
          <p:cNvSpPr>
            <a:spLocks noGrp="1"/>
          </p:cNvSpPr>
          <p:nvPr>
            <p:ph idx="1"/>
          </p:nvPr>
        </p:nvSpPr>
        <p:spPr>
          <a:xfrm>
            <a:off x="4253948" y="580031"/>
            <a:ext cx="7489371" cy="4883651"/>
          </a:xfrm>
        </p:spPr>
        <p:txBody>
          <a:bodyPr anchor="t">
            <a:normAutofit fontScale="92500" lnSpcReduction="20000"/>
          </a:bodyPr>
          <a:lstStyle/>
          <a:p>
            <a:pPr lvl="0" fontAlgn="base" hangingPunct="0">
              <a:lnSpc>
                <a:spcPct val="110000"/>
              </a:lnSpc>
            </a:pPr>
            <a:r>
              <a:rPr lang="en-GB" sz="2400" dirty="0"/>
              <a:t>Be aware of the nature and scope of Youth Work in different sectors and critically analyse, interpret and evaluate relevant information, concepts and ideas. </a:t>
            </a:r>
          </a:p>
          <a:p>
            <a:pPr lvl="0" fontAlgn="base" hangingPunct="0">
              <a:lnSpc>
                <a:spcPct val="110000"/>
              </a:lnSpc>
            </a:pPr>
            <a:r>
              <a:rPr lang="en-GB" sz="2400" dirty="0"/>
              <a:t>Identify the development needs of young people and communities, and through youth work practice provide responses to these needs.</a:t>
            </a:r>
          </a:p>
          <a:p>
            <a:pPr lvl="0" fontAlgn="base" hangingPunct="0">
              <a:lnSpc>
                <a:spcPct val="110000"/>
              </a:lnSpc>
            </a:pPr>
            <a:r>
              <a:rPr lang="en-GB" sz="2400" dirty="0"/>
              <a:t>Use relevant research or developments in Youth Work to analyse and inform actions.</a:t>
            </a:r>
          </a:p>
          <a:p>
            <a:pPr lvl="0" fontAlgn="base" hangingPunct="0">
              <a:lnSpc>
                <a:spcPct val="110000"/>
              </a:lnSpc>
            </a:pPr>
            <a:r>
              <a:rPr lang="en-GB" sz="2400" dirty="0"/>
              <a:t>Take responsibility for planning and developing programmes of work with young people.</a:t>
            </a:r>
          </a:p>
          <a:p>
            <a:pPr lvl="0" fontAlgn="base" hangingPunct="0">
              <a:lnSpc>
                <a:spcPct val="110000"/>
              </a:lnSpc>
            </a:pPr>
            <a:r>
              <a:rPr lang="en-GB" sz="2400" dirty="0"/>
              <a:t>Organise their knowledge and learning through use of a range of information resources, and present their work appropriately.</a:t>
            </a:r>
          </a:p>
          <a:p>
            <a:pPr>
              <a:lnSpc>
                <a:spcPct val="110000"/>
              </a:lnSpc>
            </a:pPr>
            <a:endParaRPr lang="en-GB" sz="1900" dirty="0"/>
          </a:p>
        </p:txBody>
      </p:sp>
    </p:spTree>
    <p:extLst>
      <p:ext uri="{BB962C8B-B14F-4D97-AF65-F5344CB8AC3E}">
        <p14:creationId xmlns:p14="http://schemas.microsoft.com/office/powerpoint/2010/main" val="37789690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4671" y="1240077"/>
            <a:ext cx="3457635" cy="3473912"/>
          </a:xfrm>
        </p:spPr>
        <p:txBody>
          <a:bodyPr>
            <a:normAutofit/>
          </a:bodyPr>
          <a:lstStyle/>
          <a:p>
            <a:pPr fontAlgn="base" hangingPunct="0"/>
            <a:r>
              <a:rPr lang="en-GB" b="1" dirty="0"/>
              <a:t>INDICATIVE CONTENT</a:t>
            </a:r>
            <a:br>
              <a:rPr lang="en-GB" dirty="0">
                <a:solidFill>
                  <a:srgbClr val="FFFFFF"/>
                </a:solidFill>
              </a:rPr>
            </a:br>
            <a:r>
              <a:rPr lang="en-GB" dirty="0">
                <a:solidFill>
                  <a:srgbClr val="FFFFFF"/>
                </a:solidFill>
              </a:rPr>
              <a:t> </a:t>
            </a:r>
            <a:br>
              <a:rPr lang="en-GB" dirty="0">
                <a:solidFill>
                  <a:srgbClr val="FFFFFF"/>
                </a:solidFill>
              </a:rPr>
            </a:br>
            <a:endParaRPr lang="en-GB" dirty="0">
              <a:solidFill>
                <a:srgbClr val="FFFFFF"/>
              </a:solidFill>
            </a:endParaRPr>
          </a:p>
        </p:txBody>
      </p:sp>
      <p:sp>
        <p:nvSpPr>
          <p:cNvPr id="3" name="Content Placeholder 2"/>
          <p:cNvSpPr>
            <a:spLocks noGrp="1"/>
          </p:cNvSpPr>
          <p:nvPr>
            <p:ph idx="1"/>
          </p:nvPr>
        </p:nvSpPr>
        <p:spPr>
          <a:xfrm>
            <a:off x="4705594" y="440871"/>
            <a:ext cx="7121735" cy="6232072"/>
          </a:xfrm>
        </p:spPr>
        <p:txBody>
          <a:bodyPr anchor="t">
            <a:normAutofit/>
          </a:bodyPr>
          <a:lstStyle/>
          <a:p>
            <a:pPr lvl="0" fontAlgn="base" hangingPunct="0"/>
            <a:r>
              <a:rPr lang="en-GB" sz="2400" dirty="0"/>
              <a:t>Critical exploration of the role of the Youth Worker as an educator who is interested in the learning and lives of young people.</a:t>
            </a:r>
          </a:p>
          <a:p>
            <a:pPr lvl="0" fontAlgn="base" hangingPunct="0"/>
            <a:r>
              <a:rPr lang="en-GB" sz="2400" dirty="0"/>
              <a:t>Critical exploration of the application of Youth Work as a particular form of work with young people. </a:t>
            </a:r>
          </a:p>
          <a:p>
            <a:pPr lvl="0" fontAlgn="base" hangingPunct="0"/>
            <a:r>
              <a:rPr lang="en-GB" sz="2400" dirty="0"/>
              <a:t>Exploration of the potential role of the Youth Worker in influencing the policy context, and the impact of political agendas on the role of the youth worker. </a:t>
            </a:r>
          </a:p>
          <a:p>
            <a:pPr lvl="0" fontAlgn="base" hangingPunct="0"/>
            <a:r>
              <a:rPr lang="en-GB" sz="2400" dirty="0"/>
              <a:t>Identifying skills, knowledge and understanding of young people.</a:t>
            </a:r>
          </a:p>
          <a:p>
            <a:pPr marL="0" indent="0">
              <a:buNone/>
            </a:pPr>
            <a:endParaRPr lang="en-GB" dirty="0"/>
          </a:p>
        </p:txBody>
      </p:sp>
    </p:spTree>
    <p:extLst>
      <p:ext uri="{BB962C8B-B14F-4D97-AF65-F5344CB8AC3E}">
        <p14:creationId xmlns:p14="http://schemas.microsoft.com/office/powerpoint/2010/main" val="16417423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7707" y="1240076"/>
            <a:ext cx="3419061" cy="4584527"/>
          </a:xfrm>
        </p:spPr>
        <p:txBody>
          <a:bodyPr>
            <a:normAutofit/>
          </a:bodyPr>
          <a:lstStyle/>
          <a:p>
            <a:r>
              <a:rPr lang="en-GB" b="1" dirty="0"/>
              <a:t>INDICATIVE CONTENT</a:t>
            </a:r>
            <a:endParaRPr lang="en-GB" dirty="0"/>
          </a:p>
        </p:txBody>
      </p:sp>
      <p:sp>
        <p:nvSpPr>
          <p:cNvPr id="3" name="Content Placeholder 2"/>
          <p:cNvSpPr>
            <a:spLocks noGrp="1"/>
          </p:cNvSpPr>
          <p:nvPr>
            <p:ph idx="1"/>
          </p:nvPr>
        </p:nvSpPr>
        <p:spPr>
          <a:xfrm>
            <a:off x="4705594" y="484415"/>
            <a:ext cx="7078192" cy="6112328"/>
          </a:xfrm>
        </p:spPr>
        <p:txBody>
          <a:bodyPr anchor="t">
            <a:normAutofit/>
          </a:bodyPr>
          <a:lstStyle/>
          <a:p>
            <a:pPr lvl="0" fontAlgn="base" hangingPunct="0"/>
            <a:r>
              <a:rPr lang="en-GB" sz="2400" dirty="0"/>
              <a:t>Critical exploration of formal, informal and non-formal learning. </a:t>
            </a:r>
          </a:p>
          <a:p>
            <a:pPr lvl="0" fontAlgn="base" hangingPunct="0"/>
            <a:r>
              <a:rPr lang="en-GB" sz="2400" dirty="0"/>
              <a:t>An exploration of the key components required when developing a project with young people that reflects the purpose, principles and values of youth work. </a:t>
            </a:r>
          </a:p>
          <a:p>
            <a:pPr lvl="0" fontAlgn="base" hangingPunct="0"/>
            <a:r>
              <a:rPr lang="en-GB" sz="2400" dirty="0"/>
              <a:t>The role of Youth and Community Work and how it can prepare young people for life in the 21</a:t>
            </a:r>
            <a:r>
              <a:rPr lang="en-GB" sz="2400" baseline="30000" dirty="0"/>
              <a:t>st</a:t>
            </a:r>
            <a:r>
              <a:rPr lang="en-GB" sz="2400" dirty="0"/>
              <a:t> Century.  </a:t>
            </a:r>
          </a:p>
          <a:p>
            <a:endParaRPr lang="en-GB" dirty="0"/>
          </a:p>
        </p:txBody>
      </p:sp>
    </p:spTree>
    <p:extLst>
      <p:ext uri="{BB962C8B-B14F-4D97-AF65-F5344CB8AC3E}">
        <p14:creationId xmlns:p14="http://schemas.microsoft.com/office/powerpoint/2010/main" val="14976852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5687" y="1230086"/>
            <a:ext cx="3261810" cy="4594517"/>
          </a:xfrm>
        </p:spPr>
        <p:txBody>
          <a:bodyPr>
            <a:normAutofit/>
          </a:bodyPr>
          <a:lstStyle/>
          <a:p>
            <a:r>
              <a:rPr lang="en-GB" sz="2700" b="1" dirty="0">
                <a:latin typeface="Helvetica-Bold"/>
                <a:ea typeface="Calibri" panose="020F0502020204030204" pitchFamily="34" charset="0"/>
                <a:cs typeface="Helvetica-Bold"/>
              </a:rPr>
              <a:t>Level 5</a:t>
            </a:r>
            <a:br>
              <a:rPr lang="en-GB" sz="2700" b="1" dirty="0">
                <a:latin typeface="Helvetica-Bold"/>
                <a:ea typeface="Calibri" panose="020F0502020204030204" pitchFamily="34" charset="0"/>
                <a:cs typeface="Helvetica-Bold"/>
              </a:rPr>
            </a:br>
            <a:r>
              <a:rPr lang="en-GB" sz="2700" b="1" dirty="0">
                <a:latin typeface="Helvetica-Bold"/>
                <a:ea typeface="Calibri" panose="020F0502020204030204" pitchFamily="34" charset="0"/>
                <a:cs typeface="Helvetica-Bold"/>
              </a:rPr>
              <a:t>Assessment Component 1 – 80%</a:t>
            </a:r>
            <a:br>
              <a:rPr lang="en-GB" sz="2700" dirty="0">
                <a:solidFill>
                  <a:srgbClr val="FFFFFF"/>
                </a:solidFill>
                <a:latin typeface="Calibri" panose="020F0502020204030204" pitchFamily="34" charset="0"/>
                <a:ea typeface="Calibri" panose="020F0502020204030204" pitchFamily="34" charset="0"/>
              </a:rPr>
            </a:br>
            <a:endParaRPr lang="en-GB" sz="2700" dirty="0">
              <a:solidFill>
                <a:srgbClr val="FFFFFF"/>
              </a:solidFill>
            </a:endParaRPr>
          </a:p>
        </p:txBody>
      </p:sp>
      <p:sp>
        <p:nvSpPr>
          <p:cNvPr id="3" name="Content Placeholder 2"/>
          <p:cNvSpPr>
            <a:spLocks noGrp="1"/>
          </p:cNvSpPr>
          <p:nvPr>
            <p:ph idx="1"/>
          </p:nvPr>
        </p:nvSpPr>
        <p:spPr>
          <a:xfrm>
            <a:off x="3577498" y="239486"/>
            <a:ext cx="8228060" cy="5167401"/>
          </a:xfrm>
        </p:spPr>
        <p:txBody>
          <a:bodyPr anchor="t">
            <a:normAutofit fontScale="92500" lnSpcReduction="20000"/>
          </a:bodyPr>
          <a:lstStyle/>
          <a:p>
            <a:pPr marL="0" indent="0">
              <a:lnSpc>
                <a:spcPct val="110000"/>
              </a:lnSpc>
              <a:spcAft>
                <a:spcPts val="0"/>
              </a:spcAft>
              <a:buNone/>
            </a:pPr>
            <a:r>
              <a:rPr lang="en-GB" sz="2400" dirty="0">
                <a:latin typeface="Calibri" panose="020F0502020204030204" pitchFamily="34" charset="0"/>
                <a:ea typeface="Calibri" panose="020F0502020204030204" pitchFamily="34" charset="0"/>
                <a:cs typeface="Helvetica" panose="020B0604020202020204" pitchFamily="34" charset="0"/>
              </a:rPr>
              <a:t>Coursework: A Professional Journal (4500 words).  The Journal will include the following:</a:t>
            </a:r>
            <a:endParaRPr lang="en-GB" sz="2400" dirty="0">
              <a:latin typeface="Calibri" panose="020F0502020204030204" pitchFamily="34" charset="0"/>
              <a:ea typeface="Calibri" panose="020F0502020204030204" pitchFamily="34" charset="0"/>
            </a:endParaRPr>
          </a:p>
          <a:p>
            <a:pPr lvl="0" fontAlgn="base" hangingPunct="0">
              <a:lnSpc>
                <a:spcPct val="110000"/>
              </a:lnSpc>
            </a:pPr>
            <a:r>
              <a:rPr lang="en-GB" sz="2400" dirty="0"/>
              <a:t>An information sheet of the work placement identifying the aims, objectives, vision and background of the organisation, along with roles and responsibilities of the trainee youth worker whilst on placement.</a:t>
            </a:r>
          </a:p>
          <a:p>
            <a:pPr lvl="0" fontAlgn="base" hangingPunct="0">
              <a:lnSpc>
                <a:spcPct val="110000"/>
              </a:lnSpc>
            </a:pPr>
            <a:r>
              <a:rPr lang="en-GB" sz="2400" dirty="0"/>
              <a:t>A community profile.</a:t>
            </a:r>
          </a:p>
          <a:p>
            <a:pPr lvl="0" fontAlgn="base" hangingPunct="0">
              <a:lnSpc>
                <a:spcPct val="110000"/>
              </a:lnSpc>
            </a:pPr>
            <a:r>
              <a:rPr lang="en-GB" sz="2400" dirty="0"/>
              <a:t>An example of a needs assessment, for example NAOMIE.</a:t>
            </a:r>
          </a:p>
          <a:p>
            <a:pPr lvl="0" fontAlgn="base" hangingPunct="0">
              <a:lnSpc>
                <a:spcPct val="110000"/>
              </a:lnSpc>
            </a:pPr>
            <a:r>
              <a:rPr lang="en-GB" sz="2400" dirty="0"/>
              <a:t>An in-depth analysis of a piece of work planned and developed by the student, demonstrating its links to policy.</a:t>
            </a:r>
          </a:p>
          <a:p>
            <a:pPr lvl="0" fontAlgn="base" hangingPunct="0">
              <a:lnSpc>
                <a:spcPct val="110000"/>
              </a:lnSpc>
            </a:pPr>
            <a:r>
              <a:rPr lang="en-GB" sz="2400" dirty="0"/>
              <a:t>A summary of your own learning and development, linked to your professional development plan and underpinned with reference to examples from your practice and appropriate literature such as National Occupational Standards for Youth Work.</a:t>
            </a:r>
          </a:p>
          <a:p>
            <a:pPr lvl="0" fontAlgn="base" hangingPunct="0">
              <a:lnSpc>
                <a:spcPct val="110000"/>
              </a:lnSpc>
            </a:pPr>
            <a:endParaRPr lang="en-GB" sz="1100" b="1" dirty="0"/>
          </a:p>
          <a:p>
            <a:pPr>
              <a:lnSpc>
                <a:spcPct val="110000"/>
              </a:lnSpc>
            </a:pPr>
            <a:endParaRPr lang="en-GB" sz="1100" dirty="0"/>
          </a:p>
        </p:txBody>
      </p:sp>
    </p:spTree>
    <p:extLst>
      <p:ext uri="{BB962C8B-B14F-4D97-AF65-F5344CB8AC3E}">
        <p14:creationId xmlns:p14="http://schemas.microsoft.com/office/powerpoint/2010/main" val="25258350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9683" y="1240076"/>
            <a:ext cx="2727813" cy="4584527"/>
          </a:xfrm>
        </p:spPr>
        <p:txBody>
          <a:bodyPr>
            <a:normAutofit/>
          </a:bodyPr>
          <a:lstStyle/>
          <a:p>
            <a:r>
              <a:rPr lang="en-GB" sz="2700" b="1" dirty="0">
                <a:latin typeface="Helvetica-Bold"/>
                <a:ea typeface="Calibri" panose="020F0502020204030204" pitchFamily="34" charset="0"/>
                <a:cs typeface="Helvetica-Bold"/>
              </a:rPr>
              <a:t>Assessment Component 1 – 80%</a:t>
            </a:r>
            <a:br>
              <a:rPr lang="en-GB" sz="2700" dirty="0">
                <a:solidFill>
                  <a:srgbClr val="FFFFFF"/>
                </a:solidFill>
                <a:latin typeface="Calibri" panose="020F0502020204030204" pitchFamily="34" charset="0"/>
                <a:ea typeface="Calibri" panose="020F0502020204030204" pitchFamily="34" charset="0"/>
              </a:rPr>
            </a:br>
            <a:endParaRPr lang="en-GB" sz="2700" dirty="0">
              <a:solidFill>
                <a:srgbClr val="FFFFFF"/>
              </a:solidFill>
            </a:endParaRPr>
          </a:p>
        </p:txBody>
      </p:sp>
      <p:sp>
        <p:nvSpPr>
          <p:cNvPr id="3" name="Content Placeholder 2"/>
          <p:cNvSpPr>
            <a:spLocks noGrp="1"/>
          </p:cNvSpPr>
          <p:nvPr>
            <p:ph idx="1"/>
          </p:nvPr>
        </p:nvSpPr>
        <p:spPr>
          <a:xfrm>
            <a:off x="4705594" y="443552"/>
            <a:ext cx="7127015" cy="5059887"/>
          </a:xfrm>
        </p:spPr>
        <p:txBody>
          <a:bodyPr anchor="t">
            <a:normAutofit fontScale="92500" lnSpcReduction="10000"/>
          </a:bodyPr>
          <a:lstStyle/>
          <a:p>
            <a:pPr marL="0" indent="0">
              <a:lnSpc>
                <a:spcPct val="110000"/>
              </a:lnSpc>
              <a:spcAft>
                <a:spcPts val="0"/>
              </a:spcAft>
              <a:buNone/>
            </a:pPr>
            <a:r>
              <a:rPr lang="en-GB" sz="2400" dirty="0">
                <a:latin typeface="Calibri" panose="020F0502020204030204" pitchFamily="34" charset="0"/>
                <a:ea typeface="Calibri" panose="020F0502020204030204" pitchFamily="34" charset="0"/>
                <a:cs typeface="Helvetica" panose="020B0604020202020204" pitchFamily="34" charset="0"/>
              </a:rPr>
              <a:t>Coursework: A Professional Journal (4500 words).  The Journal will include the following:</a:t>
            </a:r>
            <a:endParaRPr lang="en-GB" sz="2400" dirty="0">
              <a:latin typeface="Calibri" panose="020F0502020204030204" pitchFamily="34" charset="0"/>
              <a:ea typeface="Calibri" panose="020F0502020204030204" pitchFamily="34" charset="0"/>
            </a:endParaRPr>
          </a:p>
          <a:p>
            <a:pPr fontAlgn="base" hangingPunct="0">
              <a:lnSpc>
                <a:spcPct val="110000"/>
              </a:lnSpc>
            </a:pPr>
            <a:r>
              <a:rPr lang="en-GB" sz="2400" dirty="0"/>
              <a:t>Detailed appendices to include 10 reflective journals, an original risk assessment of the work setting, and all relevant supporting evidence, for example minutes of meetings, session plans, posters created by students.</a:t>
            </a:r>
            <a:r>
              <a:rPr kumimoji="0" lang="en-US" sz="2400" i="0" u="none" strike="noStrike" kern="1200" cap="none" spc="0" normalizeH="0" baseline="0" noProof="0" dirty="0">
                <a:ln>
                  <a:noFill/>
                </a:ln>
                <a:effectLst/>
                <a:uLnTx/>
                <a:uFillTx/>
                <a:latin typeface="Gill Sans MT"/>
                <a:ea typeface="+mn-ea"/>
                <a:cs typeface="+mn-cs"/>
              </a:rPr>
              <a:t> </a:t>
            </a:r>
          </a:p>
          <a:p>
            <a:pPr fontAlgn="base" hangingPunct="0">
              <a:lnSpc>
                <a:spcPct val="110000"/>
              </a:lnSpc>
            </a:pPr>
            <a:r>
              <a:rPr kumimoji="0" lang="en-US" sz="2400" b="1" i="0" u="none" strike="noStrike" kern="1200" cap="none" spc="0" normalizeH="0" baseline="0" noProof="0" dirty="0">
                <a:ln>
                  <a:noFill/>
                </a:ln>
                <a:effectLst/>
                <a:uLnTx/>
                <a:uFillTx/>
                <a:latin typeface="Gill Sans MT"/>
                <a:ea typeface="+mn-ea"/>
                <a:cs typeface="+mn-cs"/>
              </a:rPr>
              <a:t>You will not be required to submit this section to Turnitin – however it is a requirement for the Supervisor to see your reflective recordings and the supervisor does provide a grade that reflects your writing, and your engagement in the process. You may also want to show any of the above examples to your LM – this could support/improve the grade from them.</a:t>
            </a:r>
          </a:p>
          <a:p>
            <a:pPr lvl="0" fontAlgn="base" hangingPunct="0">
              <a:lnSpc>
                <a:spcPct val="110000"/>
              </a:lnSpc>
            </a:pPr>
            <a:endParaRPr lang="en-GB" sz="1900" b="1" dirty="0"/>
          </a:p>
          <a:p>
            <a:pPr>
              <a:lnSpc>
                <a:spcPct val="110000"/>
              </a:lnSpc>
            </a:pPr>
            <a:endParaRPr lang="en-GB" sz="1900" dirty="0"/>
          </a:p>
        </p:txBody>
      </p:sp>
    </p:spTree>
    <p:extLst>
      <p:ext uri="{BB962C8B-B14F-4D97-AF65-F5344CB8AC3E}">
        <p14:creationId xmlns:p14="http://schemas.microsoft.com/office/powerpoint/2010/main" val="1911697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6207" y="1240076"/>
            <a:ext cx="3191290" cy="3843079"/>
          </a:xfrm>
        </p:spPr>
        <p:txBody>
          <a:bodyPr>
            <a:normAutofit/>
          </a:bodyPr>
          <a:lstStyle/>
          <a:p>
            <a:r>
              <a:rPr lang="en-GB" sz="2500" b="1" dirty="0"/>
              <a:t>Assessment Components 2 and 3</a:t>
            </a:r>
            <a:endParaRPr lang="en-GB" sz="2500" dirty="0"/>
          </a:p>
        </p:txBody>
      </p:sp>
      <p:sp>
        <p:nvSpPr>
          <p:cNvPr id="3" name="Content Placeholder 2"/>
          <p:cNvSpPr>
            <a:spLocks noGrp="1"/>
          </p:cNvSpPr>
          <p:nvPr>
            <p:ph idx="1"/>
          </p:nvPr>
        </p:nvSpPr>
        <p:spPr>
          <a:xfrm>
            <a:off x="4169229" y="525439"/>
            <a:ext cx="7963631" cy="6121021"/>
          </a:xfrm>
        </p:spPr>
        <p:txBody>
          <a:bodyPr anchor="t">
            <a:normAutofit/>
          </a:bodyPr>
          <a:lstStyle/>
          <a:p>
            <a:r>
              <a:rPr lang="en-GB" sz="2400" b="1" dirty="0"/>
              <a:t>Assessment Component 2 – 10% </a:t>
            </a:r>
          </a:p>
          <a:p>
            <a:pPr lvl="1"/>
            <a:r>
              <a:rPr lang="en-GB" dirty="0"/>
              <a:t>A Learning Mentor Report making clear reference to examples from the student’s practice and conduct while on placement.  The report will include the requirement for the Learning Mentor to observe and comment upon a specific piece of the student’s practice.</a:t>
            </a:r>
          </a:p>
          <a:p>
            <a:r>
              <a:rPr lang="en-GB" sz="2400" b="1" dirty="0"/>
              <a:t>Assessment Component 3 – 10%</a:t>
            </a:r>
          </a:p>
          <a:p>
            <a:pPr lvl="1"/>
            <a:r>
              <a:rPr lang="en-GB" sz="2800" dirty="0"/>
              <a:t>A report from the Fieldwork Supervisor reflecting on the student’s engagement with group supervision and reflective practice.</a:t>
            </a:r>
          </a:p>
        </p:txBody>
      </p:sp>
    </p:spTree>
    <p:extLst>
      <p:ext uri="{BB962C8B-B14F-4D97-AF65-F5344CB8AC3E}">
        <p14:creationId xmlns:p14="http://schemas.microsoft.com/office/powerpoint/2010/main" val="22265200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0" rtlCol="0" anchor="ctr">
            <a:normAutofit/>
          </a:bodyPr>
          <a:lstStyle/>
          <a:p>
            <a:r>
              <a:rPr lang="en-US"/>
              <a:t>Final Submission Deadline</a:t>
            </a:r>
            <a:br>
              <a:rPr lang="en-US"/>
            </a:br>
            <a:endParaRPr lang="en-US"/>
          </a:p>
        </p:txBody>
      </p:sp>
      <p:sp>
        <p:nvSpPr>
          <p:cNvPr id="3" name="Content Placeholder 2"/>
          <p:cNvSpPr>
            <a:spLocks noGrp="1"/>
          </p:cNvSpPr>
          <p:nvPr>
            <p:ph sz="half" idx="1"/>
          </p:nvPr>
        </p:nvSpPr>
        <p:spPr>
          <a:xfrm>
            <a:off x="5076304" y="1825625"/>
            <a:ext cx="4849091" cy="3809862"/>
          </a:xfrm>
        </p:spPr>
        <p:txBody>
          <a:bodyPr vert="horz" lIns="91440" tIns="91440" rIns="91440" bIns="91440" rtlCol="0">
            <a:normAutofit/>
          </a:bodyPr>
          <a:lstStyle/>
          <a:p>
            <a:pPr marL="0" indent="0">
              <a:buNone/>
            </a:pPr>
            <a:r>
              <a:rPr lang="en-US" sz="4400" cap="all" dirty="0"/>
              <a:t>Thursday 3</a:t>
            </a:r>
            <a:r>
              <a:rPr lang="en-US" sz="4400" cap="all" baseline="30000" dirty="0"/>
              <a:t>rd</a:t>
            </a:r>
            <a:r>
              <a:rPr lang="en-US" sz="4400" cap="all" dirty="0"/>
              <a:t> of April 2025 by 3pm.</a:t>
            </a:r>
          </a:p>
        </p:txBody>
      </p:sp>
      <p:pic>
        <p:nvPicPr>
          <p:cNvPr id="5" name="Picture 4" descr="Calendar">
            <a:extLst>
              <a:ext uri="{FF2B5EF4-FFF2-40B4-BE49-F238E27FC236}">
                <a16:creationId xmlns:a16="http://schemas.microsoft.com/office/drawing/2014/main" id="{BE023106-BC41-1055-510F-258BE3348DFC}"/>
              </a:ext>
            </a:extLst>
          </p:cNvPr>
          <p:cNvPicPr>
            <a:picLocks noChangeAspect="1"/>
          </p:cNvPicPr>
          <p:nvPr/>
        </p:nvPicPr>
        <p:blipFill rotWithShape="1">
          <a:blip r:embed="rId2"/>
          <a:srcRect l="11897" r="8616" b="-1"/>
          <a:stretch/>
        </p:blipFill>
        <p:spPr>
          <a:xfrm>
            <a:off x="353291" y="1319934"/>
            <a:ext cx="3786790" cy="3180022"/>
          </a:xfrm>
          <a:prstGeom prst="rect">
            <a:avLst/>
          </a:prstGeom>
          <a:noFill/>
        </p:spPr>
      </p:pic>
    </p:spTree>
    <p:extLst>
      <p:ext uri="{BB962C8B-B14F-4D97-AF65-F5344CB8AC3E}">
        <p14:creationId xmlns:p14="http://schemas.microsoft.com/office/powerpoint/2010/main" val="21697305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F582E-D605-33BD-D2AF-C7B4C9D1686C}"/>
              </a:ext>
            </a:extLst>
          </p:cNvPr>
          <p:cNvSpPr>
            <a:spLocks noGrp="1"/>
          </p:cNvSpPr>
          <p:nvPr>
            <p:ph type="title"/>
          </p:nvPr>
        </p:nvSpPr>
        <p:spPr/>
        <p:txBody>
          <a:bodyPr>
            <a:normAutofit fontScale="90000"/>
          </a:bodyPr>
          <a:lstStyle/>
          <a:p>
            <a:r>
              <a:rPr lang="en-GB" dirty="0"/>
              <a:t>Submission Deadlines for Individual Components</a:t>
            </a:r>
            <a:br>
              <a:rPr lang="en-GB" dirty="0"/>
            </a:br>
            <a:endParaRPr lang="en-GB" dirty="0"/>
          </a:p>
        </p:txBody>
      </p:sp>
      <p:sp>
        <p:nvSpPr>
          <p:cNvPr id="3" name="Content Placeholder 2">
            <a:extLst>
              <a:ext uri="{FF2B5EF4-FFF2-40B4-BE49-F238E27FC236}">
                <a16:creationId xmlns:a16="http://schemas.microsoft.com/office/drawing/2014/main" id="{02A2C902-DB8B-EDCE-7DC4-317DED080ECA}"/>
              </a:ext>
            </a:extLst>
          </p:cNvPr>
          <p:cNvSpPr>
            <a:spLocks noGrp="1"/>
          </p:cNvSpPr>
          <p:nvPr>
            <p:ph idx="1"/>
          </p:nvPr>
        </p:nvSpPr>
        <p:spPr>
          <a:xfrm>
            <a:off x="193964" y="1503218"/>
            <a:ext cx="11464635" cy="4045527"/>
          </a:xfrm>
        </p:spPr>
        <p:txBody>
          <a:bodyPr>
            <a:normAutofit fontScale="92500" lnSpcReduction="20000"/>
          </a:bodyPr>
          <a:lstStyle/>
          <a:p>
            <a:r>
              <a:rPr lang="en-GB" dirty="0"/>
              <a:t>Completed Final Portfolio 3rd April 2025</a:t>
            </a:r>
          </a:p>
          <a:p>
            <a:pPr marL="0" indent="0">
              <a:buNone/>
            </a:pPr>
            <a:r>
              <a:rPr lang="en-GB" dirty="0"/>
              <a:t>Staggered Deadlines this year.</a:t>
            </a:r>
          </a:p>
          <a:p>
            <a:pPr marL="0" indent="0">
              <a:buNone/>
            </a:pPr>
            <a:endParaRPr lang="en-GB" dirty="0"/>
          </a:p>
          <a:p>
            <a:pPr lvl="1"/>
            <a:r>
              <a:rPr lang="en-GB" dirty="0"/>
              <a:t>Information Sheet –  </a:t>
            </a:r>
            <a:r>
              <a:rPr lang="en-GB" b="1" dirty="0"/>
              <a:t>5/12/24</a:t>
            </a:r>
          </a:p>
          <a:p>
            <a:pPr lvl="1"/>
            <a:r>
              <a:rPr lang="en-GB" dirty="0"/>
              <a:t>Community Profile – </a:t>
            </a:r>
            <a:r>
              <a:rPr lang="en-GB" b="1" dirty="0"/>
              <a:t>18/01/25</a:t>
            </a:r>
          </a:p>
          <a:p>
            <a:pPr lvl="1"/>
            <a:r>
              <a:rPr lang="en-GB" dirty="0"/>
              <a:t>NAOMIE – </a:t>
            </a:r>
            <a:r>
              <a:rPr lang="en-GB" b="1" dirty="0"/>
              <a:t>15/2/25</a:t>
            </a:r>
          </a:p>
          <a:p>
            <a:pPr lvl="1"/>
            <a:r>
              <a:rPr lang="en-GB" dirty="0"/>
              <a:t>In Depth Analysis – </a:t>
            </a:r>
            <a:r>
              <a:rPr lang="en-GB" b="1" dirty="0"/>
              <a:t>14/3/25</a:t>
            </a:r>
          </a:p>
          <a:p>
            <a:pPr lvl="1"/>
            <a:r>
              <a:rPr lang="en-GB" dirty="0"/>
              <a:t>A Summary of Learning – </a:t>
            </a:r>
            <a:r>
              <a:rPr lang="en-GB" b="1" dirty="0"/>
              <a:t>3/04/25 </a:t>
            </a:r>
          </a:p>
          <a:p>
            <a:pPr lvl="1"/>
            <a:endParaRPr lang="en-GB" dirty="0"/>
          </a:p>
          <a:p>
            <a:pPr lvl="1"/>
            <a:endParaRPr lang="en-GB" dirty="0"/>
          </a:p>
          <a:p>
            <a:pPr marL="457200" lvl="1" indent="0">
              <a:buNone/>
            </a:pPr>
            <a:r>
              <a:rPr lang="en-GB" dirty="0"/>
              <a:t>See previous slides for full description of assessment components the above is a brief description of them. </a:t>
            </a:r>
          </a:p>
        </p:txBody>
      </p:sp>
    </p:spTree>
    <p:extLst>
      <p:ext uri="{BB962C8B-B14F-4D97-AF65-F5344CB8AC3E}">
        <p14:creationId xmlns:p14="http://schemas.microsoft.com/office/powerpoint/2010/main" val="3116228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Multi-coloured paper clippings">
            <a:extLst>
              <a:ext uri="{FF2B5EF4-FFF2-40B4-BE49-F238E27FC236}">
                <a16:creationId xmlns:a16="http://schemas.microsoft.com/office/drawing/2014/main" id="{F4105BFF-FB82-FF99-BFFA-CE38932D6AEF}"/>
              </a:ext>
            </a:extLst>
          </p:cNvPr>
          <p:cNvPicPr>
            <a:picLocks noChangeAspect="1"/>
          </p:cNvPicPr>
          <p:nvPr/>
        </p:nvPicPr>
        <p:blipFill rotWithShape="1">
          <a:blip r:embed="rId2"/>
          <a:srcRect t="43749" r="-1" b="-1"/>
          <a:stretch/>
        </p:blipFill>
        <p:spPr>
          <a:xfrm>
            <a:off x="2" y="10"/>
            <a:ext cx="12191695" cy="6857990"/>
          </a:xfrm>
          <a:prstGeom prst="rect">
            <a:avLst/>
          </a:prstGeom>
        </p:spPr>
      </p:pic>
      <p:sp>
        <p:nvSpPr>
          <p:cNvPr id="2" name="Title 1">
            <a:extLst>
              <a:ext uri="{FF2B5EF4-FFF2-40B4-BE49-F238E27FC236}">
                <a16:creationId xmlns:a16="http://schemas.microsoft.com/office/drawing/2014/main" id="{D08E519C-4F7A-1D53-F7FC-0EEFD7FAFAEB}"/>
              </a:ext>
            </a:extLst>
          </p:cNvPr>
          <p:cNvSpPr>
            <a:spLocks noGrp="1"/>
          </p:cNvSpPr>
          <p:nvPr>
            <p:ph type="title"/>
          </p:nvPr>
        </p:nvSpPr>
        <p:spPr>
          <a:xfrm>
            <a:off x="4065511" y="3236470"/>
            <a:ext cx="6832500" cy="1252601"/>
          </a:xfrm>
        </p:spPr>
        <p:txBody>
          <a:bodyPr vert="horz" lIns="91440" tIns="45720" rIns="91440" bIns="0" rtlCol="0" anchor="b">
            <a:normAutofit/>
          </a:bodyPr>
          <a:lstStyle/>
          <a:p>
            <a:r>
              <a:rPr lang="en-US" sz="4400">
                <a:solidFill>
                  <a:srgbClr val="FFFFFE"/>
                </a:solidFill>
              </a:rPr>
              <a:t>Comfort Break</a:t>
            </a:r>
          </a:p>
        </p:txBody>
      </p:sp>
    </p:spTree>
    <p:extLst>
      <p:ext uri="{BB962C8B-B14F-4D97-AF65-F5344CB8AC3E}">
        <p14:creationId xmlns:p14="http://schemas.microsoft.com/office/powerpoint/2010/main" val="41410325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9CA31-E480-D326-85F0-718E9CD539EE}"/>
              </a:ext>
            </a:extLst>
          </p:cNvPr>
          <p:cNvSpPr>
            <a:spLocks noGrp="1"/>
          </p:cNvSpPr>
          <p:nvPr>
            <p:ph type="title"/>
          </p:nvPr>
        </p:nvSpPr>
        <p:spPr/>
        <p:txBody>
          <a:bodyPr/>
          <a:lstStyle/>
          <a:p>
            <a:r>
              <a:rPr lang="en-GB" dirty="0"/>
              <a:t>In Small Groups</a:t>
            </a:r>
          </a:p>
        </p:txBody>
      </p:sp>
      <p:sp>
        <p:nvSpPr>
          <p:cNvPr id="3" name="Content Placeholder 2">
            <a:extLst>
              <a:ext uri="{FF2B5EF4-FFF2-40B4-BE49-F238E27FC236}">
                <a16:creationId xmlns:a16="http://schemas.microsoft.com/office/drawing/2014/main" id="{0D820EE9-0B71-30DB-09DB-1FB9EBD4C3C9}"/>
              </a:ext>
            </a:extLst>
          </p:cNvPr>
          <p:cNvSpPr>
            <a:spLocks noGrp="1"/>
          </p:cNvSpPr>
          <p:nvPr>
            <p:ph idx="1"/>
          </p:nvPr>
        </p:nvSpPr>
        <p:spPr/>
        <p:txBody>
          <a:bodyPr>
            <a:normAutofit/>
          </a:bodyPr>
          <a:lstStyle/>
          <a:p>
            <a:r>
              <a:rPr lang="en-GB" sz="4000" dirty="0"/>
              <a:t>What is Youth Work?</a:t>
            </a:r>
          </a:p>
          <a:p>
            <a:pPr lvl="1"/>
            <a:r>
              <a:rPr lang="en-GB" sz="3600" dirty="0"/>
              <a:t>Come up with a working definition. </a:t>
            </a:r>
          </a:p>
          <a:p>
            <a:pPr lvl="1"/>
            <a:r>
              <a:rPr lang="en-GB" sz="3600" dirty="0"/>
              <a:t>Feedback</a:t>
            </a:r>
          </a:p>
        </p:txBody>
      </p:sp>
    </p:spTree>
    <p:extLst>
      <p:ext uri="{BB962C8B-B14F-4D97-AF65-F5344CB8AC3E}">
        <p14:creationId xmlns:p14="http://schemas.microsoft.com/office/powerpoint/2010/main" val="12782926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INTRODUCTION to Level 5 Placement</a:t>
            </a:r>
            <a:endParaRPr lang="en-GB" dirty="0"/>
          </a:p>
        </p:txBody>
      </p:sp>
      <p:sp>
        <p:nvSpPr>
          <p:cNvPr id="3" name="Content Placeholder 2"/>
          <p:cNvSpPr>
            <a:spLocks noGrp="1"/>
          </p:cNvSpPr>
          <p:nvPr>
            <p:ph idx="1"/>
          </p:nvPr>
        </p:nvSpPr>
        <p:spPr>
          <a:xfrm>
            <a:off x="750627" y="2015732"/>
            <a:ext cx="10809027" cy="3450613"/>
          </a:xfrm>
        </p:spPr>
        <p:txBody>
          <a:bodyPr>
            <a:normAutofit/>
          </a:bodyPr>
          <a:lstStyle/>
          <a:p>
            <a:r>
              <a:rPr lang="en-GB" sz="2400" dirty="0"/>
              <a:t>The Key purpose of Youth Work is clear and was</a:t>
            </a:r>
            <a:r>
              <a:rPr lang="en-US" sz="2400" dirty="0"/>
              <a:t> agreed by the youth work sector during 2008, and it encompasses the outcomes of delivering youth work (what is achieved).  The key purpose of youth work is to…… </a:t>
            </a:r>
            <a:endParaRPr lang="en-GB" sz="2400" dirty="0"/>
          </a:p>
          <a:p>
            <a:r>
              <a:rPr lang="en-US" sz="2400" dirty="0"/>
              <a:t>Enable young people to develop holistically, working with them to facilitate their personal, social and educational development, to enable them to develop their voice, influence and place in society and to reach their full potential. </a:t>
            </a:r>
            <a:endParaRPr lang="en-GB" sz="2400" dirty="0"/>
          </a:p>
          <a:p>
            <a:pPr marL="0" indent="0">
              <a:buNone/>
            </a:pPr>
            <a:r>
              <a:rPr lang="en-US" sz="2400" dirty="0"/>
              <a:t>								(LSIS, 2012: p.4)</a:t>
            </a:r>
            <a:endParaRPr lang="en-GB" sz="2400" dirty="0"/>
          </a:p>
          <a:p>
            <a:endParaRPr lang="en-GB" dirty="0"/>
          </a:p>
        </p:txBody>
      </p:sp>
    </p:spTree>
    <p:extLst>
      <p:ext uri="{BB962C8B-B14F-4D97-AF65-F5344CB8AC3E}">
        <p14:creationId xmlns:p14="http://schemas.microsoft.com/office/powerpoint/2010/main" val="10567068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US" sz="2800" dirty="0"/>
              <a:t>This statement refers to the holistic development of young people, </a:t>
            </a:r>
            <a:r>
              <a:rPr lang="en-US" sz="2800" dirty="0" err="1"/>
              <a:t>recognising</a:t>
            </a:r>
            <a:r>
              <a:rPr lang="en-US" sz="2800" dirty="0"/>
              <a:t> that personal, social and educational development can also include, for example, physical, political and spiritual development (Lifelong Learning UK, 2008; Learning and Skills Improvement Service, 2012).</a:t>
            </a:r>
            <a:endParaRPr lang="en-GB" sz="2800" dirty="0"/>
          </a:p>
          <a:p>
            <a:endParaRPr lang="en-GB" dirty="0"/>
          </a:p>
        </p:txBody>
      </p:sp>
    </p:spTree>
    <p:extLst>
      <p:ext uri="{BB962C8B-B14F-4D97-AF65-F5344CB8AC3E}">
        <p14:creationId xmlns:p14="http://schemas.microsoft.com/office/powerpoint/2010/main" val="16534002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US" sz="2800" dirty="0"/>
              <a:t>Fieldwork is undertaken as an integral part of the </a:t>
            </a:r>
            <a:r>
              <a:rPr lang="en-US" sz="2800" dirty="0" err="1"/>
              <a:t>programme</a:t>
            </a:r>
            <a:r>
              <a:rPr lang="en-US" sz="2800" dirty="0"/>
              <a:t>, where the achievement of the learning outcomes for the placement is dependent on the arrangements made with the Placement Provider; where the student is enrolled at the University during this period; and where there is a transfer of direct supervision of the student to the Placement Provider (Academic Quality Handbook 2016-17). </a:t>
            </a:r>
            <a:endParaRPr lang="en-GB" sz="2800" dirty="0"/>
          </a:p>
          <a:p>
            <a:pPr marL="0" indent="0">
              <a:buNone/>
            </a:pPr>
            <a:endParaRPr lang="en-GB" dirty="0"/>
          </a:p>
        </p:txBody>
      </p:sp>
    </p:spTree>
    <p:extLst>
      <p:ext uri="{BB962C8B-B14F-4D97-AF65-F5344CB8AC3E}">
        <p14:creationId xmlns:p14="http://schemas.microsoft.com/office/powerpoint/2010/main" val="489237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782783" y="2015732"/>
            <a:ext cx="10868890" cy="3304413"/>
          </a:xfrm>
        </p:spPr>
        <p:txBody>
          <a:bodyPr>
            <a:normAutofit fontScale="92500"/>
          </a:bodyPr>
          <a:lstStyle/>
          <a:p>
            <a:r>
              <a:rPr lang="en-GB" sz="2800" dirty="0"/>
              <a:t>Fieldwork is an integral aspect of the programme.  Students should work hard to make the most of all the opportunities open to them while on placement.  </a:t>
            </a:r>
          </a:p>
          <a:p>
            <a:r>
              <a:rPr lang="en-GB" sz="2800" dirty="0"/>
              <a:t>These opportunities will provide you with the chance to build all important links between what you learn while on campus and what you can learn in the field.  You will be assessed on how effectively you demonstrate these links.  </a:t>
            </a:r>
          </a:p>
          <a:p>
            <a:r>
              <a:rPr lang="en-GB" sz="2800" dirty="0"/>
              <a:t>Do not see the lecture room/online teaching and youth work as separate.</a:t>
            </a:r>
          </a:p>
          <a:p>
            <a:endParaRPr lang="en-GB" dirty="0"/>
          </a:p>
        </p:txBody>
      </p:sp>
    </p:spTree>
    <p:extLst>
      <p:ext uri="{BB962C8B-B14F-4D97-AF65-F5344CB8AC3E}">
        <p14:creationId xmlns:p14="http://schemas.microsoft.com/office/powerpoint/2010/main" val="11962535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771099" y="2015732"/>
            <a:ext cx="10904561" cy="3900572"/>
          </a:xfrm>
        </p:spPr>
        <p:txBody>
          <a:bodyPr>
            <a:normAutofit/>
          </a:bodyPr>
          <a:lstStyle/>
          <a:p>
            <a:r>
              <a:rPr lang="en-GB" sz="2400" dirty="0"/>
              <a:t>It is the intention of the programme team to create thoughtful and reflective youth workers.  The fieldwork will provide a huge range of learning experiences for you.  It is up to you to make the most of them.</a:t>
            </a:r>
          </a:p>
          <a:p>
            <a:r>
              <a:rPr lang="en-GB" sz="2400" dirty="0"/>
              <a:t>There are a tremendous variety of placements open to students, and you are encouraged to experience as many different Youth Work contexts as possible to increase your understanding of how modern organisations and people work. </a:t>
            </a:r>
          </a:p>
          <a:p>
            <a:r>
              <a:rPr lang="en-GB" sz="2400" dirty="0"/>
              <a:t>Students take advantage of placements in a range of settings including Youth clubs, Street work and Mobile projects, Community based projects, Drop-in centres, Complementary education, Housing projects and in local voluntary organisations.</a:t>
            </a:r>
          </a:p>
          <a:p>
            <a:endParaRPr lang="en-GB" dirty="0"/>
          </a:p>
          <a:p>
            <a:endParaRPr lang="en-GB" dirty="0"/>
          </a:p>
        </p:txBody>
      </p:sp>
    </p:spTree>
    <p:extLst>
      <p:ext uri="{BB962C8B-B14F-4D97-AF65-F5344CB8AC3E}">
        <p14:creationId xmlns:p14="http://schemas.microsoft.com/office/powerpoint/2010/main" val="24069158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NATIONAL OCCUPATIONAL STANDARDS FOR YOUTH WORK</a:t>
            </a:r>
            <a:br>
              <a:rPr lang="en-GB" dirty="0"/>
            </a:br>
            <a:endParaRPr lang="en-GB" dirty="0"/>
          </a:p>
        </p:txBody>
      </p:sp>
      <p:sp>
        <p:nvSpPr>
          <p:cNvPr id="3" name="Content Placeholder 2"/>
          <p:cNvSpPr>
            <a:spLocks noGrp="1"/>
          </p:cNvSpPr>
          <p:nvPr>
            <p:ph idx="1"/>
          </p:nvPr>
        </p:nvSpPr>
        <p:spPr>
          <a:xfrm>
            <a:off x="540327" y="1614056"/>
            <a:ext cx="11442407" cy="4052453"/>
          </a:xfrm>
        </p:spPr>
        <p:txBody>
          <a:bodyPr>
            <a:normAutofit fontScale="92500"/>
          </a:bodyPr>
          <a:lstStyle/>
          <a:p>
            <a:r>
              <a:rPr lang="en-US" sz="3000" dirty="0"/>
              <a:t>Youth and Community Work is a value driven occupation.  The sector has agreed a set of values which underpin excellent Youth Work (LSIS, 2012).</a:t>
            </a:r>
          </a:p>
          <a:p>
            <a:endParaRPr lang="en-US" sz="3000" dirty="0"/>
          </a:p>
          <a:p>
            <a:r>
              <a:rPr lang="en-US" sz="3000" dirty="0"/>
              <a:t>What are these? Discuss with a partner.</a:t>
            </a:r>
          </a:p>
          <a:p>
            <a:endParaRPr lang="en-US" sz="3000" dirty="0"/>
          </a:p>
          <a:p>
            <a:r>
              <a:rPr lang="en-US" sz="3000" dirty="0"/>
              <a:t>Which have you been able to demonstrate in your practice?</a:t>
            </a:r>
          </a:p>
          <a:p>
            <a:endParaRPr lang="en-US" sz="3000" dirty="0"/>
          </a:p>
          <a:p>
            <a:r>
              <a:rPr lang="en-US" sz="3000" dirty="0"/>
              <a:t>Feedback….provide examples.</a:t>
            </a:r>
            <a:endParaRPr lang="en-GB" sz="3000" dirty="0"/>
          </a:p>
          <a:p>
            <a:pPr marL="0" indent="0">
              <a:buNone/>
            </a:pPr>
            <a:endParaRPr lang="en-GB" dirty="0"/>
          </a:p>
        </p:txBody>
      </p:sp>
    </p:spTree>
    <p:extLst>
      <p:ext uri="{BB962C8B-B14F-4D97-AF65-F5344CB8AC3E}">
        <p14:creationId xmlns:p14="http://schemas.microsoft.com/office/powerpoint/2010/main" val="23090024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5692" y="401782"/>
            <a:ext cx="5122400" cy="1149927"/>
          </a:xfrm>
        </p:spPr>
        <p:txBody>
          <a:bodyPr>
            <a:normAutofit/>
          </a:bodyPr>
          <a:lstStyle/>
          <a:p>
            <a:r>
              <a:rPr lang="en-US" sz="2200" b="1" dirty="0"/>
              <a:t>Participation and active involvement</a:t>
            </a:r>
            <a:br>
              <a:rPr lang="en-GB" sz="2200" dirty="0"/>
            </a:br>
            <a:endParaRPr lang="en-GB" sz="2200" dirty="0"/>
          </a:p>
        </p:txBody>
      </p:sp>
      <p:sp>
        <p:nvSpPr>
          <p:cNvPr id="3" name="Content Placeholder 2"/>
          <p:cNvSpPr>
            <a:spLocks noGrp="1"/>
          </p:cNvSpPr>
          <p:nvPr>
            <p:ph idx="1"/>
          </p:nvPr>
        </p:nvSpPr>
        <p:spPr>
          <a:xfrm>
            <a:off x="334369" y="1853755"/>
            <a:ext cx="6267321" cy="4199723"/>
          </a:xfrm>
        </p:spPr>
        <p:txBody>
          <a:bodyPr>
            <a:normAutofit fontScale="77500" lnSpcReduction="20000"/>
          </a:bodyPr>
          <a:lstStyle/>
          <a:p>
            <a:pPr lvl="0">
              <a:lnSpc>
                <a:spcPct val="110000"/>
              </a:lnSpc>
            </a:pPr>
            <a:r>
              <a:rPr lang="en-US" dirty="0"/>
              <a:t>Young people choose to be involved, not least because they want to relax, meet friends, make new relationships, to have fun, and to find support,</a:t>
            </a:r>
            <a:endParaRPr lang="en-GB" dirty="0"/>
          </a:p>
          <a:p>
            <a:pPr lvl="0">
              <a:lnSpc>
                <a:spcPct val="110000"/>
              </a:lnSpc>
            </a:pPr>
            <a:r>
              <a:rPr lang="en-US" dirty="0"/>
              <a:t>The work starts from where young people are in relation to their own values, views and principles, as well as their own personal and social space,</a:t>
            </a:r>
            <a:endParaRPr lang="en-GB" dirty="0"/>
          </a:p>
          <a:p>
            <a:pPr lvl="0">
              <a:lnSpc>
                <a:spcPct val="110000"/>
              </a:lnSpc>
            </a:pPr>
            <a:r>
              <a:rPr lang="en-US" dirty="0"/>
              <a:t>It seeks to go beyond where young people start, to widen their horizons, promote participation and invite social commitment, in particular by encouraging them to be critical and creative in their responses to their experience and the world around them,</a:t>
            </a:r>
            <a:endParaRPr lang="en-GB" dirty="0"/>
          </a:p>
          <a:p>
            <a:pPr>
              <a:lnSpc>
                <a:spcPct val="110000"/>
              </a:lnSpc>
            </a:pPr>
            <a:endParaRPr lang="en-GB" sz="1400" dirty="0"/>
          </a:p>
        </p:txBody>
      </p:sp>
      <p:pic>
        <p:nvPicPr>
          <p:cNvPr id="7" name="Graphic 6" descr="Cheers">
            <a:extLst>
              <a:ext uri="{FF2B5EF4-FFF2-40B4-BE49-F238E27FC236}">
                <a16:creationId xmlns:a16="http://schemas.microsoft.com/office/drawing/2014/main" id="{6563720C-8634-2859-9BE3-9815ADC78B8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96868" y="1098619"/>
            <a:ext cx="4660762" cy="4660762"/>
          </a:xfrm>
          <a:prstGeom prst="rect">
            <a:avLst/>
          </a:prstGeom>
        </p:spPr>
      </p:pic>
    </p:spTree>
    <p:extLst>
      <p:ext uri="{BB962C8B-B14F-4D97-AF65-F5344CB8AC3E}">
        <p14:creationId xmlns:p14="http://schemas.microsoft.com/office/powerpoint/2010/main" val="19821962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4476" y="1600199"/>
            <a:ext cx="3539266" cy="4297680"/>
          </a:xfrm>
        </p:spPr>
        <p:txBody>
          <a:bodyPr anchor="ctr">
            <a:normAutofit/>
          </a:bodyPr>
          <a:lstStyle/>
          <a:p>
            <a:r>
              <a:rPr lang="en-US" b="1"/>
              <a:t>Equity, diversity and inclusion:</a:t>
            </a:r>
            <a:br>
              <a:rPr lang="en-GB"/>
            </a:br>
            <a:endParaRPr lang="en-GB" dirty="0"/>
          </a:p>
        </p:txBody>
      </p:sp>
      <p:sp>
        <p:nvSpPr>
          <p:cNvPr id="3" name="Content Placeholder 2"/>
          <p:cNvSpPr>
            <a:spLocks noGrp="1"/>
          </p:cNvSpPr>
          <p:nvPr>
            <p:ph idx="1"/>
          </p:nvPr>
        </p:nvSpPr>
        <p:spPr>
          <a:xfrm>
            <a:off x="5034033" y="1357953"/>
            <a:ext cx="6627974" cy="4142302"/>
          </a:xfrm>
        </p:spPr>
        <p:txBody>
          <a:bodyPr anchor="ctr">
            <a:normAutofit fontScale="92500" lnSpcReduction="20000"/>
          </a:bodyPr>
          <a:lstStyle/>
          <a:p>
            <a:pPr lvl="0"/>
            <a:r>
              <a:rPr lang="en-US" sz="2800" dirty="0"/>
              <a:t>It treats young people with respect, valuing each individual and their differences, and promoting the acceptance and understanding of others, whilst challenging oppressive </a:t>
            </a:r>
            <a:r>
              <a:rPr lang="en-US" sz="2800" dirty="0" err="1"/>
              <a:t>behaviour</a:t>
            </a:r>
            <a:r>
              <a:rPr lang="en-US" sz="2800" dirty="0"/>
              <a:t> and ideas,</a:t>
            </a:r>
            <a:endParaRPr lang="en-GB" sz="2800" dirty="0"/>
          </a:p>
          <a:p>
            <a:pPr lvl="0"/>
            <a:r>
              <a:rPr lang="en-US" sz="2800" dirty="0"/>
              <a:t>It respects and values individual differences by supporting and strengthening young people’s belief in themselves, and their capacity to grow and to change through a supportive group environment,</a:t>
            </a:r>
            <a:endParaRPr lang="en-GB" sz="2800" dirty="0"/>
          </a:p>
          <a:p>
            <a:pPr lvl="0"/>
            <a:r>
              <a:rPr lang="en-US" sz="2800" dirty="0"/>
              <a:t>It is underpinned by the principles of equity, diversity and interdependence,</a:t>
            </a:r>
            <a:endParaRPr lang="en-GB" sz="2800" dirty="0"/>
          </a:p>
          <a:p>
            <a:pPr marL="0" indent="0">
              <a:buNone/>
            </a:pPr>
            <a:endParaRPr lang="en-GB" dirty="0"/>
          </a:p>
          <a:p>
            <a:endParaRPr lang="en-GB" dirty="0"/>
          </a:p>
        </p:txBody>
      </p:sp>
    </p:spTree>
    <p:extLst>
      <p:ext uri="{BB962C8B-B14F-4D97-AF65-F5344CB8AC3E}">
        <p14:creationId xmlns:p14="http://schemas.microsoft.com/office/powerpoint/2010/main" val="26615790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4476" y="1600199"/>
            <a:ext cx="3539266" cy="4297680"/>
          </a:xfrm>
        </p:spPr>
        <p:txBody>
          <a:bodyPr anchor="ctr">
            <a:normAutofit/>
          </a:bodyPr>
          <a:lstStyle/>
          <a:p>
            <a:r>
              <a:rPr lang="en-US" b="1" dirty="0"/>
              <a:t>Partnership with young people and others</a:t>
            </a:r>
            <a:endParaRPr lang="en-GB" dirty="0"/>
          </a:p>
        </p:txBody>
      </p:sp>
      <p:sp>
        <p:nvSpPr>
          <p:cNvPr id="3" name="Content Placeholder 2"/>
          <p:cNvSpPr>
            <a:spLocks noGrp="1"/>
          </p:cNvSpPr>
          <p:nvPr>
            <p:ph idx="1"/>
          </p:nvPr>
        </p:nvSpPr>
        <p:spPr>
          <a:xfrm>
            <a:off x="4924851" y="614149"/>
            <a:ext cx="6941874" cy="4920742"/>
          </a:xfrm>
        </p:spPr>
        <p:txBody>
          <a:bodyPr anchor="ctr">
            <a:normAutofit fontScale="92500" lnSpcReduction="10000"/>
          </a:bodyPr>
          <a:lstStyle/>
          <a:p>
            <a:pPr lvl="0">
              <a:lnSpc>
                <a:spcPct val="110000"/>
              </a:lnSpc>
            </a:pPr>
            <a:r>
              <a:rPr lang="en-US" sz="2400" dirty="0"/>
              <a:t>It recognises, respects and is actively responsive to the wider networks of peers, communities, families and cultures which are important to young people, and through these networks seeks to help young people to achieve stronger relationships and collective identities, through the promotion of inclusivity,</a:t>
            </a:r>
            <a:endParaRPr lang="en-GB" sz="2400" dirty="0"/>
          </a:p>
          <a:p>
            <a:pPr lvl="0">
              <a:lnSpc>
                <a:spcPct val="110000"/>
              </a:lnSpc>
            </a:pPr>
            <a:r>
              <a:rPr lang="en-US" sz="2400" dirty="0"/>
              <a:t>It works in partnership with young people and other agencies which contribute to young people’s social, educational and personal development,</a:t>
            </a:r>
            <a:endParaRPr lang="en-GB" sz="2400" dirty="0"/>
          </a:p>
          <a:p>
            <a:pPr lvl="0">
              <a:lnSpc>
                <a:spcPct val="110000"/>
              </a:lnSpc>
            </a:pPr>
            <a:r>
              <a:rPr lang="en-US" sz="2400" dirty="0"/>
              <a:t>It recognises the young person as a partner in a learning process, complementing formal education, promoting their access to learning opportunities which enable them to fulfill their potential,</a:t>
            </a:r>
            <a:endParaRPr lang="en-GB" sz="2400" dirty="0"/>
          </a:p>
          <a:p>
            <a:pPr>
              <a:lnSpc>
                <a:spcPct val="110000"/>
              </a:lnSpc>
            </a:pPr>
            <a:endParaRPr lang="en-GB" sz="1700" dirty="0"/>
          </a:p>
        </p:txBody>
      </p:sp>
    </p:spTree>
    <p:extLst>
      <p:ext uri="{BB962C8B-B14F-4D97-AF65-F5344CB8AC3E}">
        <p14:creationId xmlns:p14="http://schemas.microsoft.com/office/powerpoint/2010/main" val="1168925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8491" y="2303047"/>
            <a:ext cx="4355182" cy="2674198"/>
          </a:xfrm>
        </p:spPr>
        <p:txBody>
          <a:bodyPr anchor="t">
            <a:normAutofit/>
          </a:bodyPr>
          <a:lstStyle/>
          <a:p>
            <a:r>
              <a:rPr lang="en-US" b="1" dirty="0"/>
              <a:t>Personal, social and political development:</a:t>
            </a:r>
            <a:br>
              <a:rPr lang="en-GB" sz="2700" dirty="0"/>
            </a:br>
            <a:endParaRPr lang="en-GB" sz="2700" dirty="0"/>
          </a:p>
        </p:txBody>
      </p:sp>
      <p:graphicFrame>
        <p:nvGraphicFramePr>
          <p:cNvPr id="5" name="Content Placeholder 2">
            <a:extLst>
              <a:ext uri="{FF2B5EF4-FFF2-40B4-BE49-F238E27FC236}">
                <a16:creationId xmlns:a16="http://schemas.microsoft.com/office/drawing/2014/main" id="{5992C553-1304-1E4D-212F-BA7FCD40DD8D}"/>
              </a:ext>
            </a:extLst>
          </p:cNvPr>
          <p:cNvGraphicFramePr>
            <a:graphicFrameLocks noGrp="1"/>
          </p:cNvGraphicFramePr>
          <p:nvPr>
            <p:ph idx="1"/>
          </p:nvPr>
        </p:nvGraphicFramePr>
        <p:xfrm>
          <a:off x="5141913" y="266134"/>
          <a:ext cx="6681596" cy="53976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26398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Multi-coloured paper clippings">
            <a:extLst>
              <a:ext uri="{FF2B5EF4-FFF2-40B4-BE49-F238E27FC236}">
                <a16:creationId xmlns:a16="http://schemas.microsoft.com/office/drawing/2014/main" id="{F4105BFF-FB82-FF99-BFFA-CE38932D6AEF}"/>
              </a:ext>
            </a:extLst>
          </p:cNvPr>
          <p:cNvPicPr>
            <a:picLocks noChangeAspect="1"/>
          </p:cNvPicPr>
          <p:nvPr/>
        </p:nvPicPr>
        <p:blipFill rotWithShape="1">
          <a:blip r:embed="rId3"/>
          <a:srcRect t="43749" r="-1" b="-1"/>
          <a:stretch/>
        </p:blipFill>
        <p:spPr>
          <a:xfrm>
            <a:off x="2" y="10"/>
            <a:ext cx="12191695" cy="6857990"/>
          </a:xfrm>
          <a:prstGeom prst="rect">
            <a:avLst/>
          </a:prstGeom>
        </p:spPr>
      </p:pic>
      <p:sp>
        <p:nvSpPr>
          <p:cNvPr id="2" name="Title 1">
            <a:extLst>
              <a:ext uri="{FF2B5EF4-FFF2-40B4-BE49-F238E27FC236}">
                <a16:creationId xmlns:a16="http://schemas.microsoft.com/office/drawing/2014/main" id="{D08E519C-4F7A-1D53-F7FC-0EEFD7FAFAEB}"/>
              </a:ext>
            </a:extLst>
          </p:cNvPr>
          <p:cNvSpPr>
            <a:spLocks noGrp="1"/>
          </p:cNvSpPr>
          <p:nvPr>
            <p:ph type="title"/>
          </p:nvPr>
        </p:nvSpPr>
        <p:spPr>
          <a:xfrm>
            <a:off x="4065511" y="3236470"/>
            <a:ext cx="6832500" cy="1252601"/>
          </a:xfrm>
        </p:spPr>
        <p:txBody>
          <a:bodyPr vert="horz" lIns="91440" tIns="45720" rIns="91440" bIns="0" rtlCol="0" anchor="b">
            <a:normAutofit/>
          </a:bodyPr>
          <a:lstStyle/>
          <a:p>
            <a:r>
              <a:rPr lang="en-US" sz="4400" dirty="0">
                <a:solidFill>
                  <a:srgbClr val="FFFFFE"/>
                </a:solidFill>
              </a:rPr>
              <a:t>Comfort Break – Lunch Time</a:t>
            </a:r>
          </a:p>
        </p:txBody>
      </p:sp>
    </p:spTree>
    <p:extLst>
      <p:ext uri="{BB962C8B-B14F-4D97-AF65-F5344CB8AC3E}">
        <p14:creationId xmlns:p14="http://schemas.microsoft.com/office/powerpoint/2010/main" val="6374676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SETTING UP AND MANAGING THE PLACEMENT</a:t>
            </a:r>
            <a:br>
              <a:rPr lang="en-GB" dirty="0"/>
            </a:br>
            <a:endParaRPr lang="en-GB" dirty="0"/>
          </a:p>
        </p:txBody>
      </p:sp>
      <p:sp>
        <p:nvSpPr>
          <p:cNvPr id="3" name="Content Placeholder 2"/>
          <p:cNvSpPr>
            <a:spLocks noGrp="1"/>
          </p:cNvSpPr>
          <p:nvPr>
            <p:ph idx="1"/>
          </p:nvPr>
        </p:nvSpPr>
        <p:spPr>
          <a:xfrm>
            <a:off x="892629" y="2015732"/>
            <a:ext cx="10608128" cy="3867997"/>
          </a:xfrm>
        </p:spPr>
        <p:txBody>
          <a:bodyPr>
            <a:normAutofit/>
          </a:bodyPr>
          <a:lstStyle/>
          <a:p>
            <a:r>
              <a:rPr lang="en-US" sz="2400" b="1" dirty="0"/>
              <a:t>Your task at Level 5 is to successfully complete a placement of 400 hours, at least 50% of which must be face to face work with young people</a:t>
            </a:r>
            <a:r>
              <a:rPr lang="en-US" sz="2400" dirty="0"/>
              <a:t>.  All students will have a named </a:t>
            </a:r>
            <a:r>
              <a:rPr lang="en-US" sz="2400" b="1" dirty="0"/>
              <a:t>Visiting Tutor – </a:t>
            </a:r>
            <a:r>
              <a:rPr lang="en-US" sz="2400" dirty="0"/>
              <a:t>the person with a linking role between the institution and the placement provider.  </a:t>
            </a:r>
          </a:p>
          <a:p>
            <a:r>
              <a:rPr lang="en-US" sz="2400" dirty="0"/>
              <a:t>The Visiting Tutor is your first point of contact in relation to placement.  The Visiting Tutor will support you through at least two three-way meetings and will challenge you through discussion and feedback to demonstrate the highest standards while on placement.</a:t>
            </a:r>
          </a:p>
        </p:txBody>
      </p:sp>
    </p:spTree>
    <p:extLst>
      <p:ext uri="{BB962C8B-B14F-4D97-AF65-F5344CB8AC3E}">
        <p14:creationId xmlns:p14="http://schemas.microsoft.com/office/powerpoint/2010/main" val="10006475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634621" y="2015732"/>
            <a:ext cx="11232107" cy="4037749"/>
          </a:xfrm>
        </p:spPr>
        <p:txBody>
          <a:bodyPr>
            <a:normAutofit/>
          </a:bodyPr>
          <a:lstStyle/>
          <a:p>
            <a:r>
              <a:rPr lang="en-US" sz="2400" dirty="0"/>
              <a:t>While on placement you will benefit from the support of a </a:t>
            </a:r>
            <a:r>
              <a:rPr lang="en-US" sz="2400" b="1" dirty="0"/>
              <a:t>Learning Mentor </a:t>
            </a:r>
            <a:r>
              <a:rPr lang="en-US" sz="2400" dirty="0"/>
              <a:t>– the person having day to day responsibility for the standards of practice of the student.  This person will attend the two three-way meetings and provide a final report on your progress while on placement.</a:t>
            </a:r>
            <a:endParaRPr lang="en-GB" sz="2400" dirty="0"/>
          </a:p>
          <a:p>
            <a:r>
              <a:rPr lang="en-US" sz="2400" dirty="0"/>
              <a:t>Additionally, the University provides a </a:t>
            </a:r>
            <a:r>
              <a:rPr lang="en-US" sz="2400" b="1" dirty="0"/>
              <a:t>Fieldwork Supervisor </a:t>
            </a:r>
            <a:r>
              <a:rPr lang="en-US" sz="2400" dirty="0"/>
              <a:t>– the person ensuring the development of the student through a formal process of supervision.  This person will be a good support to you, and their role will involve encouraging your learning while on placement.  The Visiting Tutor, Learning Mentor and Fieldwork Supervisor will be confirmed before the commencement of your Fieldwork hours.</a:t>
            </a:r>
            <a:endParaRPr lang="en-GB" sz="2400" dirty="0"/>
          </a:p>
          <a:p>
            <a:pPr marL="0" indent="0">
              <a:buNone/>
            </a:pPr>
            <a:endParaRPr lang="en-GB" dirty="0"/>
          </a:p>
        </p:txBody>
      </p:sp>
    </p:spTree>
    <p:extLst>
      <p:ext uri="{BB962C8B-B14F-4D97-AF65-F5344CB8AC3E}">
        <p14:creationId xmlns:p14="http://schemas.microsoft.com/office/powerpoint/2010/main" val="28856087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US" sz="2800" dirty="0"/>
              <a:t>The University has in place a </a:t>
            </a:r>
            <a:r>
              <a:rPr lang="en-US" sz="2800" b="1" dirty="0"/>
              <a:t>Fieldwork Practice Coordinator </a:t>
            </a:r>
            <a:r>
              <a:rPr lang="en-US" sz="2800" dirty="0"/>
              <a:t>– this is Fran Chester, the person coordinating fieldwork learning across the Youth and Community Work undergraduate </a:t>
            </a:r>
            <a:r>
              <a:rPr lang="en-US" sz="2800" dirty="0" err="1"/>
              <a:t>programme</a:t>
            </a:r>
            <a:r>
              <a:rPr lang="en-US" sz="2800" dirty="0"/>
              <a:t>.  This role involves coordinating training and support for line managers and supervisors and acting as a source of advice in cases of difficulty.</a:t>
            </a:r>
            <a:endParaRPr lang="en-GB" sz="2800" dirty="0"/>
          </a:p>
          <a:p>
            <a:pPr marL="0" indent="0">
              <a:buNone/>
            </a:pPr>
            <a:endParaRPr lang="en-GB" dirty="0"/>
          </a:p>
        </p:txBody>
      </p:sp>
    </p:spTree>
    <p:extLst>
      <p:ext uri="{BB962C8B-B14F-4D97-AF65-F5344CB8AC3E}">
        <p14:creationId xmlns:p14="http://schemas.microsoft.com/office/powerpoint/2010/main" val="34511296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Fieldwork</a:t>
            </a:r>
          </a:p>
        </p:txBody>
      </p:sp>
      <p:sp>
        <p:nvSpPr>
          <p:cNvPr id="3" name="Content Placeholder 2"/>
          <p:cNvSpPr>
            <a:spLocks noGrp="1"/>
          </p:cNvSpPr>
          <p:nvPr>
            <p:ph idx="1"/>
          </p:nvPr>
        </p:nvSpPr>
        <p:spPr>
          <a:xfrm>
            <a:off x="272143" y="2015732"/>
            <a:ext cx="11615057" cy="3825510"/>
          </a:xfrm>
        </p:spPr>
        <p:txBody>
          <a:bodyPr>
            <a:noAutofit/>
          </a:bodyPr>
          <a:lstStyle/>
          <a:p>
            <a:r>
              <a:rPr lang="en-US" sz="2800" dirty="0"/>
              <a:t>The purpose of the fieldwork aspect of the </a:t>
            </a:r>
            <a:r>
              <a:rPr lang="en-US" sz="2800" dirty="0" err="1"/>
              <a:t>programme</a:t>
            </a:r>
            <a:r>
              <a:rPr lang="en-US" sz="2800" dirty="0"/>
              <a:t> is to ensure that students have the opportunity to acquire skills and develop knowledge and understanding appropriate to their prospective role as a professionally qualified youth and community worker.  </a:t>
            </a:r>
          </a:p>
          <a:p>
            <a:r>
              <a:rPr lang="en-US" sz="2800" dirty="0"/>
              <a:t>The Nature and Purpose of Youth Work is defined by the Education and Training Standards Committee (ETS) in the following way:</a:t>
            </a:r>
            <a:endParaRPr lang="en-GB" sz="2800" dirty="0"/>
          </a:p>
        </p:txBody>
      </p:sp>
    </p:spTree>
    <p:extLst>
      <p:ext uri="{BB962C8B-B14F-4D97-AF65-F5344CB8AC3E}">
        <p14:creationId xmlns:p14="http://schemas.microsoft.com/office/powerpoint/2010/main" val="35388796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Youth Worker’s Task</a:t>
            </a:r>
          </a:p>
        </p:txBody>
      </p:sp>
      <p:sp>
        <p:nvSpPr>
          <p:cNvPr id="3" name="Content Placeholder 2"/>
          <p:cNvSpPr>
            <a:spLocks noGrp="1"/>
          </p:cNvSpPr>
          <p:nvPr>
            <p:ph idx="1"/>
          </p:nvPr>
        </p:nvSpPr>
        <p:spPr>
          <a:xfrm>
            <a:off x="436728" y="2015732"/>
            <a:ext cx="11539181" cy="4037749"/>
          </a:xfrm>
        </p:spPr>
        <p:txBody>
          <a:bodyPr>
            <a:normAutofit/>
          </a:bodyPr>
          <a:lstStyle/>
          <a:p>
            <a:r>
              <a:rPr lang="en-US" sz="2800" dirty="0"/>
              <a:t>The youth worker’s task therefore is to plan and provide appropriate experiences to take advantage of those which arise spontaneously, to foster learning by employing a range of interpersonal skills such as group work, mentoring and advocacy.  Relevant themes and issues such as health, housing and employment are incorporated as appropriate.  This task, and the understanding and skills to deliver it, form the bedrock for all education and training programmes for youth workers.</a:t>
            </a:r>
            <a:endParaRPr lang="en-GB" sz="2800" dirty="0"/>
          </a:p>
          <a:p>
            <a:pPr marL="0" indent="0">
              <a:buNone/>
            </a:pPr>
            <a:r>
              <a:rPr lang="en-US" dirty="0"/>
              <a:t>								(ETS, 2010: p.5) </a:t>
            </a:r>
            <a:endParaRPr lang="en-GB" dirty="0"/>
          </a:p>
          <a:p>
            <a:endParaRPr lang="en-GB" dirty="0"/>
          </a:p>
        </p:txBody>
      </p:sp>
    </p:spTree>
    <p:extLst>
      <p:ext uri="{BB962C8B-B14F-4D97-AF65-F5344CB8AC3E}">
        <p14:creationId xmlns:p14="http://schemas.microsoft.com/office/powerpoint/2010/main" val="37310037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573206" y="2015732"/>
            <a:ext cx="11313993" cy="3955164"/>
          </a:xfrm>
        </p:spPr>
        <p:txBody>
          <a:bodyPr>
            <a:normAutofit/>
          </a:bodyPr>
          <a:lstStyle/>
          <a:p>
            <a:r>
              <a:rPr lang="en-US" sz="2800" dirty="0"/>
              <a:t>At level 5 students are required to take on a responsible role while on placement, to take responsibility for </a:t>
            </a:r>
            <a:r>
              <a:rPr lang="en-US" sz="2800" b="1" dirty="0"/>
              <a:t>a </a:t>
            </a:r>
            <a:r>
              <a:rPr lang="en-US" sz="2800" b="1" dirty="0" err="1"/>
              <a:t>programme</a:t>
            </a:r>
            <a:r>
              <a:rPr lang="en-US" sz="2800" b="1" dirty="0"/>
              <a:t> of work </a:t>
            </a:r>
            <a:r>
              <a:rPr lang="en-US" sz="2800" dirty="0"/>
              <a:t>and to contribute to the smooth functioning of the work, looking for opportunities for creativity and innovation while exhibiting a professional approach.  </a:t>
            </a:r>
          </a:p>
          <a:p>
            <a:pPr marL="0" indent="0">
              <a:buNone/>
            </a:pPr>
            <a:r>
              <a:rPr lang="en-US" sz="2800" b="1" dirty="0"/>
              <a:t>(The </a:t>
            </a:r>
            <a:r>
              <a:rPr lang="en-US" sz="2800" b="1" dirty="0" err="1"/>
              <a:t>programme</a:t>
            </a:r>
            <a:r>
              <a:rPr lang="en-US" sz="2800" b="1" dirty="0"/>
              <a:t> of work will be a significant section within your portfolio and you need to begin to consider what this will be).</a:t>
            </a:r>
            <a:endParaRPr lang="en-GB" sz="2800" dirty="0"/>
          </a:p>
          <a:p>
            <a:pPr marL="0" indent="0">
              <a:buNone/>
            </a:pPr>
            <a:endParaRPr lang="en-GB" dirty="0"/>
          </a:p>
        </p:txBody>
      </p:sp>
    </p:spTree>
    <p:extLst>
      <p:ext uri="{BB962C8B-B14F-4D97-AF65-F5344CB8AC3E}">
        <p14:creationId xmlns:p14="http://schemas.microsoft.com/office/powerpoint/2010/main" val="40102512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075100201"/>
              </p:ext>
            </p:extLst>
          </p:nvPr>
        </p:nvGraphicFramePr>
        <p:xfrm>
          <a:off x="1969477" y="228599"/>
          <a:ext cx="7957037" cy="4952999"/>
        </p:xfrm>
        <a:graphic>
          <a:graphicData uri="http://schemas.openxmlformats.org/drawingml/2006/table">
            <a:tbl>
              <a:tblPr firstRow="1" firstCol="1" bandRow="1" bandCol="1">
                <a:tableStyleId>{5C22544A-7EE6-4342-B048-85BDC9FD1C3A}</a:tableStyleId>
              </a:tblPr>
              <a:tblGrid>
                <a:gridCol w="2834481">
                  <a:extLst>
                    <a:ext uri="{9D8B030D-6E8A-4147-A177-3AD203B41FA5}">
                      <a16:colId xmlns:a16="http://schemas.microsoft.com/office/drawing/2014/main" val="1061621238"/>
                    </a:ext>
                  </a:extLst>
                </a:gridCol>
                <a:gridCol w="3073534">
                  <a:extLst>
                    <a:ext uri="{9D8B030D-6E8A-4147-A177-3AD203B41FA5}">
                      <a16:colId xmlns:a16="http://schemas.microsoft.com/office/drawing/2014/main" val="408811140"/>
                    </a:ext>
                  </a:extLst>
                </a:gridCol>
                <a:gridCol w="2049022">
                  <a:extLst>
                    <a:ext uri="{9D8B030D-6E8A-4147-A177-3AD203B41FA5}">
                      <a16:colId xmlns:a16="http://schemas.microsoft.com/office/drawing/2014/main" val="3011031308"/>
                    </a:ext>
                  </a:extLst>
                </a:gridCol>
              </a:tblGrid>
              <a:tr h="912229">
                <a:tc>
                  <a:txBody>
                    <a:bodyPr/>
                    <a:lstStyle/>
                    <a:p>
                      <a:pPr algn="ctr">
                        <a:lnSpc>
                          <a:spcPct val="115000"/>
                        </a:lnSpc>
                        <a:spcAft>
                          <a:spcPts val="0"/>
                        </a:spcAft>
                      </a:pPr>
                      <a:r>
                        <a:rPr lang="en-US" sz="1000">
                          <a:effectLst/>
                        </a:rPr>
                        <a:t> </a:t>
                      </a:r>
                      <a:endParaRPr lang="en-GB" sz="900">
                        <a:effectLst/>
                      </a:endParaRPr>
                    </a:p>
                    <a:p>
                      <a:pPr algn="ctr">
                        <a:lnSpc>
                          <a:spcPct val="115000"/>
                        </a:lnSpc>
                        <a:spcAft>
                          <a:spcPts val="0"/>
                        </a:spcAft>
                      </a:pPr>
                      <a:r>
                        <a:rPr lang="en-US" sz="1000">
                          <a:effectLst/>
                        </a:rPr>
                        <a:t>Level 5 Module SJYW 5008</a:t>
                      </a:r>
                      <a:endParaRPr lang="en-GB" sz="900">
                        <a:effectLst/>
                      </a:endParaRPr>
                    </a:p>
                    <a:p>
                      <a:pPr algn="ctr">
                        <a:lnSpc>
                          <a:spcPct val="115000"/>
                        </a:lnSpc>
                        <a:spcAft>
                          <a:spcPts val="0"/>
                        </a:spcAft>
                      </a:pPr>
                      <a:r>
                        <a:rPr lang="en-US" sz="1000">
                          <a:effectLst/>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9204" marR="59204" marT="0" marB="0"/>
                </a:tc>
                <a:tc>
                  <a:txBody>
                    <a:bodyPr/>
                    <a:lstStyle/>
                    <a:p>
                      <a:pPr algn="ctr">
                        <a:lnSpc>
                          <a:spcPct val="115000"/>
                        </a:lnSpc>
                        <a:spcAft>
                          <a:spcPts val="0"/>
                        </a:spcAft>
                      </a:pPr>
                      <a:r>
                        <a:rPr lang="en-US" sz="1000">
                          <a:effectLst/>
                        </a:rPr>
                        <a:t> </a:t>
                      </a:r>
                      <a:endParaRPr lang="en-GB" sz="900">
                        <a:effectLst/>
                      </a:endParaRPr>
                    </a:p>
                    <a:p>
                      <a:pPr algn="ctr">
                        <a:lnSpc>
                          <a:spcPct val="115000"/>
                        </a:lnSpc>
                        <a:spcAft>
                          <a:spcPts val="0"/>
                        </a:spcAft>
                      </a:pPr>
                      <a:r>
                        <a:rPr lang="en-US" sz="1000">
                          <a:effectLst/>
                        </a:rPr>
                        <a:t>Standard</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9204" marR="59204" marT="0" marB="0"/>
                </a:tc>
                <a:tc>
                  <a:txBody>
                    <a:bodyPr/>
                    <a:lstStyle/>
                    <a:p>
                      <a:pPr algn="ctr">
                        <a:lnSpc>
                          <a:spcPct val="115000"/>
                        </a:lnSpc>
                        <a:spcAft>
                          <a:spcPts val="0"/>
                        </a:spcAft>
                      </a:pPr>
                      <a:r>
                        <a:rPr lang="en-US" sz="1000">
                          <a:effectLst/>
                        </a:rPr>
                        <a:t> </a:t>
                      </a:r>
                      <a:endParaRPr lang="en-GB" sz="900">
                        <a:effectLst/>
                      </a:endParaRPr>
                    </a:p>
                    <a:p>
                      <a:pPr algn="ctr">
                        <a:lnSpc>
                          <a:spcPct val="115000"/>
                        </a:lnSpc>
                        <a:spcAft>
                          <a:spcPts val="0"/>
                        </a:spcAft>
                      </a:pPr>
                      <a:r>
                        <a:rPr lang="en-US" sz="1000">
                          <a:effectLst/>
                        </a:rPr>
                        <a:t>Notes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9204" marR="59204" marT="0" marB="0"/>
                </a:tc>
                <a:extLst>
                  <a:ext uri="{0D108BD9-81ED-4DB2-BD59-A6C34878D82A}">
                    <a16:rowId xmlns:a16="http://schemas.microsoft.com/office/drawing/2014/main" val="2382742861"/>
                  </a:ext>
                </a:extLst>
              </a:tr>
              <a:tr h="720048">
                <a:tc>
                  <a:txBody>
                    <a:bodyPr/>
                    <a:lstStyle/>
                    <a:p>
                      <a:pPr>
                        <a:lnSpc>
                          <a:spcPct val="115000"/>
                        </a:lnSpc>
                        <a:spcAft>
                          <a:spcPts val="1000"/>
                        </a:spcAft>
                      </a:pPr>
                      <a:r>
                        <a:rPr lang="en-US" sz="1000">
                          <a:effectLst/>
                        </a:rPr>
                        <a:t>400 Placement hours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9204" marR="59204" marT="0" marB="0"/>
                </a:tc>
                <a:tc>
                  <a:txBody>
                    <a:bodyPr/>
                    <a:lstStyle/>
                    <a:p>
                      <a:pPr>
                        <a:lnSpc>
                          <a:spcPct val="115000"/>
                        </a:lnSpc>
                        <a:spcAft>
                          <a:spcPts val="1000"/>
                        </a:spcAft>
                      </a:pPr>
                      <a:r>
                        <a:rPr lang="en-US" sz="1000">
                          <a:effectLst/>
                        </a:rPr>
                        <a:t>At least 200 hours face to face</a:t>
                      </a:r>
                      <a:endParaRPr lang="en-GB" sz="900">
                        <a:effectLst/>
                      </a:endParaRPr>
                    </a:p>
                    <a:p>
                      <a:pPr>
                        <a:lnSpc>
                          <a:spcPct val="115000"/>
                        </a:lnSpc>
                        <a:spcAft>
                          <a:spcPts val="1000"/>
                        </a:spcAft>
                      </a:pPr>
                      <a:r>
                        <a:rPr lang="en-US" sz="1000">
                          <a:effectLst/>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9204" marR="59204" marT="0" marB="0"/>
                </a:tc>
                <a:tc>
                  <a:txBody>
                    <a:bodyPr/>
                    <a:lstStyle/>
                    <a:p>
                      <a:pPr>
                        <a:lnSpc>
                          <a:spcPct val="115000"/>
                        </a:lnSpc>
                        <a:spcAft>
                          <a:spcPts val="1000"/>
                        </a:spcAft>
                      </a:pPr>
                      <a:r>
                        <a:rPr lang="en-US" sz="1000">
                          <a:effectLst/>
                        </a:rPr>
                        <a:t>For example 10 hours per week x 20 weeks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9204" marR="59204" marT="0" marB="0"/>
                </a:tc>
                <a:extLst>
                  <a:ext uri="{0D108BD9-81ED-4DB2-BD59-A6C34878D82A}">
                    <a16:rowId xmlns:a16="http://schemas.microsoft.com/office/drawing/2014/main" val="4060827994"/>
                  </a:ext>
                </a:extLst>
              </a:tr>
              <a:tr h="480033">
                <a:tc>
                  <a:txBody>
                    <a:bodyPr/>
                    <a:lstStyle/>
                    <a:p>
                      <a:pPr>
                        <a:lnSpc>
                          <a:spcPct val="115000"/>
                        </a:lnSpc>
                        <a:spcAft>
                          <a:spcPts val="1000"/>
                        </a:spcAft>
                      </a:pPr>
                      <a:r>
                        <a:rPr lang="en-US" sz="1000">
                          <a:effectLst/>
                        </a:rPr>
                        <a:t>Student CV made available to host</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9204" marR="59204" marT="0" marB="0"/>
                </a:tc>
                <a:tc>
                  <a:txBody>
                    <a:bodyPr/>
                    <a:lstStyle/>
                    <a:p>
                      <a:pPr>
                        <a:lnSpc>
                          <a:spcPct val="115000"/>
                        </a:lnSpc>
                        <a:spcAft>
                          <a:spcPts val="1000"/>
                        </a:spcAft>
                      </a:pPr>
                      <a:r>
                        <a:rPr lang="en-US" sz="1000">
                          <a:effectLst/>
                        </a:rPr>
                        <a:t>Prior to the establishment of the Placement</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9204" marR="59204" marT="0" marB="0"/>
                </a:tc>
                <a:tc>
                  <a:txBody>
                    <a:bodyPr/>
                    <a:lstStyle/>
                    <a:p>
                      <a:pPr>
                        <a:lnSpc>
                          <a:spcPct val="115000"/>
                        </a:lnSpc>
                        <a:spcAft>
                          <a:spcPts val="1000"/>
                        </a:spcAft>
                      </a:pPr>
                      <a:r>
                        <a:rPr lang="en-US" sz="1000">
                          <a:effectLst/>
                        </a:rPr>
                        <a:t>Student to lead on this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9204" marR="59204" marT="0" marB="0"/>
                </a:tc>
                <a:extLst>
                  <a:ext uri="{0D108BD9-81ED-4DB2-BD59-A6C34878D82A}">
                    <a16:rowId xmlns:a16="http://schemas.microsoft.com/office/drawing/2014/main" val="4220710383"/>
                  </a:ext>
                </a:extLst>
              </a:tr>
              <a:tr h="680542">
                <a:tc>
                  <a:txBody>
                    <a:bodyPr/>
                    <a:lstStyle/>
                    <a:p>
                      <a:pPr>
                        <a:lnSpc>
                          <a:spcPct val="115000"/>
                        </a:lnSpc>
                        <a:spcAft>
                          <a:spcPts val="1000"/>
                        </a:spcAft>
                      </a:pPr>
                      <a:r>
                        <a:rPr lang="en-US" sz="1000">
                          <a:effectLst/>
                        </a:rPr>
                        <a:t>An original Risk Assessment of placement carried out</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9204" marR="59204" marT="0" marB="0"/>
                </a:tc>
                <a:tc>
                  <a:txBody>
                    <a:bodyPr/>
                    <a:lstStyle/>
                    <a:p>
                      <a:pPr>
                        <a:lnSpc>
                          <a:spcPct val="115000"/>
                        </a:lnSpc>
                        <a:spcAft>
                          <a:spcPts val="1000"/>
                        </a:spcAft>
                      </a:pPr>
                      <a:r>
                        <a:rPr lang="en-US" sz="1000">
                          <a:effectLst/>
                        </a:rPr>
                        <a:t>During the first week of the Placement.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9204" marR="59204" marT="0" marB="0"/>
                </a:tc>
                <a:tc>
                  <a:txBody>
                    <a:bodyPr/>
                    <a:lstStyle/>
                    <a:p>
                      <a:pPr>
                        <a:lnSpc>
                          <a:spcPct val="115000"/>
                        </a:lnSpc>
                        <a:spcAft>
                          <a:spcPts val="1000"/>
                        </a:spcAft>
                      </a:pPr>
                      <a:r>
                        <a:rPr lang="en-US" sz="1000">
                          <a:effectLst/>
                        </a:rPr>
                        <a:t>See exemplar</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9204" marR="59204" marT="0" marB="0"/>
                </a:tc>
                <a:extLst>
                  <a:ext uri="{0D108BD9-81ED-4DB2-BD59-A6C34878D82A}">
                    <a16:rowId xmlns:a16="http://schemas.microsoft.com/office/drawing/2014/main" val="97575909"/>
                  </a:ext>
                </a:extLst>
              </a:tr>
              <a:tr h="480033">
                <a:tc>
                  <a:txBody>
                    <a:bodyPr/>
                    <a:lstStyle/>
                    <a:p>
                      <a:pPr>
                        <a:lnSpc>
                          <a:spcPct val="115000"/>
                        </a:lnSpc>
                        <a:spcAft>
                          <a:spcPts val="1000"/>
                        </a:spcAft>
                      </a:pPr>
                      <a:r>
                        <a:rPr lang="en-US" sz="1000">
                          <a:effectLst/>
                        </a:rPr>
                        <a:t>Supervision</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9204" marR="59204" marT="0" marB="0"/>
                </a:tc>
                <a:tc>
                  <a:txBody>
                    <a:bodyPr/>
                    <a:lstStyle/>
                    <a:p>
                      <a:pPr>
                        <a:lnSpc>
                          <a:spcPct val="115000"/>
                        </a:lnSpc>
                        <a:spcAft>
                          <a:spcPts val="1000"/>
                        </a:spcAft>
                      </a:pPr>
                      <a:r>
                        <a:rPr lang="en-US" sz="1000" dirty="0">
                          <a:effectLst/>
                        </a:rPr>
                        <a:t>At least monthly</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9204" marR="59204" marT="0" marB="0"/>
                </a:tc>
                <a:tc>
                  <a:txBody>
                    <a:bodyPr/>
                    <a:lstStyle/>
                    <a:p>
                      <a:pPr>
                        <a:lnSpc>
                          <a:spcPct val="115000"/>
                        </a:lnSpc>
                        <a:spcAft>
                          <a:spcPts val="1000"/>
                        </a:spcAft>
                      </a:pPr>
                      <a:r>
                        <a:rPr lang="en-US" sz="1000">
                          <a:effectLst/>
                        </a:rPr>
                        <a:t>Training will be provided</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9204" marR="59204" marT="0" marB="0"/>
                </a:tc>
                <a:extLst>
                  <a:ext uri="{0D108BD9-81ED-4DB2-BD59-A6C34878D82A}">
                    <a16:rowId xmlns:a16="http://schemas.microsoft.com/office/drawing/2014/main" val="2271072666"/>
                  </a:ext>
                </a:extLst>
              </a:tr>
              <a:tr h="720048">
                <a:tc>
                  <a:txBody>
                    <a:bodyPr/>
                    <a:lstStyle/>
                    <a:p>
                      <a:pPr>
                        <a:lnSpc>
                          <a:spcPct val="115000"/>
                        </a:lnSpc>
                        <a:spcAft>
                          <a:spcPts val="1000"/>
                        </a:spcAft>
                      </a:pPr>
                      <a:r>
                        <a:rPr lang="en-US" sz="1000">
                          <a:effectLst/>
                        </a:rPr>
                        <a:t>Line Manager meetings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9204" marR="59204" marT="0" marB="0"/>
                </a:tc>
                <a:tc>
                  <a:txBody>
                    <a:bodyPr/>
                    <a:lstStyle/>
                    <a:p>
                      <a:pPr>
                        <a:lnSpc>
                          <a:spcPct val="115000"/>
                        </a:lnSpc>
                        <a:spcAft>
                          <a:spcPts val="1000"/>
                        </a:spcAft>
                      </a:pPr>
                      <a:r>
                        <a:rPr lang="en-US" sz="1000">
                          <a:effectLst/>
                        </a:rPr>
                        <a:t>At least two recorded meetings with student and visiting tutor</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9204" marR="59204" marT="0" marB="0"/>
                </a:tc>
                <a:tc>
                  <a:txBody>
                    <a:bodyPr/>
                    <a:lstStyle/>
                    <a:p>
                      <a:pPr>
                        <a:lnSpc>
                          <a:spcPct val="115000"/>
                        </a:lnSpc>
                        <a:spcAft>
                          <a:spcPts val="1000"/>
                        </a:spcAft>
                      </a:pPr>
                      <a:r>
                        <a:rPr lang="en-US" sz="1000">
                          <a:effectLst/>
                        </a:rPr>
                        <a:t>See exemplar</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9204" marR="59204" marT="0" marB="0"/>
                </a:tc>
                <a:extLst>
                  <a:ext uri="{0D108BD9-81ED-4DB2-BD59-A6C34878D82A}">
                    <a16:rowId xmlns:a16="http://schemas.microsoft.com/office/drawing/2014/main" val="106659483"/>
                  </a:ext>
                </a:extLst>
              </a:tr>
              <a:tr h="480033">
                <a:tc>
                  <a:txBody>
                    <a:bodyPr/>
                    <a:lstStyle/>
                    <a:p>
                      <a:pPr>
                        <a:lnSpc>
                          <a:spcPct val="115000"/>
                        </a:lnSpc>
                        <a:spcAft>
                          <a:spcPts val="1000"/>
                        </a:spcAft>
                      </a:pPr>
                      <a:r>
                        <a:rPr lang="en-US" sz="1000">
                          <a:effectLst/>
                        </a:rPr>
                        <a:t>Reflective recordings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9204" marR="59204" marT="0" marB="0"/>
                </a:tc>
                <a:tc>
                  <a:txBody>
                    <a:bodyPr/>
                    <a:lstStyle/>
                    <a:p>
                      <a:pPr>
                        <a:lnSpc>
                          <a:spcPct val="115000"/>
                        </a:lnSpc>
                        <a:spcAft>
                          <a:spcPts val="1000"/>
                        </a:spcAft>
                      </a:pPr>
                      <a:r>
                        <a:rPr lang="en-US" sz="1000">
                          <a:effectLst/>
                        </a:rPr>
                        <a:t>Ten or more authentic, reflective recordings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9204" marR="59204" marT="0" marB="0"/>
                </a:tc>
                <a:tc>
                  <a:txBody>
                    <a:bodyPr/>
                    <a:lstStyle/>
                    <a:p>
                      <a:pPr>
                        <a:lnSpc>
                          <a:spcPct val="115000"/>
                        </a:lnSpc>
                        <a:spcAft>
                          <a:spcPts val="1000"/>
                        </a:spcAft>
                      </a:pPr>
                      <a:r>
                        <a:rPr lang="en-US" sz="1000">
                          <a:effectLst/>
                        </a:rPr>
                        <a:t>See guidance notes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9204" marR="59204" marT="0" marB="0"/>
                </a:tc>
                <a:extLst>
                  <a:ext uri="{0D108BD9-81ED-4DB2-BD59-A6C34878D82A}">
                    <a16:rowId xmlns:a16="http://schemas.microsoft.com/office/drawing/2014/main" val="3164127925"/>
                  </a:ext>
                </a:extLst>
              </a:tr>
              <a:tr h="480033">
                <a:tc>
                  <a:txBody>
                    <a:bodyPr/>
                    <a:lstStyle/>
                    <a:p>
                      <a:pPr>
                        <a:lnSpc>
                          <a:spcPct val="115000"/>
                        </a:lnSpc>
                        <a:spcAft>
                          <a:spcPts val="1000"/>
                        </a:spcAft>
                      </a:pPr>
                      <a:r>
                        <a:rPr lang="en-US" sz="1000">
                          <a:effectLst/>
                        </a:rPr>
                        <a:t>Satisfactory Progress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9204" marR="59204" marT="0" marB="0"/>
                </a:tc>
                <a:tc>
                  <a:txBody>
                    <a:bodyPr/>
                    <a:lstStyle/>
                    <a:p>
                      <a:pPr>
                        <a:lnSpc>
                          <a:spcPct val="115000"/>
                        </a:lnSpc>
                        <a:spcAft>
                          <a:spcPts val="1000"/>
                        </a:spcAft>
                      </a:pPr>
                      <a:r>
                        <a:rPr lang="en-US" sz="1000">
                          <a:effectLst/>
                        </a:rPr>
                        <a:t>Completing module tasks to plan</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9204" marR="59204" marT="0" marB="0"/>
                </a:tc>
                <a:tc>
                  <a:txBody>
                    <a:bodyPr/>
                    <a:lstStyle/>
                    <a:p>
                      <a:pPr>
                        <a:lnSpc>
                          <a:spcPct val="115000"/>
                        </a:lnSpc>
                        <a:spcAft>
                          <a:spcPts val="1000"/>
                        </a:spcAft>
                      </a:pPr>
                      <a:r>
                        <a:rPr lang="en-US" sz="1000" dirty="0">
                          <a:effectLst/>
                        </a:rPr>
                        <a:t>See Appendix 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9204" marR="59204" marT="0" marB="0"/>
                </a:tc>
                <a:extLst>
                  <a:ext uri="{0D108BD9-81ED-4DB2-BD59-A6C34878D82A}">
                    <a16:rowId xmlns:a16="http://schemas.microsoft.com/office/drawing/2014/main" val="2094979663"/>
                  </a:ext>
                </a:extLst>
              </a:tr>
            </a:tbl>
          </a:graphicData>
        </a:graphic>
      </p:graphicFrame>
    </p:spTree>
    <p:extLst>
      <p:ext uri="{BB962C8B-B14F-4D97-AF65-F5344CB8AC3E}">
        <p14:creationId xmlns:p14="http://schemas.microsoft.com/office/powerpoint/2010/main" val="16582405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PLACEMENT OPPORTUNITIES</a:t>
            </a:r>
            <a:br>
              <a:rPr lang="en-GB" dirty="0"/>
            </a:br>
            <a:endParaRPr lang="en-GB" dirty="0"/>
          </a:p>
        </p:txBody>
      </p:sp>
      <p:sp>
        <p:nvSpPr>
          <p:cNvPr id="3" name="Content Placeholder 2"/>
          <p:cNvSpPr>
            <a:spLocks noGrp="1"/>
          </p:cNvSpPr>
          <p:nvPr>
            <p:ph idx="1"/>
          </p:nvPr>
        </p:nvSpPr>
        <p:spPr>
          <a:xfrm>
            <a:off x="607325" y="1524000"/>
            <a:ext cx="11061511" cy="3816927"/>
          </a:xfrm>
        </p:spPr>
        <p:txBody>
          <a:bodyPr>
            <a:normAutofit fontScale="92500" lnSpcReduction="10000"/>
          </a:bodyPr>
          <a:lstStyle/>
          <a:p>
            <a:r>
              <a:rPr lang="en-GB" dirty="0"/>
              <a:t>The University, in conjunction with local employers has a responsibility to ensure that the student exhibits principles, values and behaviours during the course of his/her studies that demonstrate that he/she is ‘fit to practise’ and is adequately prepared to function at a professional standard upon successful completion of the Programme of Study.</a:t>
            </a:r>
          </a:p>
          <a:p>
            <a:r>
              <a:rPr lang="en-GB" dirty="0"/>
              <a:t>Unlike at Level 4, it is your responsibility to identify an appropriate placement for approval by the fieldwork coordinator.  Sometimes, it may be necessary for students to travel some distance to placement, using personal or public transport.  This commitment to fieldwork and gaining experience is regarded as a sign of commitment to the programme and to the process of  Youth Work in general.  </a:t>
            </a:r>
          </a:p>
          <a:p>
            <a:pPr marL="0" indent="0">
              <a:buNone/>
            </a:pPr>
            <a:endParaRPr lang="en-GB" dirty="0"/>
          </a:p>
        </p:txBody>
      </p:sp>
    </p:spTree>
    <p:extLst>
      <p:ext uri="{BB962C8B-B14F-4D97-AF65-F5344CB8AC3E}">
        <p14:creationId xmlns:p14="http://schemas.microsoft.com/office/powerpoint/2010/main" val="37280999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THE PLACEMENT PROCESS</a:t>
            </a:r>
            <a:br>
              <a:rPr lang="en-GB" dirty="0"/>
            </a:br>
            <a:endParaRPr lang="en-GB" dirty="0"/>
          </a:p>
        </p:txBody>
      </p:sp>
      <p:sp>
        <p:nvSpPr>
          <p:cNvPr id="3" name="Content Placeholder 2"/>
          <p:cNvSpPr>
            <a:spLocks noGrp="1"/>
          </p:cNvSpPr>
          <p:nvPr>
            <p:ph idx="1"/>
          </p:nvPr>
        </p:nvSpPr>
        <p:spPr>
          <a:xfrm>
            <a:off x="498763" y="1468583"/>
            <a:ext cx="11090563" cy="4003962"/>
          </a:xfrm>
        </p:spPr>
        <p:txBody>
          <a:bodyPr>
            <a:normAutofit lnSpcReduction="10000"/>
          </a:bodyPr>
          <a:lstStyle/>
          <a:p>
            <a:r>
              <a:rPr lang="en-US" dirty="0"/>
              <a:t>allocated a placement if they are unable to set this up the given deadline.</a:t>
            </a:r>
            <a:endParaRPr lang="en-GB" dirty="0"/>
          </a:p>
          <a:p>
            <a:pPr lvl="0"/>
            <a:r>
              <a:rPr lang="en-GB" dirty="0"/>
              <a:t>Student identified an appropriate placement,</a:t>
            </a:r>
          </a:p>
          <a:p>
            <a:pPr lvl="0"/>
            <a:r>
              <a:rPr lang="en-GB" dirty="0"/>
              <a:t>Student is provided with visiting tutor contact details,</a:t>
            </a:r>
          </a:p>
          <a:p>
            <a:pPr lvl="0"/>
            <a:r>
              <a:rPr lang="en-GB" dirty="0"/>
              <a:t>Student promptly arranges first three-way meeting between visiting tutor, line manager and student.  Students are required to arrange and lead the meeting, including arranging an agenda.  The agenda for the first meeting could include:</a:t>
            </a:r>
          </a:p>
          <a:p>
            <a:pPr lvl="0"/>
            <a:r>
              <a:rPr lang="en-GB" dirty="0"/>
              <a:t>A discussion of your background, your interests and what you can bring to the placement,</a:t>
            </a:r>
          </a:p>
          <a:p>
            <a:pPr marL="0" indent="0">
              <a:buNone/>
            </a:pPr>
            <a:endParaRPr lang="en-GB" dirty="0"/>
          </a:p>
        </p:txBody>
      </p:sp>
    </p:spTree>
    <p:extLst>
      <p:ext uri="{BB962C8B-B14F-4D97-AF65-F5344CB8AC3E}">
        <p14:creationId xmlns:p14="http://schemas.microsoft.com/office/powerpoint/2010/main" val="11416632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THE PLACEMENT PROCESS</a:t>
            </a:r>
            <a:endParaRPr lang="en-GB" dirty="0"/>
          </a:p>
        </p:txBody>
      </p:sp>
      <p:sp>
        <p:nvSpPr>
          <p:cNvPr id="3" name="Content Placeholder 2"/>
          <p:cNvSpPr>
            <a:spLocks noGrp="1"/>
          </p:cNvSpPr>
          <p:nvPr>
            <p:ph idx="1"/>
          </p:nvPr>
        </p:nvSpPr>
        <p:spPr>
          <a:xfrm>
            <a:off x="838199" y="1825625"/>
            <a:ext cx="10882745" cy="3723120"/>
          </a:xfrm>
        </p:spPr>
        <p:txBody>
          <a:bodyPr>
            <a:normAutofit lnSpcReduction="10000"/>
          </a:bodyPr>
          <a:lstStyle/>
          <a:p>
            <a:pPr lvl="0"/>
            <a:r>
              <a:rPr lang="en-GB" dirty="0"/>
              <a:t>Dates, days and times you will be working,</a:t>
            </a:r>
          </a:p>
          <a:p>
            <a:pPr lvl="0"/>
            <a:r>
              <a:rPr lang="en-GB" dirty="0"/>
              <a:t>Induction arrangements,</a:t>
            </a:r>
          </a:p>
          <a:p>
            <a:pPr lvl="0"/>
            <a:r>
              <a:rPr lang="en-GB" dirty="0"/>
              <a:t>Placement expectations of you while on placement,</a:t>
            </a:r>
          </a:p>
          <a:p>
            <a:pPr lvl="0"/>
            <a:r>
              <a:rPr lang="en-GB" dirty="0"/>
              <a:t>Discussion of your learning and development needs,</a:t>
            </a:r>
          </a:p>
          <a:p>
            <a:pPr lvl="0"/>
            <a:r>
              <a:rPr lang="en-GB" dirty="0"/>
              <a:t>Discussing assessments,</a:t>
            </a:r>
          </a:p>
          <a:p>
            <a:pPr lvl="0"/>
            <a:r>
              <a:rPr lang="en-GB" dirty="0"/>
              <a:t>Signing the contract,</a:t>
            </a:r>
          </a:p>
          <a:p>
            <a:pPr lvl="0"/>
            <a:r>
              <a:rPr lang="en-GB" dirty="0"/>
              <a:t>Confirming target dates for placement including date for the final meeting and submission of the portfolio.</a:t>
            </a:r>
          </a:p>
          <a:p>
            <a:endParaRPr lang="en-GB" dirty="0"/>
          </a:p>
        </p:txBody>
      </p:sp>
    </p:spTree>
    <p:extLst>
      <p:ext uri="{BB962C8B-B14F-4D97-AF65-F5344CB8AC3E}">
        <p14:creationId xmlns:p14="http://schemas.microsoft.com/office/powerpoint/2010/main" val="2692906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THE PLACEMENT PROCESS</a:t>
            </a:r>
            <a:br>
              <a:rPr lang="en-GB" dirty="0"/>
            </a:br>
            <a:endParaRPr lang="en-GB" dirty="0"/>
          </a:p>
        </p:txBody>
      </p:sp>
      <p:sp>
        <p:nvSpPr>
          <p:cNvPr id="3" name="Content Placeholder 2"/>
          <p:cNvSpPr>
            <a:spLocks noGrp="1"/>
          </p:cNvSpPr>
          <p:nvPr>
            <p:ph idx="1"/>
          </p:nvPr>
        </p:nvSpPr>
        <p:spPr/>
        <p:txBody>
          <a:bodyPr/>
          <a:lstStyle/>
          <a:p>
            <a:r>
              <a:rPr lang="en-GB" dirty="0"/>
              <a:t>At the three way meeting or very soon after, the placement contract is signed, and a copy is forwarded to the fieldwork coordinator.  </a:t>
            </a:r>
            <a:r>
              <a:rPr lang="en-GB" b="1" dirty="0"/>
              <a:t>You cannot begin to accrue any of your 400 placement hours until the signed contract is received by the placement coordinator</a:t>
            </a:r>
            <a:r>
              <a:rPr lang="en-GB" dirty="0"/>
              <a:t>.  </a:t>
            </a:r>
          </a:p>
          <a:p>
            <a:r>
              <a:rPr lang="en-GB" b="1" dirty="0"/>
              <a:t>Please note students are unable to progress to the next level of the programme if they do not pass all aspects of the fieldwork assessment</a:t>
            </a:r>
            <a:r>
              <a:rPr lang="en-GB" dirty="0"/>
              <a:t>.</a:t>
            </a:r>
          </a:p>
          <a:p>
            <a:endParaRPr lang="en-GB" dirty="0"/>
          </a:p>
        </p:txBody>
      </p:sp>
    </p:spTree>
    <p:extLst>
      <p:ext uri="{BB962C8B-B14F-4D97-AF65-F5344CB8AC3E}">
        <p14:creationId xmlns:p14="http://schemas.microsoft.com/office/powerpoint/2010/main" val="21952849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a:t>
            </a: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31104275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1" y="48492"/>
            <a:ext cx="10750054" cy="1309254"/>
          </a:xfrm>
        </p:spPr>
        <p:txBody>
          <a:bodyPr>
            <a:normAutofit/>
          </a:bodyPr>
          <a:lstStyle/>
          <a:p>
            <a:r>
              <a:rPr lang="en-GB"/>
              <a:t>Module Arrangements </a:t>
            </a:r>
          </a:p>
        </p:txBody>
      </p:sp>
      <p:graphicFrame>
        <p:nvGraphicFramePr>
          <p:cNvPr id="15" name="Content Placeholder 2">
            <a:extLst>
              <a:ext uri="{FF2B5EF4-FFF2-40B4-BE49-F238E27FC236}">
                <a16:creationId xmlns:a16="http://schemas.microsoft.com/office/drawing/2014/main" id="{06F7249E-E1A5-8751-38A9-C458145EBB87}"/>
              </a:ext>
            </a:extLst>
          </p:cNvPr>
          <p:cNvGraphicFramePr>
            <a:graphicFrameLocks noGrp="1"/>
          </p:cNvGraphicFramePr>
          <p:nvPr>
            <p:ph idx="1"/>
            <p:extLst>
              <p:ext uri="{D42A27DB-BD31-4B8C-83A1-F6EECF244321}">
                <p14:modId xmlns:p14="http://schemas.microsoft.com/office/powerpoint/2010/main" val="3305776305"/>
              </p:ext>
            </p:extLst>
          </p:nvPr>
        </p:nvGraphicFramePr>
        <p:xfrm>
          <a:off x="243840" y="1054332"/>
          <a:ext cx="11223567" cy="51137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868787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p>
            <a:r>
              <a:rPr lang="en-GB"/>
              <a:t>Module Arrangements </a:t>
            </a:r>
          </a:p>
        </p:txBody>
      </p:sp>
      <p:graphicFrame>
        <p:nvGraphicFramePr>
          <p:cNvPr id="15" name="Content Placeholder 2">
            <a:extLst>
              <a:ext uri="{FF2B5EF4-FFF2-40B4-BE49-F238E27FC236}">
                <a16:creationId xmlns:a16="http://schemas.microsoft.com/office/drawing/2014/main" id="{06F7249E-E1A5-8751-38A9-C458145EBB87}"/>
              </a:ext>
            </a:extLst>
          </p:cNvPr>
          <p:cNvGraphicFramePr>
            <a:graphicFrameLocks noGrp="1"/>
          </p:cNvGraphicFramePr>
          <p:nvPr>
            <p:ph idx="1"/>
            <p:extLst>
              <p:ext uri="{D42A27DB-BD31-4B8C-83A1-F6EECF244321}">
                <p14:modId xmlns:p14="http://schemas.microsoft.com/office/powerpoint/2010/main" val="662341476"/>
              </p:ext>
            </p:extLst>
          </p:nvPr>
        </p:nvGraphicFramePr>
        <p:xfrm>
          <a:off x="838199" y="1413164"/>
          <a:ext cx="10832869" cy="44611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520386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015" y="249899"/>
            <a:ext cx="10753840" cy="778091"/>
          </a:xfrm>
        </p:spPr>
        <p:txBody>
          <a:bodyPr>
            <a:normAutofit/>
          </a:bodyPr>
          <a:lstStyle/>
          <a:p>
            <a:r>
              <a:rPr lang="en-GB" dirty="0"/>
              <a:t>Module Arrangements </a:t>
            </a:r>
          </a:p>
        </p:txBody>
      </p:sp>
      <p:graphicFrame>
        <p:nvGraphicFramePr>
          <p:cNvPr id="15" name="Content Placeholder 2">
            <a:extLst>
              <a:ext uri="{FF2B5EF4-FFF2-40B4-BE49-F238E27FC236}">
                <a16:creationId xmlns:a16="http://schemas.microsoft.com/office/drawing/2014/main" id="{06F7249E-E1A5-8751-38A9-C458145EBB87}"/>
              </a:ext>
            </a:extLst>
          </p:cNvPr>
          <p:cNvGraphicFramePr>
            <a:graphicFrameLocks noGrp="1"/>
          </p:cNvGraphicFramePr>
          <p:nvPr>
            <p:ph idx="1"/>
            <p:extLst>
              <p:ext uri="{D42A27DB-BD31-4B8C-83A1-F6EECF244321}">
                <p14:modId xmlns:p14="http://schemas.microsoft.com/office/powerpoint/2010/main" val="1756817170"/>
              </p:ext>
            </p:extLst>
          </p:nvPr>
        </p:nvGraphicFramePr>
        <p:xfrm>
          <a:off x="482758" y="1181337"/>
          <a:ext cx="10572098" cy="4265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98675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5514" y="322381"/>
            <a:ext cx="10827639" cy="1049235"/>
          </a:xfrm>
        </p:spPr>
        <p:txBody>
          <a:bodyPr>
            <a:normAutofit/>
          </a:bodyPr>
          <a:lstStyle/>
          <a:p>
            <a:r>
              <a:rPr lang="en-GB" dirty="0"/>
              <a:t>Module Arrangements</a:t>
            </a:r>
          </a:p>
        </p:txBody>
      </p:sp>
      <p:graphicFrame>
        <p:nvGraphicFramePr>
          <p:cNvPr id="15" name="Content Placeholder 2">
            <a:extLst>
              <a:ext uri="{FF2B5EF4-FFF2-40B4-BE49-F238E27FC236}">
                <a16:creationId xmlns:a16="http://schemas.microsoft.com/office/drawing/2014/main" id="{06F7249E-E1A5-8751-38A9-C458145EBB87}"/>
              </a:ext>
            </a:extLst>
          </p:cNvPr>
          <p:cNvGraphicFramePr>
            <a:graphicFrameLocks noGrp="1"/>
          </p:cNvGraphicFramePr>
          <p:nvPr>
            <p:ph idx="1"/>
            <p:extLst>
              <p:ext uri="{D42A27DB-BD31-4B8C-83A1-F6EECF244321}">
                <p14:modId xmlns:p14="http://schemas.microsoft.com/office/powerpoint/2010/main" val="1148705786"/>
              </p:ext>
            </p:extLst>
          </p:nvPr>
        </p:nvGraphicFramePr>
        <p:xfrm>
          <a:off x="901247" y="1676400"/>
          <a:ext cx="10550524" cy="38497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94064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5514" y="322381"/>
            <a:ext cx="10827639" cy="1049235"/>
          </a:xfrm>
        </p:spPr>
        <p:txBody>
          <a:bodyPr>
            <a:normAutofit/>
          </a:bodyPr>
          <a:lstStyle/>
          <a:p>
            <a:r>
              <a:rPr lang="en-GB" dirty="0"/>
              <a:t>Module Arrangements</a:t>
            </a:r>
          </a:p>
        </p:txBody>
      </p:sp>
      <p:graphicFrame>
        <p:nvGraphicFramePr>
          <p:cNvPr id="15" name="Content Placeholder 2">
            <a:extLst>
              <a:ext uri="{FF2B5EF4-FFF2-40B4-BE49-F238E27FC236}">
                <a16:creationId xmlns:a16="http://schemas.microsoft.com/office/drawing/2014/main" id="{06F7249E-E1A5-8751-38A9-C458145EBB87}"/>
              </a:ext>
            </a:extLst>
          </p:cNvPr>
          <p:cNvGraphicFramePr>
            <a:graphicFrameLocks noGrp="1"/>
          </p:cNvGraphicFramePr>
          <p:nvPr>
            <p:ph idx="1"/>
            <p:extLst>
              <p:ext uri="{D42A27DB-BD31-4B8C-83A1-F6EECF244321}">
                <p14:modId xmlns:p14="http://schemas.microsoft.com/office/powerpoint/2010/main" val="1034098385"/>
              </p:ext>
            </p:extLst>
          </p:nvPr>
        </p:nvGraphicFramePr>
        <p:xfrm>
          <a:off x="901247" y="1676400"/>
          <a:ext cx="10550524" cy="41702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971467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5514" y="322381"/>
            <a:ext cx="10827639" cy="1049235"/>
          </a:xfrm>
        </p:spPr>
        <p:txBody>
          <a:bodyPr>
            <a:normAutofit/>
          </a:bodyPr>
          <a:lstStyle/>
          <a:p>
            <a:r>
              <a:rPr lang="en-GB" dirty="0"/>
              <a:t>Module Arrangements – Catch Up Sessions</a:t>
            </a:r>
          </a:p>
        </p:txBody>
      </p:sp>
      <p:graphicFrame>
        <p:nvGraphicFramePr>
          <p:cNvPr id="15" name="Content Placeholder 2">
            <a:extLst>
              <a:ext uri="{FF2B5EF4-FFF2-40B4-BE49-F238E27FC236}">
                <a16:creationId xmlns:a16="http://schemas.microsoft.com/office/drawing/2014/main" id="{06F7249E-E1A5-8751-38A9-C458145EBB87}"/>
              </a:ext>
            </a:extLst>
          </p:cNvPr>
          <p:cNvGraphicFramePr>
            <a:graphicFrameLocks noGrp="1"/>
          </p:cNvGraphicFramePr>
          <p:nvPr>
            <p:ph idx="1"/>
            <p:extLst>
              <p:ext uri="{D42A27DB-BD31-4B8C-83A1-F6EECF244321}">
                <p14:modId xmlns:p14="http://schemas.microsoft.com/office/powerpoint/2010/main" val="1073788550"/>
              </p:ext>
            </p:extLst>
          </p:nvPr>
        </p:nvGraphicFramePr>
        <p:xfrm>
          <a:off x="901247" y="1676400"/>
          <a:ext cx="10550524" cy="41702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9581693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Directed Study</a:t>
            </a:r>
          </a:p>
        </p:txBody>
      </p:sp>
      <p:sp>
        <p:nvSpPr>
          <p:cNvPr id="3" name="Content Placeholder 2"/>
          <p:cNvSpPr>
            <a:spLocks noGrp="1"/>
          </p:cNvSpPr>
          <p:nvPr>
            <p:ph idx="1"/>
          </p:nvPr>
        </p:nvSpPr>
        <p:spPr/>
        <p:txBody>
          <a:bodyPr/>
          <a:lstStyle/>
          <a:p>
            <a:r>
              <a:rPr lang="en-GB" dirty="0"/>
              <a:t>Explore the Values that underpin Youth Work and that have been addressed today during the lecture, write short paragraphs/bullet points on how your work with young people embed these within your practice.</a:t>
            </a:r>
          </a:p>
          <a:p>
            <a:r>
              <a:rPr lang="en-GB" dirty="0"/>
              <a:t>Plan ahead for this year’s placement and consider ways in which you can embed these in your work – use this knowledge in your portfolio.</a:t>
            </a:r>
          </a:p>
        </p:txBody>
      </p:sp>
    </p:spTree>
    <p:extLst>
      <p:ext uri="{BB962C8B-B14F-4D97-AF65-F5344CB8AC3E}">
        <p14:creationId xmlns:p14="http://schemas.microsoft.com/office/powerpoint/2010/main" val="2283429623"/>
      </p:ext>
    </p:extLst>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542EBDA-A4F5-41A3-A105-12E1AEC83494}"/>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6883F0F-287E-4407-A9BD-FB3F2413EBF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f3237d2-625f-43bb-8348-f3f22b69b297">
      <Terms xmlns="http://schemas.microsoft.com/office/infopath/2007/PartnerControls"/>
    </lcf76f155ced4ddcb4097134ff3c332f>
    <TaxCatchAll xmlns="c207088d-bfeb-4b85-b1f3-57d2a57f6ba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D59205A8D1D184496904719E204B53A" ma:contentTypeVersion="16" ma:contentTypeDescription="Create a new document." ma:contentTypeScope="" ma:versionID="6e86df21b4958fa5f230638cfd0289fa">
  <xsd:schema xmlns:xsd="http://www.w3.org/2001/XMLSchema" xmlns:xs="http://www.w3.org/2001/XMLSchema" xmlns:p="http://schemas.microsoft.com/office/2006/metadata/properties" xmlns:ns2="8f3237d2-625f-43bb-8348-f3f22b69b297" xmlns:ns3="c207088d-bfeb-4b85-b1f3-57d2a57f6bae" targetNamespace="http://schemas.microsoft.com/office/2006/metadata/properties" ma:root="true" ma:fieldsID="0d08a048b3789d24c965d294cfb4583a" ns2:_="" ns3:_="">
    <xsd:import namespace="8f3237d2-625f-43bb-8348-f3f22b69b297"/>
    <xsd:import namespace="c207088d-bfeb-4b85-b1f3-57d2a57f6ba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SearchPropertie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3237d2-625f-43bb-8348-f3f22b69b29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DateTaken" ma:index="21" nillable="true" ma:displayName="MediaServiceDateTaken" ma:hidden="true" ma:indexed="true" ma:internalName="MediaServiceDateTaken"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207088d-bfeb-4b85-b1f3-57d2a57f6bae"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07d1c251-b0f0-4b80-a4ff-dc3701487768}" ma:internalName="TaxCatchAll" ma:showField="CatchAllData" ma:web="c207088d-bfeb-4b85-b1f3-57d2a57f6ba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04D7CDE-545D-42FB-9D8B-91B46711CAE1}">
  <ds:schemaRefs>
    <ds:schemaRef ds:uri="http://schemas.microsoft.com/sharepoint/v3/contenttype/forms"/>
  </ds:schemaRefs>
</ds:datastoreItem>
</file>

<file path=customXml/itemProps2.xml><?xml version="1.0" encoding="utf-8"?>
<ds:datastoreItem xmlns:ds="http://schemas.openxmlformats.org/officeDocument/2006/customXml" ds:itemID="{66000189-FBB6-4115-8384-F675E184D031}">
  <ds:schemaRefs>
    <ds:schemaRef ds:uri="8f3237d2-625f-43bb-8348-f3f22b69b297"/>
    <ds:schemaRef ds:uri="c207088d-bfeb-4b85-b1f3-57d2a57f6ba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8DDB7AF1-E1E9-47D5-9D2A-AA2426246E6A}">
  <ds:schemaRefs>
    <ds:schemaRef ds:uri="8f3237d2-625f-43bb-8348-f3f22b69b297"/>
    <ds:schemaRef ds:uri="c207088d-bfeb-4b85-b1f3-57d2a57f6ba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Template for PP</Template>
  <TotalTime>144</TotalTime>
  <Words>3127</Words>
  <Application>Microsoft Office PowerPoint</Application>
  <PresentationFormat>Widescreen</PresentationFormat>
  <Paragraphs>221</Paragraphs>
  <Slides>46</Slides>
  <Notes>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46</vt:i4>
      </vt:variant>
    </vt:vector>
  </HeadingPairs>
  <TitlesOfParts>
    <vt:vector size="53" baseType="lpstr">
      <vt:lpstr>Helvetica-Bold</vt:lpstr>
      <vt:lpstr>Arial</vt:lpstr>
      <vt:lpstr>Calibri</vt:lpstr>
      <vt:lpstr>Calibri Light</vt:lpstr>
      <vt:lpstr>Gill Sans MT</vt:lpstr>
      <vt:lpstr>Holding PAge</vt:lpstr>
      <vt:lpstr>Accessible 2</vt:lpstr>
      <vt:lpstr>Level 5 Fieldwork Youth Work Practice 2: Developing Practice</vt:lpstr>
      <vt:lpstr> Introductions and re-connecting</vt:lpstr>
      <vt:lpstr>Pause Point Reflect on the following: Some Prompts</vt:lpstr>
      <vt:lpstr>Level 4 Re-cap: This is what you achieved at Level 4</vt:lpstr>
      <vt:lpstr>This Year at Level 5</vt:lpstr>
      <vt:lpstr>Module Aims</vt:lpstr>
      <vt:lpstr>Learning Outcomes</vt:lpstr>
      <vt:lpstr>INDICATIVE CONTENT   </vt:lpstr>
      <vt:lpstr>INDICATIVE CONTENT</vt:lpstr>
      <vt:lpstr>Level 5 Assessment Component 1 – 80% </vt:lpstr>
      <vt:lpstr>Assessment Component 1 – 80% </vt:lpstr>
      <vt:lpstr>Assessment Components 2 and 3</vt:lpstr>
      <vt:lpstr>Final Submission Deadline </vt:lpstr>
      <vt:lpstr>Submission Deadlines for Individual Components </vt:lpstr>
      <vt:lpstr>Comfort Break</vt:lpstr>
      <vt:lpstr>In Small Groups</vt:lpstr>
      <vt:lpstr>INTRODUCTION to Level 5 Placement</vt:lpstr>
      <vt:lpstr>PowerPoint Presentation</vt:lpstr>
      <vt:lpstr>PowerPoint Presentation</vt:lpstr>
      <vt:lpstr>PowerPoint Presentation</vt:lpstr>
      <vt:lpstr>PowerPoint Presentation</vt:lpstr>
      <vt:lpstr>NATIONAL OCCUPATIONAL STANDARDS FOR YOUTH WORK </vt:lpstr>
      <vt:lpstr>Participation and active involvement </vt:lpstr>
      <vt:lpstr>Equity, diversity and inclusion: </vt:lpstr>
      <vt:lpstr>Partnership with young people and others</vt:lpstr>
      <vt:lpstr>Personal, social and political development: </vt:lpstr>
      <vt:lpstr>Comfort Break – Lunch Time</vt:lpstr>
      <vt:lpstr>SETTING UP AND MANAGING THE PLACEMENT </vt:lpstr>
      <vt:lpstr>PowerPoint Presentation</vt:lpstr>
      <vt:lpstr>PowerPoint Presentation</vt:lpstr>
      <vt:lpstr>Fieldwork</vt:lpstr>
      <vt:lpstr>The Youth Worker’s Task</vt:lpstr>
      <vt:lpstr>PowerPoint Presentation</vt:lpstr>
      <vt:lpstr>PowerPoint Presentation</vt:lpstr>
      <vt:lpstr>PLACEMENT OPPORTUNITIES </vt:lpstr>
      <vt:lpstr>THE PLACEMENT PROCESS </vt:lpstr>
      <vt:lpstr>THE PLACEMENT PROCESS</vt:lpstr>
      <vt:lpstr>THE PLACEMENT PROCESS </vt:lpstr>
      <vt:lpstr>Any Question????</vt:lpstr>
      <vt:lpstr>Module Arrangements </vt:lpstr>
      <vt:lpstr>Module Arrangements </vt:lpstr>
      <vt:lpstr>Module Arrangements </vt:lpstr>
      <vt:lpstr>Module Arrangements</vt:lpstr>
      <vt:lpstr>Module Arrangements</vt:lpstr>
      <vt:lpstr>Module Arrangements – Catch Up Sessions</vt:lpstr>
      <vt:lpstr>Directed Study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Natasha Young</dc:creator>
  <cp:lastModifiedBy>Alana Enoch</cp:lastModifiedBy>
  <cp:revision>8</cp:revision>
  <dcterms:created xsi:type="dcterms:W3CDTF">2022-06-22T10:03:12Z</dcterms:created>
  <dcterms:modified xsi:type="dcterms:W3CDTF">2024-09-10T11:38:26Z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0x010100CD59205A8D1D184496904719E204B53A</vt:lpwstr>
  </property>
  <property fmtid="{D5CDD505-2E9C-101B-9397-08002B2CF9AE}" pid="3" name="MediaServiceImageTags">
    <vt:lpwstr/>
  </property>
</Properties>
</file>