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64" r:id="rId3"/>
    <p:sldId id="259" r:id="rId4"/>
    <p:sldId id="268" r:id="rId5"/>
    <p:sldId id="265" r:id="rId6"/>
    <p:sldId id="261" r:id="rId7"/>
    <p:sldId id="260" r:id="rId8"/>
    <p:sldId id="269"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16" y="72"/>
      </p:cViewPr>
      <p:guideLst/>
    </p:cSldViewPr>
  </p:slideViewPr>
  <p:notesTextViewPr>
    <p:cViewPr>
      <p:scale>
        <a:sx n="1" d="1"/>
        <a:sy n="1" d="1"/>
      </p:scale>
      <p:origin x="0" y="0"/>
    </p:cViewPr>
  </p:notesTextViewPr>
  <p:notesViewPr>
    <p:cSldViewPr snapToGrid="0">
      <p:cViewPr varScale="1">
        <p:scale>
          <a:sx n="55" d="100"/>
          <a:sy n="55" d="100"/>
        </p:scale>
        <p:origin x="2880"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418FB5-2B1A-4C52-9414-474D19CAEC54}" type="datetimeFigureOut">
              <a:rPr lang="en-GB" smtClean="0"/>
              <a:t>14/02/2020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0C5D07-73CD-430A-B364-BD220ADDDF66}" type="slidenum">
              <a:rPr lang="en-GB" smtClean="0"/>
              <a:t>‹#›</a:t>
            </a:fld>
            <a:endParaRPr lang="en-GB"/>
          </a:p>
        </p:txBody>
      </p:sp>
    </p:spTree>
    <p:extLst>
      <p:ext uri="{BB962C8B-B14F-4D97-AF65-F5344CB8AC3E}">
        <p14:creationId xmlns:p14="http://schemas.microsoft.com/office/powerpoint/2010/main" val="3808550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0C5D07-73CD-430A-B364-BD220ADDDF66}" type="slidenum">
              <a:rPr lang="en-GB" smtClean="0"/>
              <a:t>1</a:t>
            </a:fld>
            <a:endParaRPr lang="en-GB"/>
          </a:p>
        </p:txBody>
      </p:sp>
    </p:spTree>
    <p:extLst>
      <p:ext uri="{BB962C8B-B14F-4D97-AF65-F5344CB8AC3E}">
        <p14:creationId xmlns:p14="http://schemas.microsoft.com/office/powerpoint/2010/main" val="37745440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0C5D07-73CD-430A-B364-BD220ADDDF66}" type="slidenum">
              <a:rPr lang="en-GB" smtClean="0"/>
              <a:t>6</a:t>
            </a:fld>
            <a:endParaRPr lang="en-GB"/>
          </a:p>
        </p:txBody>
      </p:sp>
    </p:spTree>
    <p:extLst>
      <p:ext uri="{BB962C8B-B14F-4D97-AF65-F5344CB8AC3E}">
        <p14:creationId xmlns:p14="http://schemas.microsoft.com/office/powerpoint/2010/main" val="4033204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Quote is exemplar of problems of historiography. Quote found in recent-</a:t>
            </a:r>
            <a:r>
              <a:rPr lang="en-GB" dirty="0" err="1"/>
              <a:t>ish</a:t>
            </a:r>
            <a:r>
              <a:rPr lang="en-GB" dirty="0"/>
              <a:t> website about topic, quote cherrypicked from book largely about providing counterargument to traditional narrative of rule.</a:t>
            </a:r>
          </a:p>
        </p:txBody>
      </p:sp>
      <p:sp>
        <p:nvSpPr>
          <p:cNvPr id="4" name="Slide Number Placeholder 3"/>
          <p:cNvSpPr>
            <a:spLocks noGrp="1"/>
          </p:cNvSpPr>
          <p:nvPr>
            <p:ph type="sldNum" sz="quarter" idx="5"/>
          </p:nvPr>
        </p:nvSpPr>
        <p:spPr/>
        <p:txBody>
          <a:bodyPr/>
          <a:lstStyle/>
          <a:p>
            <a:fld id="{D20C5D07-73CD-430A-B364-BD220ADDDF66}" type="slidenum">
              <a:rPr lang="en-GB" smtClean="0"/>
              <a:t>7</a:t>
            </a:fld>
            <a:endParaRPr lang="en-GB"/>
          </a:p>
        </p:txBody>
      </p:sp>
    </p:spTree>
    <p:extLst>
      <p:ext uri="{BB962C8B-B14F-4D97-AF65-F5344CB8AC3E}">
        <p14:creationId xmlns:p14="http://schemas.microsoft.com/office/powerpoint/2010/main" val="39544452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2/14/2020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bbc.co.uk/history/british/middle_ages/john_01.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6057B-8B56-47D0-B950-1099C577F515}"/>
              </a:ext>
            </a:extLst>
          </p:cNvPr>
          <p:cNvSpPr>
            <a:spLocks noGrp="1"/>
          </p:cNvSpPr>
          <p:nvPr>
            <p:ph type="ctrTitle"/>
          </p:nvPr>
        </p:nvSpPr>
        <p:spPr/>
        <p:txBody>
          <a:bodyPr>
            <a:normAutofit/>
          </a:bodyPr>
          <a:lstStyle/>
          <a:p>
            <a:r>
              <a:rPr lang="en-GB" dirty="0"/>
              <a:t>The Reigns of Kings Richard I &amp; John:</a:t>
            </a:r>
          </a:p>
        </p:txBody>
      </p:sp>
      <p:sp>
        <p:nvSpPr>
          <p:cNvPr id="3" name="Subtitle 2">
            <a:extLst>
              <a:ext uri="{FF2B5EF4-FFF2-40B4-BE49-F238E27FC236}">
                <a16:creationId xmlns:a16="http://schemas.microsoft.com/office/drawing/2014/main" id="{6787F19A-8614-4029-BE25-041834379D39}"/>
              </a:ext>
            </a:extLst>
          </p:cNvPr>
          <p:cNvSpPr>
            <a:spLocks noGrp="1"/>
          </p:cNvSpPr>
          <p:nvPr>
            <p:ph type="subTitle" idx="1"/>
          </p:nvPr>
        </p:nvSpPr>
        <p:spPr/>
        <p:txBody>
          <a:bodyPr>
            <a:normAutofit/>
          </a:bodyPr>
          <a:lstStyle/>
          <a:p>
            <a:r>
              <a:rPr lang="en-GB" sz="2800" dirty="0"/>
              <a:t>A historiographical investigation</a:t>
            </a:r>
          </a:p>
        </p:txBody>
      </p:sp>
    </p:spTree>
    <p:extLst>
      <p:ext uri="{BB962C8B-B14F-4D97-AF65-F5344CB8AC3E}">
        <p14:creationId xmlns:p14="http://schemas.microsoft.com/office/powerpoint/2010/main" val="837041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B20ED-A19D-431E-9BA0-C547339943EA}"/>
              </a:ext>
            </a:extLst>
          </p:cNvPr>
          <p:cNvSpPr>
            <a:spLocks noGrp="1"/>
          </p:cNvSpPr>
          <p:nvPr>
            <p:ph type="title"/>
          </p:nvPr>
        </p:nvSpPr>
        <p:spPr/>
        <p:txBody>
          <a:bodyPr/>
          <a:lstStyle/>
          <a:p>
            <a:r>
              <a:rPr lang="en-GB" dirty="0"/>
              <a:t>What am I trying to achieve?</a:t>
            </a:r>
          </a:p>
        </p:txBody>
      </p:sp>
      <p:sp>
        <p:nvSpPr>
          <p:cNvPr id="3" name="Content Placeholder 2">
            <a:extLst>
              <a:ext uri="{FF2B5EF4-FFF2-40B4-BE49-F238E27FC236}">
                <a16:creationId xmlns:a16="http://schemas.microsoft.com/office/drawing/2014/main" id="{03DDB553-CD59-4576-8CDD-BF132BA26257}"/>
              </a:ext>
            </a:extLst>
          </p:cNvPr>
          <p:cNvSpPr>
            <a:spLocks noGrp="1"/>
          </p:cNvSpPr>
          <p:nvPr>
            <p:ph idx="1"/>
          </p:nvPr>
        </p:nvSpPr>
        <p:spPr/>
        <p:txBody>
          <a:bodyPr/>
          <a:lstStyle/>
          <a:p>
            <a:r>
              <a:rPr lang="en-GB" dirty="0"/>
              <a:t>To examine the perception of these rulers at different key points time after their death.</a:t>
            </a:r>
          </a:p>
          <a:p>
            <a:pPr indent="-285750"/>
            <a:r>
              <a:rPr lang="en-GB" dirty="0"/>
              <a:t>Shortlist of Key Points</a:t>
            </a:r>
          </a:p>
          <a:p>
            <a:pPr lvl="1"/>
            <a:r>
              <a:rPr lang="en-GB" dirty="0"/>
              <a:t>Medieval “Contemporaries”</a:t>
            </a:r>
          </a:p>
          <a:p>
            <a:pPr lvl="1"/>
            <a:r>
              <a:rPr lang="en-GB" dirty="0"/>
              <a:t>Tudor</a:t>
            </a:r>
          </a:p>
          <a:p>
            <a:pPr lvl="1"/>
            <a:r>
              <a:rPr lang="en-GB" dirty="0"/>
              <a:t>Enlightenment</a:t>
            </a:r>
          </a:p>
          <a:p>
            <a:pPr lvl="1"/>
            <a:r>
              <a:rPr lang="en-GB" dirty="0"/>
              <a:t>Victorian</a:t>
            </a:r>
          </a:p>
          <a:p>
            <a:pPr lvl="1"/>
            <a:r>
              <a:rPr lang="en-GB" dirty="0"/>
              <a:t>Present</a:t>
            </a:r>
          </a:p>
          <a:p>
            <a:r>
              <a:rPr lang="en-GB" dirty="0"/>
              <a:t>To reassess the simplistic interpretation of Richard I as a “Good” King and John as a “Bad” King.</a:t>
            </a:r>
          </a:p>
        </p:txBody>
      </p:sp>
    </p:spTree>
    <p:extLst>
      <p:ext uri="{BB962C8B-B14F-4D97-AF65-F5344CB8AC3E}">
        <p14:creationId xmlns:p14="http://schemas.microsoft.com/office/powerpoint/2010/main" val="1269013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215A6-C12C-47B4-BD8D-9DADF5ACFB74}"/>
              </a:ext>
            </a:extLst>
          </p:cNvPr>
          <p:cNvSpPr>
            <a:spLocks noGrp="1"/>
          </p:cNvSpPr>
          <p:nvPr>
            <p:ph type="title"/>
          </p:nvPr>
        </p:nvSpPr>
        <p:spPr/>
        <p:txBody>
          <a:bodyPr/>
          <a:lstStyle/>
          <a:p>
            <a:r>
              <a:rPr lang="en-GB" dirty="0"/>
              <a:t>Why is this important?</a:t>
            </a:r>
          </a:p>
        </p:txBody>
      </p:sp>
      <p:sp>
        <p:nvSpPr>
          <p:cNvPr id="3" name="Content Placeholder 2">
            <a:extLst>
              <a:ext uri="{FF2B5EF4-FFF2-40B4-BE49-F238E27FC236}">
                <a16:creationId xmlns:a16="http://schemas.microsoft.com/office/drawing/2014/main" id="{98406E5D-C073-436C-90E4-1B3A16E169BF}"/>
              </a:ext>
            </a:extLst>
          </p:cNvPr>
          <p:cNvSpPr>
            <a:spLocks noGrp="1"/>
          </p:cNvSpPr>
          <p:nvPr>
            <p:ph idx="1"/>
          </p:nvPr>
        </p:nvSpPr>
        <p:spPr/>
        <p:txBody>
          <a:bodyPr/>
          <a:lstStyle/>
          <a:p>
            <a:r>
              <a:rPr lang="en-GB" dirty="0"/>
              <a:t>The topic is still contentious today, so therefore deserves further examination.</a:t>
            </a:r>
          </a:p>
          <a:p>
            <a:r>
              <a:rPr lang="en-GB" dirty="0"/>
              <a:t>This is a study of historical appropriation through the example of Richard and John.</a:t>
            </a:r>
          </a:p>
        </p:txBody>
      </p:sp>
    </p:spTree>
    <p:extLst>
      <p:ext uri="{BB962C8B-B14F-4D97-AF65-F5344CB8AC3E}">
        <p14:creationId xmlns:p14="http://schemas.microsoft.com/office/powerpoint/2010/main" val="3280210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41AD6-A31C-47C2-89B8-7F14D9C16216}"/>
              </a:ext>
            </a:extLst>
          </p:cNvPr>
          <p:cNvSpPr>
            <a:spLocks noGrp="1"/>
          </p:cNvSpPr>
          <p:nvPr>
            <p:ph type="title"/>
          </p:nvPr>
        </p:nvSpPr>
        <p:spPr/>
        <p:txBody>
          <a:bodyPr/>
          <a:lstStyle/>
          <a:p>
            <a:r>
              <a:rPr lang="en-GB" dirty="0"/>
              <a:t>Where am I coming from with this?</a:t>
            </a:r>
          </a:p>
        </p:txBody>
      </p:sp>
      <p:sp>
        <p:nvSpPr>
          <p:cNvPr id="3" name="Content Placeholder 2">
            <a:extLst>
              <a:ext uri="{FF2B5EF4-FFF2-40B4-BE49-F238E27FC236}">
                <a16:creationId xmlns:a16="http://schemas.microsoft.com/office/drawing/2014/main" id="{91C3A916-597F-4B82-9658-63FDECE072AB}"/>
              </a:ext>
            </a:extLst>
          </p:cNvPr>
          <p:cNvSpPr>
            <a:spLocks noGrp="1"/>
          </p:cNvSpPr>
          <p:nvPr>
            <p:ph idx="1"/>
          </p:nvPr>
        </p:nvSpPr>
        <p:spPr/>
        <p:txBody>
          <a:bodyPr/>
          <a:lstStyle/>
          <a:p>
            <a:r>
              <a:rPr lang="en-GB" dirty="0"/>
              <a:t>Visiting Nottingham last year: Robin Hood.</a:t>
            </a:r>
          </a:p>
          <a:p>
            <a:r>
              <a:rPr lang="en-GB" dirty="0"/>
              <a:t>Was John really all that “bad?” Was Richard really all that “good?”</a:t>
            </a:r>
          </a:p>
          <a:p>
            <a:r>
              <a:rPr lang="en-GB" dirty="0"/>
              <a:t>What were their rules, a warrior and an administrator?</a:t>
            </a:r>
          </a:p>
          <a:p>
            <a:r>
              <a:rPr lang="en-GB" dirty="0"/>
              <a:t>Do the victors write history?</a:t>
            </a:r>
          </a:p>
          <a:p>
            <a:r>
              <a:rPr lang="en-GB" dirty="0"/>
              <a:t>Contemporary attitudes of good governance vs modern day: which are primary in this?</a:t>
            </a:r>
          </a:p>
          <a:p>
            <a:r>
              <a:rPr lang="en-GB" dirty="0"/>
              <a:t>Films, literature, art and other media are all examples of the popular perception.</a:t>
            </a:r>
          </a:p>
        </p:txBody>
      </p:sp>
    </p:spTree>
    <p:extLst>
      <p:ext uri="{BB962C8B-B14F-4D97-AF65-F5344CB8AC3E}">
        <p14:creationId xmlns:p14="http://schemas.microsoft.com/office/powerpoint/2010/main" val="2241617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9C044-45FC-4A9B-9621-AAA56A5B63D5}"/>
              </a:ext>
            </a:extLst>
          </p:cNvPr>
          <p:cNvSpPr>
            <a:spLocks noGrp="1"/>
          </p:cNvSpPr>
          <p:nvPr>
            <p:ph type="title"/>
          </p:nvPr>
        </p:nvSpPr>
        <p:spPr/>
        <p:txBody>
          <a:bodyPr/>
          <a:lstStyle/>
          <a:p>
            <a:r>
              <a:rPr lang="en-GB" dirty="0"/>
              <a:t>What have I found out so far?</a:t>
            </a:r>
          </a:p>
        </p:txBody>
      </p:sp>
      <p:sp>
        <p:nvSpPr>
          <p:cNvPr id="3" name="Content Placeholder 2">
            <a:extLst>
              <a:ext uri="{FF2B5EF4-FFF2-40B4-BE49-F238E27FC236}">
                <a16:creationId xmlns:a16="http://schemas.microsoft.com/office/drawing/2014/main" id="{B01FE4BF-1B52-4334-A523-D3F2980B422F}"/>
              </a:ext>
            </a:extLst>
          </p:cNvPr>
          <p:cNvSpPr>
            <a:spLocks noGrp="1"/>
          </p:cNvSpPr>
          <p:nvPr>
            <p:ph sz="half" idx="1"/>
          </p:nvPr>
        </p:nvSpPr>
        <p:spPr>
          <a:xfrm>
            <a:off x="6753249" y="2232073"/>
            <a:ext cx="4313864" cy="3777622"/>
          </a:xfrm>
        </p:spPr>
        <p:txBody>
          <a:bodyPr/>
          <a:lstStyle/>
          <a:p>
            <a:r>
              <a:rPr lang="en-GB" dirty="0"/>
              <a:t>The interpretation of the two kings has clearly changed through the ages.</a:t>
            </a:r>
          </a:p>
          <a:p>
            <a:r>
              <a:rPr lang="en-GB" dirty="0"/>
              <a:t>Different schools of historians have often wildly different things to say on the topic.</a:t>
            </a:r>
          </a:p>
          <a:p>
            <a:r>
              <a:rPr lang="en-GB" dirty="0"/>
              <a:t>John loathed by contemporaries, what Christian of the time could write favourably about a man who was excommunicated?</a:t>
            </a:r>
          </a:p>
        </p:txBody>
      </p:sp>
      <p:sp>
        <p:nvSpPr>
          <p:cNvPr id="4" name="Content Placeholder 3">
            <a:extLst>
              <a:ext uri="{FF2B5EF4-FFF2-40B4-BE49-F238E27FC236}">
                <a16:creationId xmlns:a16="http://schemas.microsoft.com/office/drawing/2014/main" id="{56A07C9B-E787-40EC-AA2C-3BCE1E7FDE9B}"/>
              </a:ext>
            </a:extLst>
          </p:cNvPr>
          <p:cNvSpPr>
            <a:spLocks noGrp="1"/>
          </p:cNvSpPr>
          <p:nvPr>
            <p:ph sz="half" idx="2"/>
          </p:nvPr>
        </p:nvSpPr>
        <p:spPr>
          <a:xfrm>
            <a:off x="2133828" y="2232073"/>
            <a:ext cx="4313864" cy="3777622"/>
          </a:xfrm>
        </p:spPr>
        <p:txBody>
          <a:bodyPr/>
          <a:lstStyle/>
          <a:p>
            <a:r>
              <a:rPr lang="en-GB" dirty="0"/>
              <a:t>Perceptions are:</a:t>
            </a:r>
          </a:p>
          <a:p>
            <a:pPr lvl="1"/>
            <a:r>
              <a:rPr lang="en-GB" b="1" dirty="0"/>
              <a:t>Time Dependent </a:t>
            </a:r>
            <a:r>
              <a:rPr lang="en-GB" dirty="0"/>
              <a:t>- How far removed is author from events?</a:t>
            </a:r>
          </a:p>
          <a:p>
            <a:pPr lvl="1"/>
            <a:r>
              <a:rPr lang="en-GB" b="1" dirty="0"/>
              <a:t>Culture Dependent </a:t>
            </a:r>
            <a:r>
              <a:rPr lang="en-GB" dirty="0"/>
              <a:t>– is feudalism in vogue at time?</a:t>
            </a:r>
          </a:p>
          <a:p>
            <a:pPr lvl="1"/>
            <a:r>
              <a:rPr lang="en-GB" b="1" dirty="0"/>
              <a:t>Agenda Dependent </a:t>
            </a:r>
            <a:r>
              <a:rPr lang="en-GB" dirty="0"/>
              <a:t>– Is there some historiographical doctrine at play?</a:t>
            </a:r>
          </a:p>
        </p:txBody>
      </p:sp>
    </p:spTree>
    <p:extLst>
      <p:ext uri="{BB962C8B-B14F-4D97-AF65-F5344CB8AC3E}">
        <p14:creationId xmlns:p14="http://schemas.microsoft.com/office/powerpoint/2010/main" val="724469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6ED02-6DC1-4709-828F-73E0528BCEBE}"/>
              </a:ext>
            </a:extLst>
          </p:cNvPr>
          <p:cNvSpPr>
            <a:spLocks noGrp="1"/>
          </p:cNvSpPr>
          <p:nvPr>
            <p:ph type="title"/>
          </p:nvPr>
        </p:nvSpPr>
        <p:spPr/>
        <p:txBody>
          <a:bodyPr/>
          <a:lstStyle/>
          <a:p>
            <a:r>
              <a:rPr lang="en-GB" dirty="0"/>
              <a:t>What have I found out so far? II</a:t>
            </a:r>
          </a:p>
        </p:txBody>
      </p:sp>
      <p:sp>
        <p:nvSpPr>
          <p:cNvPr id="3" name="Content Placeholder 2">
            <a:extLst>
              <a:ext uri="{FF2B5EF4-FFF2-40B4-BE49-F238E27FC236}">
                <a16:creationId xmlns:a16="http://schemas.microsoft.com/office/drawing/2014/main" id="{E83ED5D3-641D-4923-BA27-6D81C6765CF0}"/>
              </a:ext>
            </a:extLst>
          </p:cNvPr>
          <p:cNvSpPr>
            <a:spLocks noGrp="1"/>
          </p:cNvSpPr>
          <p:nvPr>
            <p:ph sz="half" idx="1"/>
          </p:nvPr>
        </p:nvSpPr>
        <p:spPr/>
        <p:txBody>
          <a:bodyPr>
            <a:normAutofit/>
          </a:bodyPr>
          <a:lstStyle/>
          <a:p>
            <a:r>
              <a:rPr lang="en-GB" dirty="0"/>
              <a:t>I am going to have to criticize historians, of course.</a:t>
            </a:r>
          </a:p>
          <a:p>
            <a:pPr lvl="1"/>
            <a:r>
              <a:rPr lang="en-GB" dirty="0"/>
              <a:t>Quotes cherry picked by one historian to say something else.</a:t>
            </a:r>
          </a:p>
          <a:p>
            <a:r>
              <a:rPr lang="en-GB" dirty="0"/>
              <a:t>How far should we be lead by our own sensitivities and our own desires when interpreting history?</a:t>
            </a:r>
          </a:p>
          <a:p>
            <a:r>
              <a:rPr lang="en-GB" dirty="0"/>
              <a:t>Henry II important too, perceived as excellent king. Followed by chosen son Richard, the great warrior. Then John, who got the short end of the stick.</a:t>
            </a:r>
          </a:p>
          <a:p>
            <a:endParaRPr lang="en-GB" dirty="0"/>
          </a:p>
        </p:txBody>
      </p:sp>
      <p:sp>
        <p:nvSpPr>
          <p:cNvPr id="4" name="Content Placeholder 3">
            <a:extLst>
              <a:ext uri="{FF2B5EF4-FFF2-40B4-BE49-F238E27FC236}">
                <a16:creationId xmlns:a16="http://schemas.microsoft.com/office/drawing/2014/main" id="{E41138F3-06BB-470D-BEBA-64A91871EBC8}"/>
              </a:ext>
            </a:extLst>
          </p:cNvPr>
          <p:cNvSpPr>
            <a:spLocks noGrp="1"/>
          </p:cNvSpPr>
          <p:nvPr>
            <p:ph sz="half" idx="2"/>
          </p:nvPr>
        </p:nvSpPr>
        <p:spPr/>
        <p:txBody>
          <a:bodyPr>
            <a:normAutofit/>
          </a:bodyPr>
          <a:lstStyle/>
          <a:p>
            <a:pPr marL="0" indent="0">
              <a:buNone/>
            </a:pPr>
            <a:endParaRPr lang="en-GB" dirty="0"/>
          </a:p>
          <a:p>
            <a:pPr marL="0" indent="0">
              <a:buNone/>
            </a:pPr>
            <a:endParaRPr lang="en-GB" dirty="0"/>
          </a:p>
          <a:p>
            <a:pPr marL="0" indent="0">
              <a:buNone/>
            </a:pPr>
            <a:r>
              <a:rPr lang="en-GB" dirty="0"/>
              <a:t>“Attempts to rehabilitate [John] have highlighted his administrative genius and his unstinting personal attention to his kingdom, but this view involves a fundamental misunderstanding of the nature of kingship in the Middle Ages.”(1)</a:t>
            </a:r>
          </a:p>
        </p:txBody>
      </p:sp>
    </p:spTree>
    <p:extLst>
      <p:ext uri="{BB962C8B-B14F-4D97-AF65-F5344CB8AC3E}">
        <p14:creationId xmlns:p14="http://schemas.microsoft.com/office/powerpoint/2010/main" val="726371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53492-E3C4-4E3C-994B-BF6DECF1C6D1}"/>
              </a:ext>
            </a:extLst>
          </p:cNvPr>
          <p:cNvSpPr>
            <a:spLocks noGrp="1"/>
          </p:cNvSpPr>
          <p:nvPr>
            <p:ph type="title"/>
          </p:nvPr>
        </p:nvSpPr>
        <p:spPr/>
        <p:txBody>
          <a:bodyPr/>
          <a:lstStyle/>
          <a:p>
            <a:r>
              <a:rPr lang="en-GB" dirty="0"/>
              <a:t>Tell me about your delicious sources.</a:t>
            </a:r>
          </a:p>
        </p:txBody>
      </p:sp>
      <p:sp>
        <p:nvSpPr>
          <p:cNvPr id="3" name="Content Placeholder 2">
            <a:extLst>
              <a:ext uri="{FF2B5EF4-FFF2-40B4-BE49-F238E27FC236}">
                <a16:creationId xmlns:a16="http://schemas.microsoft.com/office/drawing/2014/main" id="{54139C55-192A-48BE-BC2E-423E0E95426F}"/>
              </a:ext>
            </a:extLst>
          </p:cNvPr>
          <p:cNvSpPr>
            <a:spLocks noGrp="1"/>
          </p:cNvSpPr>
          <p:nvPr>
            <p:ph sz="half" idx="1"/>
          </p:nvPr>
        </p:nvSpPr>
        <p:spPr/>
        <p:txBody>
          <a:bodyPr/>
          <a:lstStyle/>
          <a:p>
            <a:r>
              <a:rPr lang="en-GB" dirty="0"/>
              <a:t>Primary</a:t>
            </a:r>
          </a:p>
          <a:p>
            <a:pPr lvl="1"/>
            <a:r>
              <a:rPr lang="en-GB" dirty="0"/>
              <a:t>Gerald of Wales</a:t>
            </a:r>
          </a:p>
          <a:p>
            <a:pPr lvl="1"/>
            <a:r>
              <a:rPr lang="en-GB" dirty="0"/>
              <a:t>Magna Carta</a:t>
            </a:r>
          </a:p>
          <a:p>
            <a:pPr lvl="1"/>
            <a:r>
              <a:rPr lang="en-GB" dirty="0"/>
              <a:t>Holinshed Chronicles</a:t>
            </a:r>
          </a:p>
          <a:p>
            <a:pPr lvl="1"/>
            <a:endParaRPr lang="en-GB" dirty="0"/>
          </a:p>
          <a:p>
            <a:pPr lvl="1"/>
            <a:endParaRPr lang="en-GB" dirty="0"/>
          </a:p>
          <a:p>
            <a:pPr lvl="1"/>
            <a:endParaRPr lang="en-GB" dirty="0"/>
          </a:p>
        </p:txBody>
      </p:sp>
      <p:sp>
        <p:nvSpPr>
          <p:cNvPr id="4" name="Content Placeholder 3">
            <a:extLst>
              <a:ext uri="{FF2B5EF4-FFF2-40B4-BE49-F238E27FC236}">
                <a16:creationId xmlns:a16="http://schemas.microsoft.com/office/drawing/2014/main" id="{752939E0-FC2F-418F-B3E0-4A54E7B2A69E}"/>
              </a:ext>
            </a:extLst>
          </p:cNvPr>
          <p:cNvSpPr>
            <a:spLocks noGrp="1"/>
          </p:cNvSpPr>
          <p:nvPr>
            <p:ph sz="half" idx="2"/>
          </p:nvPr>
        </p:nvSpPr>
        <p:spPr/>
        <p:txBody>
          <a:bodyPr/>
          <a:lstStyle/>
          <a:p>
            <a:r>
              <a:rPr lang="en-GB" dirty="0"/>
              <a:t>Secondary</a:t>
            </a:r>
          </a:p>
          <a:p>
            <a:pPr lvl="1"/>
            <a:r>
              <a:rPr lang="en-GB" dirty="0"/>
              <a:t>King John, W. L. Warren</a:t>
            </a:r>
          </a:p>
          <a:p>
            <a:pPr lvl="1"/>
            <a:r>
              <a:rPr lang="en-GB" dirty="0"/>
              <a:t>Lionheart &amp; Lackland, Frank </a:t>
            </a:r>
            <a:r>
              <a:rPr lang="en-GB" dirty="0" err="1"/>
              <a:t>McLynn</a:t>
            </a:r>
            <a:endParaRPr lang="en-GB" dirty="0"/>
          </a:p>
          <a:p>
            <a:pPr lvl="1"/>
            <a:endParaRPr lang="en-GB" dirty="0"/>
          </a:p>
          <a:p>
            <a:pPr lvl="1"/>
            <a:endParaRPr lang="en-GB" dirty="0"/>
          </a:p>
          <a:p>
            <a:pPr lvl="1"/>
            <a:endParaRPr lang="en-GB" dirty="0"/>
          </a:p>
        </p:txBody>
      </p:sp>
      <p:sp>
        <p:nvSpPr>
          <p:cNvPr id="5" name="TextBox 4">
            <a:extLst>
              <a:ext uri="{FF2B5EF4-FFF2-40B4-BE49-F238E27FC236}">
                <a16:creationId xmlns:a16="http://schemas.microsoft.com/office/drawing/2014/main" id="{6EC3C4D6-8261-4905-9D8A-F0B5BC0E1EF3}"/>
              </a:ext>
            </a:extLst>
          </p:cNvPr>
          <p:cNvSpPr txBox="1"/>
          <p:nvPr/>
        </p:nvSpPr>
        <p:spPr>
          <a:xfrm>
            <a:off x="3334043" y="4262511"/>
            <a:ext cx="6949440" cy="2031325"/>
          </a:xfrm>
          <a:prstGeom prst="rect">
            <a:avLst/>
          </a:prstGeom>
          <a:noFill/>
        </p:spPr>
        <p:txBody>
          <a:bodyPr wrap="square" rtlCol="0">
            <a:spAutoFit/>
          </a:bodyPr>
          <a:lstStyle/>
          <a:p>
            <a:r>
              <a:rPr lang="en-GB" dirty="0"/>
              <a:t>'If Richard had lived another five years, there would have been one notable difference in the course of the campaign. The King himself would have been on the heights above Les </a:t>
            </a:r>
            <a:r>
              <a:rPr lang="en-GB" dirty="0" err="1"/>
              <a:t>Andelys</a:t>
            </a:r>
            <a:r>
              <a:rPr lang="en-GB" dirty="0"/>
              <a:t>... and even when all else had gone, Richard would have been urging the citizens of Rouen to arms, parrying the first assault with blows of his great sword. John stayed in England biting his nails.’ (2)</a:t>
            </a:r>
          </a:p>
        </p:txBody>
      </p:sp>
    </p:spTree>
    <p:extLst>
      <p:ext uri="{BB962C8B-B14F-4D97-AF65-F5344CB8AC3E}">
        <p14:creationId xmlns:p14="http://schemas.microsoft.com/office/powerpoint/2010/main" val="3349769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8B6CD-544A-47E5-BF0F-D91EF1757AC9}"/>
              </a:ext>
            </a:extLst>
          </p:cNvPr>
          <p:cNvSpPr>
            <a:spLocks noGrp="1"/>
          </p:cNvSpPr>
          <p:nvPr>
            <p:ph type="title"/>
          </p:nvPr>
        </p:nvSpPr>
        <p:spPr/>
        <p:txBody>
          <a:bodyPr/>
          <a:lstStyle/>
          <a:p>
            <a:r>
              <a:rPr lang="en-GB" dirty="0"/>
              <a:t>Any conclusions?</a:t>
            </a:r>
          </a:p>
        </p:txBody>
      </p:sp>
      <p:sp>
        <p:nvSpPr>
          <p:cNvPr id="3" name="Content Placeholder 2">
            <a:extLst>
              <a:ext uri="{FF2B5EF4-FFF2-40B4-BE49-F238E27FC236}">
                <a16:creationId xmlns:a16="http://schemas.microsoft.com/office/drawing/2014/main" id="{E45A5AAF-B40A-43D1-82BB-1E5572E094B7}"/>
              </a:ext>
            </a:extLst>
          </p:cNvPr>
          <p:cNvSpPr>
            <a:spLocks noGrp="1"/>
          </p:cNvSpPr>
          <p:nvPr>
            <p:ph idx="1"/>
          </p:nvPr>
        </p:nvSpPr>
        <p:spPr/>
        <p:txBody>
          <a:bodyPr/>
          <a:lstStyle/>
          <a:p>
            <a:r>
              <a:rPr lang="en-GB" dirty="0"/>
              <a:t>So far my research has mostly been focused on John. This may need to be addressed, or may indicate ways in which I can further refine the scope.</a:t>
            </a:r>
          </a:p>
          <a:p>
            <a:endParaRPr lang="en-GB" dirty="0"/>
          </a:p>
        </p:txBody>
      </p:sp>
    </p:spTree>
    <p:extLst>
      <p:ext uri="{BB962C8B-B14F-4D97-AF65-F5344CB8AC3E}">
        <p14:creationId xmlns:p14="http://schemas.microsoft.com/office/powerpoint/2010/main" val="912120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D43AD-4FA7-4ED4-A8AD-FC0E47D8B038}"/>
              </a:ext>
            </a:extLst>
          </p:cNvPr>
          <p:cNvSpPr>
            <a:spLocks noGrp="1"/>
          </p:cNvSpPr>
          <p:nvPr>
            <p:ph type="title"/>
          </p:nvPr>
        </p:nvSpPr>
        <p:spPr/>
        <p:txBody>
          <a:bodyPr/>
          <a:lstStyle/>
          <a:p>
            <a:r>
              <a:rPr lang="en-GB" dirty="0"/>
              <a:t>Presentation Bibliography</a:t>
            </a:r>
          </a:p>
        </p:txBody>
      </p:sp>
      <p:sp>
        <p:nvSpPr>
          <p:cNvPr id="3" name="Content Placeholder 2">
            <a:extLst>
              <a:ext uri="{FF2B5EF4-FFF2-40B4-BE49-F238E27FC236}">
                <a16:creationId xmlns:a16="http://schemas.microsoft.com/office/drawing/2014/main" id="{E10E8A7F-4EAF-4727-B900-A038E2D6529A}"/>
              </a:ext>
            </a:extLst>
          </p:cNvPr>
          <p:cNvSpPr>
            <a:spLocks noGrp="1"/>
          </p:cNvSpPr>
          <p:nvPr>
            <p:ph idx="1"/>
          </p:nvPr>
        </p:nvSpPr>
        <p:spPr>
          <a:xfrm>
            <a:off x="2589212" y="2161735"/>
            <a:ext cx="8915400" cy="3777622"/>
          </a:xfrm>
        </p:spPr>
        <p:txBody>
          <a:bodyPr/>
          <a:lstStyle/>
          <a:p>
            <a:pPr>
              <a:buFont typeface="+mj-lt"/>
              <a:buAutoNum type="arabicPeriod"/>
            </a:pPr>
            <a:r>
              <a:rPr lang="en-GB" dirty="0" err="1"/>
              <a:t>Ibeji</a:t>
            </a:r>
            <a:r>
              <a:rPr lang="en-GB" dirty="0"/>
              <a:t>, M. 2011, </a:t>
            </a:r>
            <a:r>
              <a:rPr lang="en-GB" i="1" dirty="0"/>
              <a:t>King John and Richard I: Brothers and Rival.</a:t>
            </a:r>
            <a:r>
              <a:rPr lang="en-GB" i="1" dirty="0">
                <a:hlinkClick r:id="rId2"/>
              </a:rPr>
              <a:t> </a:t>
            </a:r>
            <a:r>
              <a:rPr lang="en-GB" dirty="0"/>
              <a:t>&lt;</a:t>
            </a:r>
            <a:r>
              <a:rPr lang="en-GB" dirty="0">
                <a:hlinkClick r:id="rId2"/>
              </a:rPr>
              <a:t>http://www.bbc.co.uk/history/british/middle_ages/john_01.shtml</a:t>
            </a:r>
            <a:r>
              <a:rPr lang="en-GB" dirty="0"/>
              <a:t>&gt; [accessed: 14/02/2020].</a:t>
            </a:r>
          </a:p>
          <a:p>
            <a:pPr>
              <a:buFont typeface="+mj-lt"/>
              <a:buAutoNum type="arabicPeriod"/>
            </a:pPr>
            <a:r>
              <a:rPr lang="en-GB" dirty="0"/>
              <a:t>Warren, W. L. </a:t>
            </a:r>
            <a:r>
              <a:rPr lang="en-GB" i="1" dirty="0"/>
              <a:t>King John</a:t>
            </a:r>
            <a:r>
              <a:rPr lang="en-GB" dirty="0"/>
              <a:t> (London: Penguin Books Ltd. 1961). P.115</a:t>
            </a:r>
          </a:p>
          <a:p>
            <a:pPr>
              <a:buFont typeface="+mj-lt"/>
              <a:buAutoNum type="arabicPeriod"/>
            </a:pPr>
            <a:endParaRPr lang="en-GB" dirty="0"/>
          </a:p>
        </p:txBody>
      </p:sp>
    </p:spTree>
    <p:extLst>
      <p:ext uri="{BB962C8B-B14F-4D97-AF65-F5344CB8AC3E}">
        <p14:creationId xmlns:p14="http://schemas.microsoft.com/office/powerpoint/2010/main" val="202121221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{BAEB13AF-B94D-41DA-80BC-E58DB556EF59}tf02892315</Template>
  <TotalTime>288</TotalTime>
  <Words>638</Words>
  <Application>Microsoft Office PowerPoint</Application>
  <PresentationFormat>Widescreen</PresentationFormat>
  <Paragraphs>57</Paragraphs>
  <Slides>9</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Wingdings 3</vt:lpstr>
      <vt:lpstr>Wisp</vt:lpstr>
      <vt:lpstr>The Reigns of Kings Richard I &amp; John:</vt:lpstr>
      <vt:lpstr>What am I trying to achieve?</vt:lpstr>
      <vt:lpstr>Why is this important?</vt:lpstr>
      <vt:lpstr>Where am I coming from with this?</vt:lpstr>
      <vt:lpstr>What have I found out so far?</vt:lpstr>
      <vt:lpstr>What have I found out so far? II</vt:lpstr>
      <vt:lpstr>Tell me about your delicious sources.</vt:lpstr>
      <vt:lpstr>Any conclusions?</vt:lpstr>
      <vt:lpstr>Presentation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Examining the Reigns of Kings Richard I &amp; John</dc:title>
  <dc:creator>Student</dc:creator>
  <cp:lastModifiedBy>Student</cp:lastModifiedBy>
  <cp:revision>28</cp:revision>
  <dcterms:created xsi:type="dcterms:W3CDTF">2020-02-14T18:57:02Z</dcterms:created>
  <dcterms:modified xsi:type="dcterms:W3CDTF">2020-02-14T23:45:24Z</dcterms:modified>
</cp:coreProperties>
</file>