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>
        <p:scale>
          <a:sx n="50" d="100"/>
          <a:sy n="50" d="100"/>
        </p:scale>
        <p:origin x="402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A0DB92A5-9FE4-447B-9CEB-281898798272}" type="datetimeFigureOut">
              <a:rPr lang="en-GB" smtClean="0"/>
              <a:t>02/12/2016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AF628-E7CD-4872-99C6-83BAA59805C5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47320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B92A5-9FE4-447B-9CEB-281898798272}" type="datetimeFigureOut">
              <a:rPr lang="en-GB" smtClean="0"/>
              <a:t>02/12/2016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AF628-E7CD-4872-99C6-83BAA5980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983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B92A5-9FE4-447B-9CEB-281898798272}" type="datetimeFigureOut">
              <a:rPr lang="en-GB" smtClean="0"/>
              <a:t>02/12/2016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AF628-E7CD-4872-99C6-83BAA59805C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27568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B92A5-9FE4-447B-9CEB-281898798272}" type="datetimeFigureOut">
              <a:rPr lang="en-GB" smtClean="0"/>
              <a:t>02/12/2016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AF628-E7CD-4872-99C6-83BAA5980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216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B92A5-9FE4-447B-9CEB-281898798272}" type="datetimeFigureOut">
              <a:rPr lang="en-GB" smtClean="0"/>
              <a:t>02/12/2016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AF628-E7CD-4872-99C6-83BAA5980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558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B92A5-9FE4-447B-9CEB-281898798272}" type="datetimeFigureOut">
              <a:rPr lang="en-GB" smtClean="0"/>
              <a:t>02/12/2016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AF628-E7CD-4872-99C6-83BAA5980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375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B92A5-9FE4-447B-9CEB-281898798272}" type="datetimeFigureOut">
              <a:rPr lang="en-GB" smtClean="0"/>
              <a:t>02/12/2016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AF628-E7CD-4872-99C6-83BAA5980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560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B92A5-9FE4-447B-9CEB-281898798272}" type="datetimeFigureOut">
              <a:rPr lang="en-GB" smtClean="0"/>
              <a:t>02/12/2016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AF628-E7CD-4872-99C6-83BAA5980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51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B92A5-9FE4-447B-9CEB-281898798272}" type="datetimeFigureOut">
              <a:rPr lang="en-GB" smtClean="0"/>
              <a:t>02/12/2016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AF628-E7CD-4872-99C6-83BAA59805C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3353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B92A5-9FE4-447B-9CEB-281898798272}" type="datetimeFigureOut">
              <a:rPr lang="en-GB" smtClean="0"/>
              <a:t>02/12/2016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AF628-E7CD-4872-99C6-83BAA5980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3965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B92A5-9FE4-447B-9CEB-281898798272}" type="datetimeFigureOut">
              <a:rPr lang="en-GB" smtClean="0"/>
              <a:t>02/12/2016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AF628-E7CD-4872-99C6-83BAA59805C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8142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A0DB92A5-9FE4-447B-9CEB-281898798272}" type="datetimeFigureOut">
              <a:rPr lang="en-GB" smtClean="0"/>
              <a:t>02/12/2016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A4AF628-E7CD-4872-99C6-83BAA59805C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94353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Literary theory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Or theories!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34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and the historian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1. How </a:t>
            </a:r>
            <a:r>
              <a:rPr lang="en-GB" dirty="0"/>
              <a:t>can historians use literature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smtClean="0"/>
              <a:t>2. How </a:t>
            </a:r>
            <a:r>
              <a:rPr lang="en-GB" dirty="0"/>
              <a:t>authors use history to say something about their own </a:t>
            </a:r>
            <a:r>
              <a:rPr lang="en-GB" dirty="0" smtClean="0"/>
              <a:t>times?</a:t>
            </a:r>
          </a:p>
          <a:p>
            <a:endParaRPr lang="en-GB" dirty="0"/>
          </a:p>
          <a:p>
            <a:r>
              <a:rPr lang="en-GB" dirty="0" smtClean="0"/>
              <a:t>3. Tools </a:t>
            </a:r>
            <a:r>
              <a:rPr lang="en-GB" dirty="0"/>
              <a:t>for analysing sources in this fashion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861304" y="2286000"/>
            <a:ext cx="5973407" cy="3231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896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historians use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To what extent can we use works of literature as historical sources?</a:t>
            </a:r>
          </a:p>
          <a:p>
            <a:endParaRPr lang="en-GB" dirty="0"/>
          </a:p>
          <a:p>
            <a:r>
              <a:rPr lang="en-GB" dirty="0" smtClean="0"/>
              <a:t>Do they compliment  or compete with ‘historical’ documents?</a:t>
            </a:r>
          </a:p>
          <a:p>
            <a:endParaRPr lang="en-GB" dirty="0"/>
          </a:p>
          <a:p>
            <a:r>
              <a:rPr lang="en-GB" dirty="0" smtClean="0"/>
              <a:t>Should we read histories and literary texts in different ways?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89637" y="2286000"/>
            <a:ext cx="5595461" cy="3497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525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about historical literature?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i="1" dirty="0" err="1" smtClean="0"/>
              <a:t>Lais</a:t>
            </a:r>
            <a:r>
              <a:rPr lang="en-GB" i="1" dirty="0" smtClean="0"/>
              <a:t> of Marie de France</a:t>
            </a:r>
          </a:p>
          <a:p>
            <a:endParaRPr lang="en-GB" i="1" dirty="0" smtClean="0"/>
          </a:p>
          <a:p>
            <a:r>
              <a:rPr lang="en-GB" i="1" dirty="0" smtClean="0"/>
              <a:t>Richard III</a:t>
            </a:r>
          </a:p>
          <a:p>
            <a:endParaRPr lang="en-GB" i="1" dirty="0" smtClean="0"/>
          </a:p>
          <a:p>
            <a:r>
              <a:rPr lang="en-GB" dirty="0" smtClean="0"/>
              <a:t>Tennyson and Walter Scott</a:t>
            </a:r>
          </a:p>
          <a:p>
            <a:endParaRPr lang="en-GB" dirty="0" smtClean="0"/>
          </a:p>
          <a:p>
            <a:r>
              <a:rPr lang="en-GB" dirty="0" smtClean="0"/>
              <a:t>Julian Rathbone, </a:t>
            </a:r>
            <a:r>
              <a:rPr lang="en-GB" i="1" dirty="0"/>
              <a:t>T</a:t>
            </a:r>
            <a:r>
              <a:rPr lang="en-GB" i="1" dirty="0" smtClean="0"/>
              <a:t>he Last English King</a:t>
            </a:r>
            <a:endParaRPr lang="en-GB" i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77692" y="2013501"/>
            <a:ext cx="4169427" cy="4295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523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New Historicism</a:t>
            </a:r>
          </a:p>
          <a:p>
            <a:r>
              <a:rPr lang="en-GB" dirty="0" smtClean="0"/>
              <a:t>a </a:t>
            </a:r>
            <a:r>
              <a:rPr lang="en-GB" dirty="0"/>
              <a:t>method of literary criticism that </a:t>
            </a:r>
            <a:r>
              <a:rPr lang="en-GB" dirty="0" smtClean="0"/>
              <a:t>emphasises </a:t>
            </a:r>
            <a:r>
              <a:rPr lang="en-GB" dirty="0"/>
              <a:t>the historicity of a text by relating it to the configurations of power, society, or ideology in a given </a:t>
            </a:r>
            <a:r>
              <a:rPr lang="en-GB" dirty="0" smtClean="0"/>
              <a:t>time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Medievalism</a:t>
            </a:r>
          </a:p>
          <a:p>
            <a:r>
              <a:rPr lang="en-GB" dirty="0"/>
              <a:t>the life of the Middle Ages after the Middle </a:t>
            </a:r>
            <a:r>
              <a:rPr lang="en-GB" dirty="0" smtClean="0"/>
              <a:t>Ages; reinventions </a:t>
            </a:r>
            <a:r>
              <a:rPr lang="en-GB" dirty="0"/>
              <a:t>and </a:t>
            </a:r>
            <a:r>
              <a:rPr lang="en-GB" dirty="0" smtClean="0"/>
              <a:t>re-workings </a:t>
            </a:r>
            <a:r>
              <a:rPr lang="en-GB" dirty="0"/>
              <a:t>of the medieval from the Reformation to </a:t>
            </a:r>
            <a:r>
              <a:rPr lang="en-GB" dirty="0" smtClean="0"/>
              <a:t>postmodernity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9320" y="4297680"/>
            <a:ext cx="5127497" cy="288421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24127" y="4297680"/>
            <a:ext cx="1754498" cy="2728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9716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110</TotalTime>
  <Words>159</Words>
  <Application>Microsoft Office PowerPoint</Application>
  <PresentationFormat>Widescreen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Tw Cen MT</vt:lpstr>
      <vt:lpstr>Tw Cen MT Condensed</vt:lpstr>
      <vt:lpstr>Wingdings 3</vt:lpstr>
      <vt:lpstr>Integral</vt:lpstr>
      <vt:lpstr>Literary theory</vt:lpstr>
      <vt:lpstr>Literature and the historian</vt:lpstr>
      <vt:lpstr>How historians use literature</vt:lpstr>
      <vt:lpstr>What about historical literature?</vt:lpstr>
      <vt:lpstr>The theory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Literary theory</dc:title>
  <dc:creator>Harriet Webster</dc:creator>
  <cp:lastModifiedBy>Harriet Webster</cp:lastModifiedBy>
  <cp:revision>1</cp:revision>
  <dcterms:created xsi:type="dcterms:W3CDTF">2016-12-02T09:13:40Z</dcterms:created>
  <dcterms:modified xsi:type="dcterms:W3CDTF">2016-12-02T11:04:20Z</dcterms:modified>
</cp:coreProperties>
</file>