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0" r:id="rId18"/>
    <p:sldId id="273"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0400A4-F7E1-4BC2-947C-9810BB18CD2F}" type="datetimeFigureOut">
              <a:rPr lang="en-GB" smtClean="0"/>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1957542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0400A4-F7E1-4BC2-947C-9810BB18CD2F}" type="datetimeFigureOut">
              <a:rPr lang="en-GB" smtClean="0"/>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1202411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0400A4-F7E1-4BC2-947C-9810BB18CD2F}" type="datetimeFigureOut">
              <a:rPr lang="en-GB" smtClean="0"/>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2610507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0400A4-F7E1-4BC2-947C-9810BB18CD2F}" type="datetimeFigureOut">
              <a:rPr lang="en-GB" smtClean="0"/>
              <a:t>09/11/2015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377026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0400A4-F7E1-4BC2-947C-9810BB18CD2F}" type="datetimeFigureOut">
              <a:rPr lang="en-GB" smtClean="0"/>
              <a:t>09/11/2015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1337070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0400A4-F7E1-4BC2-947C-9810BB18CD2F}" type="datetimeFigureOut">
              <a:rPr lang="en-GB" smtClean="0"/>
              <a:t>09/11/2015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4165295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0400A4-F7E1-4BC2-947C-9810BB18CD2F}" type="datetimeFigureOut">
              <a:rPr lang="en-GB" smtClean="0"/>
              <a:t>09/11/2015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3077862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0400A4-F7E1-4BC2-947C-9810BB18CD2F}" type="datetimeFigureOut">
              <a:rPr lang="en-GB" smtClean="0"/>
              <a:t>09/11/2015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332105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0400A4-F7E1-4BC2-947C-9810BB18CD2F}" type="datetimeFigureOut">
              <a:rPr lang="en-GB" smtClean="0"/>
              <a:t>09/11/2015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2820691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0400A4-F7E1-4BC2-947C-9810BB18CD2F}" type="datetimeFigureOut">
              <a:rPr lang="en-GB" smtClean="0"/>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1918525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0400A4-F7E1-4BC2-947C-9810BB18CD2F}" type="datetimeFigureOut">
              <a:rPr lang="en-GB" smtClean="0"/>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B41BE3-CDE1-4A67-98EE-423DDE1C004E}" type="slidenum">
              <a:rPr lang="en-GB" smtClean="0"/>
              <a:t>‹#›</a:t>
            </a:fld>
            <a:endParaRPr lang="en-GB"/>
          </a:p>
        </p:txBody>
      </p:sp>
    </p:spTree>
    <p:extLst>
      <p:ext uri="{BB962C8B-B14F-4D97-AF65-F5344CB8AC3E}">
        <p14:creationId xmlns:p14="http://schemas.microsoft.com/office/powerpoint/2010/main" val="2877664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0400A4-F7E1-4BC2-947C-9810BB18CD2F}" type="datetimeFigureOut">
              <a:rPr lang="en-GB" smtClean="0"/>
              <a:t>09/11/2015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B41BE3-CDE1-4A67-98EE-423DDE1C004E}" type="slidenum">
              <a:rPr lang="en-GB" smtClean="0"/>
              <a:t>‹#›</a:t>
            </a:fld>
            <a:endParaRPr lang="en-GB"/>
          </a:p>
        </p:txBody>
      </p:sp>
    </p:spTree>
    <p:extLst>
      <p:ext uri="{BB962C8B-B14F-4D97-AF65-F5344CB8AC3E}">
        <p14:creationId xmlns:p14="http://schemas.microsoft.com/office/powerpoint/2010/main" val="22760991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Historical Data in Analytics</a:t>
            </a:r>
            <a:endParaRPr lang="en-GB" dirty="0"/>
          </a:p>
        </p:txBody>
      </p:sp>
      <p:sp>
        <p:nvSpPr>
          <p:cNvPr id="3" name="Subtitle 2"/>
          <p:cNvSpPr>
            <a:spLocks noGrp="1"/>
          </p:cNvSpPr>
          <p:nvPr>
            <p:ph type="subTitle" idx="1"/>
          </p:nvPr>
        </p:nvSpPr>
        <p:spPr/>
        <p:txBody>
          <a:bodyPr/>
          <a:lstStyle/>
          <a:p>
            <a:r>
              <a:rPr lang="en-GB" dirty="0" smtClean="0"/>
              <a:t>Dr John Rees</a:t>
            </a:r>
          </a:p>
          <a:p>
            <a:r>
              <a:rPr lang="en-GB" dirty="0" smtClean="0"/>
              <a:t>12</a:t>
            </a:r>
            <a:r>
              <a:rPr lang="en-GB" baseline="30000" dirty="0" smtClean="0"/>
              <a:t>th</a:t>
            </a:r>
            <a:r>
              <a:rPr lang="en-GB" dirty="0" smtClean="0"/>
              <a:t> November, 2015</a:t>
            </a:r>
            <a:endParaRPr lang="en-GB" dirty="0"/>
          </a:p>
        </p:txBody>
      </p:sp>
    </p:spTree>
    <p:extLst>
      <p:ext uri="{BB962C8B-B14F-4D97-AF65-F5344CB8AC3E}">
        <p14:creationId xmlns:p14="http://schemas.microsoft.com/office/powerpoint/2010/main" val="3290203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Henry Ford on History</a:t>
            </a:r>
            <a:endParaRPr lang="en-GB" dirty="0"/>
          </a:p>
        </p:txBody>
      </p:sp>
      <p:sp>
        <p:nvSpPr>
          <p:cNvPr id="3" name="Content Placeholder 2"/>
          <p:cNvSpPr>
            <a:spLocks noGrp="1"/>
          </p:cNvSpPr>
          <p:nvPr>
            <p:ph idx="1"/>
          </p:nvPr>
        </p:nvSpPr>
        <p:spPr/>
        <p:txBody>
          <a:bodyPr>
            <a:normAutofit lnSpcReduction="10000"/>
          </a:bodyPr>
          <a:lstStyle/>
          <a:p>
            <a:r>
              <a:rPr lang="en-GB" dirty="0" smtClean="0"/>
              <a:t>“I don’t know much about history, and I wouldn’t give a nickel for all the history in the world. It means nothing to me. History is more or less bunk. It's tradition. We don't want tradition. We want to live in the present and the only history that is worth a tinker's damn is the history we make today.”  (Chicago Tribune, 25</a:t>
            </a:r>
            <a:r>
              <a:rPr lang="en-GB" baseline="30000" dirty="0" smtClean="0"/>
              <a:t>th</a:t>
            </a:r>
            <a:r>
              <a:rPr lang="en-GB" dirty="0" smtClean="0"/>
              <a:t> May, 1916)</a:t>
            </a:r>
          </a:p>
          <a:p>
            <a:r>
              <a:rPr lang="en-GB" dirty="0" smtClean="0"/>
              <a:t>Nasty little man, really</a:t>
            </a:r>
            <a:endParaRPr lang="en-GB" dirty="0"/>
          </a:p>
        </p:txBody>
      </p:sp>
    </p:spTree>
    <p:extLst>
      <p:ext uri="{BB962C8B-B14F-4D97-AF65-F5344CB8AC3E}">
        <p14:creationId xmlns:p14="http://schemas.microsoft.com/office/powerpoint/2010/main" val="468768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Even So</a:t>
            </a:r>
            <a:endParaRPr lang="en-GB" dirty="0"/>
          </a:p>
        </p:txBody>
      </p:sp>
      <p:sp>
        <p:nvSpPr>
          <p:cNvPr id="3" name="Content Placeholder 2"/>
          <p:cNvSpPr>
            <a:spLocks noGrp="1"/>
          </p:cNvSpPr>
          <p:nvPr>
            <p:ph idx="1"/>
          </p:nvPr>
        </p:nvSpPr>
        <p:spPr/>
        <p:txBody>
          <a:bodyPr>
            <a:normAutofit lnSpcReduction="10000"/>
          </a:bodyPr>
          <a:lstStyle/>
          <a:p>
            <a:r>
              <a:rPr lang="en-GB" dirty="0" smtClean="0"/>
              <a:t>Analytics data ages, and loses its value as it does so</a:t>
            </a:r>
          </a:p>
          <a:p>
            <a:pPr lvl="1"/>
            <a:r>
              <a:rPr lang="en-GB" dirty="0" smtClean="0"/>
              <a:t>Click level data ages fastest</a:t>
            </a:r>
          </a:p>
          <a:p>
            <a:pPr lvl="1"/>
            <a:r>
              <a:rPr lang="en-GB" dirty="0" smtClean="0"/>
              <a:t>Visitors change</a:t>
            </a:r>
          </a:p>
          <a:p>
            <a:pPr lvl="1"/>
            <a:r>
              <a:rPr lang="en-GB" dirty="0" smtClean="0"/>
              <a:t>The use of the data changes</a:t>
            </a:r>
          </a:p>
          <a:p>
            <a:pPr lvl="1"/>
            <a:r>
              <a:rPr lang="en-GB" dirty="0" smtClean="0"/>
              <a:t>The website changes</a:t>
            </a:r>
          </a:p>
          <a:p>
            <a:pPr lvl="1"/>
            <a:r>
              <a:rPr lang="en-GB" dirty="0" smtClean="0"/>
              <a:t>Your staff change</a:t>
            </a:r>
          </a:p>
          <a:p>
            <a:pPr lvl="1"/>
            <a:r>
              <a:rPr lang="en-GB" dirty="0" smtClean="0"/>
              <a:t>The technology and systems change</a:t>
            </a:r>
          </a:p>
          <a:p>
            <a:pPr lvl="1"/>
            <a:r>
              <a:rPr lang="en-GB" b="1" dirty="0" smtClean="0"/>
              <a:t>Legacy tools are a cost</a:t>
            </a:r>
            <a:endParaRPr lang="en-GB" b="1" dirty="0"/>
          </a:p>
        </p:txBody>
      </p:sp>
    </p:spTree>
    <p:extLst>
      <p:ext uri="{BB962C8B-B14F-4D97-AF65-F5344CB8AC3E}">
        <p14:creationId xmlns:p14="http://schemas.microsoft.com/office/powerpoint/2010/main" val="247749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Keep What You Need, What’s Useful</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smtClean="0"/>
              <a:t>Historical totals for visitors can be useful trends</a:t>
            </a:r>
          </a:p>
          <a:p>
            <a:pPr lvl="1"/>
            <a:r>
              <a:rPr lang="en-GB" dirty="0" smtClean="0"/>
              <a:t>Has something changed?</a:t>
            </a:r>
          </a:p>
          <a:p>
            <a:pPr lvl="1"/>
            <a:r>
              <a:rPr lang="en-GB" dirty="0" smtClean="0"/>
              <a:t>Have you changed something?</a:t>
            </a:r>
          </a:p>
          <a:p>
            <a:r>
              <a:rPr lang="en-GB" dirty="0" smtClean="0"/>
              <a:t>Usability experiments</a:t>
            </a:r>
          </a:p>
          <a:p>
            <a:pPr lvl="1"/>
            <a:r>
              <a:rPr lang="en-GB" dirty="0" smtClean="0"/>
              <a:t>Prevents reiteration of mistakes</a:t>
            </a:r>
          </a:p>
          <a:p>
            <a:r>
              <a:rPr lang="en-GB" dirty="0" smtClean="0"/>
              <a:t>Individual watching (if they log in)</a:t>
            </a:r>
          </a:p>
          <a:p>
            <a:pPr lvl="1"/>
            <a:r>
              <a:rPr lang="en-GB" dirty="0" smtClean="0"/>
              <a:t>What are my best customers doing?  Is it changing?</a:t>
            </a:r>
            <a:endParaRPr lang="en-GB" dirty="0"/>
          </a:p>
        </p:txBody>
      </p:sp>
    </p:spTree>
    <p:extLst>
      <p:ext uri="{BB962C8B-B14F-4D97-AF65-F5344CB8AC3E}">
        <p14:creationId xmlns:p14="http://schemas.microsoft.com/office/powerpoint/2010/main" val="443636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 Replay</a:t>
            </a:r>
            <a:endParaRPr lang="en-GB" dirty="0"/>
          </a:p>
        </p:txBody>
      </p:sp>
      <p:sp>
        <p:nvSpPr>
          <p:cNvPr id="3" name="Content Placeholder 2"/>
          <p:cNvSpPr>
            <a:spLocks noGrp="1"/>
          </p:cNvSpPr>
          <p:nvPr>
            <p:ph idx="1"/>
          </p:nvPr>
        </p:nvSpPr>
        <p:spPr/>
        <p:txBody>
          <a:bodyPr/>
          <a:lstStyle/>
          <a:p>
            <a:r>
              <a:rPr lang="en-GB" dirty="0" smtClean="0"/>
              <a:t>Dodgy, people dependent</a:t>
            </a:r>
          </a:p>
          <a:p>
            <a:r>
              <a:rPr lang="en-GB" dirty="0" smtClean="0"/>
              <a:t>Aggregated data, aggregated value?</a:t>
            </a:r>
          </a:p>
          <a:p>
            <a:pPr lvl="1"/>
            <a:r>
              <a:rPr lang="en-GB" dirty="0" smtClean="0"/>
              <a:t>Behavioural accumulation is not common</a:t>
            </a:r>
          </a:p>
          <a:p>
            <a:pPr lvl="1"/>
            <a:r>
              <a:rPr lang="en-GB" dirty="0" smtClean="0"/>
              <a:t>But it can give insight</a:t>
            </a:r>
          </a:p>
          <a:p>
            <a:pPr lvl="2"/>
            <a:r>
              <a:rPr lang="en-GB" dirty="0" smtClean="0"/>
              <a:t>Real visualisation of use?</a:t>
            </a:r>
          </a:p>
          <a:p>
            <a:pPr lvl="2"/>
            <a:r>
              <a:rPr lang="en-GB" dirty="0" smtClean="0"/>
              <a:t>But how to deliver it, how to manage it</a:t>
            </a:r>
          </a:p>
          <a:p>
            <a:pPr lvl="1"/>
            <a:r>
              <a:rPr lang="en-GB" dirty="0" smtClean="0"/>
              <a:t>Video data is big data, with no easy tagging and referencing tools</a:t>
            </a:r>
            <a:endParaRPr lang="en-GB" dirty="0"/>
          </a:p>
        </p:txBody>
      </p:sp>
    </p:spTree>
    <p:extLst>
      <p:ext uri="{BB962C8B-B14F-4D97-AF65-F5344CB8AC3E}">
        <p14:creationId xmlns:p14="http://schemas.microsoft.com/office/powerpoint/2010/main" val="118808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Listening to the Customer:  Surveys</a:t>
            </a:r>
            <a:endParaRPr lang="en-GB" dirty="0"/>
          </a:p>
        </p:txBody>
      </p:sp>
      <p:sp>
        <p:nvSpPr>
          <p:cNvPr id="5" name="Subtitle 4"/>
          <p:cNvSpPr>
            <a:spLocks noGrp="1"/>
          </p:cNvSpPr>
          <p:nvPr>
            <p:ph type="subTitle" idx="1"/>
          </p:nvPr>
        </p:nvSpPr>
        <p:spPr/>
        <p:txBody>
          <a:bodyPr/>
          <a:lstStyle/>
          <a:p>
            <a:r>
              <a:rPr lang="en-GB" dirty="0" smtClean="0"/>
              <a:t>Dr John Rees,</a:t>
            </a:r>
          </a:p>
          <a:p>
            <a:r>
              <a:rPr lang="en-GB" dirty="0" smtClean="0"/>
              <a:t>12</a:t>
            </a:r>
            <a:r>
              <a:rPr lang="en-GB" baseline="30000" dirty="0" smtClean="0"/>
              <a:t>th</a:t>
            </a:r>
            <a:r>
              <a:rPr lang="en-GB" dirty="0" smtClean="0"/>
              <a:t> November, 2015</a:t>
            </a:r>
            <a:endParaRPr lang="en-GB" dirty="0"/>
          </a:p>
        </p:txBody>
      </p:sp>
    </p:spTree>
    <p:extLst>
      <p:ext uri="{BB962C8B-B14F-4D97-AF65-F5344CB8AC3E}">
        <p14:creationId xmlns:p14="http://schemas.microsoft.com/office/powerpoint/2010/main" val="3442511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Surveys</a:t>
            </a:r>
            <a:endParaRPr lang="en-GB" dirty="0"/>
          </a:p>
        </p:txBody>
      </p:sp>
      <p:sp>
        <p:nvSpPr>
          <p:cNvPr id="3" name="Content Placeholder 2"/>
          <p:cNvSpPr>
            <a:spLocks noGrp="1"/>
          </p:cNvSpPr>
          <p:nvPr>
            <p:ph idx="1"/>
          </p:nvPr>
        </p:nvSpPr>
        <p:spPr/>
        <p:txBody>
          <a:bodyPr/>
          <a:lstStyle/>
          <a:p>
            <a:r>
              <a:rPr lang="en-GB" dirty="0" smtClean="0"/>
              <a:t>Free (in-house), or cheap if outsourced</a:t>
            </a:r>
          </a:p>
          <a:p>
            <a:r>
              <a:rPr lang="en-GB" dirty="0" smtClean="0"/>
              <a:t>Can give qualitative and quantitative data</a:t>
            </a:r>
          </a:p>
          <a:p>
            <a:r>
              <a:rPr lang="en-GB" dirty="0" smtClean="0"/>
              <a:t>Manageable in the timeline</a:t>
            </a:r>
          </a:p>
          <a:p>
            <a:r>
              <a:rPr lang="en-GB" dirty="0" smtClean="0"/>
              <a:t>Self-selecting samples, but can give good data</a:t>
            </a:r>
          </a:p>
          <a:p>
            <a:r>
              <a:rPr lang="en-GB" dirty="0" smtClean="0"/>
              <a:t>Tailored, combined with other metrics</a:t>
            </a:r>
          </a:p>
          <a:p>
            <a:r>
              <a:rPr lang="en-GB" dirty="0" smtClean="0"/>
              <a:t>No need for the traditional “epic” that puts people off</a:t>
            </a:r>
          </a:p>
          <a:p>
            <a:endParaRPr lang="en-GB" dirty="0"/>
          </a:p>
        </p:txBody>
      </p:sp>
    </p:spTree>
    <p:extLst>
      <p:ext uri="{BB962C8B-B14F-4D97-AF65-F5344CB8AC3E}">
        <p14:creationId xmlns:p14="http://schemas.microsoft.com/office/powerpoint/2010/main" val="1930209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Page Level Surveys</a:t>
            </a:r>
            <a:endParaRPr lang="en-GB" dirty="0"/>
          </a:p>
        </p:txBody>
      </p:sp>
      <p:sp>
        <p:nvSpPr>
          <p:cNvPr id="3" name="Content Placeholder 2"/>
          <p:cNvSpPr>
            <a:spLocks noGrp="1"/>
          </p:cNvSpPr>
          <p:nvPr>
            <p:ph idx="1"/>
          </p:nvPr>
        </p:nvSpPr>
        <p:spPr/>
        <p:txBody>
          <a:bodyPr/>
          <a:lstStyle/>
          <a:p>
            <a:r>
              <a:rPr lang="en-GB" dirty="0" smtClean="0"/>
              <a:t>Micro-level data for a focused purpose</a:t>
            </a:r>
          </a:p>
          <a:p>
            <a:r>
              <a:rPr lang="en-GB" dirty="0" smtClean="0"/>
              <a:t>One task, perhaps one question</a:t>
            </a:r>
          </a:p>
          <a:p>
            <a:pPr lvl="1"/>
            <a:r>
              <a:rPr lang="en-GB" dirty="0" smtClean="0"/>
              <a:t>Ratings</a:t>
            </a:r>
          </a:p>
          <a:p>
            <a:pPr lvl="1"/>
            <a:r>
              <a:rPr lang="en-GB" dirty="0" smtClean="0"/>
              <a:t>Features</a:t>
            </a:r>
          </a:p>
          <a:p>
            <a:pPr lvl="1"/>
            <a:r>
              <a:rPr lang="en-GB" dirty="0" smtClean="0"/>
              <a:t>Bug reports</a:t>
            </a:r>
          </a:p>
          <a:p>
            <a:r>
              <a:rPr lang="en-GB" dirty="0" smtClean="0"/>
              <a:t>Self-selecting sample</a:t>
            </a:r>
          </a:p>
          <a:p>
            <a:pPr lvl="1"/>
            <a:r>
              <a:rPr lang="en-GB" dirty="0" smtClean="0"/>
              <a:t>Enthusiasts or passionate dislikes largely dominate</a:t>
            </a:r>
          </a:p>
          <a:p>
            <a:r>
              <a:rPr lang="en-GB" dirty="0" smtClean="0"/>
              <a:t>Not useful for “whole experience” opinion</a:t>
            </a:r>
            <a:endParaRPr lang="en-GB" dirty="0"/>
          </a:p>
        </p:txBody>
      </p:sp>
    </p:spTree>
    <p:extLst>
      <p:ext uri="{BB962C8B-B14F-4D97-AF65-F5344CB8AC3E}">
        <p14:creationId xmlns:p14="http://schemas.microsoft.com/office/powerpoint/2010/main" val="871390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Site Level Surveys</a:t>
            </a:r>
            <a:endParaRPr lang="en-GB" dirty="0"/>
          </a:p>
        </p:txBody>
      </p:sp>
      <p:sp>
        <p:nvSpPr>
          <p:cNvPr id="3" name="Content Placeholder 2"/>
          <p:cNvSpPr>
            <a:spLocks noGrp="1"/>
          </p:cNvSpPr>
          <p:nvPr>
            <p:ph idx="1"/>
          </p:nvPr>
        </p:nvSpPr>
        <p:spPr/>
        <p:txBody>
          <a:bodyPr/>
          <a:lstStyle/>
          <a:p>
            <a:r>
              <a:rPr lang="en-GB" dirty="0" smtClean="0"/>
              <a:t>Pop ups</a:t>
            </a:r>
          </a:p>
          <a:p>
            <a:r>
              <a:rPr lang="en-GB" dirty="0" smtClean="0"/>
              <a:t>Permission-based model</a:t>
            </a:r>
          </a:p>
          <a:p>
            <a:pPr lvl="1"/>
            <a:r>
              <a:rPr lang="en-GB" dirty="0" smtClean="0"/>
              <a:t>Participate in a survey at the end of their visit</a:t>
            </a:r>
          </a:p>
          <a:p>
            <a:pPr lvl="1"/>
            <a:r>
              <a:rPr lang="en-GB" dirty="0" smtClean="0"/>
              <a:t>Yes or no choice on the way in</a:t>
            </a:r>
          </a:p>
          <a:p>
            <a:r>
              <a:rPr lang="en-GB" dirty="0" smtClean="0"/>
              <a:t>Many visitors do not like pop ups</a:t>
            </a:r>
          </a:p>
          <a:p>
            <a:pPr lvl="1"/>
            <a:r>
              <a:rPr lang="en-GB" dirty="0" smtClean="0"/>
              <a:t>Visually intrusive</a:t>
            </a:r>
          </a:p>
          <a:p>
            <a:pPr lvl="1"/>
            <a:r>
              <a:rPr lang="en-GB" dirty="0" smtClean="0"/>
              <a:t>Poor customer perception of the methodology</a:t>
            </a:r>
            <a:endParaRPr lang="en-GB" dirty="0"/>
          </a:p>
        </p:txBody>
      </p:sp>
    </p:spTree>
    <p:extLst>
      <p:ext uri="{BB962C8B-B14F-4D97-AF65-F5344CB8AC3E}">
        <p14:creationId xmlns:p14="http://schemas.microsoft.com/office/powerpoint/2010/main" val="2788541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Site Level Surveys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Good for:</a:t>
            </a:r>
          </a:p>
          <a:p>
            <a:pPr lvl="1"/>
            <a:r>
              <a:rPr lang="en-GB" dirty="0" smtClean="0"/>
              <a:t>Macro experience</a:t>
            </a:r>
          </a:p>
          <a:p>
            <a:pPr lvl="1"/>
            <a:r>
              <a:rPr lang="en-GB" dirty="0"/>
              <a:t>O</a:t>
            </a:r>
            <a:r>
              <a:rPr lang="en-GB" dirty="0" smtClean="0"/>
              <a:t>utcomes</a:t>
            </a:r>
          </a:p>
          <a:p>
            <a:pPr lvl="1"/>
            <a:r>
              <a:rPr lang="en-GB" dirty="0" smtClean="0"/>
              <a:t>Intent</a:t>
            </a:r>
          </a:p>
          <a:p>
            <a:pPr lvl="1"/>
            <a:r>
              <a:rPr lang="en-GB" dirty="0" smtClean="0"/>
              <a:t>Brand effectiveness</a:t>
            </a:r>
          </a:p>
          <a:p>
            <a:r>
              <a:rPr lang="en-GB" dirty="0" smtClean="0"/>
              <a:t>Logic structures fitted to purpose</a:t>
            </a:r>
          </a:p>
          <a:p>
            <a:r>
              <a:rPr lang="en-GB" dirty="0" smtClean="0"/>
              <a:t>Conditional questions</a:t>
            </a:r>
          </a:p>
          <a:p>
            <a:r>
              <a:rPr lang="en-GB" dirty="0" smtClean="0"/>
              <a:t>Easy sample control and repetition avoidance through cookies</a:t>
            </a:r>
          </a:p>
          <a:p>
            <a:r>
              <a:rPr lang="en-GB" dirty="0" smtClean="0"/>
              <a:t>Because we solicit responses, wider audience</a:t>
            </a:r>
            <a:endParaRPr lang="en-GB" dirty="0"/>
          </a:p>
        </p:txBody>
      </p:sp>
    </p:spTree>
    <p:extLst>
      <p:ext uri="{BB962C8B-B14F-4D97-AF65-F5344CB8AC3E}">
        <p14:creationId xmlns:p14="http://schemas.microsoft.com/office/powerpoint/2010/main" val="286747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Site Level Surveys</a:t>
            </a:r>
            <a:endParaRPr lang="en-GB" dirty="0"/>
          </a:p>
        </p:txBody>
      </p:sp>
      <p:sp>
        <p:nvSpPr>
          <p:cNvPr id="3" name="Content Placeholder 2"/>
          <p:cNvSpPr>
            <a:spLocks noGrp="1"/>
          </p:cNvSpPr>
          <p:nvPr>
            <p:ph idx="1"/>
          </p:nvPr>
        </p:nvSpPr>
        <p:spPr/>
        <p:txBody>
          <a:bodyPr/>
          <a:lstStyle/>
          <a:p>
            <a:r>
              <a:rPr lang="en-GB" dirty="0" smtClean="0"/>
              <a:t>Rich, often good, data – so who’s going to process it?</a:t>
            </a:r>
          </a:p>
          <a:p>
            <a:r>
              <a:rPr lang="en-GB" dirty="0" smtClean="0"/>
              <a:t>Good surveys require good design</a:t>
            </a:r>
          </a:p>
          <a:p>
            <a:pPr lvl="1"/>
            <a:r>
              <a:rPr lang="en-GB" dirty="0" smtClean="0"/>
              <a:t>In-house specialist or consultant (££)</a:t>
            </a:r>
          </a:p>
          <a:p>
            <a:r>
              <a:rPr lang="en-GB" dirty="0" smtClean="0"/>
              <a:t>Fine grained detail is not easy to clarify</a:t>
            </a:r>
          </a:p>
          <a:p>
            <a:r>
              <a:rPr lang="en-GB" dirty="0" smtClean="0"/>
              <a:t>Page level detail not easy to obtain (mix?)</a:t>
            </a:r>
          </a:p>
          <a:p>
            <a:r>
              <a:rPr lang="en-GB" dirty="0" smtClean="0"/>
              <a:t>Key point (as always):  make it easy for the user.  Not too small, too dense, too long!</a:t>
            </a:r>
            <a:endParaRPr lang="en-GB" dirty="0"/>
          </a:p>
        </p:txBody>
      </p:sp>
    </p:spTree>
    <p:extLst>
      <p:ext uri="{BB962C8B-B14F-4D97-AF65-F5344CB8AC3E}">
        <p14:creationId xmlns:p14="http://schemas.microsoft.com/office/powerpoint/2010/main" val="3185321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Kaushik – Three Top Survey Questions</a:t>
            </a:r>
            <a:endParaRPr lang="en-GB" dirty="0"/>
          </a:p>
        </p:txBody>
      </p:sp>
      <p:sp>
        <p:nvSpPr>
          <p:cNvPr id="3" name="Content Placeholder 2"/>
          <p:cNvSpPr>
            <a:spLocks noGrp="1"/>
          </p:cNvSpPr>
          <p:nvPr>
            <p:ph idx="1"/>
          </p:nvPr>
        </p:nvSpPr>
        <p:spPr/>
        <p:txBody>
          <a:bodyPr>
            <a:normAutofit/>
          </a:bodyPr>
          <a:lstStyle/>
          <a:p>
            <a:r>
              <a:rPr lang="en-GB" dirty="0" smtClean="0"/>
              <a:t>What is the purpose of your visit to our website today?</a:t>
            </a:r>
          </a:p>
          <a:p>
            <a:r>
              <a:rPr lang="en-GB" dirty="0" smtClean="0"/>
              <a:t>Were you able to complete your task?</a:t>
            </a:r>
          </a:p>
          <a:p>
            <a:r>
              <a:rPr lang="en-GB" dirty="0" smtClean="0"/>
              <a:t>If you were not able to complete your task, why not?</a:t>
            </a:r>
          </a:p>
          <a:p>
            <a:pPr marL="0" indent="0">
              <a:buNone/>
            </a:pPr>
            <a:r>
              <a:rPr lang="en-GB" sz="2000" i="1" dirty="0" smtClean="0"/>
              <a:t>(taken from </a:t>
            </a:r>
            <a:r>
              <a:rPr lang="en-GB" sz="2000" i="1" dirty="0" err="1" smtClean="0"/>
              <a:t>Avinash</a:t>
            </a:r>
            <a:r>
              <a:rPr lang="en-GB" sz="2000" i="1" dirty="0" smtClean="0"/>
              <a:t> Kaushik, Web Analytics 2.0, </a:t>
            </a:r>
            <a:r>
              <a:rPr lang="en-GB" sz="2000" i="1" dirty="0" err="1" smtClean="0"/>
              <a:t>Sybex</a:t>
            </a:r>
            <a:r>
              <a:rPr lang="en-GB" sz="2000" i="1" dirty="0" smtClean="0"/>
              <a:t>, December 30, 2009, </a:t>
            </a:r>
            <a:r>
              <a:rPr lang="en-GB" sz="2000" i="1" dirty="0" smtClean="0"/>
              <a:t>ISBN: 0470529393, pp186 – 188)</a:t>
            </a:r>
          </a:p>
        </p:txBody>
      </p:sp>
    </p:spTree>
    <p:extLst>
      <p:ext uri="{BB962C8B-B14F-4D97-AF65-F5344CB8AC3E}">
        <p14:creationId xmlns:p14="http://schemas.microsoft.com/office/powerpoint/2010/main" val="2488056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Testing</a:t>
            </a:r>
            <a:endParaRPr lang="en-GB" dirty="0"/>
          </a:p>
        </p:txBody>
      </p:sp>
      <p:sp>
        <p:nvSpPr>
          <p:cNvPr id="5" name="Subtitle 4"/>
          <p:cNvSpPr>
            <a:spLocks noGrp="1"/>
          </p:cNvSpPr>
          <p:nvPr>
            <p:ph type="subTitle" idx="1"/>
          </p:nvPr>
        </p:nvSpPr>
        <p:spPr/>
        <p:txBody>
          <a:bodyPr/>
          <a:lstStyle/>
          <a:p>
            <a:r>
              <a:rPr lang="en-GB" dirty="0" smtClean="0"/>
              <a:t>12</a:t>
            </a:r>
            <a:r>
              <a:rPr lang="en-GB" baseline="30000" dirty="0" smtClean="0"/>
              <a:t>th</a:t>
            </a:r>
            <a:r>
              <a:rPr lang="en-GB" dirty="0" smtClean="0"/>
              <a:t> November, 2015</a:t>
            </a:r>
          </a:p>
        </p:txBody>
      </p:sp>
    </p:spTree>
    <p:extLst>
      <p:ext uri="{BB962C8B-B14F-4D97-AF65-F5344CB8AC3E}">
        <p14:creationId xmlns:p14="http://schemas.microsoft.com/office/powerpoint/2010/main" val="835152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Comparative Tests (A/B Testing)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Multiple versions of the page under test</a:t>
            </a:r>
          </a:p>
          <a:p>
            <a:r>
              <a:rPr lang="en-GB" dirty="0" smtClean="0"/>
              <a:t>Offered to users as though live</a:t>
            </a:r>
          </a:p>
          <a:p>
            <a:pPr lvl="1"/>
            <a:r>
              <a:rPr lang="en-GB" dirty="0" smtClean="0"/>
              <a:t>Often randomly to </a:t>
            </a:r>
            <a:r>
              <a:rPr lang="en-GB" dirty="0" err="1" smtClean="0"/>
              <a:t>arrivers</a:t>
            </a:r>
            <a:endParaRPr lang="en-GB" dirty="0" smtClean="0"/>
          </a:p>
          <a:p>
            <a:r>
              <a:rPr lang="en-GB" dirty="0" smtClean="0"/>
              <a:t>Can run on analytics alone</a:t>
            </a:r>
          </a:p>
          <a:p>
            <a:r>
              <a:rPr lang="en-GB" dirty="0" smtClean="0"/>
              <a:t>Can run against your intention for how users </a:t>
            </a:r>
            <a:r>
              <a:rPr lang="en-GB" i="1" dirty="0" smtClean="0"/>
              <a:t>should</a:t>
            </a:r>
            <a:r>
              <a:rPr lang="en-GB" dirty="0" smtClean="0"/>
              <a:t> use the page (powerful!)</a:t>
            </a:r>
          </a:p>
          <a:p>
            <a:r>
              <a:rPr lang="en-GB" dirty="0" smtClean="0"/>
              <a:t>Change, improve, and iterate the process</a:t>
            </a:r>
          </a:p>
          <a:p>
            <a:r>
              <a:rPr lang="en-GB" dirty="0" smtClean="0"/>
              <a:t>Quick, easy, cheap</a:t>
            </a:r>
          </a:p>
          <a:p>
            <a:r>
              <a:rPr lang="en-GB" dirty="0" smtClean="0"/>
              <a:t>Implied multivariate – what made the difference?</a:t>
            </a:r>
          </a:p>
          <a:p>
            <a:endParaRPr lang="en-GB" dirty="0"/>
          </a:p>
        </p:txBody>
      </p:sp>
    </p:spTree>
    <p:extLst>
      <p:ext uri="{BB962C8B-B14F-4D97-AF65-F5344CB8AC3E}">
        <p14:creationId xmlns:p14="http://schemas.microsoft.com/office/powerpoint/2010/main" val="76429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Multivariate Testing</a:t>
            </a:r>
            <a:endParaRPr lang="en-GB" dirty="0"/>
          </a:p>
        </p:txBody>
      </p:sp>
      <p:sp>
        <p:nvSpPr>
          <p:cNvPr id="3" name="Content Placeholder 2"/>
          <p:cNvSpPr>
            <a:spLocks noGrp="1"/>
          </p:cNvSpPr>
          <p:nvPr>
            <p:ph idx="1"/>
          </p:nvPr>
        </p:nvSpPr>
        <p:spPr/>
        <p:txBody>
          <a:bodyPr>
            <a:normAutofit fontScale="92500"/>
          </a:bodyPr>
          <a:lstStyle/>
          <a:p>
            <a:r>
              <a:rPr lang="en-GB" dirty="0" smtClean="0"/>
              <a:t>For testing multiple changes</a:t>
            </a:r>
          </a:p>
          <a:p>
            <a:r>
              <a:rPr lang="en-GB" dirty="0" smtClean="0"/>
              <a:t>Full factorial testing</a:t>
            </a:r>
          </a:p>
          <a:p>
            <a:pPr lvl="1"/>
            <a:r>
              <a:rPr lang="en-GB" dirty="0" smtClean="0"/>
              <a:t>Tests all combinations of the pages created from the variations selected</a:t>
            </a:r>
          </a:p>
          <a:p>
            <a:pPr lvl="1"/>
            <a:r>
              <a:rPr lang="en-GB" dirty="0" smtClean="0"/>
              <a:t>Complete data, but may need lots of test participants</a:t>
            </a:r>
          </a:p>
          <a:p>
            <a:r>
              <a:rPr lang="en-GB" dirty="0" smtClean="0"/>
              <a:t>Partial factorial testing</a:t>
            </a:r>
          </a:p>
          <a:p>
            <a:pPr lvl="1"/>
            <a:r>
              <a:rPr lang="en-GB" dirty="0" smtClean="0"/>
              <a:t>Tests only a sample for each variation, and infers the rest</a:t>
            </a:r>
          </a:p>
          <a:p>
            <a:pPr lvl="1"/>
            <a:r>
              <a:rPr lang="en-GB" dirty="0" smtClean="0"/>
              <a:t>Partial data, but fewer subjects needed and faster</a:t>
            </a:r>
            <a:endParaRPr lang="en-GB" dirty="0"/>
          </a:p>
        </p:txBody>
      </p:sp>
    </p:spTree>
    <p:extLst>
      <p:ext uri="{BB962C8B-B14F-4D97-AF65-F5344CB8AC3E}">
        <p14:creationId xmlns:p14="http://schemas.microsoft.com/office/powerpoint/2010/main" val="1359839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Multivariate Testing - Outsourcing</a:t>
            </a:r>
            <a:endParaRPr lang="en-GB" dirty="0"/>
          </a:p>
        </p:txBody>
      </p:sp>
      <p:sp>
        <p:nvSpPr>
          <p:cNvPr id="3" name="Content Placeholder 2"/>
          <p:cNvSpPr>
            <a:spLocks noGrp="1"/>
          </p:cNvSpPr>
          <p:nvPr>
            <p:ph idx="1"/>
          </p:nvPr>
        </p:nvSpPr>
        <p:spPr/>
        <p:txBody>
          <a:bodyPr>
            <a:normAutofit/>
          </a:bodyPr>
          <a:lstStyle/>
          <a:p>
            <a:r>
              <a:rPr lang="en-GB" dirty="0" smtClean="0"/>
              <a:t>The process is complex, but done by others</a:t>
            </a:r>
          </a:p>
          <a:p>
            <a:r>
              <a:rPr lang="en-GB" dirty="0" smtClean="0"/>
              <a:t>Process</a:t>
            </a:r>
          </a:p>
          <a:p>
            <a:pPr lvl="1"/>
            <a:r>
              <a:rPr lang="en-GB" dirty="0" smtClean="0"/>
              <a:t>Adding tags to page features to test</a:t>
            </a:r>
          </a:p>
          <a:p>
            <a:pPr lvl="1"/>
            <a:r>
              <a:rPr lang="en-GB" dirty="0" smtClean="0"/>
              <a:t>Outsourcing to MVT tools</a:t>
            </a:r>
          </a:p>
          <a:p>
            <a:pPr lvl="1"/>
            <a:r>
              <a:rPr lang="en-GB" dirty="0" smtClean="0"/>
              <a:t>Analysing returned data and analytics</a:t>
            </a:r>
          </a:p>
          <a:p>
            <a:r>
              <a:rPr lang="en-GB" dirty="0" smtClean="0"/>
              <a:t>MVT can help to optimise the website for user preferences within the page constraints </a:t>
            </a:r>
          </a:p>
          <a:p>
            <a:r>
              <a:rPr lang="en-GB" b="1" dirty="0" smtClean="0"/>
              <a:t>But it is not full usability testing</a:t>
            </a:r>
            <a:endParaRPr lang="en-GB" b="1" dirty="0"/>
          </a:p>
        </p:txBody>
      </p:sp>
    </p:spTree>
    <p:extLst>
      <p:ext uri="{BB962C8B-B14F-4D97-AF65-F5344CB8AC3E}">
        <p14:creationId xmlns:p14="http://schemas.microsoft.com/office/powerpoint/2010/main" val="3285688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a:xfrm>
            <a:off x="685800" y="1700808"/>
            <a:ext cx="7772400" cy="3888431"/>
          </a:xfrm>
        </p:spPr>
        <p:txBody>
          <a:bodyPr>
            <a:normAutofit fontScale="90000"/>
          </a:bodyPr>
          <a:lstStyle/>
          <a:p>
            <a:pPr algn="l"/>
            <a:r>
              <a:rPr lang="en-GB" dirty="0" smtClean="0"/>
              <a:t>Try to see your web presence as part of your overall marketing approach:</a:t>
            </a:r>
            <a:br>
              <a:rPr lang="en-GB" dirty="0" smtClean="0"/>
            </a:br>
            <a:r>
              <a:rPr lang="en-GB" dirty="0" smtClean="0"/>
              <a:t/>
            </a:r>
            <a:br>
              <a:rPr lang="en-GB" dirty="0" smtClean="0"/>
            </a:br>
            <a:r>
              <a:rPr lang="en-GB" dirty="0" smtClean="0"/>
              <a:t>(</a:t>
            </a:r>
            <a:r>
              <a:rPr lang="en-GB" dirty="0" err="1" smtClean="0"/>
              <a:t>i</a:t>
            </a:r>
            <a:r>
              <a:rPr lang="en-GB" dirty="0" smtClean="0"/>
              <a:t>)  alignment;</a:t>
            </a:r>
            <a:br>
              <a:rPr lang="en-GB" dirty="0" smtClean="0"/>
            </a:br>
            <a:r>
              <a:rPr lang="en-GB" dirty="0" smtClean="0"/>
              <a:t>(ii)  brand consistency;</a:t>
            </a:r>
            <a:br>
              <a:rPr lang="en-GB" dirty="0" smtClean="0"/>
            </a:br>
            <a:r>
              <a:rPr lang="en-GB" dirty="0" smtClean="0"/>
              <a:t>(iii)  living the brand image.</a:t>
            </a:r>
            <a:endParaRPr lang="en-GB" dirty="0"/>
          </a:p>
        </p:txBody>
      </p:sp>
    </p:spTree>
    <p:extLst>
      <p:ext uri="{BB962C8B-B14F-4D97-AF65-F5344CB8AC3E}">
        <p14:creationId xmlns:p14="http://schemas.microsoft.com/office/powerpoint/2010/main" val="26660644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and Don’t </a:t>
            </a:r>
            <a:r>
              <a:rPr lang="en-GB" dirty="0"/>
              <a:t>I</a:t>
            </a:r>
            <a:r>
              <a:rPr lang="en-GB" dirty="0" smtClean="0"/>
              <a:t>gnore </a:t>
            </a:r>
            <a:r>
              <a:rPr lang="en-GB" dirty="0"/>
              <a:t>S</a:t>
            </a:r>
            <a:r>
              <a:rPr lang="en-GB" dirty="0" smtClean="0"/>
              <a:t>tructure</a:t>
            </a:r>
            <a:endParaRPr lang="en-GB" dirty="0"/>
          </a:p>
        </p:txBody>
      </p:sp>
      <p:sp>
        <p:nvSpPr>
          <p:cNvPr id="3" name="Content Placeholder 2"/>
          <p:cNvSpPr>
            <a:spLocks noGrp="1"/>
          </p:cNvSpPr>
          <p:nvPr>
            <p:ph idx="1"/>
          </p:nvPr>
        </p:nvSpPr>
        <p:spPr>
          <a:xfrm>
            <a:off x="467544" y="1600200"/>
            <a:ext cx="8424936" cy="4525963"/>
          </a:xfrm>
        </p:spPr>
        <p:txBody>
          <a:bodyPr>
            <a:normAutofit/>
          </a:bodyPr>
          <a:lstStyle/>
          <a:p>
            <a:r>
              <a:rPr lang="en-GB" dirty="0" smtClean="0"/>
              <a:t>A structured experience</a:t>
            </a:r>
          </a:p>
          <a:p>
            <a:pPr lvl="1"/>
            <a:r>
              <a:rPr lang="en-GB" dirty="0" smtClean="0"/>
              <a:t>“The user follows the sequence expected” is the marque of excellence;</a:t>
            </a:r>
          </a:p>
          <a:p>
            <a:pPr lvl="1"/>
            <a:r>
              <a:rPr lang="en-GB" dirty="0" smtClean="0"/>
              <a:t>The structure delivers what was expected is the marque of aligned design</a:t>
            </a:r>
          </a:p>
          <a:p>
            <a:r>
              <a:rPr lang="en-GB" dirty="0" smtClean="0"/>
              <a:t>Which tested variant is nearest to the sequence intended?</a:t>
            </a:r>
          </a:p>
          <a:p>
            <a:r>
              <a:rPr lang="en-GB" dirty="0" smtClean="0"/>
              <a:t>Is your approach too complex for the </a:t>
            </a:r>
            <a:r>
              <a:rPr lang="en-GB" dirty="0" err="1" smtClean="0"/>
              <a:t>user</a:t>
            </a:r>
            <a:r>
              <a:rPr lang="en-GB" dirty="0" err="1" smtClean="0"/>
              <a:t>base</a:t>
            </a:r>
            <a:r>
              <a:rPr lang="en-GB" dirty="0" smtClean="0"/>
              <a:t>?</a:t>
            </a:r>
            <a:endParaRPr lang="en-GB" dirty="0"/>
          </a:p>
        </p:txBody>
      </p:sp>
    </p:spTree>
    <p:extLst>
      <p:ext uri="{BB962C8B-B14F-4D97-AF65-F5344CB8AC3E}">
        <p14:creationId xmlns:p14="http://schemas.microsoft.com/office/powerpoint/2010/main" val="10276159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Test What?</a:t>
            </a:r>
            <a:endParaRPr lang="en-GB" dirty="0"/>
          </a:p>
        </p:txBody>
      </p:sp>
      <p:sp>
        <p:nvSpPr>
          <p:cNvPr id="3" name="Content Placeholder 2"/>
          <p:cNvSpPr>
            <a:spLocks noGrp="1"/>
          </p:cNvSpPr>
          <p:nvPr>
            <p:ph idx="1"/>
          </p:nvPr>
        </p:nvSpPr>
        <p:spPr/>
        <p:txBody>
          <a:bodyPr/>
          <a:lstStyle/>
          <a:p>
            <a:r>
              <a:rPr lang="en-GB" dirty="0" smtClean="0"/>
              <a:t>Online</a:t>
            </a:r>
          </a:p>
          <a:p>
            <a:pPr lvl="1"/>
            <a:r>
              <a:rPr lang="en-GB" dirty="0" smtClean="0"/>
              <a:t>Landing pages</a:t>
            </a:r>
          </a:p>
          <a:p>
            <a:pPr lvl="1"/>
            <a:r>
              <a:rPr lang="en-GB" dirty="0" smtClean="0"/>
              <a:t>Action funnels</a:t>
            </a:r>
          </a:p>
          <a:p>
            <a:pPr lvl="1"/>
            <a:r>
              <a:rPr lang="en-GB" dirty="0" smtClean="0"/>
              <a:t>Pricing and couponing</a:t>
            </a:r>
          </a:p>
          <a:p>
            <a:pPr lvl="1"/>
            <a:r>
              <a:rPr lang="en-GB" dirty="0" smtClean="0"/>
              <a:t>Ads and paid links</a:t>
            </a:r>
          </a:p>
          <a:p>
            <a:pPr lvl="1"/>
            <a:r>
              <a:rPr lang="en-GB" dirty="0" smtClean="0"/>
              <a:t>Brand boosters</a:t>
            </a:r>
          </a:p>
          <a:p>
            <a:r>
              <a:rPr lang="en-GB" dirty="0" smtClean="0"/>
              <a:t>Offline</a:t>
            </a:r>
          </a:p>
          <a:p>
            <a:pPr lvl="1"/>
            <a:r>
              <a:rPr lang="en-GB" dirty="0" smtClean="0"/>
              <a:t>What drives traffic, what drives sales/events?</a:t>
            </a:r>
            <a:endParaRPr lang="en-GB" dirty="0"/>
          </a:p>
        </p:txBody>
      </p:sp>
    </p:spTree>
    <p:extLst>
      <p:ext uri="{BB962C8B-B14F-4D97-AF65-F5344CB8AC3E}">
        <p14:creationId xmlns:p14="http://schemas.microsoft.com/office/powerpoint/2010/main" val="27329702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149</TotalTime>
  <Words>807</Words>
  <Application>Microsoft Office PowerPoint</Application>
  <PresentationFormat>On-screen Show (4:3)</PresentationFormat>
  <Paragraphs>123</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Historical Data in Analytics</vt:lpstr>
      <vt:lpstr>Henry Ford on History</vt:lpstr>
      <vt:lpstr>But, Even So</vt:lpstr>
      <vt:lpstr>Keep What You Need, What’s Useful</vt:lpstr>
      <vt:lpstr>Video Replay</vt:lpstr>
      <vt:lpstr>Listening to the Customer:  Surveys</vt:lpstr>
      <vt:lpstr>Surveys</vt:lpstr>
      <vt:lpstr>Page Level Surveys</vt:lpstr>
      <vt:lpstr>Site Level Surveys</vt:lpstr>
      <vt:lpstr>Site Level Surveys</vt:lpstr>
      <vt:lpstr>Site Level Surveys</vt:lpstr>
      <vt:lpstr>Kaushik – Three Top Survey Questions</vt:lpstr>
      <vt:lpstr>Testing</vt:lpstr>
      <vt:lpstr>Comparative Tests (A/B Testing)</vt:lpstr>
      <vt:lpstr>Multivariate Testing</vt:lpstr>
      <vt:lpstr>Multivariate Testing - Outsourcing</vt:lpstr>
      <vt:lpstr>Try to see your web presence as part of your overall marketing approach:  (i)  alignment; (ii)  brand consistency; (iii)  living the brand image.</vt:lpstr>
      <vt:lpstr>… and Don’t Ignore Structure</vt:lpstr>
      <vt:lpstr>Test What?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Data in Analytics</dc:title>
  <dc:creator>Rees, John</dc:creator>
  <cp:lastModifiedBy>Rees, John</cp:lastModifiedBy>
  <cp:revision>13</cp:revision>
  <dcterms:created xsi:type="dcterms:W3CDTF">2015-11-09T10:51:13Z</dcterms:created>
  <dcterms:modified xsi:type="dcterms:W3CDTF">2015-11-09T13:20:24Z</dcterms:modified>
</cp:coreProperties>
</file>