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25" d="100"/>
          <a:sy n="25" d="100"/>
        </p:scale>
        <p:origin x="2352" y="-1001"/>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200" b="0" i="0" u="none" strike="noStrike" kern="1200" spc="0" baseline="0">
                <a:solidFill>
                  <a:sysClr val="windowText" lastClr="000000"/>
                </a:solidFill>
                <a:latin typeface="+mn-lt"/>
                <a:ea typeface="+mn-ea"/>
                <a:cs typeface="+mn-cs"/>
              </a:defRPr>
            </a:pPr>
            <a:r>
              <a:rPr lang="en-US" sz="2000" dirty="0">
                <a:solidFill>
                  <a:schemeClr val="bg1"/>
                </a:solidFill>
              </a:rPr>
              <a:t>Part Shortage Pareto</a:t>
            </a:r>
          </a:p>
        </c:rich>
      </c:tx>
      <c:layout>
        <c:manualLayout>
          <c:xMode val="edge"/>
          <c:yMode val="edge"/>
          <c:x val="0.32273351722427734"/>
          <c:y val="2.0949151625340753E-3"/>
        </c:manualLayout>
      </c:layout>
      <c:overlay val="0"/>
      <c:spPr>
        <a:noFill/>
        <a:ln>
          <a:noFill/>
        </a:ln>
        <a:effectLst/>
      </c:spPr>
      <c:txPr>
        <a:bodyPr rot="0" spcFirstLastPara="1" vertOverflow="ellipsis" vert="horz" wrap="square" anchor="ctr" anchorCtr="1"/>
        <a:lstStyle/>
        <a:p>
          <a:pPr>
            <a:defRPr sz="3200" b="0" i="0" u="none" strike="noStrike" kern="1200" spc="0" baseline="0">
              <a:solidFill>
                <a:sysClr val="windowText" lastClr="000000"/>
              </a:solidFill>
              <a:latin typeface="+mn-lt"/>
              <a:ea typeface="+mn-ea"/>
              <a:cs typeface="+mn-cs"/>
            </a:defRPr>
          </a:pPr>
          <a:endParaRPr lang="en-US"/>
        </a:p>
      </c:txPr>
    </c:title>
    <c:autoTitleDeleted val="0"/>
    <c:plotArea>
      <c:layout/>
      <c:barChart>
        <c:barDir val="col"/>
        <c:grouping val="clustered"/>
        <c:varyColors val="0"/>
        <c:ser>
          <c:idx val="0"/>
          <c:order val="0"/>
          <c:tx>
            <c:strRef>
              <c:f>SUPPLIER!$B$1</c:f>
              <c:strCache>
                <c:ptCount val="1"/>
                <c:pt idx="0">
                  <c:v>Count of SupplierName</c:v>
                </c:pt>
              </c:strCache>
            </c:strRef>
          </c:tx>
          <c:spPr>
            <a:solidFill>
              <a:srgbClr val="008080"/>
            </a:solidFill>
            <a:ln>
              <a:noFill/>
            </a:ln>
            <a:effectLst/>
          </c:spPr>
          <c:invertIfNegative val="0"/>
          <c:cat>
            <c:strRef>
              <c:f>SUPPLIER!$A$2:$A$57</c:f>
              <c:strCache>
                <c:ptCount val="56"/>
                <c:pt idx="0">
                  <c:v>IMR - INDUSTRIALESUD SPA</c:v>
                </c:pt>
                <c:pt idx="1">
                  <c:v>INTERNAL SCHEDULING</c:v>
                </c:pt>
                <c:pt idx="2">
                  <c:v>PREVENT DEV GMBH</c:v>
                </c:pt>
                <c:pt idx="3">
                  <c:v>I M KELLY AUTOMOTIVE LTD</c:v>
                </c:pt>
                <c:pt idx="4">
                  <c:v>BORGERS LIMITED</c:v>
                </c:pt>
                <c:pt idx="5">
                  <c:v>IMR</c:v>
                </c:pt>
                <c:pt idx="6">
                  <c:v>SAMAYA ELECTRONICS EGYPT LTD</c:v>
                </c:pt>
                <c:pt idx="7">
                  <c:v>JOYSON SAFETY SYSTEMS ITALIA S.R.L.</c:v>
                </c:pt>
                <c:pt idx="8">
                  <c:v>RICHMOND DESIGN &amp; MARKETING</c:v>
                </c:pt>
                <c:pt idx="9">
                  <c:v>EISSMANN AUTOMOTIVE CESKA REPUBLIKA SRO</c:v>
                </c:pt>
                <c:pt idx="10">
                  <c:v>SANKO GOSEI UK LTD</c:v>
                </c:pt>
                <c:pt idx="11">
                  <c:v>HUBER KUNSTSTOFFVERARBEITUNG E K</c:v>
                </c:pt>
                <c:pt idx="12">
                  <c:v>PARK SHEET METAL CO LTD</c:v>
                </c:pt>
                <c:pt idx="13">
                  <c:v>COINDU COMPONENTES PARA A INDUSTRIA AUTOMOVEL SA</c:v>
                </c:pt>
                <c:pt idx="14">
                  <c:v>LEADEC LTD</c:v>
                </c:pt>
                <c:pt idx="15">
                  <c:v>JOYSON SAFETY SYSTEMS TORINO S.R.L.</c:v>
                </c:pt>
                <c:pt idx="16">
                  <c:v>EKIP INNOVATIONS INC.</c:v>
                </c:pt>
                <c:pt idx="17">
                  <c:v>AUTOLAUNCH LIMITED</c:v>
                </c:pt>
                <c:pt idx="18">
                  <c:v>IMR INDUSTRIALESUD SPA</c:v>
                </c:pt>
                <c:pt idx="19">
                  <c:v>PELICANS MANUFACTURING CO LTD</c:v>
                </c:pt>
                <c:pt idx="20">
                  <c:v>WCM EUROPE LIMITED</c:v>
                </c:pt>
                <c:pt idx="21">
                  <c:v>MERCEDES-BENZ AG</c:v>
                </c:pt>
                <c:pt idx="22">
                  <c:v>AKG OF AMERICA INC</c:v>
                </c:pt>
                <c:pt idx="23">
                  <c:v>PAB COVENTRY LIMITED</c:v>
                </c:pt>
                <c:pt idx="24">
                  <c:v>LEONI WIRING SYSTEMS UK LIMI</c:v>
                </c:pt>
                <c:pt idx="25">
                  <c:v>MONO TRADING SWEDEN AB</c:v>
                </c:pt>
                <c:pt idx="26">
                  <c:v>ASH AND LACY AUTOMOTIVE</c:v>
                </c:pt>
                <c:pt idx="27">
                  <c:v>EISSMANN</c:v>
                </c:pt>
                <c:pt idx="28">
                  <c:v>HDO DRUCKGUSS UND</c:v>
                </c:pt>
                <c:pt idx="29">
                  <c:v>HARMAN BECKER GEPKOCSIRENDSZER GYARTO KFT (ACOUST</c:v>
                </c:pt>
                <c:pt idx="30">
                  <c:v>MILTON KEYNES PRESSINGS LTD</c:v>
                </c:pt>
                <c:pt idx="31">
                  <c:v>PRITEX LTD</c:v>
                </c:pt>
                <c:pt idx="32">
                  <c:v>BREMBO SPA</c:v>
                </c:pt>
                <c:pt idx="33">
                  <c:v>IMPERIAL AUTO INDUSTRIES LTD</c:v>
                </c:pt>
                <c:pt idx="34">
                  <c:v>NOVATION TECH HU KFT</c:v>
                </c:pt>
                <c:pt idx="35">
                  <c:v>3M UNITED KINGDOM PLC</c:v>
                </c:pt>
                <c:pt idx="36">
                  <c:v>LEAR CORPORATION ITALIA S.R.L. A SOCIO UNICO</c:v>
                </c:pt>
                <c:pt idx="37">
                  <c:v>AAF PRODUCTION SCS</c:v>
                </c:pt>
                <c:pt idx="38">
                  <c:v>DIAMETRIC TECHNICAL LIMITED</c:v>
                </c:pt>
                <c:pt idx="39">
                  <c:v>EIZO TECHNOLOGIES GMBH</c:v>
                </c:pt>
                <c:pt idx="40">
                  <c:v>JOYSON SAFETY SYSTEMS HUNGARY KFT</c:v>
                </c:pt>
                <c:pt idx="41">
                  <c:v>VALEO S.P.A. DIVISIONE COMMUTAZIONE</c:v>
                </c:pt>
                <c:pt idx="42">
                  <c:v>VALEO SCHALTER UND SENSOREN GMBH</c:v>
                </c:pt>
                <c:pt idx="43">
                  <c:v>CONTINENTAL AUTOMOTIVE GMBH (CES)</c:v>
                </c:pt>
                <c:pt idx="44">
                  <c:v>MATA AUTOMOTIVE</c:v>
                </c:pt>
                <c:pt idx="45">
                  <c:v>VODAFONE AUTOMOTIVE UK LIMITED</c:v>
                </c:pt>
                <c:pt idx="46">
                  <c:v>AAS AUTOMOTIVE S.R.O</c:v>
                </c:pt>
                <c:pt idx="47">
                  <c:v>AUTOMOTIVE INSULATIONS LTD</c:v>
                </c:pt>
                <c:pt idx="48">
                  <c:v>BRIDGE OF WEIR LEATHER</c:v>
                </c:pt>
                <c:pt idx="49">
                  <c:v>AER STAFFORD LIMITED</c:v>
                </c:pt>
                <c:pt idx="50">
                  <c:v>BRINK TOWING SYSTEMS B V</c:v>
                </c:pt>
                <c:pt idx="51">
                  <c:v>FAURECIA AUTOMOTIVE COMPOSITES (PARTS)</c:v>
                </c:pt>
                <c:pt idx="52">
                  <c:v>FORMAPLEX TECHNOLOGIES LIMITED</c:v>
                </c:pt>
                <c:pt idx="53">
                  <c:v>IZOBLOK S.A.</c:v>
                </c:pt>
                <c:pt idx="54">
                  <c:v>JOYSON SAFETY SYSTEMS SACHSEN GMBH</c:v>
                </c:pt>
                <c:pt idx="55">
                  <c:v>METHODE ELECTRONICS MALTA LT</c:v>
                </c:pt>
              </c:strCache>
            </c:strRef>
          </c:cat>
          <c:val>
            <c:numRef>
              <c:f>SUPPLIER!$B$2:$B$57</c:f>
              <c:numCache>
                <c:formatCode>General</c:formatCode>
                <c:ptCount val="56"/>
                <c:pt idx="0">
                  <c:v>2691</c:v>
                </c:pt>
                <c:pt idx="1">
                  <c:v>1289</c:v>
                </c:pt>
                <c:pt idx="2">
                  <c:v>1031</c:v>
                </c:pt>
                <c:pt idx="3">
                  <c:v>351</c:v>
                </c:pt>
                <c:pt idx="4">
                  <c:v>267</c:v>
                </c:pt>
                <c:pt idx="5">
                  <c:v>155</c:v>
                </c:pt>
                <c:pt idx="6">
                  <c:v>101</c:v>
                </c:pt>
                <c:pt idx="7">
                  <c:v>98</c:v>
                </c:pt>
                <c:pt idx="8">
                  <c:v>75</c:v>
                </c:pt>
                <c:pt idx="9">
                  <c:v>66</c:v>
                </c:pt>
                <c:pt idx="10">
                  <c:v>55</c:v>
                </c:pt>
                <c:pt idx="11">
                  <c:v>44</c:v>
                </c:pt>
                <c:pt idx="12">
                  <c:v>43</c:v>
                </c:pt>
                <c:pt idx="13">
                  <c:v>42</c:v>
                </c:pt>
                <c:pt idx="14">
                  <c:v>36</c:v>
                </c:pt>
                <c:pt idx="15">
                  <c:v>35</c:v>
                </c:pt>
                <c:pt idx="16">
                  <c:v>32</c:v>
                </c:pt>
                <c:pt idx="17">
                  <c:v>29</c:v>
                </c:pt>
                <c:pt idx="18">
                  <c:v>28</c:v>
                </c:pt>
                <c:pt idx="19">
                  <c:v>28</c:v>
                </c:pt>
                <c:pt idx="20">
                  <c:v>23</c:v>
                </c:pt>
                <c:pt idx="21">
                  <c:v>22</c:v>
                </c:pt>
                <c:pt idx="22">
                  <c:v>21</c:v>
                </c:pt>
                <c:pt idx="23">
                  <c:v>15</c:v>
                </c:pt>
                <c:pt idx="24">
                  <c:v>14</c:v>
                </c:pt>
                <c:pt idx="25">
                  <c:v>14</c:v>
                </c:pt>
                <c:pt idx="26">
                  <c:v>13</c:v>
                </c:pt>
                <c:pt idx="27">
                  <c:v>12</c:v>
                </c:pt>
                <c:pt idx="28">
                  <c:v>12</c:v>
                </c:pt>
                <c:pt idx="29">
                  <c:v>11</c:v>
                </c:pt>
                <c:pt idx="30">
                  <c:v>10</c:v>
                </c:pt>
                <c:pt idx="31">
                  <c:v>10</c:v>
                </c:pt>
                <c:pt idx="32">
                  <c:v>9</c:v>
                </c:pt>
                <c:pt idx="33">
                  <c:v>9</c:v>
                </c:pt>
                <c:pt idx="34">
                  <c:v>7</c:v>
                </c:pt>
                <c:pt idx="35">
                  <c:v>6</c:v>
                </c:pt>
                <c:pt idx="36">
                  <c:v>6</c:v>
                </c:pt>
                <c:pt idx="37">
                  <c:v>5</c:v>
                </c:pt>
                <c:pt idx="38">
                  <c:v>5</c:v>
                </c:pt>
                <c:pt idx="39">
                  <c:v>5</c:v>
                </c:pt>
                <c:pt idx="40">
                  <c:v>5</c:v>
                </c:pt>
                <c:pt idx="41">
                  <c:v>5</c:v>
                </c:pt>
                <c:pt idx="42">
                  <c:v>5</c:v>
                </c:pt>
                <c:pt idx="43">
                  <c:v>3</c:v>
                </c:pt>
                <c:pt idx="44">
                  <c:v>3</c:v>
                </c:pt>
                <c:pt idx="45">
                  <c:v>3</c:v>
                </c:pt>
                <c:pt idx="46">
                  <c:v>2</c:v>
                </c:pt>
                <c:pt idx="47">
                  <c:v>2</c:v>
                </c:pt>
                <c:pt idx="48">
                  <c:v>2</c:v>
                </c:pt>
                <c:pt idx="49">
                  <c:v>1</c:v>
                </c:pt>
                <c:pt idx="50">
                  <c:v>1</c:v>
                </c:pt>
                <c:pt idx="51">
                  <c:v>1</c:v>
                </c:pt>
                <c:pt idx="52">
                  <c:v>1</c:v>
                </c:pt>
                <c:pt idx="53">
                  <c:v>1</c:v>
                </c:pt>
                <c:pt idx="54">
                  <c:v>1</c:v>
                </c:pt>
                <c:pt idx="55">
                  <c:v>1</c:v>
                </c:pt>
              </c:numCache>
            </c:numRef>
          </c:val>
          <c:extLst>
            <c:ext xmlns:c16="http://schemas.microsoft.com/office/drawing/2014/chart" uri="{C3380CC4-5D6E-409C-BE32-E72D297353CC}">
              <c16:uniqueId val="{00000000-AADC-476C-A1DB-28AE7C400EB8}"/>
            </c:ext>
          </c:extLst>
        </c:ser>
        <c:dLbls>
          <c:showLegendKey val="0"/>
          <c:showVal val="0"/>
          <c:showCatName val="0"/>
          <c:showSerName val="0"/>
          <c:showPercent val="0"/>
          <c:showBubbleSize val="0"/>
        </c:dLbls>
        <c:gapWidth val="16"/>
        <c:overlap val="-27"/>
        <c:axId val="46050320"/>
        <c:axId val="241524192"/>
        <c:extLst>
          <c:ext xmlns:c15="http://schemas.microsoft.com/office/drawing/2012/chart" uri="{02D57815-91ED-43cb-92C2-25804820EDAC}">
            <c15:filteredBarSeries>
              <c15:ser>
                <c:idx val="1"/>
                <c:order val="1"/>
                <c:tx>
                  <c:strRef>
                    <c:extLst>
                      <c:ext uri="{02D57815-91ED-43cb-92C2-25804820EDAC}">
                        <c15:formulaRef>
                          <c15:sqref>SUPPLIER!$C$1</c15:sqref>
                        </c15:formulaRef>
                      </c:ext>
                    </c:extLst>
                    <c:strCache>
                      <c:ptCount val="1"/>
                      <c:pt idx="0">
                        <c:v>total Percentage </c:v>
                      </c:pt>
                    </c:strCache>
                  </c:strRef>
                </c:tx>
                <c:spPr>
                  <a:solidFill>
                    <a:schemeClr val="accent2"/>
                  </a:solidFill>
                  <a:ln>
                    <a:noFill/>
                  </a:ln>
                  <a:effectLst/>
                </c:spPr>
                <c:invertIfNegative val="0"/>
                <c:cat>
                  <c:strRef>
                    <c:extLst>
                      <c:ext uri="{02D57815-91ED-43cb-92C2-25804820EDAC}">
                        <c15:formulaRef>
                          <c15:sqref>SUPPLIER!$A$2:$A$57</c15:sqref>
                        </c15:formulaRef>
                      </c:ext>
                    </c:extLst>
                    <c:strCache>
                      <c:ptCount val="56"/>
                      <c:pt idx="0">
                        <c:v>IMR - INDUSTRIALESUD SPA</c:v>
                      </c:pt>
                      <c:pt idx="1">
                        <c:v>INTERNAL SCHEDULING</c:v>
                      </c:pt>
                      <c:pt idx="2">
                        <c:v>PREVENT DEV GMBH</c:v>
                      </c:pt>
                      <c:pt idx="3">
                        <c:v>I M KELLY AUTOMOTIVE LTD</c:v>
                      </c:pt>
                      <c:pt idx="4">
                        <c:v>BORGERS LIMITED</c:v>
                      </c:pt>
                      <c:pt idx="5">
                        <c:v>IMR</c:v>
                      </c:pt>
                      <c:pt idx="6">
                        <c:v>SAMAYA ELECTRONICS EGYPT LTD</c:v>
                      </c:pt>
                      <c:pt idx="7">
                        <c:v>JOYSON SAFETY SYSTEMS ITALIA S.R.L.</c:v>
                      </c:pt>
                      <c:pt idx="8">
                        <c:v>RICHMOND DESIGN &amp; MARKETING</c:v>
                      </c:pt>
                      <c:pt idx="9">
                        <c:v>EISSMANN AUTOMOTIVE CESKA REPUBLIKA SRO</c:v>
                      </c:pt>
                      <c:pt idx="10">
                        <c:v>SANKO GOSEI UK LTD</c:v>
                      </c:pt>
                      <c:pt idx="11">
                        <c:v>HUBER KUNSTSTOFFVERARBEITUNG E K</c:v>
                      </c:pt>
                      <c:pt idx="12">
                        <c:v>PARK SHEET METAL CO LTD</c:v>
                      </c:pt>
                      <c:pt idx="13">
                        <c:v>COINDU COMPONENTES PARA A INDUSTRIA AUTOMOVEL SA</c:v>
                      </c:pt>
                      <c:pt idx="14">
                        <c:v>LEADEC LTD</c:v>
                      </c:pt>
                      <c:pt idx="15">
                        <c:v>JOYSON SAFETY SYSTEMS TORINO S.R.L.</c:v>
                      </c:pt>
                      <c:pt idx="16">
                        <c:v>EKIP INNOVATIONS INC.</c:v>
                      </c:pt>
                      <c:pt idx="17">
                        <c:v>AUTOLAUNCH LIMITED</c:v>
                      </c:pt>
                      <c:pt idx="18">
                        <c:v>IMR INDUSTRIALESUD SPA</c:v>
                      </c:pt>
                      <c:pt idx="19">
                        <c:v>PELICANS MANUFACTURING CO LTD</c:v>
                      </c:pt>
                      <c:pt idx="20">
                        <c:v>WCM EUROPE LIMITED</c:v>
                      </c:pt>
                      <c:pt idx="21">
                        <c:v>MERCEDES-BENZ AG</c:v>
                      </c:pt>
                      <c:pt idx="22">
                        <c:v>AKG OF AMERICA INC</c:v>
                      </c:pt>
                      <c:pt idx="23">
                        <c:v>PAB COVENTRY LIMITED</c:v>
                      </c:pt>
                      <c:pt idx="24">
                        <c:v>LEONI WIRING SYSTEMS UK LIMI</c:v>
                      </c:pt>
                      <c:pt idx="25">
                        <c:v>MONO TRADING SWEDEN AB</c:v>
                      </c:pt>
                      <c:pt idx="26">
                        <c:v>ASH AND LACY AUTOMOTIVE</c:v>
                      </c:pt>
                      <c:pt idx="27">
                        <c:v>EISSMANN</c:v>
                      </c:pt>
                      <c:pt idx="28">
                        <c:v>HDO DRUCKGUSS UND</c:v>
                      </c:pt>
                      <c:pt idx="29">
                        <c:v>HARMAN BECKER GEPKOCSIRENDSZER GYARTO KFT (ACOUST</c:v>
                      </c:pt>
                      <c:pt idx="30">
                        <c:v>MILTON KEYNES PRESSINGS LTD</c:v>
                      </c:pt>
                      <c:pt idx="31">
                        <c:v>PRITEX LTD</c:v>
                      </c:pt>
                      <c:pt idx="32">
                        <c:v>BREMBO SPA</c:v>
                      </c:pt>
                      <c:pt idx="33">
                        <c:v>IMPERIAL AUTO INDUSTRIES LTD</c:v>
                      </c:pt>
                      <c:pt idx="34">
                        <c:v>NOVATION TECH HU KFT</c:v>
                      </c:pt>
                      <c:pt idx="35">
                        <c:v>3M UNITED KINGDOM PLC</c:v>
                      </c:pt>
                      <c:pt idx="36">
                        <c:v>LEAR CORPORATION ITALIA S.R.L. A SOCIO UNICO</c:v>
                      </c:pt>
                      <c:pt idx="37">
                        <c:v>AAF PRODUCTION SCS</c:v>
                      </c:pt>
                      <c:pt idx="38">
                        <c:v>DIAMETRIC TECHNICAL LIMITED</c:v>
                      </c:pt>
                      <c:pt idx="39">
                        <c:v>EIZO TECHNOLOGIES GMBH</c:v>
                      </c:pt>
                      <c:pt idx="40">
                        <c:v>JOYSON SAFETY SYSTEMS HUNGARY KFT</c:v>
                      </c:pt>
                      <c:pt idx="41">
                        <c:v>VALEO S.P.A. DIVISIONE COMMUTAZIONE</c:v>
                      </c:pt>
                      <c:pt idx="42">
                        <c:v>VALEO SCHALTER UND SENSOREN GMBH</c:v>
                      </c:pt>
                      <c:pt idx="43">
                        <c:v>CONTINENTAL AUTOMOTIVE GMBH (CES)</c:v>
                      </c:pt>
                      <c:pt idx="44">
                        <c:v>MATA AUTOMOTIVE</c:v>
                      </c:pt>
                      <c:pt idx="45">
                        <c:v>VODAFONE AUTOMOTIVE UK LIMITED</c:v>
                      </c:pt>
                      <c:pt idx="46">
                        <c:v>AAS AUTOMOTIVE S.R.O</c:v>
                      </c:pt>
                      <c:pt idx="47">
                        <c:v>AUTOMOTIVE INSULATIONS LTD</c:v>
                      </c:pt>
                      <c:pt idx="48">
                        <c:v>BRIDGE OF WEIR LEATHER</c:v>
                      </c:pt>
                      <c:pt idx="49">
                        <c:v>AER STAFFORD LIMITED</c:v>
                      </c:pt>
                      <c:pt idx="50">
                        <c:v>BRINK TOWING SYSTEMS B V</c:v>
                      </c:pt>
                      <c:pt idx="51">
                        <c:v>FAURECIA AUTOMOTIVE COMPOSITES (PARTS)</c:v>
                      </c:pt>
                      <c:pt idx="52">
                        <c:v>FORMAPLEX TECHNOLOGIES LIMITED</c:v>
                      </c:pt>
                      <c:pt idx="53">
                        <c:v>IZOBLOK S.A.</c:v>
                      </c:pt>
                      <c:pt idx="54">
                        <c:v>JOYSON SAFETY SYSTEMS SACHSEN GMBH</c:v>
                      </c:pt>
                      <c:pt idx="55">
                        <c:v>METHODE ELECTRONICS MALTA LT</c:v>
                      </c:pt>
                    </c:strCache>
                  </c:strRef>
                </c:cat>
                <c:val>
                  <c:numRef>
                    <c:extLst>
                      <c:ext uri="{02D57815-91ED-43cb-92C2-25804820EDAC}">
                        <c15:formulaRef>
                          <c15:sqref>SUPPLIER!$C$2:$C$57</c15:sqref>
                        </c15:formulaRef>
                      </c:ext>
                    </c:extLst>
                    <c:numCache>
                      <c:formatCode>0.00%</c:formatCode>
                      <c:ptCount val="56"/>
                      <c:pt idx="0">
                        <c:v>0.39795918367346939</c:v>
                      </c:pt>
                      <c:pt idx="1">
                        <c:v>0.19062407571724341</c:v>
                      </c:pt>
                      <c:pt idx="2">
                        <c:v>0.15246968352558415</c:v>
                      </c:pt>
                      <c:pt idx="3">
                        <c:v>5.1907719609582965E-2</c:v>
                      </c:pt>
                      <c:pt idx="4">
                        <c:v>3.9485359361135758E-2</c:v>
                      </c:pt>
                      <c:pt idx="5">
                        <c:v>2.2922212363206153E-2</c:v>
                      </c:pt>
                      <c:pt idx="6">
                        <c:v>1.4936409346347235E-2</c:v>
                      </c:pt>
                      <c:pt idx="7">
                        <c:v>1.4492753623188406E-2</c:v>
                      </c:pt>
                      <c:pt idx="8">
                        <c:v>1.1091393078970719E-2</c:v>
                      </c:pt>
                      <c:pt idx="9">
                        <c:v>9.7604259094942331E-3</c:v>
                      </c:pt>
                      <c:pt idx="10">
                        <c:v>8.1336882579118603E-3</c:v>
                      </c:pt>
                      <c:pt idx="11">
                        <c:v>6.5069506063294884E-3</c:v>
                      </c:pt>
                      <c:pt idx="12">
                        <c:v>6.3590653652765457E-3</c:v>
                      </c:pt>
                      <c:pt idx="13">
                        <c:v>6.2111801242236021E-3</c:v>
                      </c:pt>
                      <c:pt idx="14">
                        <c:v>5.3238686779059448E-3</c:v>
                      </c:pt>
                      <c:pt idx="15">
                        <c:v>5.175983436853002E-3</c:v>
                      </c:pt>
                      <c:pt idx="16">
                        <c:v>4.7323277136941729E-3</c:v>
                      </c:pt>
                      <c:pt idx="17">
                        <c:v>4.2886719905353447E-3</c:v>
                      </c:pt>
                      <c:pt idx="18">
                        <c:v>4.140786749482402E-3</c:v>
                      </c:pt>
                      <c:pt idx="19">
                        <c:v>4.140786749482402E-3</c:v>
                      </c:pt>
                      <c:pt idx="20">
                        <c:v>3.4013605442176869E-3</c:v>
                      </c:pt>
                      <c:pt idx="21">
                        <c:v>3.2534753031647442E-3</c:v>
                      </c:pt>
                      <c:pt idx="22">
                        <c:v>3.105590062111801E-3</c:v>
                      </c:pt>
                      <c:pt idx="23">
                        <c:v>2.2182786157941437E-3</c:v>
                      </c:pt>
                      <c:pt idx="24">
                        <c:v>2.070393374741201E-3</c:v>
                      </c:pt>
                      <c:pt idx="25">
                        <c:v>2.070393374741201E-3</c:v>
                      </c:pt>
                      <c:pt idx="26">
                        <c:v>1.922508133688258E-3</c:v>
                      </c:pt>
                      <c:pt idx="27">
                        <c:v>1.7746228926353151E-3</c:v>
                      </c:pt>
                      <c:pt idx="28">
                        <c:v>1.7746228926353151E-3</c:v>
                      </c:pt>
                      <c:pt idx="29">
                        <c:v>1.6267376515823721E-3</c:v>
                      </c:pt>
                      <c:pt idx="30">
                        <c:v>1.4788524105294291E-3</c:v>
                      </c:pt>
                      <c:pt idx="31">
                        <c:v>1.4788524105294291E-3</c:v>
                      </c:pt>
                      <c:pt idx="32">
                        <c:v>1.3309671694764862E-3</c:v>
                      </c:pt>
                      <c:pt idx="33">
                        <c:v>1.3309671694764862E-3</c:v>
                      </c:pt>
                      <c:pt idx="34">
                        <c:v>1.0351966873706005E-3</c:v>
                      </c:pt>
                      <c:pt idx="35">
                        <c:v>8.8731144631765753E-4</c:v>
                      </c:pt>
                      <c:pt idx="36">
                        <c:v>8.8731144631765753E-4</c:v>
                      </c:pt>
                      <c:pt idx="37">
                        <c:v>7.3942620526471457E-4</c:v>
                      </c:pt>
                      <c:pt idx="38">
                        <c:v>7.3942620526471457E-4</c:v>
                      </c:pt>
                      <c:pt idx="39">
                        <c:v>7.3942620526471457E-4</c:v>
                      </c:pt>
                      <c:pt idx="40">
                        <c:v>7.3942620526471457E-4</c:v>
                      </c:pt>
                      <c:pt idx="41">
                        <c:v>7.3942620526471457E-4</c:v>
                      </c:pt>
                      <c:pt idx="42">
                        <c:v>7.3942620526471457E-4</c:v>
                      </c:pt>
                      <c:pt idx="43">
                        <c:v>4.4365572315882877E-4</c:v>
                      </c:pt>
                      <c:pt idx="44">
                        <c:v>4.4365572315882877E-4</c:v>
                      </c:pt>
                      <c:pt idx="45">
                        <c:v>4.4365572315882877E-4</c:v>
                      </c:pt>
                      <c:pt idx="46">
                        <c:v>2.9577048210588581E-4</c:v>
                      </c:pt>
                      <c:pt idx="47">
                        <c:v>2.9577048210588581E-4</c:v>
                      </c:pt>
                      <c:pt idx="48">
                        <c:v>2.9577048210588581E-4</c:v>
                      </c:pt>
                      <c:pt idx="49">
                        <c:v>1.478852410529429E-4</c:v>
                      </c:pt>
                      <c:pt idx="50">
                        <c:v>1.478852410529429E-4</c:v>
                      </c:pt>
                      <c:pt idx="51">
                        <c:v>1.478852410529429E-4</c:v>
                      </c:pt>
                      <c:pt idx="52">
                        <c:v>1.478852410529429E-4</c:v>
                      </c:pt>
                      <c:pt idx="53">
                        <c:v>1.478852410529429E-4</c:v>
                      </c:pt>
                      <c:pt idx="54">
                        <c:v>1.478852410529429E-4</c:v>
                      </c:pt>
                      <c:pt idx="55">
                        <c:v>1.478852410529429E-4</c:v>
                      </c:pt>
                    </c:numCache>
                  </c:numRef>
                </c:val>
                <c:extLst>
                  <c:ext xmlns:c16="http://schemas.microsoft.com/office/drawing/2014/chart" uri="{C3380CC4-5D6E-409C-BE32-E72D297353CC}">
                    <c16:uniqueId val="{00000002-AADC-476C-A1DB-28AE7C400EB8}"/>
                  </c:ext>
                </c:extLst>
              </c15:ser>
            </c15:filteredBarSeries>
          </c:ext>
        </c:extLst>
      </c:barChart>
      <c:lineChart>
        <c:grouping val="standard"/>
        <c:varyColors val="0"/>
        <c:ser>
          <c:idx val="2"/>
          <c:order val="2"/>
          <c:tx>
            <c:strRef>
              <c:f>SUPPLIER!$D$1</c:f>
              <c:strCache>
                <c:ptCount val="1"/>
                <c:pt idx="0">
                  <c:v>Cummulative Percentage</c:v>
                </c:pt>
              </c:strCache>
            </c:strRef>
          </c:tx>
          <c:spPr>
            <a:ln w="28575" cap="rnd">
              <a:solidFill>
                <a:schemeClr val="bg1">
                  <a:lumMod val="85000"/>
                </a:schemeClr>
              </a:solidFill>
              <a:round/>
            </a:ln>
            <a:effectLst/>
          </c:spPr>
          <c:marker>
            <c:symbol val="none"/>
          </c:marker>
          <c:cat>
            <c:strRef>
              <c:f>SUPPLIER!$A$2:$A$57</c:f>
              <c:strCache>
                <c:ptCount val="56"/>
                <c:pt idx="0">
                  <c:v>IMR - INDUSTRIALESUD SPA</c:v>
                </c:pt>
                <c:pt idx="1">
                  <c:v>INTERNAL SCHEDULING</c:v>
                </c:pt>
                <c:pt idx="2">
                  <c:v>PREVENT DEV GMBH</c:v>
                </c:pt>
                <c:pt idx="3">
                  <c:v>I M KELLY AUTOMOTIVE LTD</c:v>
                </c:pt>
                <c:pt idx="4">
                  <c:v>BORGERS LIMITED</c:v>
                </c:pt>
                <c:pt idx="5">
                  <c:v>IMR</c:v>
                </c:pt>
                <c:pt idx="6">
                  <c:v>SAMAYA ELECTRONICS EGYPT LTD</c:v>
                </c:pt>
                <c:pt idx="7">
                  <c:v>JOYSON SAFETY SYSTEMS ITALIA S.R.L.</c:v>
                </c:pt>
                <c:pt idx="8">
                  <c:v>RICHMOND DESIGN &amp; MARKETING</c:v>
                </c:pt>
                <c:pt idx="9">
                  <c:v>EISSMANN AUTOMOTIVE CESKA REPUBLIKA SRO</c:v>
                </c:pt>
                <c:pt idx="10">
                  <c:v>SANKO GOSEI UK LTD</c:v>
                </c:pt>
                <c:pt idx="11">
                  <c:v>HUBER KUNSTSTOFFVERARBEITUNG E K</c:v>
                </c:pt>
                <c:pt idx="12">
                  <c:v>PARK SHEET METAL CO LTD</c:v>
                </c:pt>
                <c:pt idx="13">
                  <c:v>COINDU COMPONENTES PARA A INDUSTRIA AUTOMOVEL SA</c:v>
                </c:pt>
                <c:pt idx="14">
                  <c:v>LEADEC LTD</c:v>
                </c:pt>
                <c:pt idx="15">
                  <c:v>JOYSON SAFETY SYSTEMS TORINO S.R.L.</c:v>
                </c:pt>
                <c:pt idx="16">
                  <c:v>EKIP INNOVATIONS INC.</c:v>
                </c:pt>
                <c:pt idx="17">
                  <c:v>AUTOLAUNCH LIMITED</c:v>
                </c:pt>
                <c:pt idx="18">
                  <c:v>IMR INDUSTRIALESUD SPA</c:v>
                </c:pt>
                <c:pt idx="19">
                  <c:v>PELICANS MANUFACTURING CO LTD</c:v>
                </c:pt>
                <c:pt idx="20">
                  <c:v>WCM EUROPE LIMITED</c:v>
                </c:pt>
                <c:pt idx="21">
                  <c:v>MERCEDES-BENZ AG</c:v>
                </c:pt>
                <c:pt idx="22">
                  <c:v>AKG OF AMERICA INC</c:v>
                </c:pt>
                <c:pt idx="23">
                  <c:v>PAB COVENTRY LIMITED</c:v>
                </c:pt>
                <c:pt idx="24">
                  <c:v>LEONI WIRING SYSTEMS UK LIMI</c:v>
                </c:pt>
                <c:pt idx="25">
                  <c:v>MONO TRADING SWEDEN AB</c:v>
                </c:pt>
                <c:pt idx="26">
                  <c:v>ASH AND LACY AUTOMOTIVE</c:v>
                </c:pt>
                <c:pt idx="27">
                  <c:v>EISSMANN</c:v>
                </c:pt>
                <c:pt idx="28">
                  <c:v>HDO DRUCKGUSS UND</c:v>
                </c:pt>
                <c:pt idx="29">
                  <c:v>HARMAN BECKER GEPKOCSIRENDSZER GYARTO KFT (ACOUST</c:v>
                </c:pt>
                <c:pt idx="30">
                  <c:v>MILTON KEYNES PRESSINGS LTD</c:v>
                </c:pt>
                <c:pt idx="31">
                  <c:v>PRITEX LTD</c:v>
                </c:pt>
                <c:pt idx="32">
                  <c:v>BREMBO SPA</c:v>
                </c:pt>
                <c:pt idx="33">
                  <c:v>IMPERIAL AUTO INDUSTRIES LTD</c:v>
                </c:pt>
                <c:pt idx="34">
                  <c:v>NOVATION TECH HU KFT</c:v>
                </c:pt>
                <c:pt idx="35">
                  <c:v>3M UNITED KINGDOM PLC</c:v>
                </c:pt>
                <c:pt idx="36">
                  <c:v>LEAR CORPORATION ITALIA S.R.L. A SOCIO UNICO</c:v>
                </c:pt>
                <c:pt idx="37">
                  <c:v>AAF PRODUCTION SCS</c:v>
                </c:pt>
                <c:pt idx="38">
                  <c:v>DIAMETRIC TECHNICAL LIMITED</c:v>
                </c:pt>
                <c:pt idx="39">
                  <c:v>EIZO TECHNOLOGIES GMBH</c:v>
                </c:pt>
                <c:pt idx="40">
                  <c:v>JOYSON SAFETY SYSTEMS HUNGARY KFT</c:v>
                </c:pt>
                <c:pt idx="41">
                  <c:v>VALEO S.P.A. DIVISIONE COMMUTAZIONE</c:v>
                </c:pt>
                <c:pt idx="42">
                  <c:v>VALEO SCHALTER UND SENSOREN GMBH</c:v>
                </c:pt>
                <c:pt idx="43">
                  <c:v>CONTINENTAL AUTOMOTIVE GMBH (CES)</c:v>
                </c:pt>
                <c:pt idx="44">
                  <c:v>MATA AUTOMOTIVE</c:v>
                </c:pt>
                <c:pt idx="45">
                  <c:v>VODAFONE AUTOMOTIVE UK LIMITED</c:v>
                </c:pt>
                <c:pt idx="46">
                  <c:v>AAS AUTOMOTIVE S.R.O</c:v>
                </c:pt>
                <c:pt idx="47">
                  <c:v>AUTOMOTIVE INSULATIONS LTD</c:v>
                </c:pt>
                <c:pt idx="48">
                  <c:v>BRIDGE OF WEIR LEATHER</c:v>
                </c:pt>
                <c:pt idx="49">
                  <c:v>AER STAFFORD LIMITED</c:v>
                </c:pt>
                <c:pt idx="50">
                  <c:v>BRINK TOWING SYSTEMS B V</c:v>
                </c:pt>
                <c:pt idx="51">
                  <c:v>FAURECIA AUTOMOTIVE COMPOSITES (PARTS)</c:v>
                </c:pt>
                <c:pt idx="52">
                  <c:v>FORMAPLEX TECHNOLOGIES LIMITED</c:v>
                </c:pt>
                <c:pt idx="53">
                  <c:v>IZOBLOK S.A.</c:v>
                </c:pt>
                <c:pt idx="54">
                  <c:v>JOYSON SAFETY SYSTEMS SACHSEN GMBH</c:v>
                </c:pt>
                <c:pt idx="55">
                  <c:v>METHODE ELECTRONICS MALTA LT</c:v>
                </c:pt>
              </c:strCache>
            </c:strRef>
          </c:cat>
          <c:val>
            <c:numRef>
              <c:f>SUPPLIER!$D$2:$D$57</c:f>
              <c:numCache>
                <c:formatCode>0.00%</c:formatCode>
                <c:ptCount val="56"/>
                <c:pt idx="0">
                  <c:v>0.39795918367346939</c:v>
                </c:pt>
                <c:pt idx="1">
                  <c:v>0.58858325939071277</c:v>
                </c:pt>
                <c:pt idx="2">
                  <c:v>0.74105294291629686</c:v>
                </c:pt>
                <c:pt idx="3">
                  <c:v>0.79296066252587982</c:v>
                </c:pt>
                <c:pt idx="4">
                  <c:v>0.83244602188701555</c:v>
                </c:pt>
                <c:pt idx="5">
                  <c:v>0.85536823425022168</c:v>
                </c:pt>
                <c:pt idx="6">
                  <c:v>0.87030464359656889</c:v>
                </c:pt>
                <c:pt idx="7">
                  <c:v>0.88479739721975725</c:v>
                </c:pt>
                <c:pt idx="8">
                  <c:v>0.89588879029872792</c:v>
                </c:pt>
                <c:pt idx="9">
                  <c:v>0.90564921620822214</c:v>
                </c:pt>
                <c:pt idx="10">
                  <c:v>0.91378290446613397</c:v>
                </c:pt>
                <c:pt idx="11">
                  <c:v>0.92028985507246341</c:v>
                </c:pt>
                <c:pt idx="12">
                  <c:v>0.92664892043773994</c:v>
                </c:pt>
                <c:pt idx="13">
                  <c:v>0.93286010056196356</c:v>
                </c:pt>
                <c:pt idx="14">
                  <c:v>0.93818396923986946</c:v>
                </c:pt>
                <c:pt idx="15">
                  <c:v>0.94335995267672246</c:v>
                </c:pt>
                <c:pt idx="16">
                  <c:v>0.9480922803904166</c:v>
                </c:pt>
                <c:pt idx="17">
                  <c:v>0.952380952380952</c:v>
                </c:pt>
                <c:pt idx="18">
                  <c:v>0.95652173913043437</c:v>
                </c:pt>
                <c:pt idx="19">
                  <c:v>0.96066252587991674</c:v>
                </c:pt>
                <c:pt idx="20">
                  <c:v>0.96406388642413443</c:v>
                </c:pt>
                <c:pt idx="21">
                  <c:v>0.96731736172729921</c:v>
                </c:pt>
                <c:pt idx="22">
                  <c:v>0.97042295178941096</c:v>
                </c:pt>
                <c:pt idx="23">
                  <c:v>0.97264123040520511</c:v>
                </c:pt>
                <c:pt idx="24">
                  <c:v>0.97471162377994636</c:v>
                </c:pt>
                <c:pt idx="25">
                  <c:v>0.9767820171546876</c:v>
                </c:pt>
                <c:pt idx="26">
                  <c:v>0.97870452528837582</c:v>
                </c:pt>
                <c:pt idx="27">
                  <c:v>0.98047914818101112</c:v>
                </c:pt>
                <c:pt idx="28">
                  <c:v>0.98225377107364642</c:v>
                </c:pt>
                <c:pt idx="29">
                  <c:v>0.98388050872522881</c:v>
                </c:pt>
                <c:pt idx="30">
                  <c:v>0.98535936113575828</c:v>
                </c:pt>
                <c:pt idx="31">
                  <c:v>0.98683821354628776</c:v>
                </c:pt>
                <c:pt idx="32">
                  <c:v>0.98816918071576421</c:v>
                </c:pt>
                <c:pt idx="33">
                  <c:v>0.98950014788524066</c:v>
                </c:pt>
                <c:pt idx="34">
                  <c:v>0.99053534457261128</c:v>
                </c:pt>
                <c:pt idx="35">
                  <c:v>0.99142265601892898</c:v>
                </c:pt>
                <c:pt idx="36">
                  <c:v>0.99230996746524669</c:v>
                </c:pt>
                <c:pt idx="37">
                  <c:v>0.99304939367051137</c:v>
                </c:pt>
                <c:pt idx="38">
                  <c:v>0.99378881987577605</c:v>
                </c:pt>
                <c:pt idx="39">
                  <c:v>0.99452824608104073</c:v>
                </c:pt>
                <c:pt idx="40">
                  <c:v>0.99526767228630542</c:v>
                </c:pt>
                <c:pt idx="41">
                  <c:v>0.9960070984915701</c:v>
                </c:pt>
                <c:pt idx="42">
                  <c:v>0.99674652469683478</c:v>
                </c:pt>
                <c:pt idx="43">
                  <c:v>0.99719018041999363</c:v>
                </c:pt>
                <c:pt idx="44">
                  <c:v>0.99763383614315249</c:v>
                </c:pt>
                <c:pt idx="45">
                  <c:v>0.99807749186631134</c:v>
                </c:pt>
                <c:pt idx="46">
                  <c:v>0.99837326234841728</c:v>
                </c:pt>
                <c:pt idx="47">
                  <c:v>0.99866903283052322</c:v>
                </c:pt>
                <c:pt idx="48">
                  <c:v>0.99896480331262916</c:v>
                </c:pt>
                <c:pt idx="49">
                  <c:v>0.99911268855368207</c:v>
                </c:pt>
                <c:pt idx="50">
                  <c:v>0.99926057379473499</c:v>
                </c:pt>
                <c:pt idx="51">
                  <c:v>0.9994084590357879</c:v>
                </c:pt>
                <c:pt idx="52">
                  <c:v>0.99955634427684081</c:v>
                </c:pt>
                <c:pt idx="53">
                  <c:v>0.99970422951789373</c:v>
                </c:pt>
                <c:pt idx="54">
                  <c:v>0.99985211475894664</c:v>
                </c:pt>
                <c:pt idx="55">
                  <c:v>0.99999999999999956</c:v>
                </c:pt>
              </c:numCache>
            </c:numRef>
          </c:val>
          <c:smooth val="0"/>
          <c:extLst>
            <c:ext xmlns:c16="http://schemas.microsoft.com/office/drawing/2014/chart" uri="{C3380CC4-5D6E-409C-BE32-E72D297353CC}">
              <c16:uniqueId val="{00000001-AADC-476C-A1DB-28AE7C400EB8}"/>
            </c:ext>
          </c:extLst>
        </c:ser>
        <c:dLbls>
          <c:showLegendKey val="0"/>
          <c:showVal val="0"/>
          <c:showCatName val="0"/>
          <c:showSerName val="0"/>
          <c:showPercent val="0"/>
          <c:showBubbleSize val="0"/>
        </c:dLbls>
        <c:marker val="1"/>
        <c:smooth val="0"/>
        <c:axId val="46067520"/>
        <c:axId val="241531680"/>
      </c:lineChart>
      <c:catAx>
        <c:axId val="46050320"/>
        <c:scaling>
          <c:orientation val="minMax"/>
        </c:scaling>
        <c:delete val="0"/>
        <c:axPos val="b"/>
        <c:title>
          <c:tx>
            <c:rich>
              <a:bodyPr rot="0" spcFirstLastPara="1" vertOverflow="ellipsis" vert="horz" wrap="square" anchor="ctr" anchorCtr="1"/>
              <a:lstStyle/>
              <a:p>
                <a:pPr>
                  <a:defRPr sz="1600" b="0" i="0" u="none" strike="noStrike" kern="1200" baseline="0">
                    <a:solidFill>
                      <a:sysClr val="windowText" lastClr="000000"/>
                    </a:solidFill>
                    <a:latin typeface="+mn-lt"/>
                    <a:ea typeface="+mn-ea"/>
                    <a:cs typeface="+mn-cs"/>
                  </a:defRPr>
                </a:pPr>
                <a:r>
                  <a:rPr lang="en-US" sz="1600">
                    <a:solidFill>
                      <a:sysClr val="windowText" lastClr="000000"/>
                    </a:solidFill>
                  </a:rPr>
                  <a:t>Supplier Name</a:t>
                </a:r>
              </a:p>
            </c:rich>
          </c:tx>
          <c:overlay val="0"/>
          <c:spPr>
            <a:noFill/>
            <a:ln>
              <a:noFill/>
            </a:ln>
            <a:effectLst/>
          </c:spPr>
          <c:txPr>
            <a:bodyPr rot="0" spcFirstLastPara="1" vertOverflow="ellipsis" vert="horz" wrap="square" anchor="ctr" anchorCtr="1"/>
            <a:lstStyle/>
            <a:p>
              <a:pPr>
                <a:defRPr sz="16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241524192"/>
        <c:crosses val="autoZero"/>
        <c:auto val="1"/>
        <c:lblAlgn val="ctr"/>
        <c:lblOffset val="100"/>
        <c:noMultiLvlLbl val="0"/>
      </c:catAx>
      <c:valAx>
        <c:axId val="24152419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ysClr val="windowText" lastClr="000000"/>
                    </a:solidFill>
                    <a:latin typeface="+mn-lt"/>
                    <a:ea typeface="+mn-ea"/>
                    <a:cs typeface="+mn-cs"/>
                  </a:defRPr>
                </a:pPr>
                <a:r>
                  <a:rPr lang="en-US" sz="1600">
                    <a:solidFill>
                      <a:sysClr val="windowText" lastClr="000000"/>
                    </a:solidFill>
                  </a:rPr>
                  <a:t>Number of Shortages</a:t>
                </a:r>
              </a:p>
            </c:rich>
          </c:tx>
          <c:overlay val="0"/>
          <c:spPr>
            <a:noFill/>
            <a:ln>
              <a:noFill/>
            </a:ln>
            <a:effectLst/>
          </c:spPr>
          <c:txPr>
            <a:bodyPr rot="-5400000" spcFirstLastPara="1" vertOverflow="ellipsis" vert="horz" wrap="square" anchor="ctr" anchorCtr="1"/>
            <a:lstStyle/>
            <a:p>
              <a:pPr>
                <a:defRPr sz="1600" b="0" i="0" u="none" strike="noStrike" kern="1200" baseline="0">
                  <a:solidFill>
                    <a:sysClr val="windowText" lastClr="000000"/>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46050320"/>
        <c:crosses val="autoZero"/>
        <c:crossBetween val="between"/>
      </c:valAx>
      <c:valAx>
        <c:axId val="241531680"/>
        <c:scaling>
          <c:orientation val="minMax"/>
        </c:scaling>
        <c:delete val="0"/>
        <c:axPos val="r"/>
        <c:title>
          <c:overlay val="0"/>
          <c:spPr>
            <a:noFill/>
            <a:ln>
              <a:noFill/>
            </a:ln>
            <a:effectLst/>
          </c:spPr>
          <c:txPr>
            <a:bodyPr rot="-5400000" spcFirstLastPara="1" vertOverflow="ellipsis" vert="horz" wrap="square" anchor="ctr" anchorCtr="1"/>
            <a:lstStyle/>
            <a:p>
              <a:pPr>
                <a:defRPr sz="1600" b="0" i="0" u="none" strike="noStrike" kern="1200" baseline="0">
                  <a:solidFill>
                    <a:schemeClr val="accent6">
                      <a:lumMod val="10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46067520"/>
        <c:crosses val="max"/>
        <c:crossBetween val="between"/>
      </c:valAx>
      <c:catAx>
        <c:axId val="46067520"/>
        <c:scaling>
          <c:orientation val="minMax"/>
        </c:scaling>
        <c:delete val="1"/>
        <c:axPos val="b"/>
        <c:numFmt formatCode="General" sourceLinked="1"/>
        <c:majorTickMark val="none"/>
        <c:minorTickMark val="none"/>
        <c:tickLblPos val="nextTo"/>
        <c:crossAx val="241531680"/>
        <c:crosses val="autoZero"/>
        <c:auto val="1"/>
        <c:lblAlgn val="ctr"/>
        <c:lblOffset val="100"/>
        <c:noMultiLvlLbl val="0"/>
      </c:catAx>
      <c:spPr>
        <a:noFill/>
        <a:ln>
          <a:solidFill>
            <a:schemeClr val="tx1"/>
          </a:solid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accent6">
                  <a:lumMod val="10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5/30/2023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png"/><Relationship Id="rId12" Type="http://schemas.openxmlformats.org/officeDocument/2006/relationships/image" Target="../media/image10.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9.png"/><Relationship Id="rId5" Type="http://schemas.openxmlformats.org/officeDocument/2006/relationships/image" Target="../media/image4.png"/><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Box 6"/>
          <p:cNvSpPr txBox="1">
            <a:spLocks noChangeArrowheads="1"/>
          </p:cNvSpPr>
          <p:nvPr/>
        </p:nvSpPr>
        <p:spPr bwMode="auto">
          <a:xfrm>
            <a:off x="64417" y="5623883"/>
            <a:ext cx="6415087" cy="4320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lgn="just"/>
            <a:r>
              <a:rPr lang="en-GB" sz="2800" dirty="0"/>
              <a:t>The issue with part shortages was initially identified in Aston Martin in early 2022. Data captured by multiple teams within Aston Martin was used to understand the extent of the issue. ‘Figure 1’</a:t>
            </a:r>
          </a:p>
          <a:p>
            <a:pPr>
              <a:spcBef>
                <a:spcPct val="50000"/>
              </a:spcBef>
            </a:pPr>
            <a:endParaRPr lang="en-US" altLang="en-US" sz="2800" dirty="0"/>
          </a:p>
        </p:txBody>
      </p:sp>
      <p:pic>
        <p:nvPicPr>
          <p:cNvPr id="10" name="Picture 9">
            <a:extLst>
              <a:ext uri="{FF2B5EF4-FFF2-40B4-BE49-F238E27FC236}">
                <a16:creationId xmlns:a16="http://schemas.microsoft.com/office/drawing/2014/main" id="{0ECABBB4-A67B-2CA9-65F8-1178BC445041}"/>
              </a:ext>
            </a:extLst>
          </p:cNvPr>
          <p:cNvPicPr>
            <a:picLocks noChangeAspect="1"/>
          </p:cNvPicPr>
          <p:nvPr/>
        </p:nvPicPr>
        <p:blipFill>
          <a:blip r:embed="rId2"/>
          <a:stretch>
            <a:fillRect/>
          </a:stretch>
        </p:blipFill>
        <p:spPr>
          <a:xfrm>
            <a:off x="348597" y="10284015"/>
            <a:ext cx="6410628" cy="3552932"/>
          </a:xfrm>
          <a:prstGeom prst="rect">
            <a:avLst/>
          </a:prstGeom>
          <a:ln w="38100">
            <a:solidFill>
              <a:schemeClr val="tx1"/>
            </a:solidFill>
          </a:ln>
        </p:spPr>
      </p:pic>
      <p:sp>
        <p:nvSpPr>
          <p:cNvPr id="7" name="Rectangle 6"/>
          <p:cNvSpPr>
            <a:spLocks noChangeArrowheads="1"/>
          </p:cNvSpPr>
          <p:nvPr/>
        </p:nvSpPr>
        <p:spPr bwMode="auto">
          <a:xfrm>
            <a:off x="4033642" y="24290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b="1" dirty="0">
                <a:solidFill>
                  <a:srgbClr val="002060"/>
                </a:solidFill>
                <a:latin typeface="Calibri" charset="0"/>
                <a:ea typeface="Calibri" charset="0"/>
                <a:cs typeface="Calibri" charset="0"/>
              </a:rPr>
              <a:t>Supply Chain Issues and Part Shortages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Adam Hill</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Thorn</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&amp; Manufacturing Control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3" name="Text Box 11"/>
          <p:cNvSpPr txBox="1">
            <a:spLocks noChangeArrowheads="1"/>
          </p:cNvSpPr>
          <p:nvPr/>
        </p:nvSpPr>
        <p:spPr bwMode="auto">
          <a:xfrm>
            <a:off x="14337271" y="27021208"/>
            <a:ext cx="6415087" cy="2473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ea typeface="Arial" charset="0"/>
                <a:cs typeface="Arial" charset="0"/>
              </a:rPr>
              <a:t>[1] </a:t>
            </a:r>
            <a:r>
              <a:rPr lang="en-US" sz="1800" i="1" dirty="0" err="1">
                <a:effectLst/>
                <a:ea typeface="Georgia" panose="02040502050405020303" pitchFamily="18" charset="0"/>
                <a:cs typeface="Times New Roman" panose="02020603050405020304" pitchFamily="18" charset="0"/>
              </a:rPr>
              <a:t>Roser</a:t>
            </a:r>
            <a:r>
              <a:rPr lang="en-US" sz="1800" i="1" dirty="0">
                <a:effectLst/>
                <a:ea typeface="Georgia" panose="02040502050405020303" pitchFamily="18" charset="0"/>
                <a:cs typeface="Times New Roman" panose="02020603050405020304" pitchFamily="18" charset="0"/>
              </a:rPr>
              <a:t>, C., 2014. Reliable Shop Floor Bottleneck Detection for Flow Lines Through Process and Inventory Observation. Procedia CIRP, Volume 19, pp. 63-68.</a:t>
            </a:r>
          </a:p>
          <a:p>
            <a:pPr marL="0" indent="0">
              <a:spcBef>
                <a:spcPct val="50000"/>
              </a:spcBef>
            </a:pP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6"/>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a:solidFill>
                  <a:srgbClr val="FF0000"/>
                </a:solidFill>
              </a:rPr>
              <a:t>Include any logos as appropriate</a:t>
            </a:r>
          </a:p>
        </p:txBody>
      </p:sp>
      <p:sp>
        <p:nvSpPr>
          <p:cNvPr id="44" name="Text Box 6"/>
          <p:cNvSpPr txBox="1">
            <a:spLocks noChangeArrowheads="1"/>
          </p:cNvSpPr>
          <p:nvPr/>
        </p:nvSpPr>
        <p:spPr bwMode="auto">
          <a:xfrm>
            <a:off x="101822" y="14835250"/>
            <a:ext cx="6415087"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marL="457200" indent="-457200">
              <a:spcBef>
                <a:spcPct val="50000"/>
              </a:spcBef>
              <a:buFont typeface="Wingdings" panose="05000000000000000000" pitchFamily="2" charset="2"/>
              <a:buChar char="Ø"/>
            </a:pPr>
            <a:r>
              <a:rPr lang="en-GB" sz="2800" dirty="0"/>
              <a:t>Identify material flow issues.</a:t>
            </a:r>
          </a:p>
          <a:p>
            <a:pPr marL="457200" indent="-457200">
              <a:spcBef>
                <a:spcPct val="50000"/>
              </a:spcBef>
              <a:buFont typeface="Wingdings" panose="05000000000000000000" pitchFamily="2" charset="2"/>
              <a:buChar char="Ø"/>
            </a:pPr>
            <a:r>
              <a:rPr lang="en-GB" altLang="en-US" sz="2800" dirty="0"/>
              <a:t>Identify supply chain issues.</a:t>
            </a:r>
          </a:p>
          <a:p>
            <a:pPr marL="457200" indent="-457200">
              <a:spcBef>
                <a:spcPct val="50000"/>
              </a:spcBef>
              <a:buFont typeface="Wingdings" panose="05000000000000000000" pitchFamily="2" charset="2"/>
              <a:buChar char="Ø"/>
            </a:pPr>
            <a:r>
              <a:rPr lang="en-GB" altLang="en-US" sz="2800" dirty="0"/>
              <a:t>Quantify cost to Aston Martin.</a:t>
            </a:r>
          </a:p>
          <a:p>
            <a:pPr marL="457200" indent="-457200">
              <a:spcBef>
                <a:spcPct val="50000"/>
              </a:spcBef>
              <a:buFont typeface="Wingdings" panose="05000000000000000000" pitchFamily="2" charset="2"/>
              <a:buChar char="Ø"/>
            </a:pPr>
            <a:r>
              <a:rPr lang="en-GB" altLang="en-US" sz="2800" dirty="0"/>
              <a:t>Root cause problem.</a:t>
            </a:r>
          </a:p>
          <a:p>
            <a:pPr marL="457200" indent="-457200">
              <a:spcBef>
                <a:spcPct val="50000"/>
              </a:spcBef>
              <a:buFont typeface="Wingdings" panose="05000000000000000000" pitchFamily="2" charset="2"/>
              <a:buChar char="Ø"/>
            </a:pPr>
            <a:r>
              <a:rPr lang="en-GB" altLang="en-US" sz="2800" dirty="0"/>
              <a:t>Find recommendations.</a:t>
            </a:r>
          </a:p>
          <a:p>
            <a:pPr marL="457200" indent="-457200">
              <a:spcBef>
                <a:spcPct val="50000"/>
              </a:spcBef>
              <a:buFont typeface="Wingdings" panose="05000000000000000000" pitchFamily="2" charset="2"/>
              <a:buChar char="Ø"/>
            </a:pPr>
            <a:r>
              <a:rPr lang="en-GB" altLang="en-US" sz="2800" dirty="0"/>
              <a:t>Find solution.</a:t>
            </a:r>
            <a:endParaRPr lang="en-US" altLang="en-US" sz="2800" dirty="0"/>
          </a:p>
        </p:txBody>
      </p:sp>
      <p:sp>
        <p:nvSpPr>
          <p:cNvPr id="46" name="Text Box 6"/>
          <p:cNvSpPr txBox="1">
            <a:spLocks noChangeArrowheads="1"/>
          </p:cNvSpPr>
          <p:nvPr/>
        </p:nvSpPr>
        <p:spPr bwMode="auto">
          <a:xfrm>
            <a:off x="179999" y="19768025"/>
            <a:ext cx="6415087" cy="4320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lgn="just">
              <a:spcBef>
                <a:spcPct val="50000"/>
              </a:spcBef>
            </a:pPr>
            <a:r>
              <a:rPr lang="en-AU" altLang="en-US" sz="2800" dirty="0">
                <a:latin typeface="Arial" panose="020B0604020202020204" pitchFamily="34" charset="0"/>
                <a:cs typeface="Arial" panose="020B0604020202020204" pitchFamily="34" charset="0"/>
              </a:rPr>
              <a:t>Root cause analysis was carried out using Ishikawa method to break problem down into more digestible portions. Fishbone diagram allowed relevant data to be collected ensure maximum efficiency during the project.</a:t>
            </a:r>
          </a:p>
        </p:txBody>
      </p:sp>
      <p:sp>
        <p:nvSpPr>
          <p:cNvPr id="47" name="Text Box 6"/>
          <p:cNvSpPr txBox="1">
            <a:spLocks noChangeArrowheads="1"/>
          </p:cNvSpPr>
          <p:nvPr/>
        </p:nvSpPr>
        <p:spPr bwMode="auto">
          <a:xfrm>
            <a:off x="7189184" y="16287538"/>
            <a:ext cx="6415087" cy="5612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lgn="just">
              <a:spcBef>
                <a:spcPct val="50000"/>
              </a:spcBef>
            </a:pPr>
            <a:r>
              <a:rPr lang="en-GB" sz="2800" dirty="0"/>
              <a:t>There was no sole reason to why the part issues were occurring, multiple issues combines were creating a larger problem. Some of the key contributing issues were single source supplier, Supplier distribution and quality issues. Bridge of Weir who supply leather to the tier 1 suppliers was creating a bottleneck in the supply chain.</a:t>
            </a:r>
          </a:p>
        </p:txBody>
      </p:sp>
      <p:sp>
        <p:nvSpPr>
          <p:cNvPr id="48" name="Text Box 6"/>
          <p:cNvSpPr txBox="1">
            <a:spLocks noChangeArrowheads="1"/>
          </p:cNvSpPr>
          <p:nvPr/>
        </p:nvSpPr>
        <p:spPr bwMode="auto">
          <a:xfrm>
            <a:off x="14419530" y="11849453"/>
            <a:ext cx="6415087" cy="3889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Recommendation</a:t>
            </a:r>
          </a:p>
          <a:p>
            <a:pPr>
              <a:spcBef>
                <a:spcPct val="50000"/>
              </a:spcBef>
            </a:pPr>
            <a:r>
              <a:rPr lang="en-GB" sz="2800" dirty="0"/>
              <a:t>Additional quality checks to be implemented at Bridge of Weir to prevent damage leather from escaping. Re-evaluating current leather supplier using vendor rating matrix. </a:t>
            </a:r>
          </a:p>
        </p:txBody>
      </p:sp>
      <p:sp>
        <p:nvSpPr>
          <p:cNvPr id="49" name="Text Box 6"/>
          <p:cNvSpPr txBox="1">
            <a:spLocks noChangeArrowheads="1"/>
          </p:cNvSpPr>
          <p:nvPr/>
        </p:nvSpPr>
        <p:spPr bwMode="auto">
          <a:xfrm>
            <a:off x="7484455" y="6154179"/>
            <a:ext cx="6415087" cy="182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GB" sz="2800" dirty="0"/>
              <a:t>A Pareto was created to understand which suppliers were causing the most part shortages. </a:t>
            </a:r>
          </a:p>
        </p:txBody>
      </p:sp>
      <p:sp>
        <p:nvSpPr>
          <p:cNvPr id="11" name="Rectangle 10">
            <a:extLst>
              <a:ext uri="{FF2B5EF4-FFF2-40B4-BE49-F238E27FC236}">
                <a16:creationId xmlns:a16="http://schemas.microsoft.com/office/drawing/2014/main" id="{E87E1FF8-8347-42C7-3DFD-A91C38FE9E10}"/>
              </a:ext>
            </a:extLst>
          </p:cNvPr>
          <p:cNvSpPr/>
          <p:nvPr/>
        </p:nvSpPr>
        <p:spPr>
          <a:xfrm>
            <a:off x="846596" y="10568564"/>
            <a:ext cx="695916" cy="315599"/>
          </a:xfrm>
          <a:prstGeom prst="rect">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41A44FF4-6F1A-35FF-A22E-FAFFC9F14D6B}"/>
              </a:ext>
            </a:extLst>
          </p:cNvPr>
          <p:cNvSpPr/>
          <p:nvPr/>
        </p:nvSpPr>
        <p:spPr>
          <a:xfrm>
            <a:off x="846596" y="10898825"/>
            <a:ext cx="695916" cy="315599"/>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CC0744CA-92CE-7322-8A24-17DDEDD20945}"/>
              </a:ext>
            </a:extLst>
          </p:cNvPr>
          <p:cNvSpPr txBox="1"/>
          <p:nvPr/>
        </p:nvSpPr>
        <p:spPr>
          <a:xfrm>
            <a:off x="759902" y="9467009"/>
            <a:ext cx="1279108" cy="769441"/>
          </a:xfrm>
          <a:prstGeom prst="rect">
            <a:avLst/>
          </a:prstGeom>
          <a:noFill/>
        </p:spPr>
        <p:txBody>
          <a:bodyPr wrap="square" rtlCol="0">
            <a:spAutoFit/>
          </a:bodyPr>
          <a:lstStyle/>
          <a:p>
            <a:r>
              <a:rPr lang="en-GB" sz="1100" dirty="0"/>
              <a:t>Total Builds</a:t>
            </a:r>
          </a:p>
          <a:p>
            <a:endParaRPr lang="en-GB" sz="1100" dirty="0"/>
          </a:p>
          <a:p>
            <a:r>
              <a:rPr lang="en-GB" sz="1100" dirty="0"/>
              <a:t>Total Shortages</a:t>
            </a:r>
          </a:p>
          <a:p>
            <a:endParaRPr lang="en-GB" sz="1100" dirty="0"/>
          </a:p>
        </p:txBody>
      </p:sp>
      <p:sp>
        <p:nvSpPr>
          <p:cNvPr id="17" name="Oval 16">
            <a:extLst>
              <a:ext uri="{FF2B5EF4-FFF2-40B4-BE49-F238E27FC236}">
                <a16:creationId xmlns:a16="http://schemas.microsoft.com/office/drawing/2014/main" id="{D4D75BD1-1674-0EE9-5518-F23B620604EC}"/>
              </a:ext>
            </a:extLst>
          </p:cNvPr>
          <p:cNvSpPr/>
          <p:nvPr/>
        </p:nvSpPr>
        <p:spPr>
          <a:xfrm>
            <a:off x="507186" y="9505986"/>
            <a:ext cx="159156" cy="151425"/>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F5DC760E-77DB-B222-3882-753F6612422F}"/>
              </a:ext>
            </a:extLst>
          </p:cNvPr>
          <p:cNvSpPr/>
          <p:nvPr/>
        </p:nvSpPr>
        <p:spPr>
          <a:xfrm>
            <a:off x="514778" y="9866279"/>
            <a:ext cx="159156" cy="151425"/>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1">
            <a:extLst>
              <a:ext uri="{FF2B5EF4-FFF2-40B4-BE49-F238E27FC236}">
                <a16:creationId xmlns:a16="http://schemas.microsoft.com/office/drawing/2014/main" id="{CBF8C94C-8A08-9D96-46CE-250E4913EE2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8596" y="23962739"/>
            <a:ext cx="6904484" cy="355293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Chart 21">
            <a:extLst>
              <a:ext uri="{FF2B5EF4-FFF2-40B4-BE49-F238E27FC236}">
                <a16:creationId xmlns:a16="http://schemas.microsoft.com/office/drawing/2014/main" id="{37FF1294-3F91-251F-AA4F-26920AAC3FDB}"/>
              </a:ext>
            </a:extLst>
          </p:cNvPr>
          <p:cNvGraphicFramePr>
            <a:graphicFrameLocks/>
          </p:cNvGraphicFramePr>
          <p:nvPr>
            <p:extLst>
              <p:ext uri="{D42A27DB-BD31-4B8C-83A1-F6EECF244321}">
                <p14:modId xmlns:p14="http://schemas.microsoft.com/office/powerpoint/2010/main" val="2223121241"/>
              </p:ext>
            </p:extLst>
          </p:nvPr>
        </p:nvGraphicFramePr>
        <p:xfrm>
          <a:off x="7016626" y="7478947"/>
          <a:ext cx="7350372" cy="3855458"/>
        </p:xfrm>
        <a:graphic>
          <a:graphicData uri="http://schemas.openxmlformats.org/drawingml/2006/chart">
            <c:chart xmlns:c="http://schemas.openxmlformats.org/drawingml/2006/chart" xmlns:r="http://schemas.openxmlformats.org/officeDocument/2006/relationships" r:id="rId9"/>
          </a:graphicData>
        </a:graphic>
      </p:graphicFrame>
      <p:sp>
        <p:nvSpPr>
          <p:cNvPr id="24" name="TextBox 23">
            <a:extLst>
              <a:ext uri="{FF2B5EF4-FFF2-40B4-BE49-F238E27FC236}">
                <a16:creationId xmlns:a16="http://schemas.microsoft.com/office/drawing/2014/main" id="{F684A50C-57EF-2591-2D20-466D645D1AB3}"/>
              </a:ext>
            </a:extLst>
          </p:cNvPr>
          <p:cNvSpPr txBox="1"/>
          <p:nvPr/>
        </p:nvSpPr>
        <p:spPr>
          <a:xfrm>
            <a:off x="7368229" y="12008125"/>
            <a:ext cx="6577880" cy="483209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Top </a:t>
            </a:r>
            <a:r>
              <a:rPr lang="en-GB" sz="2800" b="1" dirty="0">
                <a:latin typeface="Arial" panose="020B0604020202020204" pitchFamily="34" charset="0"/>
                <a:cs typeface="Arial" panose="020B0604020202020204" pitchFamily="34" charset="0"/>
              </a:rPr>
              <a:t>5</a:t>
            </a:r>
            <a:r>
              <a:rPr lang="en-GB" sz="2800" dirty="0">
                <a:latin typeface="Arial" panose="020B0604020202020204" pitchFamily="34" charset="0"/>
                <a:cs typeface="Arial" panose="020B0604020202020204" pitchFamily="34" charset="0"/>
              </a:rPr>
              <a:t> suppliers owned </a:t>
            </a:r>
            <a:r>
              <a:rPr lang="en-GB" sz="2800" b="1" dirty="0">
                <a:latin typeface="Arial" panose="020B0604020202020204" pitchFamily="34" charset="0"/>
                <a:cs typeface="Arial" panose="020B0604020202020204" pitchFamily="34" charset="0"/>
              </a:rPr>
              <a:t>77% </a:t>
            </a:r>
            <a:r>
              <a:rPr lang="en-GB" sz="2800" dirty="0">
                <a:latin typeface="Arial" panose="020B0604020202020204" pitchFamily="34" charset="0"/>
                <a:cs typeface="Arial" panose="020B0604020202020204" pitchFamily="34" charset="0"/>
              </a:rPr>
              <a:t>of the part shortages. All suppliers were supplying interior trim components for Aston Martin. </a:t>
            </a:r>
          </a:p>
          <a:p>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Ø"/>
            </a:pPr>
            <a:r>
              <a:rPr lang="en-GB" sz="2800" dirty="0">
                <a:latin typeface="Arial" panose="020B0604020202020204" pitchFamily="34" charset="0"/>
                <a:cs typeface="Arial" panose="020B0604020202020204" pitchFamily="34" charset="0"/>
              </a:rPr>
              <a:t>IMR</a:t>
            </a:r>
          </a:p>
          <a:p>
            <a:pPr marL="457200" indent="-457200">
              <a:buFont typeface="Wingdings" panose="05000000000000000000" pitchFamily="2" charset="2"/>
              <a:buChar char="Ø"/>
            </a:pPr>
            <a:r>
              <a:rPr lang="en-GB" sz="2800" dirty="0">
                <a:latin typeface="Arial" panose="020B0604020202020204" pitchFamily="34" charset="0"/>
                <a:cs typeface="Arial" panose="020B0604020202020204" pitchFamily="34" charset="0"/>
              </a:rPr>
              <a:t>Prevent</a:t>
            </a:r>
          </a:p>
          <a:p>
            <a:pPr marL="457200" indent="-457200">
              <a:buFont typeface="Wingdings" panose="05000000000000000000" pitchFamily="2" charset="2"/>
              <a:buChar char="Ø"/>
            </a:pPr>
            <a:r>
              <a:rPr lang="en-GB" sz="2800" dirty="0" err="1">
                <a:latin typeface="Arial" panose="020B0604020202020204" pitchFamily="34" charset="0"/>
                <a:cs typeface="Arial" panose="020B0604020202020204" pitchFamily="34" charset="0"/>
              </a:rPr>
              <a:t>Coindu</a:t>
            </a: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Ø"/>
            </a:pPr>
            <a:r>
              <a:rPr lang="en-GB" sz="2800" dirty="0" err="1">
                <a:latin typeface="Arial" panose="020B0604020202020204" pitchFamily="34" charset="0"/>
                <a:cs typeface="Arial" panose="020B0604020202020204" pitchFamily="34" charset="0"/>
              </a:rPr>
              <a:t>Eisseman</a:t>
            </a: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Ø"/>
            </a:pPr>
            <a:r>
              <a:rPr lang="en-GB" sz="2800" dirty="0">
                <a:latin typeface="Arial" panose="020B0604020202020204" pitchFamily="34" charset="0"/>
                <a:cs typeface="Arial" panose="020B0604020202020204" pitchFamily="34" charset="0"/>
              </a:rPr>
              <a:t>IM Kelly</a:t>
            </a:r>
          </a:p>
          <a:p>
            <a:endParaRPr lang="en-GB" sz="2800" dirty="0">
              <a:latin typeface="Arial" panose="020B0604020202020204" pitchFamily="34" charset="0"/>
              <a:cs typeface="Arial" panose="020B0604020202020204" pitchFamily="34" charset="0"/>
            </a:endParaRPr>
          </a:p>
        </p:txBody>
      </p:sp>
      <p:pic>
        <p:nvPicPr>
          <p:cNvPr id="14" name="Picture 13" descr="A picture containing text, line, diagram, font&#10;&#10;Description automatically generated">
            <a:extLst>
              <a:ext uri="{FF2B5EF4-FFF2-40B4-BE49-F238E27FC236}">
                <a16:creationId xmlns:a16="http://schemas.microsoft.com/office/drawing/2014/main" id="{389003AC-5FE1-F765-4B01-9E06ADE1B1D3}"/>
              </a:ext>
            </a:extLst>
          </p:cNvPr>
          <p:cNvPicPr>
            <a:picLocks noChangeAspect="1"/>
          </p:cNvPicPr>
          <p:nvPr/>
        </p:nvPicPr>
        <p:blipFill>
          <a:blip r:embed="rId10"/>
          <a:stretch>
            <a:fillRect/>
          </a:stretch>
        </p:blipFill>
        <p:spPr>
          <a:xfrm>
            <a:off x="7347766" y="21562375"/>
            <a:ext cx="6858000" cy="1689735"/>
          </a:xfrm>
          <a:prstGeom prst="rect">
            <a:avLst/>
          </a:prstGeom>
        </p:spPr>
      </p:pic>
      <p:sp>
        <p:nvSpPr>
          <p:cNvPr id="15" name="Text Box 19">
            <a:extLst>
              <a:ext uri="{FF2B5EF4-FFF2-40B4-BE49-F238E27FC236}">
                <a16:creationId xmlns:a16="http://schemas.microsoft.com/office/drawing/2014/main" id="{358E3D57-CDFB-4E09-930D-BE5ABDB8BE05}"/>
              </a:ext>
            </a:extLst>
          </p:cNvPr>
          <p:cNvSpPr txBox="1">
            <a:spLocks noChangeArrowheads="1"/>
          </p:cNvSpPr>
          <p:nvPr/>
        </p:nvSpPr>
        <p:spPr bwMode="auto">
          <a:xfrm>
            <a:off x="106584" y="13760449"/>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.1 - Open Shortage Tracker which is used to track part shortages within Aston Martin. Allowed severity of issue to be quantified. [Aston Martin 2022]</a:t>
            </a:r>
          </a:p>
        </p:txBody>
      </p:sp>
      <p:sp>
        <p:nvSpPr>
          <p:cNvPr id="19" name="Text Box 19">
            <a:extLst>
              <a:ext uri="{FF2B5EF4-FFF2-40B4-BE49-F238E27FC236}">
                <a16:creationId xmlns:a16="http://schemas.microsoft.com/office/drawing/2014/main" id="{3CAC62D3-6D1A-3DA9-1F28-4C8BCC53C025}"/>
              </a:ext>
            </a:extLst>
          </p:cNvPr>
          <p:cNvSpPr txBox="1">
            <a:spLocks noChangeArrowheads="1"/>
          </p:cNvSpPr>
          <p:nvPr/>
        </p:nvSpPr>
        <p:spPr bwMode="auto">
          <a:xfrm>
            <a:off x="64417" y="27400329"/>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Figure.2 – Ishikawa diagram of potential causes to Aston Martin part shortages.</a:t>
            </a:r>
          </a:p>
        </p:txBody>
      </p:sp>
      <p:sp>
        <p:nvSpPr>
          <p:cNvPr id="20" name="Text Box 19">
            <a:extLst>
              <a:ext uri="{FF2B5EF4-FFF2-40B4-BE49-F238E27FC236}">
                <a16:creationId xmlns:a16="http://schemas.microsoft.com/office/drawing/2014/main" id="{169313EB-98F8-5FE4-1E7C-B7FDE2E0A826}"/>
              </a:ext>
            </a:extLst>
          </p:cNvPr>
          <p:cNvSpPr txBox="1">
            <a:spLocks noChangeArrowheads="1"/>
          </p:cNvSpPr>
          <p:nvPr/>
        </p:nvSpPr>
        <p:spPr bwMode="auto">
          <a:xfrm>
            <a:off x="7411662" y="23125682"/>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Figure.4 – Bottleneck Schematic showing restriction in material flow.</a:t>
            </a:r>
          </a:p>
        </p:txBody>
      </p:sp>
      <p:sp>
        <p:nvSpPr>
          <p:cNvPr id="26" name="Text Box 6">
            <a:extLst>
              <a:ext uri="{FF2B5EF4-FFF2-40B4-BE49-F238E27FC236}">
                <a16:creationId xmlns:a16="http://schemas.microsoft.com/office/drawing/2014/main" id="{0C4E55EC-BF06-E21D-6F1B-7B4A3D3DA85D}"/>
              </a:ext>
            </a:extLst>
          </p:cNvPr>
          <p:cNvSpPr txBox="1">
            <a:spLocks noChangeArrowheads="1"/>
          </p:cNvSpPr>
          <p:nvPr/>
        </p:nvSpPr>
        <p:spPr bwMode="auto">
          <a:xfrm>
            <a:off x="7330839" y="23991901"/>
            <a:ext cx="6760927" cy="4689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US" sz="2800" i="1" dirty="0">
                <a:effectLst/>
                <a:latin typeface="Arial" panose="020B0604020202020204" pitchFamily="34" charset="0"/>
                <a:ea typeface="Georgia" panose="02040502050405020303" pitchFamily="18" charset="0"/>
                <a:cs typeface="Arial" panose="020B0604020202020204" pitchFamily="34" charset="0"/>
              </a:rPr>
              <a:t>“Bottleneck detection in manufacturing is the first and most essential step to</a:t>
            </a:r>
          </a:p>
          <a:p>
            <a:pPr algn="just"/>
            <a:r>
              <a:rPr lang="en-US" sz="2800" i="1" dirty="0">
                <a:effectLst/>
                <a:latin typeface="Arial" panose="020B0604020202020204" pitchFamily="34" charset="0"/>
                <a:ea typeface="Georgia" panose="02040502050405020303" pitchFamily="18" charset="0"/>
                <a:cs typeface="Arial" panose="020B0604020202020204" pitchFamily="34" charset="0"/>
              </a:rPr>
              <a:t>improve overall manufacturing capacity</a:t>
            </a:r>
            <a:r>
              <a:rPr lang="en-US" sz="1800" i="1" dirty="0">
                <a:effectLst/>
                <a:latin typeface="Arial" panose="020B0604020202020204" pitchFamily="34" charset="0"/>
                <a:ea typeface="Georgia" panose="02040502050405020303" pitchFamily="18" charset="0"/>
                <a:cs typeface="Arial" panose="020B0604020202020204" pitchFamily="34" charset="0"/>
              </a:rPr>
              <a:t>” </a:t>
            </a:r>
            <a:r>
              <a:rPr lang="en-US" sz="1800" i="1" dirty="0" err="1">
                <a:effectLst/>
                <a:ea typeface="Georgia" panose="02040502050405020303" pitchFamily="18" charset="0"/>
                <a:cs typeface="Times New Roman" panose="02020603050405020304" pitchFamily="18" charset="0"/>
              </a:rPr>
              <a:t>Roser</a:t>
            </a:r>
            <a:r>
              <a:rPr lang="en-US" sz="1800" i="1" dirty="0">
                <a:effectLst/>
                <a:ea typeface="Georgia" panose="02040502050405020303" pitchFamily="18" charset="0"/>
                <a:cs typeface="Times New Roman" panose="02020603050405020304" pitchFamily="18" charset="0"/>
              </a:rPr>
              <a:t>, C., 2014. [1].  </a:t>
            </a:r>
          </a:p>
          <a:p>
            <a:pPr algn="just"/>
            <a:endParaRPr lang="en-US" sz="1800" i="1" dirty="0">
              <a:latin typeface="Arial" panose="020B0604020202020204" pitchFamily="34" charset="0"/>
              <a:cs typeface="Times New Roman" panose="02020603050405020304" pitchFamily="18" charset="0"/>
            </a:endParaRPr>
          </a:p>
          <a:p>
            <a:pPr algn="just"/>
            <a:r>
              <a:rPr lang="en-GB" sz="2800" dirty="0">
                <a:latin typeface="Arial" panose="020B0604020202020204" pitchFamily="34" charset="0"/>
                <a:cs typeface="Arial" panose="020B0604020202020204" pitchFamily="34" charset="0"/>
              </a:rPr>
              <a:t>The Distribution of suppliers across Europe introduced longer lead time with a higher probability of issues occurring while components were in transit</a:t>
            </a:r>
          </a:p>
        </p:txBody>
      </p:sp>
      <p:pic>
        <p:nvPicPr>
          <p:cNvPr id="27" name="Picture 26" descr="Map&#10;&#10;Description automatically generated">
            <a:extLst>
              <a:ext uri="{FF2B5EF4-FFF2-40B4-BE49-F238E27FC236}">
                <a16:creationId xmlns:a16="http://schemas.microsoft.com/office/drawing/2014/main" id="{232236AF-64F3-888B-BA8A-432CBFB84C00}"/>
              </a:ext>
            </a:extLst>
          </p:cNvPr>
          <p:cNvPicPr>
            <a:picLocks noChangeAspect="1"/>
          </p:cNvPicPr>
          <p:nvPr/>
        </p:nvPicPr>
        <p:blipFill rotWithShape="1">
          <a:blip r:embed="rId11"/>
          <a:srcRect l="14235" t="3907" r="24601"/>
          <a:stretch/>
        </p:blipFill>
        <p:spPr>
          <a:xfrm>
            <a:off x="15802344" y="6425205"/>
            <a:ext cx="3968922" cy="4611747"/>
          </a:xfrm>
          <a:prstGeom prst="rect">
            <a:avLst/>
          </a:prstGeom>
          <a:ln>
            <a:solidFill>
              <a:schemeClr val="accent1"/>
            </a:solidFill>
          </a:ln>
        </p:spPr>
      </p:pic>
      <p:sp>
        <p:nvSpPr>
          <p:cNvPr id="33" name="Text Box 19">
            <a:extLst>
              <a:ext uri="{FF2B5EF4-FFF2-40B4-BE49-F238E27FC236}">
                <a16:creationId xmlns:a16="http://schemas.microsoft.com/office/drawing/2014/main" id="{45579122-E052-2883-61AF-76E40057FB76}"/>
              </a:ext>
            </a:extLst>
          </p:cNvPr>
          <p:cNvSpPr txBox="1">
            <a:spLocks noChangeArrowheads="1"/>
          </p:cNvSpPr>
          <p:nvPr/>
        </p:nvSpPr>
        <p:spPr bwMode="auto">
          <a:xfrm>
            <a:off x="7276205" y="11030691"/>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Figure.3 – Pareto using part shortage data to highlight suppliers missing the most components.</a:t>
            </a:r>
          </a:p>
        </p:txBody>
      </p:sp>
      <p:sp>
        <p:nvSpPr>
          <p:cNvPr id="34" name="Text Box 19">
            <a:extLst>
              <a:ext uri="{FF2B5EF4-FFF2-40B4-BE49-F238E27FC236}">
                <a16:creationId xmlns:a16="http://schemas.microsoft.com/office/drawing/2014/main" id="{A1A53F34-988B-36F1-515D-4597D76E3D1E}"/>
              </a:ext>
            </a:extLst>
          </p:cNvPr>
          <p:cNvSpPr txBox="1">
            <a:spLocks noChangeArrowheads="1"/>
          </p:cNvSpPr>
          <p:nvPr/>
        </p:nvSpPr>
        <p:spPr bwMode="auto">
          <a:xfrm>
            <a:off x="14625098" y="1101346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Figure.5 – Supplier distribution across European continent, Suppliers in Red and Aston Martin in Green.</a:t>
            </a:r>
          </a:p>
        </p:txBody>
      </p:sp>
      <p:sp>
        <p:nvSpPr>
          <p:cNvPr id="35" name="Text Box 6">
            <a:extLst>
              <a:ext uri="{FF2B5EF4-FFF2-40B4-BE49-F238E27FC236}">
                <a16:creationId xmlns:a16="http://schemas.microsoft.com/office/drawing/2014/main" id="{05423334-EFCF-E100-513B-C1447F6403BC}"/>
              </a:ext>
            </a:extLst>
          </p:cNvPr>
          <p:cNvSpPr txBox="1">
            <a:spLocks noChangeArrowheads="1"/>
          </p:cNvSpPr>
          <p:nvPr/>
        </p:nvSpPr>
        <p:spPr bwMode="auto">
          <a:xfrm>
            <a:off x="14267280" y="24005510"/>
            <a:ext cx="6871201" cy="3458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 </a:t>
            </a:r>
          </a:p>
          <a:p>
            <a:pPr>
              <a:spcBef>
                <a:spcPct val="50000"/>
              </a:spcBef>
            </a:pPr>
            <a:r>
              <a:rPr lang="en-AU" altLang="en-US" sz="2800" dirty="0">
                <a:latin typeface="Arial" panose="020B0604020202020204" pitchFamily="34" charset="0"/>
                <a:cs typeface="Arial" panose="020B0604020202020204" pitchFamily="34" charset="0"/>
              </a:rPr>
              <a:t>Successfully identified issues within supply chain. Followed by recommendations and a detailed proposal model to improve material flow.</a:t>
            </a:r>
          </a:p>
        </p:txBody>
      </p:sp>
      <p:graphicFrame>
        <p:nvGraphicFramePr>
          <p:cNvPr id="37" name="Table 36">
            <a:extLst>
              <a:ext uri="{FF2B5EF4-FFF2-40B4-BE49-F238E27FC236}">
                <a16:creationId xmlns:a16="http://schemas.microsoft.com/office/drawing/2014/main" id="{9E31F0AC-B528-0668-A3DB-94662D58897B}"/>
              </a:ext>
            </a:extLst>
          </p:cNvPr>
          <p:cNvGraphicFramePr>
            <a:graphicFrameLocks noGrp="1"/>
          </p:cNvGraphicFramePr>
          <p:nvPr>
            <p:extLst>
              <p:ext uri="{D42A27DB-BD31-4B8C-83A1-F6EECF244321}">
                <p14:modId xmlns:p14="http://schemas.microsoft.com/office/powerpoint/2010/main" val="4063526985"/>
              </p:ext>
            </p:extLst>
          </p:nvPr>
        </p:nvGraphicFramePr>
        <p:xfrm>
          <a:off x="15502690" y="19421967"/>
          <a:ext cx="2953198" cy="1583295"/>
        </p:xfrm>
        <a:graphic>
          <a:graphicData uri="http://schemas.openxmlformats.org/drawingml/2006/table">
            <a:tbl>
              <a:tblPr firstRow="1" firstCol="1" bandRow="1">
                <a:tableStyleId>{5C22544A-7EE6-4342-B048-85BDC9FD1C3A}</a:tableStyleId>
              </a:tblPr>
              <a:tblGrid>
                <a:gridCol w="2426145">
                  <a:extLst>
                    <a:ext uri="{9D8B030D-6E8A-4147-A177-3AD203B41FA5}">
                      <a16:colId xmlns:a16="http://schemas.microsoft.com/office/drawing/2014/main" val="1641679536"/>
                    </a:ext>
                  </a:extLst>
                </a:gridCol>
                <a:gridCol w="527053">
                  <a:extLst>
                    <a:ext uri="{9D8B030D-6E8A-4147-A177-3AD203B41FA5}">
                      <a16:colId xmlns:a16="http://schemas.microsoft.com/office/drawing/2014/main" val="3569546359"/>
                    </a:ext>
                  </a:extLst>
                </a:gridCol>
              </a:tblGrid>
              <a:tr h="274001">
                <a:tc gridSpan="2">
                  <a:txBody>
                    <a:bodyPr/>
                    <a:lstStyle/>
                    <a:p>
                      <a:pPr algn="ctr"/>
                      <a:r>
                        <a:rPr lang="en-GB" sz="1600">
                          <a:effectLst/>
                        </a:rPr>
                        <a:t>Current Headcount</a:t>
                      </a:r>
                      <a:endParaRPr lang="en-GB" sz="18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tc hMerge="1">
                  <a:txBody>
                    <a:bodyPr/>
                    <a:lstStyle/>
                    <a:p>
                      <a:endParaRPr lang="en-GB"/>
                    </a:p>
                  </a:txBody>
                  <a:tcPr/>
                </a:tc>
                <a:extLst>
                  <a:ext uri="{0D108BD9-81ED-4DB2-BD59-A6C34878D82A}">
                    <a16:rowId xmlns:a16="http://schemas.microsoft.com/office/drawing/2014/main" val="2874103311"/>
                  </a:ext>
                </a:extLst>
              </a:tr>
              <a:tr h="274001">
                <a:tc>
                  <a:txBody>
                    <a:bodyPr/>
                    <a:lstStyle/>
                    <a:p>
                      <a:r>
                        <a:rPr lang="en-GB" sz="1600">
                          <a:effectLst/>
                        </a:rPr>
                        <a:t>Rework Technicians</a:t>
                      </a:r>
                      <a:endParaRPr lang="en-GB" sz="18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tc>
                  <a:txBody>
                    <a:bodyPr/>
                    <a:lstStyle/>
                    <a:p>
                      <a:pPr algn="ctr"/>
                      <a:r>
                        <a:rPr lang="en-GB" sz="1600" dirty="0">
                          <a:solidFill>
                            <a:schemeClr val="bg1"/>
                          </a:solidFill>
                          <a:effectLst/>
                        </a:rPr>
                        <a:t>18</a:t>
                      </a:r>
                      <a:endParaRPr lang="en-GB" sz="18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8080"/>
                    </a:solidFill>
                  </a:tcPr>
                </a:tc>
                <a:extLst>
                  <a:ext uri="{0D108BD9-81ED-4DB2-BD59-A6C34878D82A}">
                    <a16:rowId xmlns:a16="http://schemas.microsoft.com/office/drawing/2014/main" val="3913954242"/>
                  </a:ext>
                </a:extLst>
              </a:tr>
              <a:tr h="274001">
                <a:tc>
                  <a:txBody>
                    <a:bodyPr/>
                    <a:lstStyle/>
                    <a:p>
                      <a:r>
                        <a:rPr lang="en-GB" sz="1600">
                          <a:effectLst/>
                        </a:rPr>
                        <a:t>Transport</a:t>
                      </a:r>
                      <a:endParaRPr lang="en-GB" sz="18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tc>
                  <a:txBody>
                    <a:bodyPr/>
                    <a:lstStyle/>
                    <a:p>
                      <a:pPr algn="ctr"/>
                      <a:r>
                        <a:rPr lang="en-GB" sz="1600" dirty="0">
                          <a:solidFill>
                            <a:schemeClr val="bg1"/>
                          </a:solidFill>
                          <a:effectLst/>
                        </a:rPr>
                        <a:t>15</a:t>
                      </a:r>
                      <a:endParaRPr lang="en-GB" sz="18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8080"/>
                    </a:solidFill>
                  </a:tcPr>
                </a:tc>
                <a:extLst>
                  <a:ext uri="{0D108BD9-81ED-4DB2-BD59-A6C34878D82A}">
                    <a16:rowId xmlns:a16="http://schemas.microsoft.com/office/drawing/2014/main" val="3548702957"/>
                  </a:ext>
                </a:extLst>
              </a:tr>
              <a:tr h="274001">
                <a:tc>
                  <a:txBody>
                    <a:bodyPr/>
                    <a:lstStyle/>
                    <a:p>
                      <a:r>
                        <a:rPr lang="en-GB" sz="1600">
                          <a:effectLst/>
                        </a:rPr>
                        <a:t>External Production Heads</a:t>
                      </a:r>
                      <a:endParaRPr lang="en-GB" sz="18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tc>
                  <a:txBody>
                    <a:bodyPr/>
                    <a:lstStyle/>
                    <a:p>
                      <a:pPr algn="ctr"/>
                      <a:r>
                        <a:rPr lang="en-GB" sz="1600" dirty="0">
                          <a:solidFill>
                            <a:schemeClr val="bg1"/>
                          </a:solidFill>
                          <a:effectLst/>
                        </a:rPr>
                        <a:t>79</a:t>
                      </a:r>
                      <a:endParaRPr lang="en-GB" sz="18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8080"/>
                    </a:solidFill>
                  </a:tcPr>
                </a:tc>
                <a:extLst>
                  <a:ext uri="{0D108BD9-81ED-4DB2-BD59-A6C34878D82A}">
                    <a16:rowId xmlns:a16="http://schemas.microsoft.com/office/drawing/2014/main" val="3219911834"/>
                  </a:ext>
                </a:extLst>
              </a:tr>
              <a:tr h="487291">
                <a:tc>
                  <a:txBody>
                    <a:bodyPr/>
                    <a:lstStyle/>
                    <a:p>
                      <a:r>
                        <a:rPr lang="en-GB" sz="1600">
                          <a:effectLst/>
                        </a:rPr>
                        <a:t>Total Headcount</a:t>
                      </a:r>
                      <a:endParaRPr lang="en-GB" sz="18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tc>
                  <a:txBody>
                    <a:bodyPr/>
                    <a:lstStyle/>
                    <a:p>
                      <a:pPr algn="ctr"/>
                      <a:r>
                        <a:rPr lang="en-GB" sz="1600" dirty="0">
                          <a:solidFill>
                            <a:schemeClr val="bg1"/>
                          </a:solidFill>
                          <a:effectLst/>
                        </a:rPr>
                        <a:t>112</a:t>
                      </a:r>
                      <a:endParaRPr lang="en-GB" sz="18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8080"/>
                    </a:solidFill>
                  </a:tcPr>
                </a:tc>
                <a:extLst>
                  <a:ext uri="{0D108BD9-81ED-4DB2-BD59-A6C34878D82A}">
                    <a16:rowId xmlns:a16="http://schemas.microsoft.com/office/drawing/2014/main" val="2690327053"/>
                  </a:ext>
                </a:extLst>
              </a:tr>
            </a:tbl>
          </a:graphicData>
        </a:graphic>
      </p:graphicFrame>
      <p:sp>
        <p:nvSpPr>
          <p:cNvPr id="38" name="Text Box 19">
            <a:extLst>
              <a:ext uri="{FF2B5EF4-FFF2-40B4-BE49-F238E27FC236}">
                <a16:creationId xmlns:a16="http://schemas.microsoft.com/office/drawing/2014/main" id="{4F0EC217-A536-C7F8-11EE-66FFE58F85C6}"/>
              </a:ext>
            </a:extLst>
          </p:cNvPr>
          <p:cNvSpPr txBox="1">
            <a:spLocks noChangeArrowheads="1"/>
          </p:cNvSpPr>
          <p:nvPr/>
        </p:nvSpPr>
        <p:spPr bwMode="auto">
          <a:xfrm>
            <a:off x="14303013" y="20827299"/>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Figure.6 – Current Supply chain headcount plus rectification team at Aston Martin.</a:t>
            </a:r>
          </a:p>
        </p:txBody>
      </p:sp>
      <p:graphicFrame>
        <p:nvGraphicFramePr>
          <p:cNvPr id="39" name="Table 38">
            <a:extLst>
              <a:ext uri="{FF2B5EF4-FFF2-40B4-BE49-F238E27FC236}">
                <a16:creationId xmlns:a16="http://schemas.microsoft.com/office/drawing/2014/main" id="{C9577965-79A4-8629-AEA4-FE23E4118BEF}"/>
              </a:ext>
            </a:extLst>
          </p:cNvPr>
          <p:cNvGraphicFramePr>
            <a:graphicFrameLocks noGrp="1"/>
          </p:cNvGraphicFramePr>
          <p:nvPr>
            <p:extLst>
              <p:ext uri="{D42A27DB-BD31-4B8C-83A1-F6EECF244321}">
                <p14:modId xmlns:p14="http://schemas.microsoft.com/office/powerpoint/2010/main" val="3045746886"/>
              </p:ext>
            </p:extLst>
          </p:nvPr>
        </p:nvGraphicFramePr>
        <p:xfrm>
          <a:off x="15520151" y="21847356"/>
          <a:ext cx="2953198" cy="1596510"/>
        </p:xfrm>
        <a:graphic>
          <a:graphicData uri="http://schemas.openxmlformats.org/drawingml/2006/table">
            <a:tbl>
              <a:tblPr firstRow="1" firstCol="1" bandRow="1">
                <a:tableStyleId>{5C22544A-7EE6-4342-B048-85BDC9FD1C3A}</a:tableStyleId>
              </a:tblPr>
              <a:tblGrid>
                <a:gridCol w="2586652">
                  <a:extLst>
                    <a:ext uri="{9D8B030D-6E8A-4147-A177-3AD203B41FA5}">
                      <a16:colId xmlns:a16="http://schemas.microsoft.com/office/drawing/2014/main" val="2291245273"/>
                    </a:ext>
                  </a:extLst>
                </a:gridCol>
                <a:gridCol w="366546">
                  <a:extLst>
                    <a:ext uri="{9D8B030D-6E8A-4147-A177-3AD203B41FA5}">
                      <a16:colId xmlns:a16="http://schemas.microsoft.com/office/drawing/2014/main" val="906953897"/>
                    </a:ext>
                  </a:extLst>
                </a:gridCol>
              </a:tblGrid>
              <a:tr h="216102">
                <a:tc gridSpan="2">
                  <a:txBody>
                    <a:bodyPr/>
                    <a:lstStyle/>
                    <a:p>
                      <a:pPr algn="ctr"/>
                      <a:r>
                        <a:rPr lang="en-GB" sz="1400">
                          <a:effectLst/>
                        </a:rPr>
                        <a:t>Reduced Headcount</a:t>
                      </a:r>
                      <a:endParaRPr lang="en-GB" sz="16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tc hMerge="1">
                  <a:txBody>
                    <a:bodyPr/>
                    <a:lstStyle/>
                    <a:p>
                      <a:endParaRPr lang="en-GB"/>
                    </a:p>
                  </a:txBody>
                  <a:tcPr/>
                </a:tc>
                <a:extLst>
                  <a:ext uri="{0D108BD9-81ED-4DB2-BD59-A6C34878D82A}">
                    <a16:rowId xmlns:a16="http://schemas.microsoft.com/office/drawing/2014/main" val="1128641388"/>
                  </a:ext>
                </a:extLst>
              </a:tr>
              <a:tr h="216102">
                <a:tc>
                  <a:txBody>
                    <a:bodyPr/>
                    <a:lstStyle/>
                    <a:p>
                      <a:pPr algn="l"/>
                      <a:r>
                        <a:rPr lang="en-GB" sz="1400">
                          <a:effectLst/>
                        </a:rPr>
                        <a:t>Rework Technicians</a:t>
                      </a:r>
                      <a:endParaRPr lang="en-GB" sz="16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tc>
                  <a:txBody>
                    <a:bodyPr/>
                    <a:lstStyle/>
                    <a:p>
                      <a:pPr algn="ctr"/>
                      <a:r>
                        <a:rPr lang="en-GB" sz="1400" dirty="0">
                          <a:solidFill>
                            <a:schemeClr val="bg1"/>
                          </a:solidFill>
                          <a:effectLst/>
                        </a:rPr>
                        <a:t>0</a:t>
                      </a:r>
                      <a:endParaRPr lang="en-GB" sz="16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extLst>
                  <a:ext uri="{0D108BD9-81ED-4DB2-BD59-A6C34878D82A}">
                    <a16:rowId xmlns:a16="http://schemas.microsoft.com/office/drawing/2014/main" val="2870361180"/>
                  </a:ext>
                </a:extLst>
              </a:tr>
              <a:tr h="388102">
                <a:tc>
                  <a:txBody>
                    <a:bodyPr/>
                    <a:lstStyle/>
                    <a:p>
                      <a:pPr algn="l"/>
                      <a:r>
                        <a:rPr lang="en-GB" sz="1400" dirty="0">
                          <a:effectLst/>
                        </a:rPr>
                        <a:t>Transport</a:t>
                      </a:r>
                      <a:endParaRPr lang="en-GB" sz="1600" dirty="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tc>
                  <a:txBody>
                    <a:bodyPr/>
                    <a:lstStyle/>
                    <a:p>
                      <a:pPr algn="ctr"/>
                      <a:r>
                        <a:rPr lang="en-GB" sz="1400" dirty="0">
                          <a:solidFill>
                            <a:schemeClr val="bg1"/>
                          </a:solidFill>
                          <a:effectLst/>
                        </a:rPr>
                        <a:t>15</a:t>
                      </a:r>
                      <a:endParaRPr lang="en-GB" sz="16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extLst>
                  <a:ext uri="{0D108BD9-81ED-4DB2-BD59-A6C34878D82A}">
                    <a16:rowId xmlns:a16="http://schemas.microsoft.com/office/drawing/2014/main" val="3123589726"/>
                  </a:ext>
                </a:extLst>
              </a:tr>
              <a:tr h="388102">
                <a:tc>
                  <a:txBody>
                    <a:bodyPr/>
                    <a:lstStyle/>
                    <a:p>
                      <a:pPr algn="l"/>
                      <a:r>
                        <a:rPr lang="en-GB" sz="1400">
                          <a:effectLst/>
                        </a:rPr>
                        <a:t>Internal Production Heads</a:t>
                      </a:r>
                      <a:endParaRPr lang="en-GB" sz="16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tc>
                  <a:txBody>
                    <a:bodyPr/>
                    <a:lstStyle/>
                    <a:p>
                      <a:pPr algn="ctr"/>
                      <a:r>
                        <a:rPr lang="en-GB" sz="1400" dirty="0">
                          <a:solidFill>
                            <a:schemeClr val="bg1"/>
                          </a:solidFill>
                          <a:effectLst/>
                        </a:rPr>
                        <a:t>72</a:t>
                      </a:r>
                      <a:endParaRPr lang="en-GB" sz="16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extLst>
                  <a:ext uri="{0D108BD9-81ED-4DB2-BD59-A6C34878D82A}">
                    <a16:rowId xmlns:a16="http://schemas.microsoft.com/office/drawing/2014/main" val="3086663864"/>
                  </a:ext>
                </a:extLst>
              </a:tr>
              <a:tr h="388102">
                <a:tc>
                  <a:txBody>
                    <a:bodyPr/>
                    <a:lstStyle/>
                    <a:p>
                      <a:pPr algn="l"/>
                      <a:r>
                        <a:rPr lang="en-GB" sz="1400" dirty="0">
                          <a:effectLst/>
                        </a:rPr>
                        <a:t>Total Headcount</a:t>
                      </a:r>
                      <a:endParaRPr lang="en-GB" sz="1600" dirty="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tc>
                  <a:txBody>
                    <a:bodyPr/>
                    <a:lstStyle/>
                    <a:p>
                      <a:pPr algn="ctr"/>
                      <a:r>
                        <a:rPr lang="en-GB" sz="1400" dirty="0">
                          <a:solidFill>
                            <a:schemeClr val="bg1"/>
                          </a:solidFill>
                          <a:effectLst/>
                        </a:rPr>
                        <a:t>87</a:t>
                      </a:r>
                      <a:endParaRPr lang="en-GB" sz="16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8080"/>
                    </a:solidFill>
                  </a:tcPr>
                </a:tc>
                <a:extLst>
                  <a:ext uri="{0D108BD9-81ED-4DB2-BD59-A6C34878D82A}">
                    <a16:rowId xmlns:a16="http://schemas.microsoft.com/office/drawing/2014/main" val="2479478906"/>
                  </a:ext>
                </a:extLst>
              </a:tr>
            </a:tbl>
          </a:graphicData>
        </a:graphic>
      </p:graphicFrame>
      <p:sp>
        <p:nvSpPr>
          <p:cNvPr id="41" name="Text Box 19">
            <a:extLst>
              <a:ext uri="{FF2B5EF4-FFF2-40B4-BE49-F238E27FC236}">
                <a16:creationId xmlns:a16="http://schemas.microsoft.com/office/drawing/2014/main" id="{A4F18BD6-B211-897B-B9E8-06A39231D870}"/>
              </a:ext>
            </a:extLst>
          </p:cNvPr>
          <p:cNvSpPr txBox="1">
            <a:spLocks noChangeArrowheads="1"/>
          </p:cNvSpPr>
          <p:nvPr/>
        </p:nvSpPr>
        <p:spPr bwMode="auto">
          <a:xfrm>
            <a:off x="14269662" y="23257736"/>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Figure.7 – Supply chain headcount plus rectification team at Aston Martin with proposal implemented.</a:t>
            </a:r>
          </a:p>
        </p:txBody>
      </p:sp>
      <p:sp>
        <p:nvSpPr>
          <p:cNvPr id="45" name="Text Box 6">
            <a:extLst>
              <a:ext uri="{FF2B5EF4-FFF2-40B4-BE49-F238E27FC236}">
                <a16:creationId xmlns:a16="http://schemas.microsoft.com/office/drawing/2014/main" id="{C3035E68-FC22-3DE0-3B56-17A92EEB0CD2}"/>
              </a:ext>
            </a:extLst>
          </p:cNvPr>
          <p:cNvSpPr txBox="1">
            <a:spLocks noChangeArrowheads="1"/>
          </p:cNvSpPr>
          <p:nvPr/>
        </p:nvSpPr>
        <p:spPr bwMode="auto">
          <a:xfrm>
            <a:off x="14489671" y="15671032"/>
            <a:ext cx="6415087" cy="3889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Proposal </a:t>
            </a:r>
          </a:p>
          <a:p>
            <a:pPr>
              <a:spcBef>
                <a:spcPct val="50000"/>
              </a:spcBef>
            </a:pPr>
            <a:r>
              <a:rPr lang="en-GB" sz="2800" dirty="0"/>
              <a:t>Introduction of a night shift at Aston Martin HQ Gaydon. Utilising current trim shop facilities. Illuminating bottleneck in supply chain and shrinking overheads within supply chain and rectification.</a:t>
            </a:r>
          </a:p>
        </p:txBody>
      </p:sp>
      <p:pic>
        <p:nvPicPr>
          <p:cNvPr id="55" name="Picture 54" descr="A person holding a baby&#10;&#10;Description automatically generated">
            <a:extLst>
              <a:ext uri="{FF2B5EF4-FFF2-40B4-BE49-F238E27FC236}">
                <a16:creationId xmlns:a16="http://schemas.microsoft.com/office/drawing/2014/main" id="{3A58DA3A-31D7-E64D-DCE8-15CEFFA2BACD}"/>
              </a:ext>
            </a:extLst>
          </p:cNvPr>
          <p:cNvPicPr>
            <a:picLocks noChangeAspect="1"/>
          </p:cNvPicPr>
          <p:nvPr/>
        </p:nvPicPr>
        <p:blipFill rotWithShape="1">
          <a:blip r:embed="rId12"/>
          <a:srcRect l="28351" t="16948" r="8622" b="52708"/>
          <a:stretch/>
        </p:blipFill>
        <p:spPr>
          <a:xfrm>
            <a:off x="348597" y="2209384"/>
            <a:ext cx="3400865" cy="3543444"/>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3334</TotalTime>
  <Words>565</Words>
  <Application>Microsoft Office PowerPoint</Application>
  <PresentationFormat>Custom</PresentationFormat>
  <Paragraphs>72</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Georgia</vt:lpstr>
      <vt:lpstr>Times New Roman</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Hill, Adam</cp:lastModifiedBy>
  <cp:revision>25</cp:revision>
  <dcterms:created xsi:type="dcterms:W3CDTF">2016-02-25T08:27:32Z</dcterms:created>
  <dcterms:modified xsi:type="dcterms:W3CDTF">2023-06-01T20:23:17Z</dcterms:modified>
</cp:coreProperties>
</file>