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9144000" cy="5143500" type="screen16x9"/>
  <p:notesSz cx="6858000" cy="9144000"/>
  <p:embeddedFontLst>
    <p:embeddedFont>
      <p:font typeface="Carter One" panose="03080802040405060005" pitchFamily="66" charset="77"/>
      <p:regular r:id="rId14"/>
    </p:embeddedFont>
    <p:embeddedFont>
      <p:font typeface="Livvic" pitchFamily="2" charset="77"/>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6FE40B7-7D53-41AB-8E6C-106A5085C928}">
  <a:tblStyle styleId="{06FE40B7-7D53-41AB-8E6C-106A5085C92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34307" autoAdjust="0"/>
  </p:normalViewPr>
  <p:slideViewPr>
    <p:cSldViewPr snapToGrid="0">
      <p:cViewPr varScale="1">
        <p:scale>
          <a:sx n="33" d="100"/>
          <a:sy n="33" d="100"/>
        </p:scale>
        <p:origin x="246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411428-09C6-4591-B2BA-08C139853B10}" type="doc">
      <dgm:prSet loTypeId="urn:microsoft.com/office/officeart/2005/8/layout/cycle8" loCatId="cycle" qsTypeId="urn:microsoft.com/office/officeart/2005/8/quickstyle/3d2" qsCatId="3D" csTypeId="urn:microsoft.com/office/officeart/2005/8/colors/accent0_3" csCatId="mainScheme" phldr="1"/>
      <dgm:spPr/>
      <dgm:t>
        <a:bodyPr/>
        <a:lstStyle/>
        <a:p>
          <a:endParaRPr lang="en-IN"/>
        </a:p>
      </dgm:t>
    </dgm:pt>
    <dgm:pt modelId="{42481745-80F6-452E-B88D-51FC4AFCDEF3}">
      <dgm:prSet phldrT="[Text]"/>
      <dgm:spPr>
        <a:solidFill>
          <a:schemeClr val="bg2">
            <a:lumMod val="50000"/>
          </a:schemeClr>
        </a:solidFill>
      </dgm:spPr>
      <dgm:t>
        <a:bodyPr/>
        <a:lstStyle/>
        <a:p>
          <a:pPr>
            <a:buNone/>
          </a:pPr>
          <a:r>
            <a:rPr lang="en-IN" b="1" i="1" u="none" dirty="0"/>
            <a:t>Training Needs</a:t>
          </a:r>
          <a:endParaRPr lang="en-IN" dirty="0"/>
        </a:p>
      </dgm:t>
    </dgm:pt>
    <dgm:pt modelId="{59303C41-591C-4A3E-A247-F306DB77A894}" type="parTrans" cxnId="{4AB66130-1FB3-4C41-A5E6-6FCFEEF415E7}">
      <dgm:prSet/>
      <dgm:spPr/>
      <dgm:t>
        <a:bodyPr/>
        <a:lstStyle/>
        <a:p>
          <a:endParaRPr lang="en-IN"/>
        </a:p>
      </dgm:t>
    </dgm:pt>
    <dgm:pt modelId="{4F41A401-9CCC-46FB-9BB8-ED1ADDBE03C5}" type="sibTrans" cxnId="{4AB66130-1FB3-4C41-A5E6-6FCFEEF415E7}">
      <dgm:prSet/>
      <dgm:spPr/>
      <dgm:t>
        <a:bodyPr/>
        <a:lstStyle/>
        <a:p>
          <a:endParaRPr lang="en-IN"/>
        </a:p>
      </dgm:t>
    </dgm:pt>
    <dgm:pt modelId="{81814000-41F1-4137-8348-BC9D1FF93F15}">
      <dgm:prSet phldrT="[Text]"/>
      <dgm:spPr>
        <a:solidFill>
          <a:schemeClr val="bg2">
            <a:lumMod val="90000"/>
          </a:schemeClr>
        </a:solidFill>
      </dgm:spPr>
      <dgm:t>
        <a:bodyPr/>
        <a:lstStyle/>
        <a:p>
          <a:pPr>
            <a:buNone/>
          </a:pPr>
          <a:r>
            <a:rPr lang="en-IN" b="1" i="1" u="none" dirty="0"/>
            <a:t>Stress and Burnout</a:t>
          </a:r>
          <a:endParaRPr lang="en-IN" dirty="0"/>
        </a:p>
      </dgm:t>
    </dgm:pt>
    <dgm:pt modelId="{72912C7D-4842-4010-8824-40C173DAD3AA}" type="parTrans" cxnId="{4481FBA4-D5E2-4028-ACA2-97437F79E093}">
      <dgm:prSet/>
      <dgm:spPr/>
      <dgm:t>
        <a:bodyPr/>
        <a:lstStyle/>
        <a:p>
          <a:endParaRPr lang="en-IN"/>
        </a:p>
      </dgm:t>
    </dgm:pt>
    <dgm:pt modelId="{EAE8D285-5CEA-48E1-BC5B-ACD944E970F6}" type="sibTrans" cxnId="{4481FBA4-D5E2-4028-ACA2-97437F79E093}">
      <dgm:prSet/>
      <dgm:spPr/>
      <dgm:t>
        <a:bodyPr/>
        <a:lstStyle/>
        <a:p>
          <a:endParaRPr lang="en-IN"/>
        </a:p>
      </dgm:t>
    </dgm:pt>
    <dgm:pt modelId="{A0712CF2-A1ED-44BB-95F0-A404D0A7E1F1}">
      <dgm:prSet phldrT="[Text]"/>
      <dgm:spPr>
        <a:solidFill>
          <a:schemeClr val="bg2">
            <a:lumMod val="25000"/>
          </a:schemeClr>
        </a:solidFill>
      </dgm:spPr>
      <dgm:t>
        <a:bodyPr/>
        <a:lstStyle/>
        <a:p>
          <a:pPr>
            <a:buNone/>
          </a:pPr>
          <a:r>
            <a:rPr lang="en-IN" b="1" i="1" u="none" dirty="0"/>
            <a:t>Cultural Diversity</a:t>
          </a:r>
          <a:endParaRPr lang="en-IN" dirty="0"/>
        </a:p>
      </dgm:t>
    </dgm:pt>
    <dgm:pt modelId="{A5776A0B-3F78-430F-B599-B293A2F8C16F}" type="parTrans" cxnId="{588312D8-65ED-4202-9B12-B0FE752AA4D7}">
      <dgm:prSet/>
      <dgm:spPr/>
      <dgm:t>
        <a:bodyPr/>
        <a:lstStyle/>
        <a:p>
          <a:endParaRPr lang="en-IN"/>
        </a:p>
      </dgm:t>
    </dgm:pt>
    <dgm:pt modelId="{7BEFA728-C536-4378-A484-DE74E41A7D87}" type="sibTrans" cxnId="{588312D8-65ED-4202-9B12-B0FE752AA4D7}">
      <dgm:prSet/>
      <dgm:spPr/>
      <dgm:t>
        <a:bodyPr/>
        <a:lstStyle/>
        <a:p>
          <a:endParaRPr lang="en-IN"/>
        </a:p>
      </dgm:t>
    </dgm:pt>
    <dgm:pt modelId="{B1B0D2D7-73BA-4A59-A739-17B16BEE421D}">
      <dgm:prSet/>
      <dgm:spPr>
        <a:solidFill>
          <a:schemeClr val="bg2">
            <a:lumMod val="90000"/>
          </a:schemeClr>
        </a:solidFill>
      </dgm:spPr>
      <dgm:t>
        <a:bodyPr/>
        <a:lstStyle/>
        <a:p>
          <a:pPr>
            <a:buNone/>
          </a:pPr>
          <a:r>
            <a:rPr lang="en-IN" b="1" i="1" u="none" dirty="0"/>
            <a:t>High Employee Turnover</a:t>
          </a:r>
          <a:endParaRPr lang="en-IN" dirty="0"/>
        </a:p>
      </dgm:t>
    </dgm:pt>
    <dgm:pt modelId="{C4A8501F-75E0-48E1-B41F-1961F259A9D0}" type="parTrans" cxnId="{3EADFCC0-3E1C-4CD4-84CF-63E3CF17ED0E}">
      <dgm:prSet/>
      <dgm:spPr/>
      <dgm:t>
        <a:bodyPr/>
        <a:lstStyle/>
        <a:p>
          <a:endParaRPr lang="en-IN"/>
        </a:p>
      </dgm:t>
    </dgm:pt>
    <dgm:pt modelId="{2E3F4555-02DA-4165-945E-EDDD72EB0A6D}" type="sibTrans" cxnId="{3EADFCC0-3E1C-4CD4-84CF-63E3CF17ED0E}">
      <dgm:prSet/>
      <dgm:spPr/>
      <dgm:t>
        <a:bodyPr/>
        <a:lstStyle/>
        <a:p>
          <a:endParaRPr lang="en-IN"/>
        </a:p>
      </dgm:t>
    </dgm:pt>
    <dgm:pt modelId="{9FF6C57E-3BD5-4A65-AC7A-30AE5D93C659}">
      <dgm:prSet phldrT="[Text]"/>
      <dgm:spPr>
        <a:solidFill>
          <a:schemeClr val="tx2">
            <a:lumMod val="90000"/>
          </a:schemeClr>
        </a:solidFill>
      </dgm:spPr>
      <dgm:t>
        <a:bodyPr/>
        <a:lstStyle/>
        <a:p>
          <a:pPr>
            <a:buNone/>
          </a:pPr>
          <a:r>
            <a:rPr lang="en-IN" b="1" i="1" u="none" dirty="0"/>
            <a:t>Recognition and Motivation</a:t>
          </a:r>
          <a:endParaRPr lang="en-IN" dirty="0"/>
        </a:p>
      </dgm:t>
    </dgm:pt>
    <dgm:pt modelId="{720414C2-815A-45CA-A506-CA81E288B379}" type="parTrans" cxnId="{4453560D-D0CC-497C-89B5-04564040BA8B}">
      <dgm:prSet/>
      <dgm:spPr/>
      <dgm:t>
        <a:bodyPr/>
        <a:lstStyle/>
        <a:p>
          <a:endParaRPr lang="en-IN"/>
        </a:p>
      </dgm:t>
    </dgm:pt>
    <dgm:pt modelId="{452B0DF0-6599-4A61-8B38-29924B519F95}" type="sibTrans" cxnId="{4453560D-D0CC-497C-89B5-04564040BA8B}">
      <dgm:prSet/>
      <dgm:spPr/>
      <dgm:t>
        <a:bodyPr/>
        <a:lstStyle/>
        <a:p>
          <a:endParaRPr lang="en-IN"/>
        </a:p>
      </dgm:t>
    </dgm:pt>
    <dgm:pt modelId="{8F4AF40E-34D1-41E7-8C9F-06AFA73898FC}" type="pres">
      <dgm:prSet presAssocID="{29411428-09C6-4591-B2BA-08C139853B10}" presName="compositeShape" presStyleCnt="0">
        <dgm:presLayoutVars>
          <dgm:chMax val="7"/>
          <dgm:dir/>
          <dgm:resizeHandles val="exact"/>
        </dgm:presLayoutVars>
      </dgm:prSet>
      <dgm:spPr/>
    </dgm:pt>
    <dgm:pt modelId="{813BA2D5-B14A-4AF8-A986-B7C67A8A0034}" type="pres">
      <dgm:prSet presAssocID="{29411428-09C6-4591-B2BA-08C139853B10}" presName="wedge1" presStyleLbl="node1" presStyleIdx="0" presStyleCnt="5"/>
      <dgm:spPr/>
    </dgm:pt>
    <dgm:pt modelId="{11C15A70-0F68-415B-850A-772F20224B92}" type="pres">
      <dgm:prSet presAssocID="{29411428-09C6-4591-B2BA-08C139853B10}" presName="dummy1a" presStyleCnt="0"/>
      <dgm:spPr/>
    </dgm:pt>
    <dgm:pt modelId="{86ABE6E4-93A8-4167-9CAC-161E62DD5771}" type="pres">
      <dgm:prSet presAssocID="{29411428-09C6-4591-B2BA-08C139853B10}" presName="dummy1b" presStyleCnt="0"/>
      <dgm:spPr/>
    </dgm:pt>
    <dgm:pt modelId="{36D4B8CD-430D-49D1-898A-6A2CE3140042}" type="pres">
      <dgm:prSet presAssocID="{29411428-09C6-4591-B2BA-08C139853B10}" presName="wedge1Tx" presStyleLbl="node1" presStyleIdx="0" presStyleCnt="5">
        <dgm:presLayoutVars>
          <dgm:chMax val="0"/>
          <dgm:chPref val="0"/>
          <dgm:bulletEnabled val="1"/>
        </dgm:presLayoutVars>
      </dgm:prSet>
      <dgm:spPr/>
    </dgm:pt>
    <dgm:pt modelId="{E97B5E4A-83B3-45CD-930D-668FCCC3775E}" type="pres">
      <dgm:prSet presAssocID="{29411428-09C6-4591-B2BA-08C139853B10}" presName="wedge2" presStyleLbl="node1" presStyleIdx="1" presStyleCnt="5"/>
      <dgm:spPr/>
    </dgm:pt>
    <dgm:pt modelId="{DDD0D9F6-B3ED-4715-975C-6428B9A4E354}" type="pres">
      <dgm:prSet presAssocID="{29411428-09C6-4591-B2BA-08C139853B10}" presName="dummy2a" presStyleCnt="0"/>
      <dgm:spPr/>
    </dgm:pt>
    <dgm:pt modelId="{BDB123D8-50B2-45E9-BE76-9C00F447D8EA}" type="pres">
      <dgm:prSet presAssocID="{29411428-09C6-4591-B2BA-08C139853B10}" presName="dummy2b" presStyleCnt="0"/>
      <dgm:spPr/>
    </dgm:pt>
    <dgm:pt modelId="{49248251-AC76-4553-874A-2BF0DFD158A1}" type="pres">
      <dgm:prSet presAssocID="{29411428-09C6-4591-B2BA-08C139853B10}" presName="wedge2Tx" presStyleLbl="node1" presStyleIdx="1" presStyleCnt="5">
        <dgm:presLayoutVars>
          <dgm:chMax val="0"/>
          <dgm:chPref val="0"/>
          <dgm:bulletEnabled val="1"/>
        </dgm:presLayoutVars>
      </dgm:prSet>
      <dgm:spPr/>
    </dgm:pt>
    <dgm:pt modelId="{033742A4-6C22-4540-A9A9-910E3EB10544}" type="pres">
      <dgm:prSet presAssocID="{29411428-09C6-4591-B2BA-08C139853B10}" presName="wedge3" presStyleLbl="node1" presStyleIdx="2" presStyleCnt="5"/>
      <dgm:spPr/>
    </dgm:pt>
    <dgm:pt modelId="{02363236-AC3A-4620-994A-F8B481E3BDEF}" type="pres">
      <dgm:prSet presAssocID="{29411428-09C6-4591-B2BA-08C139853B10}" presName="dummy3a" presStyleCnt="0"/>
      <dgm:spPr/>
    </dgm:pt>
    <dgm:pt modelId="{EE3E09CB-A59A-4D1F-AB02-A0C6A65B1743}" type="pres">
      <dgm:prSet presAssocID="{29411428-09C6-4591-B2BA-08C139853B10}" presName="dummy3b" presStyleCnt="0"/>
      <dgm:spPr/>
    </dgm:pt>
    <dgm:pt modelId="{8D5FE44E-CD03-47D5-AF59-BC8E85FCD9B3}" type="pres">
      <dgm:prSet presAssocID="{29411428-09C6-4591-B2BA-08C139853B10}" presName="wedge3Tx" presStyleLbl="node1" presStyleIdx="2" presStyleCnt="5">
        <dgm:presLayoutVars>
          <dgm:chMax val="0"/>
          <dgm:chPref val="0"/>
          <dgm:bulletEnabled val="1"/>
        </dgm:presLayoutVars>
      </dgm:prSet>
      <dgm:spPr/>
    </dgm:pt>
    <dgm:pt modelId="{13F0FD9B-29E3-4E1B-91B6-C58077DBA80C}" type="pres">
      <dgm:prSet presAssocID="{29411428-09C6-4591-B2BA-08C139853B10}" presName="wedge4" presStyleLbl="node1" presStyleIdx="3" presStyleCnt="5"/>
      <dgm:spPr/>
    </dgm:pt>
    <dgm:pt modelId="{83FE012A-AB74-4702-983B-49A197EB206A}" type="pres">
      <dgm:prSet presAssocID="{29411428-09C6-4591-B2BA-08C139853B10}" presName="dummy4a" presStyleCnt="0"/>
      <dgm:spPr/>
    </dgm:pt>
    <dgm:pt modelId="{BDB1B7AB-0986-415E-A417-2B0818004AC1}" type="pres">
      <dgm:prSet presAssocID="{29411428-09C6-4591-B2BA-08C139853B10}" presName="dummy4b" presStyleCnt="0"/>
      <dgm:spPr/>
    </dgm:pt>
    <dgm:pt modelId="{D99D73E4-9B9D-4B44-9EB0-6277F43E5682}" type="pres">
      <dgm:prSet presAssocID="{29411428-09C6-4591-B2BA-08C139853B10}" presName="wedge4Tx" presStyleLbl="node1" presStyleIdx="3" presStyleCnt="5">
        <dgm:presLayoutVars>
          <dgm:chMax val="0"/>
          <dgm:chPref val="0"/>
          <dgm:bulletEnabled val="1"/>
        </dgm:presLayoutVars>
      </dgm:prSet>
      <dgm:spPr/>
    </dgm:pt>
    <dgm:pt modelId="{9FC5A478-92FD-4A4B-B229-E74B6747E618}" type="pres">
      <dgm:prSet presAssocID="{29411428-09C6-4591-B2BA-08C139853B10}" presName="wedge5" presStyleLbl="node1" presStyleIdx="4" presStyleCnt="5"/>
      <dgm:spPr/>
    </dgm:pt>
    <dgm:pt modelId="{8A574538-16FF-40EB-B3ED-E03D257CAC3A}" type="pres">
      <dgm:prSet presAssocID="{29411428-09C6-4591-B2BA-08C139853B10}" presName="dummy5a" presStyleCnt="0"/>
      <dgm:spPr/>
    </dgm:pt>
    <dgm:pt modelId="{B80CC3A7-E52A-42F9-8F8C-18B0B6AF82D9}" type="pres">
      <dgm:prSet presAssocID="{29411428-09C6-4591-B2BA-08C139853B10}" presName="dummy5b" presStyleCnt="0"/>
      <dgm:spPr/>
    </dgm:pt>
    <dgm:pt modelId="{5AD3A71B-AED1-4C9C-BF7F-7D10C300EF1A}" type="pres">
      <dgm:prSet presAssocID="{29411428-09C6-4591-B2BA-08C139853B10}" presName="wedge5Tx" presStyleLbl="node1" presStyleIdx="4" presStyleCnt="5">
        <dgm:presLayoutVars>
          <dgm:chMax val="0"/>
          <dgm:chPref val="0"/>
          <dgm:bulletEnabled val="1"/>
        </dgm:presLayoutVars>
      </dgm:prSet>
      <dgm:spPr/>
    </dgm:pt>
    <dgm:pt modelId="{A24C5BCE-E18C-4C36-8238-FCC390B801D8}" type="pres">
      <dgm:prSet presAssocID="{4F41A401-9CCC-46FB-9BB8-ED1ADDBE03C5}" presName="arrowWedge1" presStyleLbl="fgSibTrans2D1" presStyleIdx="0" presStyleCnt="5"/>
      <dgm:spPr/>
    </dgm:pt>
    <dgm:pt modelId="{6D14DF10-0D55-43AD-B2DE-23B437F62B41}" type="pres">
      <dgm:prSet presAssocID="{452B0DF0-6599-4A61-8B38-29924B519F95}" presName="arrowWedge2" presStyleLbl="fgSibTrans2D1" presStyleIdx="1" presStyleCnt="5"/>
      <dgm:spPr/>
    </dgm:pt>
    <dgm:pt modelId="{3FC64C65-F858-4AD5-9746-27F4C3CF76E4}" type="pres">
      <dgm:prSet presAssocID="{EAE8D285-5CEA-48E1-BC5B-ACD944E970F6}" presName="arrowWedge3" presStyleLbl="fgSibTrans2D1" presStyleIdx="2" presStyleCnt="5"/>
      <dgm:spPr/>
    </dgm:pt>
    <dgm:pt modelId="{598E370E-CB7B-48BD-9B81-4B2A56AD1D30}" type="pres">
      <dgm:prSet presAssocID="{7BEFA728-C536-4378-A484-DE74E41A7D87}" presName="arrowWedge4" presStyleLbl="fgSibTrans2D1" presStyleIdx="3" presStyleCnt="5"/>
      <dgm:spPr/>
    </dgm:pt>
    <dgm:pt modelId="{D9C73E78-8CD1-4EBE-9B25-B678960DD8A3}" type="pres">
      <dgm:prSet presAssocID="{2E3F4555-02DA-4165-945E-EDDD72EB0A6D}" presName="arrowWedge5" presStyleLbl="fgSibTrans2D1" presStyleIdx="4" presStyleCnt="5"/>
      <dgm:spPr/>
    </dgm:pt>
  </dgm:ptLst>
  <dgm:cxnLst>
    <dgm:cxn modelId="{4453560D-D0CC-497C-89B5-04564040BA8B}" srcId="{29411428-09C6-4591-B2BA-08C139853B10}" destId="{9FF6C57E-3BD5-4A65-AC7A-30AE5D93C659}" srcOrd="1" destOrd="0" parTransId="{720414C2-815A-45CA-A506-CA81E288B379}" sibTransId="{452B0DF0-6599-4A61-8B38-29924B519F95}"/>
    <dgm:cxn modelId="{D2F7C418-2D33-469E-AA2D-29DC7D27DCE5}" type="presOf" srcId="{81814000-41F1-4137-8348-BC9D1FF93F15}" destId="{033742A4-6C22-4540-A9A9-910E3EB10544}" srcOrd="0" destOrd="0" presId="urn:microsoft.com/office/officeart/2005/8/layout/cycle8"/>
    <dgm:cxn modelId="{4AB66130-1FB3-4C41-A5E6-6FCFEEF415E7}" srcId="{29411428-09C6-4591-B2BA-08C139853B10}" destId="{42481745-80F6-452E-B88D-51FC4AFCDEF3}" srcOrd="0" destOrd="0" parTransId="{59303C41-591C-4A3E-A247-F306DB77A894}" sibTransId="{4F41A401-9CCC-46FB-9BB8-ED1ADDBE03C5}"/>
    <dgm:cxn modelId="{7A92D936-4229-4E8C-B0F9-ADF948E997F4}" type="presOf" srcId="{A0712CF2-A1ED-44BB-95F0-A404D0A7E1F1}" destId="{D99D73E4-9B9D-4B44-9EB0-6277F43E5682}" srcOrd="1" destOrd="0" presId="urn:microsoft.com/office/officeart/2005/8/layout/cycle8"/>
    <dgm:cxn modelId="{1748343B-7A68-426F-8D3F-9178CDD23A6F}" type="presOf" srcId="{9FF6C57E-3BD5-4A65-AC7A-30AE5D93C659}" destId="{E97B5E4A-83B3-45CD-930D-668FCCC3775E}" srcOrd="0" destOrd="0" presId="urn:microsoft.com/office/officeart/2005/8/layout/cycle8"/>
    <dgm:cxn modelId="{9E8D134D-185C-4B2E-8BBA-E77FBE21871A}" type="presOf" srcId="{42481745-80F6-452E-B88D-51FC4AFCDEF3}" destId="{36D4B8CD-430D-49D1-898A-6A2CE3140042}" srcOrd="1" destOrd="0" presId="urn:microsoft.com/office/officeart/2005/8/layout/cycle8"/>
    <dgm:cxn modelId="{9F95C288-4615-4993-8393-21946C238951}" type="presOf" srcId="{42481745-80F6-452E-B88D-51FC4AFCDEF3}" destId="{813BA2D5-B14A-4AF8-A986-B7C67A8A0034}" srcOrd="0" destOrd="0" presId="urn:microsoft.com/office/officeart/2005/8/layout/cycle8"/>
    <dgm:cxn modelId="{D16E1E8B-4650-43EA-BB9C-B32ABF8C3213}" type="presOf" srcId="{A0712CF2-A1ED-44BB-95F0-A404D0A7E1F1}" destId="{13F0FD9B-29E3-4E1B-91B6-C58077DBA80C}" srcOrd="0" destOrd="0" presId="urn:microsoft.com/office/officeart/2005/8/layout/cycle8"/>
    <dgm:cxn modelId="{790DD98E-BA78-49CF-8720-88D3D832DDCB}" type="presOf" srcId="{29411428-09C6-4591-B2BA-08C139853B10}" destId="{8F4AF40E-34D1-41E7-8C9F-06AFA73898FC}" srcOrd="0" destOrd="0" presId="urn:microsoft.com/office/officeart/2005/8/layout/cycle8"/>
    <dgm:cxn modelId="{E8052C9B-C05F-48E2-BE7E-73CCE3AD2BB5}" type="presOf" srcId="{81814000-41F1-4137-8348-BC9D1FF93F15}" destId="{8D5FE44E-CD03-47D5-AF59-BC8E85FCD9B3}" srcOrd="1" destOrd="0" presId="urn:microsoft.com/office/officeart/2005/8/layout/cycle8"/>
    <dgm:cxn modelId="{4481FBA4-D5E2-4028-ACA2-97437F79E093}" srcId="{29411428-09C6-4591-B2BA-08C139853B10}" destId="{81814000-41F1-4137-8348-BC9D1FF93F15}" srcOrd="2" destOrd="0" parTransId="{72912C7D-4842-4010-8824-40C173DAD3AA}" sibTransId="{EAE8D285-5CEA-48E1-BC5B-ACD944E970F6}"/>
    <dgm:cxn modelId="{3EADFCC0-3E1C-4CD4-84CF-63E3CF17ED0E}" srcId="{29411428-09C6-4591-B2BA-08C139853B10}" destId="{B1B0D2D7-73BA-4A59-A739-17B16BEE421D}" srcOrd="4" destOrd="0" parTransId="{C4A8501F-75E0-48E1-B41F-1961F259A9D0}" sibTransId="{2E3F4555-02DA-4165-945E-EDDD72EB0A6D}"/>
    <dgm:cxn modelId="{A236C6C3-74E3-4261-9680-271D165F655A}" type="presOf" srcId="{9FF6C57E-3BD5-4A65-AC7A-30AE5D93C659}" destId="{49248251-AC76-4553-874A-2BF0DFD158A1}" srcOrd="1" destOrd="0" presId="urn:microsoft.com/office/officeart/2005/8/layout/cycle8"/>
    <dgm:cxn modelId="{588312D8-65ED-4202-9B12-B0FE752AA4D7}" srcId="{29411428-09C6-4591-B2BA-08C139853B10}" destId="{A0712CF2-A1ED-44BB-95F0-A404D0A7E1F1}" srcOrd="3" destOrd="0" parTransId="{A5776A0B-3F78-430F-B599-B293A2F8C16F}" sibTransId="{7BEFA728-C536-4378-A484-DE74E41A7D87}"/>
    <dgm:cxn modelId="{E21618E4-2E04-4887-B45F-250F806A6914}" type="presOf" srcId="{B1B0D2D7-73BA-4A59-A739-17B16BEE421D}" destId="{5AD3A71B-AED1-4C9C-BF7F-7D10C300EF1A}" srcOrd="1" destOrd="0" presId="urn:microsoft.com/office/officeart/2005/8/layout/cycle8"/>
    <dgm:cxn modelId="{1D5327E4-5853-40F5-8D45-8E2F6D28366F}" type="presOf" srcId="{B1B0D2D7-73BA-4A59-A739-17B16BEE421D}" destId="{9FC5A478-92FD-4A4B-B229-E74B6747E618}" srcOrd="0" destOrd="0" presId="urn:microsoft.com/office/officeart/2005/8/layout/cycle8"/>
    <dgm:cxn modelId="{F92C2A4D-874C-420E-9772-9EE4206468E5}" type="presParOf" srcId="{8F4AF40E-34D1-41E7-8C9F-06AFA73898FC}" destId="{813BA2D5-B14A-4AF8-A986-B7C67A8A0034}" srcOrd="0" destOrd="0" presId="urn:microsoft.com/office/officeart/2005/8/layout/cycle8"/>
    <dgm:cxn modelId="{CB96AB36-B57C-41B1-8900-E50EF59B8BA2}" type="presParOf" srcId="{8F4AF40E-34D1-41E7-8C9F-06AFA73898FC}" destId="{11C15A70-0F68-415B-850A-772F20224B92}" srcOrd="1" destOrd="0" presId="urn:microsoft.com/office/officeart/2005/8/layout/cycle8"/>
    <dgm:cxn modelId="{DB5B9D1E-5C61-4E36-B65E-A78A44AF0FDF}" type="presParOf" srcId="{8F4AF40E-34D1-41E7-8C9F-06AFA73898FC}" destId="{86ABE6E4-93A8-4167-9CAC-161E62DD5771}" srcOrd="2" destOrd="0" presId="urn:microsoft.com/office/officeart/2005/8/layout/cycle8"/>
    <dgm:cxn modelId="{8F04FB5A-142B-43C6-852D-0664268987FD}" type="presParOf" srcId="{8F4AF40E-34D1-41E7-8C9F-06AFA73898FC}" destId="{36D4B8CD-430D-49D1-898A-6A2CE3140042}" srcOrd="3" destOrd="0" presId="urn:microsoft.com/office/officeart/2005/8/layout/cycle8"/>
    <dgm:cxn modelId="{82012A46-E39B-4FC4-BA3E-07FF8E0A39B2}" type="presParOf" srcId="{8F4AF40E-34D1-41E7-8C9F-06AFA73898FC}" destId="{E97B5E4A-83B3-45CD-930D-668FCCC3775E}" srcOrd="4" destOrd="0" presId="urn:microsoft.com/office/officeart/2005/8/layout/cycle8"/>
    <dgm:cxn modelId="{933EEB32-50C9-4556-9D54-D58F7F744B30}" type="presParOf" srcId="{8F4AF40E-34D1-41E7-8C9F-06AFA73898FC}" destId="{DDD0D9F6-B3ED-4715-975C-6428B9A4E354}" srcOrd="5" destOrd="0" presId="urn:microsoft.com/office/officeart/2005/8/layout/cycle8"/>
    <dgm:cxn modelId="{81E0EE8C-3BD1-46D0-B10D-600B203DDF1C}" type="presParOf" srcId="{8F4AF40E-34D1-41E7-8C9F-06AFA73898FC}" destId="{BDB123D8-50B2-45E9-BE76-9C00F447D8EA}" srcOrd="6" destOrd="0" presId="urn:microsoft.com/office/officeart/2005/8/layout/cycle8"/>
    <dgm:cxn modelId="{71B6D5D0-05D3-4490-9A3F-FB4FFD767208}" type="presParOf" srcId="{8F4AF40E-34D1-41E7-8C9F-06AFA73898FC}" destId="{49248251-AC76-4553-874A-2BF0DFD158A1}" srcOrd="7" destOrd="0" presId="urn:microsoft.com/office/officeart/2005/8/layout/cycle8"/>
    <dgm:cxn modelId="{135C4502-37A6-4D8A-AB15-3D0F567B5985}" type="presParOf" srcId="{8F4AF40E-34D1-41E7-8C9F-06AFA73898FC}" destId="{033742A4-6C22-4540-A9A9-910E3EB10544}" srcOrd="8" destOrd="0" presId="urn:microsoft.com/office/officeart/2005/8/layout/cycle8"/>
    <dgm:cxn modelId="{F8F20C04-431A-4072-951E-AF0811141C21}" type="presParOf" srcId="{8F4AF40E-34D1-41E7-8C9F-06AFA73898FC}" destId="{02363236-AC3A-4620-994A-F8B481E3BDEF}" srcOrd="9" destOrd="0" presId="urn:microsoft.com/office/officeart/2005/8/layout/cycle8"/>
    <dgm:cxn modelId="{74BCF5B0-B171-40E5-8EDD-F96C152749A4}" type="presParOf" srcId="{8F4AF40E-34D1-41E7-8C9F-06AFA73898FC}" destId="{EE3E09CB-A59A-4D1F-AB02-A0C6A65B1743}" srcOrd="10" destOrd="0" presId="urn:microsoft.com/office/officeart/2005/8/layout/cycle8"/>
    <dgm:cxn modelId="{323AA34A-1334-4BD6-AA6E-878DAB745856}" type="presParOf" srcId="{8F4AF40E-34D1-41E7-8C9F-06AFA73898FC}" destId="{8D5FE44E-CD03-47D5-AF59-BC8E85FCD9B3}" srcOrd="11" destOrd="0" presId="urn:microsoft.com/office/officeart/2005/8/layout/cycle8"/>
    <dgm:cxn modelId="{CC95FD0C-3969-4781-8600-2C88B27028D9}" type="presParOf" srcId="{8F4AF40E-34D1-41E7-8C9F-06AFA73898FC}" destId="{13F0FD9B-29E3-4E1B-91B6-C58077DBA80C}" srcOrd="12" destOrd="0" presId="urn:microsoft.com/office/officeart/2005/8/layout/cycle8"/>
    <dgm:cxn modelId="{304464FB-3E7F-4FE9-B0E5-52619A1E5E13}" type="presParOf" srcId="{8F4AF40E-34D1-41E7-8C9F-06AFA73898FC}" destId="{83FE012A-AB74-4702-983B-49A197EB206A}" srcOrd="13" destOrd="0" presId="urn:microsoft.com/office/officeart/2005/8/layout/cycle8"/>
    <dgm:cxn modelId="{EE478C0C-8586-4696-BD84-32D6C7F6E055}" type="presParOf" srcId="{8F4AF40E-34D1-41E7-8C9F-06AFA73898FC}" destId="{BDB1B7AB-0986-415E-A417-2B0818004AC1}" srcOrd="14" destOrd="0" presId="urn:microsoft.com/office/officeart/2005/8/layout/cycle8"/>
    <dgm:cxn modelId="{46F0CF54-B8B1-4005-96BC-7C51EA2B766C}" type="presParOf" srcId="{8F4AF40E-34D1-41E7-8C9F-06AFA73898FC}" destId="{D99D73E4-9B9D-4B44-9EB0-6277F43E5682}" srcOrd="15" destOrd="0" presId="urn:microsoft.com/office/officeart/2005/8/layout/cycle8"/>
    <dgm:cxn modelId="{D8A75294-7051-4296-A939-8904553C3FAA}" type="presParOf" srcId="{8F4AF40E-34D1-41E7-8C9F-06AFA73898FC}" destId="{9FC5A478-92FD-4A4B-B229-E74B6747E618}" srcOrd="16" destOrd="0" presId="urn:microsoft.com/office/officeart/2005/8/layout/cycle8"/>
    <dgm:cxn modelId="{E5F9C1EE-2E0D-4B9A-91AA-CF6971CEA0B4}" type="presParOf" srcId="{8F4AF40E-34D1-41E7-8C9F-06AFA73898FC}" destId="{8A574538-16FF-40EB-B3ED-E03D257CAC3A}" srcOrd="17" destOrd="0" presId="urn:microsoft.com/office/officeart/2005/8/layout/cycle8"/>
    <dgm:cxn modelId="{E8D56B08-117C-4464-8BE7-8B638551AFEC}" type="presParOf" srcId="{8F4AF40E-34D1-41E7-8C9F-06AFA73898FC}" destId="{B80CC3A7-E52A-42F9-8F8C-18B0B6AF82D9}" srcOrd="18" destOrd="0" presId="urn:microsoft.com/office/officeart/2005/8/layout/cycle8"/>
    <dgm:cxn modelId="{6586914D-A1D9-4AFE-8BC9-DFE4A8075472}" type="presParOf" srcId="{8F4AF40E-34D1-41E7-8C9F-06AFA73898FC}" destId="{5AD3A71B-AED1-4C9C-BF7F-7D10C300EF1A}" srcOrd="19" destOrd="0" presId="urn:microsoft.com/office/officeart/2005/8/layout/cycle8"/>
    <dgm:cxn modelId="{792B70CD-14A3-47D6-B933-84CABAF9174E}" type="presParOf" srcId="{8F4AF40E-34D1-41E7-8C9F-06AFA73898FC}" destId="{A24C5BCE-E18C-4C36-8238-FCC390B801D8}" srcOrd="20" destOrd="0" presId="urn:microsoft.com/office/officeart/2005/8/layout/cycle8"/>
    <dgm:cxn modelId="{1A64767E-4A78-48B5-8845-B61D686342C7}" type="presParOf" srcId="{8F4AF40E-34D1-41E7-8C9F-06AFA73898FC}" destId="{6D14DF10-0D55-43AD-B2DE-23B437F62B41}" srcOrd="21" destOrd="0" presId="urn:microsoft.com/office/officeart/2005/8/layout/cycle8"/>
    <dgm:cxn modelId="{D26F42EF-4DD6-4EBA-BDC1-FFDB60E1169E}" type="presParOf" srcId="{8F4AF40E-34D1-41E7-8C9F-06AFA73898FC}" destId="{3FC64C65-F858-4AD5-9746-27F4C3CF76E4}" srcOrd="22" destOrd="0" presId="urn:microsoft.com/office/officeart/2005/8/layout/cycle8"/>
    <dgm:cxn modelId="{6CF57662-068B-48FA-A11B-41AFDE5C7447}" type="presParOf" srcId="{8F4AF40E-34D1-41E7-8C9F-06AFA73898FC}" destId="{598E370E-CB7B-48BD-9B81-4B2A56AD1D30}" srcOrd="23" destOrd="0" presId="urn:microsoft.com/office/officeart/2005/8/layout/cycle8"/>
    <dgm:cxn modelId="{E77FE9FD-040F-4BE5-8354-6DCC585C8169}" type="presParOf" srcId="{8F4AF40E-34D1-41E7-8C9F-06AFA73898FC}" destId="{D9C73E78-8CD1-4EBE-9B25-B678960DD8A3}"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BA2D5-B14A-4AF8-A986-B7C67A8A0034}">
      <dsp:nvSpPr>
        <dsp:cNvPr id="0" name=""/>
        <dsp:cNvSpPr/>
      </dsp:nvSpPr>
      <dsp:spPr>
        <a:xfrm>
          <a:off x="1114557" y="205822"/>
          <a:ext cx="2793064" cy="2793064"/>
        </a:xfrm>
        <a:prstGeom prst="pie">
          <a:avLst>
            <a:gd name="adj1" fmla="val 16200000"/>
            <a:gd name="adj2" fmla="val 20520000"/>
          </a:avLst>
        </a:prstGeom>
        <a:solidFill>
          <a:schemeClr val="bg2">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b="1" i="1" u="none" kern="1200" dirty="0"/>
            <a:t>Training Needs</a:t>
          </a:r>
          <a:endParaRPr lang="en-IN" sz="1000" kern="1200" dirty="0"/>
        </a:p>
      </dsp:txBody>
      <dsp:txXfrm>
        <a:off x="2571605" y="675323"/>
        <a:ext cx="897770" cy="598513"/>
      </dsp:txXfrm>
    </dsp:sp>
    <dsp:sp modelId="{E97B5E4A-83B3-45CD-930D-668FCCC3775E}">
      <dsp:nvSpPr>
        <dsp:cNvPr id="0" name=""/>
        <dsp:cNvSpPr/>
      </dsp:nvSpPr>
      <dsp:spPr>
        <a:xfrm>
          <a:off x="1138497" y="280303"/>
          <a:ext cx="2793064" cy="2793064"/>
        </a:xfrm>
        <a:prstGeom prst="pie">
          <a:avLst>
            <a:gd name="adj1" fmla="val 20520000"/>
            <a:gd name="adj2" fmla="val 3240000"/>
          </a:avLst>
        </a:prstGeom>
        <a:solidFill>
          <a:schemeClr val="tx2">
            <a:lumMod val="9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b="1" i="1" u="none" kern="1200" dirty="0"/>
            <a:t>Recognition and Motivation</a:t>
          </a:r>
          <a:endParaRPr lang="en-IN" sz="1000" kern="1200" dirty="0"/>
        </a:p>
      </dsp:txBody>
      <dsp:txXfrm>
        <a:off x="2937364" y="1556468"/>
        <a:ext cx="831269" cy="665015"/>
      </dsp:txXfrm>
    </dsp:sp>
    <dsp:sp modelId="{033742A4-6C22-4540-A9A9-910E3EB10544}">
      <dsp:nvSpPr>
        <dsp:cNvPr id="0" name=""/>
        <dsp:cNvSpPr/>
      </dsp:nvSpPr>
      <dsp:spPr>
        <a:xfrm>
          <a:off x="1075321" y="326190"/>
          <a:ext cx="2793064" cy="2793064"/>
        </a:xfrm>
        <a:prstGeom prst="pie">
          <a:avLst>
            <a:gd name="adj1" fmla="val 3240000"/>
            <a:gd name="adj2" fmla="val 7560000"/>
          </a:avLst>
        </a:prstGeom>
        <a:solidFill>
          <a:schemeClr val="bg2">
            <a:lumMod val="9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b="1" i="1" u="none" kern="1200" dirty="0"/>
            <a:t>Stress and Burnout</a:t>
          </a:r>
          <a:endParaRPr lang="en-IN" sz="1000" kern="1200" dirty="0"/>
        </a:p>
      </dsp:txBody>
      <dsp:txXfrm>
        <a:off x="2072844" y="2287985"/>
        <a:ext cx="798018" cy="731516"/>
      </dsp:txXfrm>
    </dsp:sp>
    <dsp:sp modelId="{13F0FD9B-29E3-4E1B-91B6-C58077DBA80C}">
      <dsp:nvSpPr>
        <dsp:cNvPr id="0" name=""/>
        <dsp:cNvSpPr/>
      </dsp:nvSpPr>
      <dsp:spPr>
        <a:xfrm>
          <a:off x="1012144" y="280303"/>
          <a:ext cx="2793064" cy="2793064"/>
        </a:xfrm>
        <a:prstGeom prst="pie">
          <a:avLst>
            <a:gd name="adj1" fmla="val 7560000"/>
            <a:gd name="adj2" fmla="val 11880000"/>
          </a:avLst>
        </a:prstGeom>
        <a:solidFill>
          <a:schemeClr val="bg2">
            <a:lumMod val="25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b="1" i="1" u="none" kern="1200" dirty="0"/>
            <a:t>Cultural Diversity</a:t>
          </a:r>
          <a:endParaRPr lang="en-IN" sz="1000" kern="1200" dirty="0"/>
        </a:p>
      </dsp:txBody>
      <dsp:txXfrm>
        <a:off x="1175073" y="1556468"/>
        <a:ext cx="831269" cy="665015"/>
      </dsp:txXfrm>
    </dsp:sp>
    <dsp:sp modelId="{9FC5A478-92FD-4A4B-B229-E74B6747E618}">
      <dsp:nvSpPr>
        <dsp:cNvPr id="0" name=""/>
        <dsp:cNvSpPr/>
      </dsp:nvSpPr>
      <dsp:spPr>
        <a:xfrm>
          <a:off x="1036085" y="205822"/>
          <a:ext cx="2793064" cy="2793064"/>
        </a:xfrm>
        <a:prstGeom prst="pie">
          <a:avLst>
            <a:gd name="adj1" fmla="val 11880000"/>
            <a:gd name="adj2" fmla="val 16200000"/>
          </a:avLst>
        </a:prstGeom>
        <a:solidFill>
          <a:schemeClr val="bg2">
            <a:lumMod val="9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b="1" i="1" u="none" kern="1200" dirty="0"/>
            <a:t>High Employee Turnover</a:t>
          </a:r>
          <a:endParaRPr lang="en-IN" sz="1000" kern="1200" dirty="0"/>
        </a:p>
      </dsp:txBody>
      <dsp:txXfrm>
        <a:off x="1474330" y="675323"/>
        <a:ext cx="897770" cy="598513"/>
      </dsp:txXfrm>
    </dsp:sp>
    <dsp:sp modelId="{A24C5BCE-E18C-4C36-8238-FCC390B801D8}">
      <dsp:nvSpPr>
        <dsp:cNvPr id="0" name=""/>
        <dsp:cNvSpPr/>
      </dsp:nvSpPr>
      <dsp:spPr>
        <a:xfrm>
          <a:off x="941521" y="32918"/>
          <a:ext cx="3138872" cy="3138872"/>
        </a:xfrm>
        <a:prstGeom prst="circularArrow">
          <a:avLst>
            <a:gd name="adj1" fmla="val 5085"/>
            <a:gd name="adj2" fmla="val 327528"/>
            <a:gd name="adj3" fmla="val 20192361"/>
            <a:gd name="adj4" fmla="val 16200324"/>
            <a:gd name="adj5" fmla="val 5932"/>
          </a:avLst>
        </a:prstGeom>
        <a:solidFill>
          <a:schemeClr val="dk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6D14DF10-0D55-43AD-B2DE-23B437F62B41}">
      <dsp:nvSpPr>
        <dsp:cNvPr id="0" name=""/>
        <dsp:cNvSpPr/>
      </dsp:nvSpPr>
      <dsp:spPr>
        <a:xfrm>
          <a:off x="965786" y="107375"/>
          <a:ext cx="3138872" cy="3138872"/>
        </a:xfrm>
        <a:prstGeom prst="circularArrow">
          <a:avLst>
            <a:gd name="adj1" fmla="val 5085"/>
            <a:gd name="adj2" fmla="val 327528"/>
            <a:gd name="adj3" fmla="val 2912753"/>
            <a:gd name="adj4" fmla="val 20519953"/>
            <a:gd name="adj5" fmla="val 5932"/>
          </a:avLst>
        </a:prstGeom>
        <a:solidFill>
          <a:schemeClr val="dk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FC64C65-F858-4AD5-9746-27F4C3CF76E4}">
      <dsp:nvSpPr>
        <dsp:cNvPr id="0" name=""/>
        <dsp:cNvSpPr/>
      </dsp:nvSpPr>
      <dsp:spPr>
        <a:xfrm>
          <a:off x="902417" y="153401"/>
          <a:ext cx="3138872" cy="3138872"/>
        </a:xfrm>
        <a:prstGeom prst="circularArrow">
          <a:avLst>
            <a:gd name="adj1" fmla="val 5085"/>
            <a:gd name="adj2" fmla="val 327528"/>
            <a:gd name="adj3" fmla="val 7232777"/>
            <a:gd name="adj4" fmla="val 3239695"/>
            <a:gd name="adj5" fmla="val 5932"/>
          </a:avLst>
        </a:prstGeom>
        <a:solidFill>
          <a:schemeClr val="dk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98E370E-CB7B-48BD-9B81-4B2A56AD1D30}">
      <dsp:nvSpPr>
        <dsp:cNvPr id="0" name=""/>
        <dsp:cNvSpPr/>
      </dsp:nvSpPr>
      <dsp:spPr>
        <a:xfrm>
          <a:off x="839047" y="107375"/>
          <a:ext cx="3138872" cy="3138872"/>
        </a:xfrm>
        <a:prstGeom prst="circularArrow">
          <a:avLst>
            <a:gd name="adj1" fmla="val 5085"/>
            <a:gd name="adj2" fmla="val 327528"/>
            <a:gd name="adj3" fmla="val 11552519"/>
            <a:gd name="adj4" fmla="val 7559718"/>
            <a:gd name="adj5" fmla="val 5932"/>
          </a:avLst>
        </a:prstGeom>
        <a:solidFill>
          <a:schemeClr val="dk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9C73E78-8CD1-4EBE-9B25-B678960DD8A3}">
      <dsp:nvSpPr>
        <dsp:cNvPr id="0" name=""/>
        <dsp:cNvSpPr/>
      </dsp:nvSpPr>
      <dsp:spPr>
        <a:xfrm>
          <a:off x="863312" y="32918"/>
          <a:ext cx="3138872" cy="3138872"/>
        </a:xfrm>
        <a:prstGeom prst="circularArrow">
          <a:avLst>
            <a:gd name="adj1" fmla="val 5085"/>
            <a:gd name="adj2" fmla="val 327528"/>
            <a:gd name="adj3" fmla="val 15872148"/>
            <a:gd name="adj4" fmla="val 11880111"/>
            <a:gd name="adj5" fmla="val 5932"/>
          </a:avLst>
        </a:prstGeom>
        <a:solidFill>
          <a:schemeClr val="dk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An essential component of Human Resource Management is performance management. Managing employee performance properly is especially important in the hospitality sector (</a:t>
            </a:r>
            <a:r>
              <a:rPr lang="en-US" sz="1100" b="0" i="0" u="none" strike="noStrike" cap="none" dirty="0" err="1">
                <a:solidFill>
                  <a:srgbClr val="000000"/>
                </a:solidFill>
                <a:effectLst/>
                <a:latin typeface="Arial"/>
                <a:ea typeface="Arial"/>
                <a:cs typeface="Arial"/>
                <a:sym typeface="Arial"/>
              </a:rPr>
              <a:t>Arwab</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et al., </a:t>
            </a:r>
            <a:r>
              <a:rPr lang="en-US" sz="1100" b="0" i="0" u="none" strike="noStrike" cap="none" dirty="0">
                <a:solidFill>
                  <a:srgbClr val="000000"/>
                </a:solidFill>
                <a:effectLst/>
                <a:latin typeface="Arial"/>
                <a:ea typeface="Arial"/>
                <a:cs typeface="Arial"/>
                <a:sym typeface="Arial"/>
              </a:rPr>
              <a:t>2023). It’s where guest experiences directly impact the reputation of the company. Novotel Hotel is the subject of this presentation, which also shows how a performance management approach might be used in the position of receptionist. The goal is to illustrate how managers can support professional development, pinpoint areas for improvement, and provide organized criticism. The receptionist at Novotel is quite important in forming first impressions; therefore, their performance directly affects visitor pleasure and the hotel's success.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Performance management is the ongoing process of noting, evaluating, and enhancing employee performance (Efendi, 2021). It is matching their efforts to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objectives. Performance management in HRM ties employee performance to more general corporate success. In the hospitality industry, this implies making sure staff members are trained, inspired, and capable of consistently providing excellent service. Setting objectives clearly, conducting performance evaluations, giving ongoing feedback, and offering development chances are usually the steps in this process. Especially pertinent are human resource ideas like Goal-Setting Theory and the SMART framework since they guarantee goals are time-bound, pertinent, feasible, measurable, and specific. This method helps an organization's competitiveness as well as the development of its staff. Additionally, effective performance management fosters employee engagement, reduces turnover, and identifies skill gaps, enabling targeted training programs. It also supports succession planning and aligns individual contributions with long-term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growth strategies.</a:t>
            </a:r>
            <a:endParaRPr lang="en-US" dirty="0"/>
          </a:p>
        </p:txBody>
      </p:sp>
    </p:spTree>
    <p:extLst>
      <p:ext uri="{BB962C8B-B14F-4D97-AF65-F5344CB8AC3E}">
        <p14:creationId xmlns:p14="http://schemas.microsoft.com/office/powerpoint/2010/main" val="2682279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Guests are welcomed and checked in (Lyytinen, 2022). Managing queries and bookings. Acting promptly to address issues and complaints. Collaborating with other departments and housekeeping. Exhibiting the hotel's culture and professionalism. Among the essential abilities are effective communication, multitasking, and emotional IQ. A good manager not only enhances the guest experience but also helps encourage repeat reservations and client loyalty, both of which are critical to Novotel's business strategy. managers also handle billing and payment processes, maintain accurate records, and ensure compliance with data protection regulations. They may assist with concierge services, provide local information, and upsell hotel services. Their role requires problem-solving, patience, and adaptability, contributing significantly to overall operational efficiency and a positive brand reputation.</a:t>
            </a:r>
            <a:endParaRPr lang="en-US" dirty="0"/>
          </a:p>
        </p:txBody>
      </p:sp>
    </p:spTree>
    <p:extLst>
      <p:ext uri="{BB962C8B-B14F-4D97-AF65-F5344CB8AC3E}">
        <p14:creationId xmlns:p14="http://schemas.microsoft.com/office/powerpoint/2010/main" val="4155413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1" u="none" strike="noStrike" cap="none" dirty="0">
                <a:solidFill>
                  <a:srgbClr val="000000"/>
                </a:solidFill>
                <a:effectLst/>
                <a:latin typeface="Arial"/>
                <a:ea typeface="Arial"/>
                <a:cs typeface="Arial"/>
                <a:sym typeface="Arial"/>
              </a:rPr>
              <a:t>Guest Satisfaction:</a:t>
            </a:r>
            <a:r>
              <a:rPr lang="en-US" sz="1100" b="0" i="0" u="none" strike="noStrike" cap="none" dirty="0">
                <a:solidFill>
                  <a:srgbClr val="000000"/>
                </a:solidFill>
                <a:effectLst/>
                <a:latin typeface="Arial"/>
                <a:ea typeface="Arial"/>
                <a:cs typeface="Arial"/>
                <a:sym typeface="Arial"/>
              </a:rPr>
              <a:t> Gauged by surveys and comments.</a:t>
            </a:r>
          </a:p>
          <a:p>
            <a:r>
              <a:rPr lang="en-US" sz="1100" b="1" i="1" u="none" strike="noStrike" cap="none" dirty="0">
                <a:solidFill>
                  <a:srgbClr val="000000"/>
                </a:solidFill>
                <a:effectLst/>
                <a:latin typeface="Arial"/>
                <a:ea typeface="Arial"/>
                <a:cs typeface="Arial"/>
                <a:sym typeface="Arial"/>
              </a:rPr>
              <a:t>Precision in Operations:</a:t>
            </a:r>
            <a:r>
              <a:rPr lang="en-US" sz="1100" b="0" i="0" u="none" strike="noStrike" cap="none" dirty="0">
                <a:solidFill>
                  <a:srgbClr val="000000"/>
                </a:solidFill>
                <a:effectLst/>
                <a:latin typeface="Arial"/>
                <a:ea typeface="Arial"/>
                <a:cs typeface="Arial"/>
                <a:sym typeface="Arial"/>
              </a:rPr>
              <a:t> Efficiency in managing queries, bills, and bookings (Khan, 2025).</a:t>
            </a:r>
          </a:p>
          <a:p>
            <a:r>
              <a:rPr lang="en-US" sz="1100" b="1" i="1" u="none" strike="noStrike" cap="none" dirty="0">
                <a:solidFill>
                  <a:srgbClr val="000000"/>
                </a:solidFill>
                <a:effectLst/>
                <a:latin typeface="Arial"/>
                <a:ea typeface="Arial"/>
                <a:cs typeface="Arial"/>
                <a:sym typeface="Arial"/>
              </a:rPr>
              <a:t>Professionalism:</a:t>
            </a:r>
            <a:r>
              <a:rPr lang="en-US" sz="1100" b="0" i="0" u="none" strike="noStrike" cap="none" dirty="0">
                <a:solidFill>
                  <a:srgbClr val="000000"/>
                </a:solidFill>
                <a:effectLst/>
                <a:latin typeface="Arial"/>
                <a:ea typeface="Arial"/>
                <a:cs typeface="Arial"/>
                <a:sym typeface="Arial"/>
              </a:rPr>
              <a:t> Keeping up with one's attitude, attire, and speech.</a:t>
            </a:r>
          </a:p>
          <a:p>
            <a:r>
              <a:rPr lang="en-US" sz="1100" b="1" i="1" u="none" strike="noStrike" cap="none" dirty="0">
                <a:solidFill>
                  <a:srgbClr val="000000"/>
                </a:solidFill>
                <a:effectLst/>
                <a:latin typeface="Arial"/>
                <a:ea typeface="Arial"/>
                <a:cs typeface="Arial"/>
                <a:sym typeface="Arial"/>
              </a:rPr>
              <a:t>Teamwork:</a:t>
            </a:r>
            <a:r>
              <a:rPr lang="en-US" sz="1100" b="0" i="0" u="none" strike="noStrike" cap="none" dirty="0">
                <a:solidFill>
                  <a:srgbClr val="000000"/>
                </a:solidFill>
                <a:effectLst/>
                <a:latin typeface="Arial"/>
                <a:ea typeface="Arial"/>
                <a:cs typeface="Arial"/>
                <a:sym typeface="Arial"/>
              </a:rPr>
              <a:t> Working with coworkers and helping operations run efficiently.</a:t>
            </a:r>
          </a:p>
          <a:p>
            <a:r>
              <a:rPr lang="en-US" sz="1100" b="1" i="1" u="none" strike="noStrike" cap="none" dirty="0">
                <a:solidFill>
                  <a:srgbClr val="000000"/>
                </a:solidFill>
                <a:effectLst/>
                <a:latin typeface="Arial"/>
                <a:ea typeface="Arial"/>
                <a:cs typeface="Arial"/>
                <a:sym typeface="Arial"/>
              </a:rPr>
              <a:t>Initiative:</a:t>
            </a:r>
            <a:r>
              <a:rPr lang="en-US" sz="1100" b="0" i="0" u="none" strike="noStrike" cap="none" dirty="0">
                <a:solidFill>
                  <a:srgbClr val="000000"/>
                </a:solidFill>
                <a:effectLst/>
                <a:latin typeface="Arial"/>
                <a:ea typeface="Arial"/>
                <a:cs typeface="Arial"/>
                <a:sym typeface="Arial"/>
              </a:rPr>
              <a:t> The capacity to handle unanticipated difficulties on one's own.</a:t>
            </a:r>
          </a:p>
          <a:p>
            <a:r>
              <a:rPr lang="en-US" sz="1100" b="1" i="1" u="none" strike="noStrike" cap="none" dirty="0">
                <a:solidFill>
                  <a:srgbClr val="000000"/>
                </a:solidFill>
                <a:effectLst/>
                <a:latin typeface="Arial"/>
                <a:ea typeface="Arial"/>
                <a:cs typeface="Arial"/>
                <a:sym typeface="Arial"/>
              </a:rPr>
              <a:t>Timeliness and dependability:</a:t>
            </a:r>
            <a:r>
              <a:rPr lang="en-US" sz="1100" b="0" i="0" u="none" strike="noStrike" cap="none" dirty="0">
                <a:solidFill>
                  <a:srgbClr val="000000"/>
                </a:solidFill>
                <a:effectLst/>
                <a:latin typeface="Arial"/>
                <a:ea typeface="Arial"/>
                <a:cs typeface="Arial"/>
                <a:sym typeface="Arial"/>
              </a:rPr>
              <a:t> Consistent attendance and reliability.</a:t>
            </a:r>
          </a:p>
          <a:p>
            <a:r>
              <a:rPr lang="en-US" sz="1100" b="0" i="0" u="none" strike="noStrike" cap="none" dirty="0">
                <a:solidFill>
                  <a:srgbClr val="000000"/>
                </a:solidFill>
                <a:effectLst/>
                <a:latin typeface="Arial"/>
                <a:ea typeface="Arial"/>
                <a:cs typeface="Arial"/>
                <a:sym typeface="Arial"/>
              </a:rPr>
              <a:t>This kind of openness fosters fairness and gives the manager the opportunity to offer helpful criticism. Ratings also influence decisions regarding training and incentives.</a:t>
            </a:r>
          </a:p>
        </p:txBody>
      </p:sp>
    </p:spTree>
    <p:extLst>
      <p:ext uri="{BB962C8B-B14F-4D97-AF65-F5344CB8AC3E}">
        <p14:creationId xmlns:p14="http://schemas.microsoft.com/office/powerpoint/2010/main" val="3585429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1" u="none" strike="noStrike" cap="none" dirty="0">
                <a:solidFill>
                  <a:srgbClr val="000000"/>
                </a:solidFill>
                <a:effectLst/>
                <a:latin typeface="Arial"/>
                <a:ea typeface="Arial"/>
                <a:cs typeface="Arial"/>
                <a:sym typeface="Arial"/>
              </a:rPr>
              <a:t>Introduction:</a:t>
            </a:r>
            <a:r>
              <a:rPr lang="en-US" sz="1100" b="0" i="0" u="none" strike="noStrike" cap="none" dirty="0">
                <a:solidFill>
                  <a:srgbClr val="000000"/>
                </a:solidFill>
                <a:effectLst/>
                <a:latin typeface="Arial"/>
                <a:ea typeface="Arial"/>
                <a:cs typeface="Arial"/>
                <a:sym typeface="Arial"/>
              </a:rPr>
              <a:t> Greet the worker and state the reason for the meeting.</a:t>
            </a:r>
          </a:p>
          <a:p>
            <a:r>
              <a:rPr lang="en-US" sz="1100" b="1" i="1" u="none" strike="noStrike" cap="none" dirty="0">
                <a:solidFill>
                  <a:srgbClr val="000000"/>
                </a:solidFill>
                <a:effectLst/>
                <a:latin typeface="Arial"/>
                <a:ea typeface="Arial"/>
                <a:cs typeface="Arial"/>
                <a:sym typeface="Arial"/>
              </a:rPr>
              <a:t>Achievements:</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Emphasise</a:t>
            </a:r>
            <a:r>
              <a:rPr lang="en-US" sz="1100" b="0" i="0" u="none" strike="noStrike" cap="none" dirty="0">
                <a:solidFill>
                  <a:srgbClr val="000000"/>
                </a:solidFill>
                <a:effectLst/>
                <a:latin typeface="Arial"/>
                <a:ea typeface="Arial"/>
                <a:cs typeface="Arial"/>
                <a:sym typeface="Arial"/>
              </a:rPr>
              <a:t> the receptionist's areas of expertise (Mallia, 2022).</a:t>
            </a:r>
          </a:p>
          <a:p>
            <a:r>
              <a:rPr lang="en-US" sz="1100" b="1" i="1" u="none" strike="noStrike" cap="none" dirty="0">
                <a:solidFill>
                  <a:srgbClr val="000000"/>
                </a:solidFill>
                <a:effectLst/>
                <a:latin typeface="Arial"/>
                <a:ea typeface="Arial"/>
                <a:cs typeface="Arial"/>
                <a:sym typeface="Arial"/>
              </a:rPr>
              <a:t>Difficulties:</a:t>
            </a:r>
            <a:r>
              <a:rPr lang="en-US" sz="1100" b="0" i="0" u="none" strike="noStrike" cap="none" dirty="0">
                <a:solidFill>
                  <a:srgbClr val="000000"/>
                </a:solidFill>
                <a:effectLst/>
                <a:latin typeface="Arial"/>
                <a:ea typeface="Arial"/>
                <a:cs typeface="Arial"/>
                <a:sym typeface="Arial"/>
              </a:rPr>
              <a:t> Talk about problems that were discovered via ratings, such as how well complaints are handled or how accurate reservations are made.</a:t>
            </a:r>
          </a:p>
          <a:p>
            <a:r>
              <a:rPr lang="en-US" sz="1100" b="1" i="1" u="none" strike="noStrike" cap="none" dirty="0">
                <a:solidFill>
                  <a:srgbClr val="000000"/>
                </a:solidFill>
                <a:effectLst/>
                <a:latin typeface="Arial"/>
                <a:ea typeface="Arial"/>
                <a:cs typeface="Arial"/>
                <a:sym typeface="Arial"/>
              </a:rPr>
              <a:t>Staff Feedback:</a:t>
            </a:r>
            <a:r>
              <a:rPr lang="en-US" sz="1100" b="0" i="0" u="none" strike="noStrike" cap="none" dirty="0">
                <a:solidFill>
                  <a:srgbClr val="000000"/>
                </a:solidFill>
                <a:effectLst/>
                <a:latin typeface="Arial"/>
                <a:ea typeface="Arial"/>
                <a:cs typeface="Arial"/>
                <a:sym typeface="Arial"/>
              </a:rPr>
              <a:t> Urge the receptionist to express their viewpoint.</a:t>
            </a:r>
          </a:p>
          <a:p>
            <a:r>
              <a:rPr lang="en-US" sz="1100" b="1" i="1" u="none" strike="noStrike" cap="none" dirty="0">
                <a:solidFill>
                  <a:srgbClr val="000000"/>
                </a:solidFill>
                <a:effectLst/>
                <a:latin typeface="Arial"/>
                <a:ea typeface="Arial"/>
                <a:cs typeface="Arial"/>
                <a:sym typeface="Arial"/>
              </a:rPr>
              <a:t>Goal Setting:</a:t>
            </a:r>
            <a:r>
              <a:rPr lang="en-US" sz="1100" b="0" i="0" u="none" strike="noStrike" cap="none" dirty="0">
                <a:solidFill>
                  <a:srgbClr val="000000"/>
                </a:solidFill>
                <a:effectLst/>
                <a:latin typeface="Arial"/>
                <a:ea typeface="Arial"/>
                <a:cs typeface="Arial"/>
                <a:sym typeface="Arial"/>
              </a:rPr>
              <a:t> Use SMART goals to establish reasonable expectations, such as, "Improve guest satisfaction scores by 10% in the next quarter. "</a:t>
            </a:r>
          </a:p>
          <a:p>
            <a:r>
              <a:rPr lang="en-US" sz="1100" b="1" i="1" u="none" strike="noStrike" cap="none" dirty="0">
                <a:solidFill>
                  <a:srgbClr val="000000"/>
                </a:solidFill>
                <a:effectLst/>
                <a:latin typeface="Arial"/>
                <a:ea typeface="Arial"/>
                <a:cs typeface="Arial"/>
                <a:sym typeface="Arial"/>
              </a:rPr>
              <a:t>Support Plan:</a:t>
            </a:r>
            <a:r>
              <a:rPr lang="en-US" sz="1100" b="0" i="0" u="none" strike="noStrike" cap="none" dirty="0">
                <a:solidFill>
                  <a:srgbClr val="000000"/>
                </a:solidFill>
                <a:effectLst/>
                <a:latin typeface="Arial"/>
                <a:ea typeface="Arial"/>
                <a:cs typeface="Arial"/>
                <a:sym typeface="Arial"/>
              </a:rPr>
              <a:t> Determine what training, coaching, or resources would be beneficial.</a:t>
            </a:r>
          </a:p>
          <a:p>
            <a:r>
              <a:rPr lang="en-US" sz="1100" b="1" i="1" u="none" strike="noStrike" cap="none" dirty="0">
                <a:solidFill>
                  <a:srgbClr val="000000"/>
                </a:solidFill>
                <a:effectLst/>
                <a:latin typeface="Arial"/>
                <a:ea typeface="Arial"/>
                <a:cs typeface="Arial"/>
                <a:sym typeface="Arial"/>
              </a:rPr>
              <a:t>Conclusion:</a:t>
            </a:r>
            <a:r>
              <a:rPr lang="en-US" sz="1100" b="0" i="0" u="none" strike="noStrike" cap="none" dirty="0">
                <a:solidFill>
                  <a:srgbClr val="000000"/>
                </a:solidFill>
                <a:effectLst/>
                <a:latin typeface="Arial"/>
                <a:ea typeface="Arial"/>
                <a:cs typeface="Arial"/>
                <a:sym typeface="Arial"/>
              </a:rPr>
              <a:t> Reiterate faith in the employee's capacity to improve and end on a high note.</a:t>
            </a:r>
          </a:p>
          <a:p>
            <a:r>
              <a:rPr lang="en-US" sz="1100" b="0" i="0" u="none" strike="noStrike" cap="none" dirty="0">
                <a:solidFill>
                  <a:srgbClr val="000000"/>
                </a:solidFill>
                <a:effectLst/>
                <a:latin typeface="Arial"/>
                <a:ea typeface="Arial"/>
                <a:cs typeface="Arial"/>
                <a:sym typeface="Arial"/>
              </a:rPr>
              <a:t>By aligning the employee with the hotel's objectives, this procedure builds trust and increases their enthusiasm.</a:t>
            </a:r>
          </a:p>
        </p:txBody>
      </p:sp>
    </p:spTree>
    <p:extLst>
      <p:ext uri="{BB962C8B-B14F-4D97-AF65-F5344CB8AC3E}">
        <p14:creationId xmlns:p14="http://schemas.microsoft.com/office/powerpoint/2010/main" val="547516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Many HRM issues that immediately impact performance management confront the hospitality sector are as follows: </a:t>
            </a:r>
          </a:p>
          <a:p>
            <a:r>
              <a:rPr lang="en-US" sz="1100" b="1" i="1" u="none" strike="noStrike" cap="none" dirty="0">
                <a:solidFill>
                  <a:srgbClr val="000000"/>
                </a:solidFill>
                <a:effectLst/>
                <a:latin typeface="Arial"/>
                <a:ea typeface="Arial"/>
                <a:cs typeface="Arial"/>
                <a:sym typeface="Arial"/>
              </a:rPr>
              <a:t>High Employee Turnover:</a:t>
            </a:r>
            <a:r>
              <a:rPr lang="en-US" sz="1100" b="0" i="0" u="none" strike="noStrike" cap="none" dirty="0">
                <a:solidFill>
                  <a:srgbClr val="000000"/>
                </a:solidFill>
                <a:effectLst/>
                <a:latin typeface="Arial"/>
                <a:ea typeface="Arial"/>
                <a:cs typeface="Arial"/>
                <a:sym typeface="Arial"/>
              </a:rPr>
              <a:t> Due to excessive hours or unpleasant circumstances, employees frequently quit.</a:t>
            </a:r>
          </a:p>
          <a:p>
            <a:r>
              <a:rPr lang="en-US" sz="1100" b="1" i="1" u="none" strike="noStrike" cap="none" dirty="0">
                <a:solidFill>
                  <a:srgbClr val="000000"/>
                </a:solidFill>
                <a:effectLst/>
                <a:latin typeface="Arial"/>
                <a:ea typeface="Arial"/>
                <a:cs typeface="Arial"/>
                <a:sym typeface="Arial"/>
              </a:rPr>
              <a:t>Cultural Diversity</a:t>
            </a:r>
            <a:r>
              <a:rPr lang="en-US" sz="1100" b="0" i="0" u="none" strike="noStrike" cap="none" dirty="0">
                <a:solidFill>
                  <a:srgbClr val="000000"/>
                </a:solidFill>
                <a:effectLst/>
                <a:latin typeface="Arial"/>
                <a:ea typeface="Arial"/>
                <a:cs typeface="Arial"/>
                <a:sym typeface="Arial"/>
              </a:rPr>
              <a:t>: Because staff and guests hail from different cultural origins, they need to be treated with respect and have good communication skills (Dimitriou, 2022).</a:t>
            </a:r>
          </a:p>
          <a:p>
            <a:r>
              <a:rPr lang="en-US" sz="1100" b="1" i="1" u="none" strike="noStrike" cap="none" dirty="0">
                <a:solidFill>
                  <a:srgbClr val="000000"/>
                </a:solidFill>
                <a:effectLst/>
                <a:latin typeface="Arial"/>
                <a:ea typeface="Arial"/>
                <a:cs typeface="Arial"/>
                <a:sym typeface="Arial"/>
              </a:rPr>
              <a:t>Stress and Burnout:</a:t>
            </a:r>
            <a:r>
              <a:rPr lang="en-US" sz="1100" b="0" i="0" u="none" strike="noStrike" cap="none" dirty="0">
                <a:solidFill>
                  <a:srgbClr val="000000"/>
                </a:solidFill>
                <a:effectLst/>
                <a:latin typeface="Arial"/>
                <a:ea typeface="Arial"/>
                <a:cs typeface="Arial"/>
                <a:sym typeface="Arial"/>
              </a:rPr>
              <a:t> Employees can become overwhelmed by peak seasons and demanding customers.</a:t>
            </a:r>
          </a:p>
          <a:p>
            <a:r>
              <a:rPr lang="en-US" sz="1100" b="1" i="1" u="none" strike="noStrike" cap="none" dirty="0">
                <a:solidFill>
                  <a:srgbClr val="000000"/>
                </a:solidFill>
                <a:effectLst/>
                <a:latin typeface="Arial"/>
                <a:ea typeface="Arial"/>
                <a:cs typeface="Arial"/>
                <a:sym typeface="Arial"/>
              </a:rPr>
              <a:t>Training Needs</a:t>
            </a:r>
            <a:r>
              <a:rPr lang="en-US" sz="1100" b="0" i="0" u="none" strike="noStrike" cap="none" dirty="0">
                <a:solidFill>
                  <a:srgbClr val="000000"/>
                </a:solidFill>
                <a:effectLst/>
                <a:latin typeface="Arial"/>
                <a:ea typeface="Arial"/>
                <a:cs typeface="Arial"/>
                <a:sym typeface="Arial"/>
              </a:rPr>
              <a:t>: Ongoing upskilling is necessary in order to keep up with the fast evolution of technology and service expectations.</a:t>
            </a:r>
          </a:p>
          <a:p>
            <a:r>
              <a:rPr lang="en-US" sz="1100" b="1" i="1" u="none" strike="noStrike" cap="none" dirty="0">
                <a:solidFill>
                  <a:srgbClr val="000000"/>
                </a:solidFill>
                <a:effectLst/>
                <a:latin typeface="Arial"/>
                <a:ea typeface="Arial"/>
                <a:cs typeface="Arial"/>
                <a:sym typeface="Arial"/>
              </a:rPr>
              <a:t>Recognition and Motivation:</a:t>
            </a:r>
            <a:r>
              <a:rPr lang="en-US" sz="1100" b="0" i="0" u="none" strike="noStrike" cap="none" dirty="0">
                <a:solidFill>
                  <a:srgbClr val="000000"/>
                </a:solidFill>
                <a:effectLst/>
                <a:latin typeface="Arial"/>
                <a:ea typeface="Arial"/>
                <a:cs typeface="Arial"/>
                <a:sym typeface="Arial"/>
              </a:rPr>
              <a:t> Regular encouragement is necessary for employee engagement.</a:t>
            </a:r>
          </a:p>
          <a:p>
            <a:r>
              <a:rPr lang="en-US" sz="1100" b="0" i="0" u="none" strike="noStrike" cap="none" dirty="0">
                <a:solidFill>
                  <a:srgbClr val="000000"/>
                </a:solidFill>
                <a:effectLst/>
                <a:latin typeface="Arial"/>
                <a:ea typeface="Arial"/>
                <a:cs typeface="Arial"/>
                <a:sym typeface="Arial"/>
              </a:rPr>
              <a:t>For Novotel, dealing with these issues involves providing ongoing training, fostering well-being, acknowledging accomplishments, and guaranteeing an equitable workload distribution. Efficient performance management aids in lowering turnover and improving customer service.</a:t>
            </a:r>
          </a:p>
          <a:p>
            <a:pPr marL="158750" indent="0">
              <a:buNone/>
            </a:pPr>
            <a:endParaRPr lang="en-US" dirty="0"/>
          </a:p>
        </p:txBody>
      </p:sp>
    </p:spTree>
    <p:extLst>
      <p:ext uri="{BB962C8B-B14F-4D97-AF65-F5344CB8AC3E}">
        <p14:creationId xmlns:p14="http://schemas.microsoft.com/office/powerpoint/2010/main" val="564381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To summarize, performance management is not only about assessing workers It is about establishing feedback, development, and alignment with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objectives that are ongoing. Since managers are essential to providing exceptional guest experiences, managing their performance is crucial at Novotel. Managers can foster a culture of continuous improvement by using a fair rating framework, holding productive meetings, and solving HRM issues. Looking ahead, Novotel may improve its HR procedures by integrating digital feedback tools, creating leadership training programs, and expanding its employee well-being programs. Long-term employee involvement and sustained organizational success will result from these measures. These initiatives also enhance motivation, job satisfaction, and overall service quality.</a:t>
            </a:r>
            <a:endParaRPr lang="en-US" dirty="0"/>
          </a:p>
        </p:txBody>
      </p:sp>
    </p:spTree>
    <p:extLst>
      <p:ext uri="{BB962C8B-B14F-4D97-AF65-F5344CB8AC3E}">
        <p14:creationId xmlns:p14="http://schemas.microsoft.com/office/powerpoint/2010/main" val="2066276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366553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6" name="Google Shape;16;p4"/>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sz="1200"/>
            </a:lvl1pPr>
            <a:lvl2pPr marL="914400" lvl="1" indent="-304800">
              <a:lnSpc>
                <a:spcPct val="100000"/>
              </a:lnSpc>
              <a:spcBef>
                <a:spcPts val="0"/>
              </a:spcBef>
              <a:spcAft>
                <a:spcPts val="0"/>
              </a:spcAft>
              <a:buSzPts val="1200"/>
              <a:buAutoNum type="alphaLcPeriod"/>
              <a:defRPr sz="1200"/>
            </a:lvl2pPr>
            <a:lvl3pPr marL="1371600" lvl="2" indent="-304800">
              <a:lnSpc>
                <a:spcPct val="100000"/>
              </a:lnSpc>
              <a:spcBef>
                <a:spcPts val="0"/>
              </a:spcBef>
              <a:spcAft>
                <a:spcPts val="0"/>
              </a:spcAft>
              <a:buSzPts val="1200"/>
              <a:buAutoNum type="romanLcPeriod"/>
              <a:defRPr sz="1200"/>
            </a:lvl3pPr>
            <a:lvl4pPr marL="1828800" lvl="3" indent="-304800">
              <a:lnSpc>
                <a:spcPct val="100000"/>
              </a:lnSpc>
              <a:spcBef>
                <a:spcPts val="0"/>
              </a:spcBef>
              <a:spcAft>
                <a:spcPts val="0"/>
              </a:spcAft>
              <a:buSzPts val="1200"/>
              <a:buAutoNum type="arabicPeriod"/>
              <a:defRPr sz="1200"/>
            </a:lvl4pPr>
            <a:lvl5pPr marL="2286000" lvl="4" indent="-304800">
              <a:lnSpc>
                <a:spcPct val="100000"/>
              </a:lnSpc>
              <a:spcBef>
                <a:spcPts val="0"/>
              </a:spcBef>
              <a:spcAft>
                <a:spcPts val="0"/>
              </a:spcAft>
              <a:buSzPts val="1200"/>
              <a:buAutoNum type="alphaLcPeriod"/>
              <a:defRPr sz="1200"/>
            </a:lvl5pPr>
            <a:lvl6pPr marL="2743200" lvl="5" indent="-304800">
              <a:lnSpc>
                <a:spcPct val="100000"/>
              </a:lnSpc>
              <a:spcBef>
                <a:spcPts val="0"/>
              </a:spcBef>
              <a:spcAft>
                <a:spcPts val="0"/>
              </a:spcAft>
              <a:buSzPts val="1200"/>
              <a:buAutoNum type="romanLcPeriod"/>
              <a:defRPr sz="1200"/>
            </a:lvl6pPr>
            <a:lvl7pPr marL="3200400" lvl="6" indent="-304800">
              <a:lnSpc>
                <a:spcPct val="100000"/>
              </a:lnSpc>
              <a:spcBef>
                <a:spcPts val="0"/>
              </a:spcBef>
              <a:spcAft>
                <a:spcPts val="0"/>
              </a:spcAft>
              <a:buSzPts val="1200"/>
              <a:buAutoNum type="arabicPeriod"/>
              <a:defRPr sz="1200"/>
            </a:lvl7pPr>
            <a:lvl8pPr marL="3657600" lvl="7" indent="-304800">
              <a:lnSpc>
                <a:spcPct val="100000"/>
              </a:lnSpc>
              <a:spcBef>
                <a:spcPts val="0"/>
              </a:spcBef>
              <a:spcAft>
                <a:spcPts val="0"/>
              </a:spcAft>
              <a:buSzPts val="1200"/>
              <a:buAutoNum type="alphaLcPeriod"/>
              <a:defRPr sz="1200"/>
            </a:lvl8pPr>
            <a:lvl9pPr marL="4114800" lvl="8" indent="-304800">
              <a:lnSpc>
                <a:spcPct val="100000"/>
              </a:lnSpc>
              <a:spcBef>
                <a:spcPts val="0"/>
              </a:spcBef>
              <a:spcAft>
                <a:spcPts val="0"/>
              </a:spcAft>
              <a:buSzPts val="1200"/>
              <a:buAutoNum type="romanLcPeriod"/>
              <a:defRPr sz="1200"/>
            </a:lvl9pPr>
          </a:lstStyle>
          <a:p>
            <a:endParaRPr/>
          </a:p>
        </p:txBody>
      </p:sp>
      <p:grpSp>
        <p:nvGrpSpPr>
          <p:cNvPr id="17" name="Google Shape;17;p4"/>
          <p:cNvGrpSpPr/>
          <p:nvPr/>
        </p:nvGrpSpPr>
        <p:grpSpPr>
          <a:xfrm>
            <a:off x="7230637" y="781196"/>
            <a:ext cx="1198043" cy="210331"/>
            <a:chOff x="1026623" y="2953314"/>
            <a:chExt cx="5688711" cy="1008300"/>
          </a:xfrm>
        </p:grpSpPr>
        <p:sp>
          <p:nvSpPr>
            <p:cNvPr id="18" name="Google Shape;18;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164588" y="1726850"/>
            <a:ext cx="29628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164588" y="1334538"/>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163988" y="3114988"/>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163988" y="3507300"/>
            <a:ext cx="29640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8"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pic>
        <p:nvPicPr>
          <p:cNvPr id="299" name="Google Shape;299;p33"/>
          <p:cNvPicPr preferRelativeResize="0"/>
          <p:nvPr/>
        </p:nvPicPr>
        <p:blipFill rotWithShape="1">
          <a:blip r:embed="rId3">
            <a:alphaModFix/>
          </a:blip>
          <a:srcRect l="11394" t="-210" r="4579" b="209"/>
          <a:stretch/>
        </p:blipFill>
        <p:spPr>
          <a:xfrm rot="138568">
            <a:off x="3813497" y="336886"/>
            <a:ext cx="5628880" cy="4469729"/>
          </a:xfrm>
          <a:prstGeom prst="rect">
            <a:avLst/>
          </a:prstGeom>
          <a:noFill/>
          <a:ln>
            <a:noFill/>
          </a:ln>
        </p:spPr>
      </p:pic>
      <p:grpSp>
        <p:nvGrpSpPr>
          <p:cNvPr id="300" name="Google Shape;300;p33"/>
          <p:cNvGrpSpPr/>
          <p:nvPr/>
        </p:nvGrpSpPr>
        <p:grpSpPr>
          <a:xfrm>
            <a:off x="295607" y="865280"/>
            <a:ext cx="4711051" cy="3412937"/>
            <a:chOff x="3958700" y="1446124"/>
            <a:chExt cx="4125625" cy="2988823"/>
          </a:xfrm>
        </p:grpSpPr>
        <p:sp>
          <p:nvSpPr>
            <p:cNvPr id="301" name="Google Shape;301;p33"/>
            <p:cNvSpPr/>
            <p:nvPr/>
          </p:nvSpPr>
          <p:spPr>
            <a:xfrm>
              <a:off x="3996300" y="1504500"/>
              <a:ext cx="4080950" cy="2849150"/>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sp>
        <p:sp>
          <p:nvSpPr>
            <p:cNvPr id="302" name="Google Shape;302;p33"/>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sp>
        <p:sp>
          <p:nvSpPr>
            <p:cNvPr id="303" name="Google Shape;303;p33"/>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sp>
        <p:sp>
          <p:nvSpPr>
            <p:cNvPr id="304" name="Google Shape;304;p33"/>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sp>
        <p:sp>
          <p:nvSpPr>
            <p:cNvPr id="305" name="Google Shape;305;p33"/>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sp>
      </p:grpSp>
      <p:sp>
        <p:nvSpPr>
          <p:cNvPr id="306" name="Google Shape;306;p33"/>
          <p:cNvSpPr txBox="1">
            <a:spLocks noGrp="1"/>
          </p:cNvSpPr>
          <p:nvPr>
            <p:ph type="ctrTitle"/>
          </p:nvPr>
        </p:nvSpPr>
        <p:spPr>
          <a:xfrm>
            <a:off x="655095" y="1445107"/>
            <a:ext cx="4233461" cy="2595751"/>
          </a:xfrm>
          <a:prstGeom prst="rect">
            <a:avLst/>
          </a:prstGeom>
        </p:spPr>
        <p:txBody>
          <a:bodyPr spcFirstLastPara="1" wrap="square" lIns="91425" tIns="91425" rIns="91425" bIns="91425" anchor="ctr" anchorCtr="0">
            <a:noAutofit/>
          </a:bodyPr>
          <a:lstStyle/>
          <a:p>
            <a:r>
              <a:rPr lang="en-US" sz="2000" dirty="0"/>
              <a:t>Performance Management in Human Resource Management: Novotel Hotel – </a:t>
            </a:r>
            <a:br>
              <a:rPr lang="en-GB" sz="2000" dirty="0"/>
            </a:br>
            <a:r>
              <a:rPr lang="en-GB" sz="2000" dirty="0"/>
              <a:t>LCBB5012</a:t>
            </a:r>
            <a:br>
              <a:rPr lang="en-GB" sz="2000" dirty="0"/>
            </a:br>
            <a:r>
              <a:rPr lang="en-GB" sz="2000" dirty="0"/>
              <a:t>Student: </a:t>
            </a:r>
            <a:r>
              <a:rPr lang="en-GB" sz="2000" dirty="0" err="1"/>
              <a:t>Florentina</a:t>
            </a:r>
            <a:r>
              <a:rPr lang="en-GB" sz="2000" dirty="0"/>
              <a:t> </a:t>
            </a:r>
            <a:r>
              <a:rPr lang="en-GB" sz="2000" dirty="0" err="1"/>
              <a:t>Cosma</a:t>
            </a:r>
            <a:r>
              <a:rPr lang="en-GB" sz="2000" dirty="0"/>
              <a:t> 2213581</a:t>
            </a:r>
            <a:br>
              <a:rPr lang="en-GB" sz="2000" dirty="0"/>
            </a:br>
            <a:r>
              <a:rPr lang="en-GB" sz="2000" dirty="0"/>
              <a:t>Lecturer: </a:t>
            </a:r>
            <a:r>
              <a:rPr lang="en-GB" sz="2000" dirty="0" err="1"/>
              <a:t>liyanage</a:t>
            </a:r>
            <a:r>
              <a:rPr lang="en-GB" sz="2000" dirty="0"/>
              <a:t> Rodrigo</a:t>
            </a:r>
            <a:br>
              <a:rPr lang="en-GB" sz="2000" dirty="0"/>
            </a:br>
            <a:br>
              <a:rPr lang="en-US" sz="1500" dirty="0"/>
            </a:br>
            <a:br>
              <a:rPr lang="en-US" sz="3600" dirty="0"/>
            </a:br>
            <a:endParaRPr sz="3500" b="0" dirty="0">
              <a:latin typeface="Carter One"/>
              <a:ea typeface="Carter One"/>
              <a:cs typeface="Carter One"/>
              <a:sym typeface="Carter One"/>
            </a:endParaRPr>
          </a:p>
        </p:txBody>
      </p:sp>
      <p:sp>
        <p:nvSpPr>
          <p:cNvPr id="308" name="Google Shape;308;p33"/>
          <p:cNvSpPr/>
          <p:nvPr/>
        </p:nvSpPr>
        <p:spPr>
          <a:xfrm>
            <a:off x="7602425" y="270825"/>
            <a:ext cx="1647300" cy="117700"/>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20" name="Google Shape;320;p3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3000" b="0" dirty="0">
                <a:solidFill>
                  <a:schemeClr val="dk1"/>
                </a:solidFill>
              </a:rPr>
              <a:t>Introduction </a:t>
            </a:r>
            <a:endParaRPr sz="3000" b="0" dirty="0">
              <a:solidFill>
                <a:schemeClr val="dk1"/>
              </a:solidFill>
            </a:endParaRPr>
          </a:p>
        </p:txBody>
      </p:sp>
      <p:pic>
        <p:nvPicPr>
          <p:cNvPr id="1026" name="Picture 2" descr="Novotel Montréal Centre. Situé au centre-ville - Idéal pour des ...">
            <a:extLst>
              <a:ext uri="{FF2B5EF4-FFF2-40B4-BE49-F238E27FC236}">
                <a16:creationId xmlns:a16="http://schemas.microsoft.com/office/drawing/2014/main" id="{10C7D25B-757E-E116-2240-238D39EDB3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7854" y="1166696"/>
            <a:ext cx="3746810" cy="28101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Google Shape;307;p33">
            <a:extLst>
              <a:ext uri="{FF2B5EF4-FFF2-40B4-BE49-F238E27FC236}">
                <a16:creationId xmlns:a16="http://schemas.microsoft.com/office/drawing/2014/main" id="{2FB53C14-AF63-1CC8-6F8E-FD296465A035}"/>
              </a:ext>
            </a:extLst>
          </p:cNvPr>
          <p:cNvSpPr txBox="1">
            <a:spLocks/>
          </p:cNvSpPr>
          <p:nvPr/>
        </p:nvSpPr>
        <p:spPr>
          <a:xfrm>
            <a:off x="713225" y="1447608"/>
            <a:ext cx="3977721" cy="2103399"/>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dirty="0"/>
              <a:t>An essential component of Human Resource Management is performance management. </a:t>
            </a:r>
          </a:p>
          <a:p>
            <a:pPr marL="171450" indent="-171450" algn="just">
              <a:buSzPts val="1100"/>
              <a:buFont typeface="Arial" panose="020B0604020202020204" pitchFamily="34" charset="0"/>
              <a:buChar char="•"/>
            </a:pPr>
            <a:r>
              <a:rPr lang="en-US" sz="1400" dirty="0"/>
              <a:t>Managing employee performance properly is especially important in the hospitality sector (</a:t>
            </a:r>
            <a:r>
              <a:rPr lang="en-US" sz="1400" dirty="0" err="1"/>
              <a:t>Arwab</a:t>
            </a:r>
            <a:r>
              <a:rPr lang="en-US" sz="1400" dirty="0"/>
              <a:t> et al., 2023).</a:t>
            </a:r>
          </a:p>
          <a:p>
            <a:pPr marL="171450" indent="-171450" algn="just">
              <a:buSzPts val="1100"/>
              <a:buFont typeface="Arial" panose="020B0604020202020204" pitchFamily="34" charset="0"/>
              <a:buChar char="•"/>
            </a:pPr>
            <a:r>
              <a:rPr lang="en-US" sz="1400" dirty="0"/>
              <a:t>It’s where guest experiences directly impact the reputation of the company.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85278-ECE4-BAAF-8F9D-1DF4C6969BCE}"/>
              </a:ext>
            </a:extLst>
          </p:cNvPr>
          <p:cNvSpPr>
            <a:spLocks noGrp="1"/>
          </p:cNvSpPr>
          <p:nvPr>
            <p:ph type="title"/>
          </p:nvPr>
        </p:nvSpPr>
        <p:spPr/>
        <p:txBody>
          <a:bodyPr/>
          <a:lstStyle/>
          <a:p>
            <a:r>
              <a:rPr lang="en-IN" b="1" dirty="0"/>
              <a:t>Performance Management in HRM</a:t>
            </a:r>
            <a:br>
              <a:rPr lang="en-IN" b="1" dirty="0"/>
            </a:br>
            <a:endParaRPr lang="en-IN" dirty="0"/>
          </a:p>
        </p:txBody>
      </p:sp>
      <p:pic>
        <p:nvPicPr>
          <p:cNvPr id="2050" name="Picture 2" descr="A Guide to the Performance Management Cycle - AIHR">
            <a:extLst>
              <a:ext uri="{FF2B5EF4-FFF2-40B4-BE49-F238E27FC236}">
                <a16:creationId xmlns:a16="http://schemas.microsoft.com/office/drawing/2014/main" id="{2B4AD4CB-D500-1A08-D8DA-E39ADE0404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4361" y="1829186"/>
            <a:ext cx="3358264" cy="1754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Google Shape;307;p33">
            <a:extLst>
              <a:ext uri="{FF2B5EF4-FFF2-40B4-BE49-F238E27FC236}">
                <a16:creationId xmlns:a16="http://schemas.microsoft.com/office/drawing/2014/main" id="{1276A968-5FCC-C971-868D-F3D44C9F00B0}"/>
              </a:ext>
            </a:extLst>
          </p:cNvPr>
          <p:cNvSpPr txBox="1">
            <a:spLocks/>
          </p:cNvSpPr>
          <p:nvPr/>
        </p:nvSpPr>
        <p:spPr>
          <a:xfrm>
            <a:off x="713225" y="1447609"/>
            <a:ext cx="4617057" cy="235124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dirty="0"/>
              <a:t>Performance management is the ongoing process of noting, evaluating, and enhancing employee performance (Efendi, 2021). </a:t>
            </a:r>
          </a:p>
          <a:p>
            <a:pPr marL="171450" indent="-171450" algn="just">
              <a:buSzPts val="1100"/>
              <a:buFont typeface="Arial" panose="020B0604020202020204" pitchFamily="34" charset="0"/>
              <a:buChar char="•"/>
            </a:pPr>
            <a:r>
              <a:rPr lang="en-US" sz="1400" dirty="0"/>
              <a:t>It is matching their efforts to </a:t>
            </a:r>
            <a:r>
              <a:rPr lang="en-US" sz="1400" dirty="0" err="1"/>
              <a:t>organisational</a:t>
            </a:r>
            <a:r>
              <a:rPr lang="en-US" sz="1400" dirty="0"/>
              <a:t> objectives. </a:t>
            </a:r>
          </a:p>
          <a:p>
            <a:pPr marL="171450" indent="-171450" algn="just">
              <a:buSzPts val="1100"/>
              <a:buFont typeface="Arial" panose="020B0604020202020204" pitchFamily="34" charset="0"/>
              <a:buChar char="•"/>
            </a:pPr>
            <a:r>
              <a:rPr lang="en-US" sz="1400" dirty="0"/>
              <a:t>Performance management in HRM ties employee performance to more general corporate success.</a:t>
            </a:r>
          </a:p>
        </p:txBody>
      </p:sp>
    </p:spTree>
    <p:extLst>
      <p:ext uri="{BB962C8B-B14F-4D97-AF65-F5344CB8AC3E}">
        <p14:creationId xmlns:p14="http://schemas.microsoft.com/office/powerpoint/2010/main" val="3534279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CA6C0-6AA9-91AD-E9A7-8390A4627F6F}"/>
              </a:ext>
            </a:extLst>
          </p:cNvPr>
          <p:cNvSpPr>
            <a:spLocks noGrp="1"/>
          </p:cNvSpPr>
          <p:nvPr>
            <p:ph type="title"/>
          </p:nvPr>
        </p:nvSpPr>
        <p:spPr/>
        <p:txBody>
          <a:bodyPr/>
          <a:lstStyle/>
          <a:p>
            <a:r>
              <a:rPr lang="en-IN" b="1" dirty="0"/>
              <a:t>Managerial Role at Novotel</a:t>
            </a:r>
            <a:br>
              <a:rPr lang="en-IN" b="1" dirty="0"/>
            </a:br>
            <a:endParaRPr lang="en-IN" dirty="0"/>
          </a:p>
        </p:txBody>
      </p:sp>
      <p:pic>
        <p:nvPicPr>
          <p:cNvPr id="5" name="Picture 4">
            <a:extLst>
              <a:ext uri="{FF2B5EF4-FFF2-40B4-BE49-F238E27FC236}">
                <a16:creationId xmlns:a16="http://schemas.microsoft.com/office/drawing/2014/main" id="{6DD93AC0-26E2-E2F7-927C-3226340F33E1}"/>
              </a:ext>
            </a:extLst>
          </p:cNvPr>
          <p:cNvPicPr>
            <a:picLocks noChangeAspect="1"/>
          </p:cNvPicPr>
          <p:nvPr/>
        </p:nvPicPr>
        <p:blipFill>
          <a:blip r:embed="rId3"/>
          <a:stretch>
            <a:fillRect/>
          </a:stretch>
        </p:blipFill>
        <p:spPr>
          <a:xfrm>
            <a:off x="5228761" y="1575573"/>
            <a:ext cx="3372547" cy="2248365"/>
          </a:xfrm>
          <a:prstGeom prst="rect">
            <a:avLst/>
          </a:prstGeom>
        </p:spPr>
      </p:pic>
      <p:sp>
        <p:nvSpPr>
          <p:cNvPr id="3" name="Google Shape;307;p33">
            <a:extLst>
              <a:ext uri="{FF2B5EF4-FFF2-40B4-BE49-F238E27FC236}">
                <a16:creationId xmlns:a16="http://schemas.microsoft.com/office/drawing/2014/main" id="{04F888C8-7203-8E7F-51FF-171438B06897}"/>
              </a:ext>
            </a:extLst>
          </p:cNvPr>
          <p:cNvSpPr txBox="1">
            <a:spLocks/>
          </p:cNvSpPr>
          <p:nvPr/>
        </p:nvSpPr>
        <p:spPr>
          <a:xfrm>
            <a:off x="921381" y="2272800"/>
            <a:ext cx="4074365" cy="5979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dirty="0"/>
              <a:t>Guests are welcomed and checked in (Lyytinen, 2022).</a:t>
            </a:r>
          </a:p>
          <a:p>
            <a:pPr marL="171450" indent="-171450" algn="just">
              <a:buSzPts val="1100"/>
              <a:buFont typeface="Arial" panose="020B0604020202020204" pitchFamily="34" charset="0"/>
              <a:buChar char="•"/>
            </a:pPr>
            <a:r>
              <a:rPr lang="en-US" sz="1400" dirty="0"/>
              <a:t>Managing queries and bookings. </a:t>
            </a:r>
          </a:p>
          <a:p>
            <a:pPr marL="171450" indent="-171450" algn="just">
              <a:buSzPts val="1100"/>
              <a:buFont typeface="Arial" panose="020B0604020202020204" pitchFamily="34" charset="0"/>
              <a:buChar char="•"/>
            </a:pPr>
            <a:r>
              <a:rPr lang="en-US" sz="1400" dirty="0"/>
              <a:t>Acting promptly to address issues and complaints. </a:t>
            </a:r>
          </a:p>
        </p:txBody>
      </p:sp>
    </p:spTree>
    <p:extLst>
      <p:ext uri="{BB962C8B-B14F-4D97-AF65-F5344CB8AC3E}">
        <p14:creationId xmlns:p14="http://schemas.microsoft.com/office/powerpoint/2010/main" val="897941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8FEF5-B7A4-E5C2-DAE1-8CF9E836D012}"/>
              </a:ext>
            </a:extLst>
          </p:cNvPr>
          <p:cNvSpPr>
            <a:spLocks noGrp="1"/>
          </p:cNvSpPr>
          <p:nvPr>
            <p:ph type="title"/>
          </p:nvPr>
        </p:nvSpPr>
        <p:spPr/>
        <p:txBody>
          <a:bodyPr/>
          <a:lstStyle/>
          <a:p>
            <a:r>
              <a:rPr lang="en-IN" b="1" dirty="0"/>
              <a:t>Performance Rating Framework</a:t>
            </a:r>
            <a:br>
              <a:rPr lang="en-IN" b="1" dirty="0"/>
            </a:br>
            <a:endParaRPr lang="en-IN" dirty="0"/>
          </a:p>
        </p:txBody>
      </p:sp>
      <p:sp>
        <p:nvSpPr>
          <p:cNvPr id="3" name="Google Shape;307;p33">
            <a:extLst>
              <a:ext uri="{FF2B5EF4-FFF2-40B4-BE49-F238E27FC236}">
                <a16:creationId xmlns:a16="http://schemas.microsoft.com/office/drawing/2014/main" id="{18DCE386-62D2-7100-6DEB-7AB13B8C8348}"/>
              </a:ext>
            </a:extLst>
          </p:cNvPr>
          <p:cNvSpPr txBox="1">
            <a:spLocks/>
          </p:cNvSpPr>
          <p:nvPr/>
        </p:nvSpPr>
        <p:spPr>
          <a:xfrm>
            <a:off x="795002" y="1953131"/>
            <a:ext cx="2691614" cy="165243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b="1" i="1" dirty="0"/>
              <a:t>Guest Satisfaction: </a:t>
            </a:r>
            <a:r>
              <a:rPr lang="en-US" sz="1400" dirty="0"/>
              <a:t>Gauged by surveys and comments.</a:t>
            </a:r>
          </a:p>
          <a:p>
            <a:pPr marL="171450" indent="-171450" algn="just">
              <a:buSzPts val="1100"/>
              <a:buFont typeface="Arial" panose="020B0604020202020204" pitchFamily="34" charset="0"/>
              <a:buChar char="•"/>
            </a:pPr>
            <a:r>
              <a:rPr lang="en-US" sz="1400" b="1" i="1" dirty="0"/>
              <a:t>Precision in Operations: </a:t>
            </a:r>
            <a:r>
              <a:rPr lang="en-US" sz="1400" dirty="0"/>
              <a:t>Efficiency in managing queries, bills, and bookings (Khan, 2025).</a:t>
            </a:r>
          </a:p>
          <a:p>
            <a:pPr marL="171450" indent="-171450" algn="just">
              <a:buSzPts val="1100"/>
              <a:buFont typeface="Arial" panose="020B0604020202020204" pitchFamily="34" charset="0"/>
              <a:buChar char="•"/>
            </a:pPr>
            <a:r>
              <a:rPr lang="en-US" sz="1400" b="1" i="1" dirty="0"/>
              <a:t>Professionalism: </a:t>
            </a:r>
            <a:r>
              <a:rPr lang="en-US" sz="1400" dirty="0"/>
              <a:t>Keeping up with one's attitude, attire, and speech.</a:t>
            </a:r>
          </a:p>
        </p:txBody>
      </p:sp>
      <p:graphicFrame>
        <p:nvGraphicFramePr>
          <p:cNvPr id="7" name="Table 6">
            <a:extLst>
              <a:ext uri="{FF2B5EF4-FFF2-40B4-BE49-F238E27FC236}">
                <a16:creationId xmlns:a16="http://schemas.microsoft.com/office/drawing/2014/main" id="{C3F5F60A-6E19-1282-B6BA-53B0034E3220}"/>
              </a:ext>
            </a:extLst>
          </p:cNvPr>
          <p:cNvGraphicFramePr>
            <a:graphicFrameLocks noGrp="1"/>
          </p:cNvGraphicFramePr>
          <p:nvPr>
            <p:extLst>
              <p:ext uri="{D42A27DB-BD31-4B8C-83A1-F6EECF244321}">
                <p14:modId xmlns:p14="http://schemas.microsoft.com/office/powerpoint/2010/main" val="1012622109"/>
              </p:ext>
            </p:extLst>
          </p:nvPr>
        </p:nvGraphicFramePr>
        <p:xfrm>
          <a:off x="3581644" y="1447609"/>
          <a:ext cx="5088187" cy="3021736"/>
        </p:xfrm>
        <a:graphic>
          <a:graphicData uri="http://schemas.openxmlformats.org/drawingml/2006/table">
            <a:tbl>
              <a:tblPr>
                <a:tableStyleId>{06FE40B7-7D53-41AB-8E6C-106A5085C928}</a:tableStyleId>
              </a:tblPr>
              <a:tblGrid>
                <a:gridCol w="1138442">
                  <a:extLst>
                    <a:ext uri="{9D8B030D-6E8A-4147-A177-3AD203B41FA5}">
                      <a16:colId xmlns:a16="http://schemas.microsoft.com/office/drawing/2014/main" val="4141167432"/>
                    </a:ext>
                  </a:extLst>
                </a:gridCol>
                <a:gridCol w="2922217">
                  <a:extLst>
                    <a:ext uri="{9D8B030D-6E8A-4147-A177-3AD203B41FA5}">
                      <a16:colId xmlns:a16="http://schemas.microsoft.com/office/drawing/2014/main" val="1194583990"/>
                    </a:ext>
                  </a:extLst>
                </a:gridCol>
                <a:gridCol w="1027528">
                  <a:extLst>
                    <a:ext uri="{9D8B030D-6E8A-4147-A177-3AD203B41FA5}">
                      <a16:colId xmlns:a16="http://schemas.microsoft.com/office/drawing/2014/main" val="2100770265"/>
                    </a:ext>
                  </a:extLst>
                </a:gridCol>
              </a:tblGrid>
              <a:tr h="205566">
                <a:tc>
                  <a:txBody>
                    <a:bodyPr/>
                    <a:lstStyle/>
                    <a:p>
                      <a:pPr algn="ctr">
                        <a:lnSpc>
                          <a:spcPct val="150000"/>
                        </a:lnSpc>
                        <a:buNone/>
                      </a:pPr>
                      <a:r>
                        <a:rPr lang="en-US" sz="900" b="1" dirty="0">
                          <a:solidFill>
                            <a:schemeClr val="tx1"/>
                          </a:solidFill>
                          <a:effectLst/>
                          <a:latin typeface="Cater one"/>
                        </a:rPr>
                        <a:t>Criteria</a:t>
                      </a:r>
                      <a:endParaRPr lang="en-US" sz="900" b="1" dirty="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US" sz="900" b="1" dirty="0">
                          <a:solidFill>
                            <a:schemeClr val="tx1"/>
                          </a:solidFill>
                          <a:effectLst/>
                          <a:latin typeface="Cater one"/>
                        </a:rPr>
                        <a:t>Description</a:t>
                      </a:r>
                      <a:endParaRPr lang="en-US" sz="900" b="1" dirty="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US" sz="900" b="1" dirty="0">
                          <a:solidFill>
                            <a:schemeClr val="tx1"/>
                          </a:solidFill>
                          <a:effectLst/>
                          <a:latin typeface="Cater one"/>
                        </a:rPr>
                        <a:t>Rating Scale (1–5)</a:t>
                      </a:r>
                      <a:endParaRPr lang="en-US" sz="900" b="1" dirty="0">
                        <a:solidFill>
                          <a:schemeClr val="tx1"/>
                        </a:solidFill>
                        <a:effectLst/>
                        <a:latin typeface="Cater one"/>
                        <a:ea typeface="Times New Roman" panose="02020603050405020304" pitchFamily="18" charset="0"/>
                      </a:endParaRPr>
                    </a:p>
                  </a:txBody>
                  <a:tcPr marL="35430" marR="35430" marT="35430" marB="35430"/>
                </a:tc>
                <a:extLst>
                  <a:ext uri="{0D108BD9-81ED-4DB2-BD59-A6C34878D82A}">
                    <a16:rowId xmlns:a16="http://schemas.microsoft.com/office/drawing/2014/main" val="2177617933"/>
                  </a:ext>
                </a:extLst>
              </a:tr>
              <a:tr h="0">
                <a:tc>
                  <a:txBody>
                    <a:bodyPr/>
                    <a:lstStyle/>
                    <a:p>
                      <a:pPr algn="just">
                        <a:lnSpc>
                          <a:spcPct val="150000"/>
                        </a:lnSpc>
                        <a:buNone/>
                      </a:pPr>
                      <a:r>
                        <a:rPr lang="en-US" sz="900" b="1" i="1" dirty="0">
                          <a:solidFill>
                            <a:schemeClr val="tx1"/>
                          </a:solidFill>
                          <a:effectLst/>
                          <a:latin typeface="Cater one"/>
                        </a:rPr>
                        <a:t>Guest Satisfaction</a:t>
                      </a:r>
                      <a:endParaRPr lang="en-US" sz="900" b="1" i="1" dirty="0">
                        <a:solidFill>
                          <a:schemeClr val="tx1"/>
                        </a:solidFill>
                        <a:effectLst/>
                        <a:latin typeface="Cater one"/>
                        <a:ea typeface="Times New Roman" panose="02020603050405020304" pitchFamily="18" charset="0"/>
                      </a:endParaRPr>
                    </a:p>
                  </a:txBody>
                  <a:tcPr marL="35430" marR="35430" marT="35430" marB="35430"/>
                </a:tc>
                <a:tc>
                  <a:txBody>
                    <a:bodyPr/>
                    <a:lstStyle/>
                    <a:p>
                      <a:pPr algn="just">
                        <a:lnSpc>
                          <a:spcPct val="150000"/>
                        </a:lnSpc>
                        <a:buNone/>
                      </a:pPr>
                      <a:r>
                        <a:rPr lang="en-US" sz="900" dirty="0">
                          <a:solidFill>
                            <a:schemeClr val="tx1"/>
                          </a:solidFill>
                          <a:effectLst/>
                          <a:latin typeface="Cater one"/>
                        </a:rPr>
                        <a:t>Measured through surveys, online reviews, and direct guest feedback.</a:t>
                      </a:r>
                      <a:endParaRPr lang="en-US" sz="900" dirty="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US" sz="900" dirty="0">
                          <a:solidFill>
                            <a:schemeClr val="tx1"/>
                          </a:solidFill>
                          <a:effectLst/>
                          <a:latin typeface="Cater one"/>
                        </a:rPr>
                        <a:t>4</a:t>
                      </a:r>
                      <a:endParaRPr lang="en-US" sz="900" dirty="0">
                        <a:solidFill>
                          <a:schemeClr val="tx1"/>
                        </a:solidFill>
                        <a:effectLst/>
                        <a:latin typeface="Cater one"/>
                        <a:ea typeface="Times New Roman" panose="02020603050405020304" pitchFamily="18" charset="0"/>
                      </a:endParaRPr>
                    </a:p>
                  </a:txBody>
                  <a:tcPr marL="35430" marR="35430" marT="35430" marB="35430"/>
                </a:tc>
                <a:extLst>
                  <a:ext uri="{0D108BD9-81ED-4DB2-BD59-A6C34878D82A}">
                    <a16:rowId xmlns:a16="http://schemas.microsoft.com/office/drawing/2014/main" val="3270697120"/>
                  </a:ext>
                </a:extLst>
              </a:tr>
              <a:tr h="0">
                <a:tc>
                  <a:txBody>
                    <a:bodyPr/>
                    <a:lstStyle/>
                    <a:p>
                      <a:pPr algn="just">
                        <a:lnSpc>
                          <a:spcPct val="150000"/>
                        </a:lnSpc>
                        <a:buNone/>
                      </a:pPr>
                      <a:r>
                        <a:rPr lang="en-US" sz="900" b="1" i="1" dirty="0">
                          <a:solidFill>
                            <a:schemeClr val="tx1"/>
                          </a:solidFill>
                          <a:effectLst/>
                          <a:latin typeface="Cater one"/>
                        </a:rPr>
                        <a:t>Accuracy in Tasks</a:t>
                      </a:r>
                      <a:endParaRPr lang="en-US" sz="900" b="1" i="1" dirty="0">
                        <a:solidFill>
                          <a:schemeClr val="tx1"/>
                        </a:solidFill>
                        <a:effectLst/>
                        <a:latin typeface="Cater one"/>
                        <a:ea typeface="Times New Roman" panose="02020603050405020304" pitchFamily="18" charset="0"/>
                      </a:endParaRPr>
                    </a:p>
                  </a:txBody>
                  <a:tcPr marL="35430" marR="35430" marT="35430" marB="35430"/>
                </a:tc>
                <a:tc>
                  <a:txBody>
                    <a:bodyPr/>
                    <a:lstStyle/>
                    <a:p>
                      <a:pPr algn="just">
                        <a:lnSpc>
                          <a:spcPct val="150000"/>
                        </a:lnSpc>
                        <a:buNone/>
                      </a:pPr>
                      <a:r>
                        <a:rPr lang="en-US" sz="900" dirty="0">
                          <a:solidFill>
                            <a:schemeClr val="tx1"/>
                          </a:solidFill>
                          <a:effectLst/>
                          <a:latin typeface="Cater one"/>
                        </a:rPr>
                        <a:t>Efficiency in booking, billing, data entry, and handling enquiries.</a:t>
                      </a:r>
                      <a:endParaRPr lang="en-US" sz="900" dirty="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US" sz="900">
                          <a:solidFill>
                            <a:schemeClr val="tx1"/>
                          </a:solidFill>
                          <a:effectLst/>
                          <a:latin typeface="Cater one"/>
                        </a:rPr>
                        <a:t>5</a:t>
                      </a:r>
                      <a:endParaRPr lang="en-US" sz="900">
                        <a:solidFill>
                          <a:schemeClr val="tx1"/>
                        </a:solidFill>
                        <a:effectLst/>
                        <a:latin typeface="Cater one"/>
                        <a:ea typeface="Times New Roman" panose="02020603050405020304" pitchFamily="18" charset="0"/>
                      </a:endParaRPr>
                    </a:p>
                  </a:txBody>
                  <a:tcPr marL="35430" marR="35430" marT="35430" marB="35430"/>
                </a:tc>
                <a:extLst>
                  <a:ext uri="{0D108BD9-81ED-4DB2-BD59-A6C34878D82A}">
                    <a16:rowId xmlns:a16="http://schemas.microsoft.com/office/drawing/2014/main" val="4166997750"/>
                  </a:ext>
                </a:extLst>
              </a:tr>
              <a:tr h="0">
                <a:tc>
                  <a:txBody>
                    <a:bodyPr/>
                    <a:lstStyle/>
                    <a:p>
                      <a:pPr algn="just">
                        <a:lnSpc>
                          <a:spcPct val="150000"/>
                        </a:lnSpc>
                        <a:buNone/>
                      </a:pPr>
                      <a:r>
                        <a:rPr lang="en-US" sz="900" b="1" i="1" dirty="0">
                          <a:solidFill>
                            <a:schemeClr val="tx1"/>
                          </a:solidFill>
                          <a:effectLst/>
                          <a:latin typeface="Cater one"/>
                        </a:rPr>
                        <a:t>Professionalism</a:t>
                      </a:r>
                      <a:endParaRPr lang="en-US" sz="900" b="1" i="1" dirty="0">
                        <a:solidFill>
                          <a:schemeClr val="tx1"/>
                        </a:solidFill>
                        <a:effectLst/>
                        <a:latin typeface="Cater one"/>
                        <a:ea typeface="Times New Roman" panose="02020603050405020304" pitchFamily="18" charset="0"/>
                      </a:endParaRPr>
                    </a:p>
                  </a:txBody>
                  <a:tcPr marL="35430" marR="35430" marT="35430" marB="35430"/>
                </a:tc>
                <a:tc>
                  <a:txBody>
                    <a:bodyPr/>
                    <a:lstStyle/>
                    <a:p>
                      <a:pPr algn="just">
                        <a:lnSpc>
                          <a:spcPct val="150000"/>
                        </a:lnSpc>
                        <a:buNone/>
                      </a:pPr>
                      <a:r>
                        <a:rPr lang="en-US" sz="900">
                          <a:solidFill>
                            <a:schemeClr val="tx1"/>
                          </a:solidFill>
                          <a:effectLst/>
                          <a:latin typeface="Cater one"/>
                        </a:rPr>
                        <a:t>Appearance, tone of communication, and positive attitude towards guests/staff.</a:t>
                      </a:r>
                      <a:endParaRPr lang="en-US" sz="90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US" sz="900" dirty="0">
                          <a:solidFill>
                            <a:schemeClr val="tx1"/>
                          </a:solidFill>
                          <a:effectLst/>
                          <a:latin typeface="Cater one"/>
                        </a:rPr>
                        <a:t>2</a:t>
                      </a:r>
                      <a:endParaRPr lang="en-US" sz="900" dirty="0">
                        <a:solidFill>
                          <a:schemeClr val="tx1"/>
                        </a:solidFill>
                        <a:effectLst/>
                        <a:latin typeface="Cater one"/>
                        <a:ea typeface="Times New Roman" panose="02020603050405020304" pitchFamily="18" charset="0"/>
                      </a:endParaRPr>
                    </a:p>
                  </a:txBody>
                  <a:tcPr marL="35430" marR="35430" marT="35430" marB="35430"/>
                </a:tc>
                <a:extLst>
                  <a:ext uri="{0D108BD9-81ED-4DB2-BD59-A6C34878D82A}">
                    <a16:rowId xmlns:a16="http://schemas.microsoft.com/office/drawing/2014/main" val="2430058248"/>
                  </a:ext>
                </a:extLst>
              </a:tr>
              <a:tr h="0">
                <a:tc>
                  <a:txBody>
                    <a:bodyPr/>
                    <a:lstStyle/>
                    <a:p>
                      <a:pPr algn="just">
                        <a:lnSpc>
                          <a:spcPct val="150000"/>
                        </a:lnSpc>
                        <a:buNone/>
                      </a:pPr>
                      <a:r>
                        <a:rPr lang="en-US" sz="900" b="1" i="1" dirty="0">
                          <a:solidFill>
                            <a:schemeClr val="tx1"/>
                          </a:solidFill>
                          <a:effectLst/>
                          <a:latin typeface="Cater one"/>
                        </a:rPr>
                        <a:t>Teamwork</a:t>
                      </a:r>
                      <a:endParaRPr lang="en-US" sz="900" b="1" i="1" dirty="0">
                        <a:solidFill>
                          <a:schemeClr val="tx1"/>
                        </a:solidFill>
                        <a:effectLst/>
                        <a:latin typeface="Cater one"/>
                        <a:ea typeface="Times New Roman" panose="02020603050405020304" pitchFamily="18" charset="0"/>
                      </a:endParaRPr>
                    </a:p>
                  </a:txBody>
                  <a:tcPr marL="35430" marR="35430" marT="35430" marB="35430"/>
                </a:tc>
                <a:tc>
                  <a:txBody>
                    <a:bodyPr/>
                    <a:lstStyle/>
                    <a:p>
                      <a:pPr algn="just">
                        <a:lnSpc>
                          <a:spcPct val="150000"/>
                        </a:lnSpc>
                        <a:buNone/>
                      </a:pPr>
                      <a:r>
                        <a:rPr lang="en-US" sz="900" dirty="0">
                          <a:solidFill>
                            <a:schemeClr val="tx1"/>
                          </a:solidFill>
                          <a:effectLst/>
                          <a:latin typeface="Cater one"/>
                        </a:rPr>
                        <a:t>Collaboration with colleagues to ensure smooth hotel operations.</a:t>
                      </a:r>
                      <a:endParaRPr lang="en-US" sz="900" dirty="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GB" sz="900" dirty="0">
                          <a:solidFill>
                            <a:schemeClr val="tx1"/>
                          </a:solidFill>
                          <a:effectLst/>
                          <a:latin typeface="Cater one"/>
                        </a:rPr>
                        <a:t>3</a:t>
                      </a:r>
                      <a:r>
                        <a:rPr lang="en-US" sz="900" dirty="0">
                          <a:solidFill>
                            <a:schemeClr val="tx1"/>
                          </a:solidFill>
                          <a:effectLst/>
                          <a:latin typeface="Cater one"/>
                        </a:rPr>
                        <a:t> </a:t>
                      </a:r>
                      <a:endParaRPr lang="en-US" sz="900" dirty="0">
                        <a:solidFill>
                          <a:schemeClr val="tx1"/>
                        </a:solidFill>
                        <a:effectLst/>
                        <a:latin typeface="Cater one"/>
                        <a:ea typeface="Times New Roman" panose="02020603050405020304" pitchFamily="18" charset="0"/>
                      </a:endParaRPr>
                    </a:p>
                  </a:txBody>
                  <a:tcPr marL="35430" marR="35430" marT="35430" marB="35430"/>
                </a:tc>
                <a:extLst>
                  <a:ext uri="{0D108BD9-81ED-4DB2-BD59-A6C34878D82A}">
                    <a16:rowId xmlns:a16="http://schemas.microsoft.com/office/drawing/2014/main" val="2317001746"/>
                  </a:ext>
                </a:extLst>
              </a:tr>
              <a:tr h="0">
                <a:tc>
                  <a:txBody>
                    <a:bodyPr/>
                    <a:lstStyle/>
                    <a:p>
                      <a:pPr algn="just">
                        <a:lnSpc>
                          <a:spcPct val="150000"/>
                        </a:lnSpc>
                        <a:buNone/>
                      </a:pPr>
                      <a:r>
                        <a:rPr lang="en-US" sz="900" b="1" i="1" dirty="0">
                          <a:solidFill>
                            <a:schemeClr val="tx1"/>
                          </a:solidFill>
                          <a:effectLst/>
                          <a:latin typeface="Cater one"/>
                        </a:rPr>
                        <a:t>Initiative</a:t>
                      </a:r>
                      <a:endParaRPr lang="en-US" sz="900" b="1" i="1" dirty="0">
                        <a:solidFill>
                          <a:schemeClr val="tx1"/>
                        </a:solidFill>
                        <a:effectLst/>
                        <a:latin typeface="Cater one"/>
                        <a:ea typeface="Times New Roman" panose="02020603050405020304" pitchFamily="18" charset="0"/>
                      </a:endParaRPr>
                    </a:p>
                  </a:txBody>
                  <a:tcPr marL="35430" marR="35430" marT="35430" marB="35430"/>
                </a:tc>
                <a:tc>
                  <a:txBody>
                    <a:bodyPr/>
                    <a:lstStyle/>
                    <a:p>
                      <a:pPr algn="just">
                        <a:lnSpc>
                          <a:spcPct val="150000"/>
                        </a:lnSpc>
                        <a:buNone/>
                      </a:pPr>
                      <a:r>
                        <a:rPr lang="en-US" sz="900" dirty="0">
                          <a:solidFill>
                            <a:schemeClr val="tx1"/>
                          </a:solidFill>
                          <a:effectLst/>
                          <a:latin typeface="Cater one"/>
                        </a:rPr>
                        <a:t>Ability to identify and resolve unexpected issues independently.</a:t>
                      </a:r>
                      <a:endParaRPr lang="en-US" sz="900" dirty="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US" sz="900" dirty="0">
                          <a:solidFill>
                            <a:schemeClr val="tx1"/>
                          </a:solidFill>
                          <a:effectLst/>
                          <a:latin typeface="Cater one"/>
                        </a:rPr>
                        <a:t>3</a:t>
                      </a:r>
                      <a:endParaRPr lang="en-US" sz="900" dirty="0">
                        <a:solidFill>
                          <a:schemeClr val="tx1"/>
                        </a:solidFill>
                        <a:effectLst/>
                        <a:latin typeface="Cater one"/>
                        <a:ea typeface="Times New Roman" panose="02020603050405020304" pitchFamily="18" charset="0"/>
                      </a:endParaRPr>
                    </a:p>
                  </a:txBody>
                  <a:tcPr marL="35430" marR="35430" marT="35430" marB="35430"/>
                </a:tc>
                <a:extLst>
                  <a:ext uri="{0D108BD9-81ED-4DB2-BD59-A6C34878D82A}">
                    <a16:rowId xmlns:a16="http://schemas.microsoft.com/office/drawing/2014/main" val="2787320626"/>
                  </a:ext>
                </a:extLst>
              </a:tr>
              <a:tr h="0">
                <a:tc>
                  <a:txBody>
                    <a:bodyPr/>
                    <a:lstStyle/>
                    <a:p>
                      <a:pPr algn="just">
                        <a:lnSpc>
                          <a:spcPct val="150000"/>
                        </a:lnSpc>
                        <a:buNone/>
                      </a:pPr>
                      <a:r>
                        <a:rPr lang="en-US" sz="900" b="1" i="1" dirty="0">
                          <a:solidFill>
                            <a:schemeClr val="tx1"/>
                          </a:solidFill>
                          <a:effectLst/>
                          <a:latin typeface="Cater one"/>
                        </a:rPr>
                        <a:t>Punctuality &amp; Reliability</a:t>
                      </a:r>
                      <a:endParaRPr lang="en-US" sz="900" b="1" i="1" dirty="0">
                        <a:solidFill>
                          <a:schemeClr val="tx1"/>
                        </a:solidFill>
                        <a:effectLst/>
                        <a:latin typeface="Cater one"/>
                        <a:ea typeface="Times New Roman" panose="02020603050405020304" pitchFamily="18" charset="0"/>
                      </a:endParaRPr>
                    </a:p>
                  </a:txBody>
                  <a:tcPr marL="35430" marR="35430" marT="35430" marB="35430"/>
                </a:tc>
                <a:tc>
                  <a:txBody>
                    <a:bodyPr/>
                    <a:lstStyle/>
                    <a:p>
                      <a:pPr algn="just">
                        <a:lnSpc>
                          <a:spcPct val="150000"/>
                        </a:lnSpc>
                        <a:buNone/>
                      </a:pPr>
                      <a:r>
                        <a:rPr lang="en-US" sz="900">
                          <a:solidFill>
                            <a:schemeClr val="tx1"/>
                          </a:solidFill>
                          <a:effectLst/>
                          <a:latin typeface="Cater one"/>
                        </a:rPr>
                        <a:t>Consistent attendance, meeting schedules, and dependability.</a:t>
                      </a:r>
                      <a:endParaRPr lang="en-US" sz="900">
                        <a:solidFill>
                          <a:schemeClr val="tx1"/>
                        </a:solidFill>
                        <a:effectLst/>
                        <a:latin typeface="Cater one"/>
                        <a:ea typeface="Times New Roman" panose="02020603050405020304" pitchFamily="18" charset="0"/>
                      </a:endParaRPr>
                    </a:p>
                  </a:txBody>
                  <a:tcPr marL="35430" marR="35430" marT="35430" marB="35430"/>
                </a:tc>
                <a:tc>
                  <a:txBody>
                    <a:bodyPr/>
                    <a:lstStyle/>
                    <a:p>
                      <a:pPr algn="ctr">
                        <a:lnSpc>
                          <a:spcPct val="150000"/>
                        </a:lnSpc>
                        <a:buNone/>
                      </a:pPr>
                      <a:r>
                        <a:rPr lang="en-US" sz="900" dirty="0">
                          <a:solidFill>
                            <a:schemeClr val="tx1"/>
                          </a:solidFill>
                          <a:effectLst/>
                          <a:latin typeface="Cater one"/>
                        </a:rPr>
                        <a:t>2</a:t>
                      </a:r>
                      <a:endParaRPr lang="en-US" sz="900" dirty="0">
                        <a:solidFill>
                          <a:schemeClr val="tx1"/>
                        </a:solidFill>
                        <a:effectLst/>
                        <a:latin typeface="Cater one"/>
                        <a:ea typeface="Times New Roman" panose="02020603050405020304" pitchFamily="18" charset="0"/>
                      </a:endParaRPr>
                    </a:p>
                  </a:txBody>
                  <a:tcPr marL="35430" marR="35430" marT="35430" marB="35430"/>
                </a:tc>
                <a:extLst>
                  <a:ext uri="{0D108BD9-81ED-4DB2-BD59-A6C34878D82A}">
                    <a16:rowId xmlns:a16="http://schemas.microsoft.com/office/drawing/2014/main" val="608082700"/>
                  </a:ext>
                </a:extLst>
              </a:tr>
            </a:tbl>
          </a:graphicData>
        </a:graphic>
      </p:graphicFrame>
    </p:spTree>
    <p:extLst>
      <p:ext uri="{BB962C8B-B14F-4D97-AF65-F5344CB8AC3E}">
        <p14:creationId xmlns:p14="http://schemas.microsoft.com/office/powerpoint/2010/main" val="2021479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3B373-9887-4639-5860-E67429519ADD}"/>
              </a:ext>
            </a:extLst>
          </p:cNvPr>
          <p:cNvSpPr>
            <a:spLocks noGrp="1"/>
          </p:cNvSpPr>
          <p:nvPr>
            <p:ph type="title"/>
          </p:nvPr>
        </p:nvSpPr>
        <p:spPr/>
        <p:txBody>
          <a:bodyPr/>
          <a:lstStyle/>
          <a:p>
            <a:r>
              <a:rPr lang="en-IN" b="1" dirty="0"/>
              <a:t>Conducting the Performance Meeting</a:t>
            </a:r>
            <a:br>
              <a:rPr lang="en-IN" b="1" dirty="0"/>
            </a:br>
            <a:endParaRPr lang="en-IN" dirty="0"/>
          </a:p>
        </p:txBody>
      </p:sp>
      <p:pic>
        <p:nvPicPr>
          <p:cNvPr id="5" name="Picture 4">
            <a:extLst>
              <a:ext uri="{FF2B5EF4-FFF2-40B4-BE49-F238E27FC236}">
                <a16:creationId xmlns:a16="http://schemas.microsoft.com/office/drawing/2014/main" id="{A69DD177-2EA2-8909-8D04-548C0C4B0F6F}"/>
              </a:ext>
            </a:extLst>
          </p:cNvPr>
          <p:cNvPicPr>
            <a:picLocks noChangeAspect="1"/>
          </p:cNvPicPr>
          <p:nvPr/>
        </p:nvPicPr>
        <p:blipFill>
          <a:blip r:embed="rId3"/>
          <a:stretch>
            <a:fillRect/>
          </a:stretch>
        </p:blipFill>
        <p:spPr>
          <a:xfrm>
            <a:off x="4713251" y="1823880"/>
            <a:ext cx="3251498" cy="2363809"/>
          </a:xfrm>
          <a:prstGeom prst="rect">
            <a:avLst/>
          </a:prstGeom>
          <a:ln>
            <a:noFill/>
          </a:ln>
          <a:effectLst>
            <a:outerShdw blurRad="292100" dist="139700" dir="2700000" algn="tl" rotWithShape="0">
              <a:srgbClr val="333333">
                <a:alpha val="65000"/>
              </a:srgbClr>
            </a:outerShdw>
          </a:effectLst>
        </p:spPr>
      </p:pic>
      <p:sp>
        <p:nvSpPr>
          <p:cNvPr id="3" name="Google Shape;307;p33">
            <a:extLst>
              <a:ext uri="{FF2B5EF4-FFF2-40B4-BE49-F238E27FC236}">
                <a16:creationId xmlns:a16="http://schemas.microsoft.com/office/drawing/2014/main" id="{471EB68E-7FEF-A20A-5CC9-661AB6D17BE5}"/>
              </a:ext>
            </a:extLst>
          </p:cNvPr>
          <p:cNvSpPr txBox="1">
            <a:spLocks/>
          </p:cNvSpPr>
          <p:nvPr/>
        </p:nvSpPr>
        <p:spPr>
          <a:xfrm>
            <a:off x="1962615" y="2571750"/>
            <a:ext cx="2036956" cy="5979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b="1" i="1" dirty="0"/>
              <a:t>Introduction</a:t>
            </a:r>
          </a:p>
          <a:p>
            <a:pPr marL="171450" indent="-171450" algn="just">
              <a:buSzPts val="1100"/>
              <a:buFont typeface="Arial" panose="020B0604020202020204" pitchFamily="34" charset="0"/>
              <a:buChar char="•"/>
            </a:pPr>
            <a:r>
              <a:rPr lang="en-US" sz="1400" b="1" i="1" dirty="0"/>
              <a:t>Achievements</a:t>
            </a:r>
          </a:p>
          <a:p>
            <a:pPr marL="171450" indent="-171450" algn="just">
              <a:buSzPts val="1100"/>
              <a:buFont typeface="Arial" panose="020B0604020202020204" pitchFamily="34" charset="0"/>
              <a:buChar char="•"/>
            </a:pPr>
            <a:r>
              <a:rPr lang="en-US" sz="1400" b="1" i="1" dirty="0"/>
              <a:t>Difficulties </a:t>
            </a:r>
          </a:p>
          <a:p>
            <a:pPr marL="171450" indent="-171450" algn="just">
              <a:buSzPts val="1100"/>
              <a:buFont typeface="Arial" panose="020B0604020202020204" pitchFamily="34" charset="0"/>
              <a:buChar char="•"/>
            </a:pPr>
            <a:r>
              <a:rPr lang="en-US" sz="1400" b="1" i="1" dirty="0"/>
              <a:t>Staff Feedback</a:t>
            </a:r>
          </a:p>
          <a:p>
            <a:pPr marL="171450" indent="-171450" algn="just">
              <a:buSzPts val="1100"/>
              <a:buFont typeface="Arial" panose="020B0604020202020204" pitchFamily="34" charset="0"/>
              <a:buChar char="•"/>
            </a:pPr>
            <a:r>
              <a:rPr lang="en-US" sz="1400" b="1" i="1" dirty="0"/>
              <a:t>Goal Setting</a:t>
            </a:r>
          </a:p>
          <a:p>
            <a:pPr marL="171450" indent="-171450" algn="just">
              <a:buSzPts val="1100"/>
              <a:buFont typeface="Arial" panose="020B0604020202020204" pitchFamily="34" charset="0"/>
              <a:buChar char="•"/>
            </a:pPr>
            <a:r>
              <a:rPr lang="en-US" sz="1400" b="1" i="1" dirty="0"/>
              <a:t>Support Plan</a:t>
            </a:r>
          </a:p>
          <a:p>
            <a:pPr marL="171450" indent="-171450" algn="just">
              <a:buSzPts val="1100"/>
              <a:buFont typeface="Arial" panose="020B0604020202020204" pitchFamily="34" charset="0"/>
              <a:buChar char="•"/>
            </a:pPr>
            <a:r>
              <a:rPr lang="en-US" sz="1400" b="1" i="1" dirty="0"/>
              <a:t>Conclusion</a:t>
            </a:r>
          </a:p>
        </p:txBody>
      </p:sp>
    </p:spTree>
    <p:extLst>
      <p:ext uri="{BB962C8B-B14F-4D97-AF65-F5344CB8AC3E}">
        <p14:creationId xmlns:p14="http://schemas.microsoft.com/office/powerpoint/2010/main" val="119282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EC459-140F-8845-3B39-921FA6A31B12}"/>
              </a:ext>
            </a:extLst>
          </p:cNvPr>
          <p:cNvSpPr>
            <a:spLocks noGrp="1"/>
          </p:cNvSpPr>
          <p:nvPr>
            <p:ph type="title"/>
          </p:nvPr>
        </p:nvSpPr>
        <p:spPr/>
        <p:txBody>
          <a:bodyPr/>
          <a:lstStyle/>
          <a:p>
            <a:r>
              <a:rPr lang="en-IN" b="1" dirty="0"/>
              <a:t> HRM Challenges in Hotels</a:t>
            </a:r>
            <a:br>
              <a:rPr lang="en-IN" b="1" dirty="0"/>
            </a:br>
            <a:endParaRPr lang="en-IN" dirty="0"/>
          </a:p>
        </p:txBody>
      </p:sp>
      <p:graphicFrame>
        <p:nvGraphicFramePr>
          <p:cNvPr id="4" name="Diagram 3">
            <a:extLst>
              <a:ext uri="{FF2B5EF4-FFF2-40B4-BE49-F238E27FC236}">
                <a16:creationId xmlns:a16="http://schemas.microsoft.com/office/drawing/2014/main" id="{C73A28A1-5561-6BC0-1991-812600B3F97B}"/>
              </a:ext>
            </a:extLst>
          </p:cNvPr>
          <p:cNvGraphicFramePr/>
          <p:nvPr>
            <p:extLst>
              <p:ext uri="{D42A27DB-BD31-4B8C-83A1-F6EECF244321}">
                <p14:modId xmlns:p14="http://schemas.microsoft.com/office/powerpoint/2010/main" val="1038857872"/>
              </p:ext>
            </p:extLst>
          </p:nvPr>
        </p:nvGraphicFramePr>
        <p:xfrm>
          <a:off x="4683513" y="1112200"/>
          <a:ext cx="4943707" cy="3325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Google Shape;307;p33">
            <a:extLst>
              <a:ext uri="{FF2B5EF4-FFF2-40B4-BE49-F238E27FC236}">
                <a16:creationId xmlns:a16="http://schemas.microsoft.com/office/drawing/2014/main" id="{78BE68C6-53FA-48A0-3456-118C71B52307}"/>
              </a:ext>
            </a:extLst>
          </p:cNvPr>
          <p:cNvSpPr txBox="1">
            <a:spLocks/>
          </p:cNvSpPr>
          <p:nvPr/>
        </p:nvSpPr>
        <p:spPr>
          <a:xfrm>
            <a:off x="713226" y="1666025"/>
            <a:ext cx="4617057" cy="221742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b="1" i="1" dirty="0"/>
              <a:t>High Employee Turnover: </a:t>
            </a:r>
            <a:r>
              <a:rPr lang="en-US" sz="1400" dirty="0"/>
              <a:t>Due to excessive hours or unpleasant circumstances, employees frequently quit.</a:t>
            </a:r>
          </a:p>
          <a:p>
            <a:pPr marL="171450" indent="-171450" algn="just">
              <a:buSzPts val="1100"/>
              <a:buFont typeface="Arial" panose="020B0604020202020204" pitchFamily="34" charset="0"/>
              <a:buChar char="•"/>
            </a:pPr>
            <a:r>
              <a:rPr lang="en-US" sz="1400" b="1" i="1" dirty="0"/>
              <a:t>Cultural Diversity: </a:t>
            </a:r>
            <a:r>
              <a:rPr lang="en-US" sz="1400" dirty="0"/>
              <a:t>Because staff and guests hail from different cultural origins, they need to be treated with respect and have good communication skills (Dimitriou, 2022).</a:t>
            </a:r>
          </a:p>
          <a:p>
            <a:pPr marL="171450" indent="-171450" algn="just">
              <a:buSzPts val="1100"/>
              <a:buFont typeface="Arial" panose="020B0604020202020204" pitchFamily="34" charset="0"/>
              <a:buChar char="•"/>
            </a:pPr>
            <a:r>
              <a:rPr lang="en-US" sz="1400" b="1" i="1" dirty="0"/>
              <a:t>Stress and Burnout: </a:t>
            </a:r>
            <a:r>
              <a:rPr lang="en-US" sz="1400" dirty="0"/>
              <a:t>Employees can become overwhelmed by peak seasons and demanding customers.</a:t>
            </a:r>
          </a:p>
        </p:txBody>
      </p:sp>
    </p:spTree>
    <p:extLst>
      <p:ext uri="{BB962C8B-B14F-4D97-AF65-F5344CB8AC3E}">
        <p14:creationId xmlns:p14="http://schemas.microsoft.com/office/powerpoint/2010/main" val="2943471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CD3F4-CD0D-190A-FFA5-1B7BF21D5439}"/>
              </a:ext>
            </a:extLst>
          </p:cNvPr>
          <p:cNvSpPr>
            <a:spLocks noGrp="1"/>
          </p:cNvSpPr>
          <p:nvPr>
            <p:ph type="title"/>
          </p:nvPr>
        </p:nvSpPr>
        <p:spPr/>
        <p:txBody>
          <a:bodyPr/>
          <a:lstStyle/>
          <a:p>
            <a:r>
              <a:rPr lang="en-IN" dirty="0"/>
              <a:t>Conclusion </a:t>
            </a:r>
          </a:p>
        </p:txBody>
      </p:sp>
      <p:pic>
        <p:nvPicPr>
          <p:cNvPr id="5122" name="Picture 2" descr="Office Innovations Inc. Need a New Reception Desk? Consider These ...">
            <a:extLst>
              <a:ext uri="{FF2B5EF4-FFF2-40B4-BE49-F238E27FC236}">
                <a16:creationId xmlns:a16="http://schemas.microsoft.com/office/drawing/2014/main" id="{19785D66-AED3-E0C0-A143-E24364BD2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701" y="1715229"/>
            <a:ext cx="3070303" cy="20464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Google Shape;307;p33">
            <a:extLst>
              <a:ext uri="{FF2B5EF4-FFF2-40B4-BE49-F238E27FC236}">
                <a16:creationId xmlns:a16="http://schemas.microsoft.com/office/drawing/2014/main" id="{A790AFEF-9EBA-1567-3603-4B9E266889D3}"/>
              </a:ext>
            </a:extLst>
          </p:cNvPr>
          <p:cNvSpPr txBox="1">
            <a:spLocks/>
          </p:cNvSpPr>
          <p:nvPr/>
        </p:nvSpPr>
        <p:spPr>
          <a:xfrm>
            <a:off x="713225" y="1447608"/>
            <a:ext cx="4617057" cy="2314069"/>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dirty="0"/>
              <a:t>To summarize, performance management is not only about assessing workers </a:t>
            </a:r>
          </a:p>
          <a:p>
            <a:pPr marL="171450" indent="-171450" algn="just">
              <a:buSzPts val="1100"/>
              <a:buFont typeface="Arial" panose="020B0604020202020204" pitchFamily="34" charset="0"/>
              <a:buChar char="•"/>
            </a:pPr>
            <a:r>
              <a:rPr lang="en-US" sz="1400" dirty="0"/>
              <a:t>It is about establishing feedback, development, and alignment with </a:t>
            </a:r>
            <a:r>
              <a:rPr lang="en-US" sz="1400" dirty="0" err="1"/>
              <a:t>organisational</a:t>
            </a:r>
            <a:r>
              <a:rPr lang="en-US" sz="1400" dirty="0"/>
              <a:t> objectives that are ongoing. </a:t>
            </a:r>
          </a:p>
          <a:p>
            <a:pPr marL="171450" indent="-171450" algn="just">
              <a:buSzPts val="1100"/>
              <a:buFont typeface="Arial" panose="020B0604020202020204" pitchFamily="34" charset="0"/>
              <a:buChar char="•"/>
            </a:pPr>
            <a:r>
              <a:rPr lang="en-US" sz="1400" dirty="0"/>
              <a:t>Since receptionists are essential to providing exceptional guest experiences, managing their performance is crucial at Novotel.</a:t>
            </a:r>
          </a:p>
        </p:txBody>
      </p:sp>
    </p:spTree>
    <p:extLst>
      <p:ext uri="{BB962C8B-B14F-4D97-AF65-F5344CB8AC3E}">
        <p14:creationId xmlns:p14="http://schemas.microsoft.com/office/powerpoint/2010/main" val="4011072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4749-7C5B-6C37-1048-E7B49250569B}"/>
              </a:ext>
            </a:extLst>
          </p:cNvPr>
          <p:cNvSpPr>
            <a:spLocks noGrp="1"/>
          </p:cNvSpPr>
          <p:nvPr>
            <p:ph type="title"/>
          </p:nvPr>
        </p:nvSpPr>
        <p:spPr/>
        <p:txBody>
          <a:bodyPr/>
          <a:lstStyle/>
          <a:p>
            <a:r>
              <a:rPr lang="en-IN" b="1" dirty="0"/>
              <a:t>Questions</a:t>
            </a:r>
            <a:br>
              <a:rPr lang="en-IN" b="1" dirty="0"/>
            </a:br>
            <a:endParaRPr lang="en-IN" dirty="0"/>
          </a:p>
        </p:txBody>
      </p:sp>
      <p:sp>
        <p:nvSpPr>
          <p:cNvPr id="3" name="Google Shape;307;p33">
            <a:extLst>
              <a:ext uri="{FF2B5EF4-FFF2-40B4-BE49-F238E27FC236}">
                <a16:creationId xmlns:a16="http://schemas.microsoft.com/office/drawing/2014/main" id="{687524D0-84C5-C5CB-8BBF-322B94351B01}"/>
              </a:ext>
            </a:extLst>
          </p:cNvPr>
          <p:cNvSpPr txBox="1">
            <a:spLocks/>
          </p:cNvSpPr>
          <p:nvPr/>
        </p:nvSpPr>
        <p:spPr>
          <a:xfrm>
            <a:off x="713225" y="1447608"/>
            <a:ext cx="7360258" cy="2514791"/>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171450" indent="-171450" algn="just">
              <a:buSzPts val="1100"/>
              <a:buFont typeface="Arial" panose="020B0604020202020204" pitchFamily="34" charset="0"/>
              <a:buChar char="•"/>
            </a:pPr>
            <a:r>
              <a:rPr lang="en-US" sz="1400" dirty="0"/>
              <a:t>What are your thoughts on your performance throughout the previous review period?</a:t>
            </a:r>
          </a:p>
          <a:p>
            <a:pPr marL="171450" indent="-171450" algn="just">
              <a:buSzPts val="1100"/>
              <a:buFont typeface="Arial" panose="020B0604020202020204" pitchFamily="34" charset="0"/>
              <a:buChar char="•"/>
            </a:pPr>
            <a:r>
              <a:rPr lang="en-US" sz="1400" dirty="0"/>
              <a:t>In what areas of your job do you have the greatest level of confidence?</a:t>
            </a:r>
          </a:p>
          <a:p>
            <a:pPr marL="171450" indent="-171450" algn="just">
              <a:buSzPts val="1100"/>
              <a:buFont typeface="Arial" panose="020B0604020202020204" pitchFamily="34" charset="0"/>
              <a:buChar char="•"/>
            </a:pPr>
            <a:r>
              <a:rPr lang="en-US" sz="1400" dirty="0"/>
              <a:t>Have any obstacles prevented you from doing your best?</a:t>
            </a:r>
          </a:p>
          <a:p>
            <a:pPr marL="171450" indent="-171450" algn="just">
              <a:buSzPts val="1100"/>
              <a:buFont typeface="Arial" panose="020B0604020202020204" pitchFamily="34" charset="0"/>
              <a:buChar char="•"/>
            </a:pPr>
            <a:r>
              <a:rPr lang="en-US" sz="1400" dirty="0"/>
              <a:t>What kind of coaching or assistance would help you get better?</a:t>
            </a:r>
          </a:p>
          <a:p>
            <a:pPr marL="171450" indent="-171450" algn="just">
              <a:buSzPts val="1100"/>
              <a:buFont typeface="Arial" panose="020B0604020202020204" pitchFamily="34" charset="0"/>
              <a:buChar char="•"/>
            </a:pPr>
            <a:r>
              <a:rPr lang="en-US" sz="1400" dirty="0"/>
              <a:t>In what ways do you believe your position enhances the total guest experience at Novotel?</a:t>
            </a:r>
          </a:p>
          <a:p>
            <a:pPr marL="171450" indent="-171450" algn="just">
              <a:buSzPts val="1100"/>
              <a:buFont typeface="Arial" panose="020B0604020202020204" pitchFamily="34" charset="0"/>
              <a:buChar char="•"/>
            </a:pPr>
            <a:r>
              <a:rPr lang="en-US" sz="1400" dirty="0"/>
              <a:t>What individual goals do you want to establish for the next performance cycle?</a:t>
            </a:r>
          </a:p>
        </p:txBody>
      </p:sp>
    </p:spTree>
    <p:extLst>
      <p:ext uri="{BB962C8B-B14F-4D97-AF65-F5344CB8AC3E}">
        <p14:creationId xmlns:p14="http://schemas.microsoft.com/office/powerpoint/2010/main" val="427367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A41B2-0298-06DE-D0BB-9270E260FFC4}"/>
              </a:ext>
            </a:extLst>
          </p:cNvPr>
          <p:cNvSpPr>
            <a:spLocks noGrp="1"/>
          </p:cNvSpPr>
          <p:nvPr>
            <p:ph type="title"/>
          </p:nvPr>
        </p:nvSpPr>
        <p:spPr/>
        <p:txBody>
          <a:bodyPr/>
          <a:lstStyle/>
          <a:p>
            <a:r>
              <a:rPr lang="en-IN" dirty="0"/>
              <a:t>Reference </a:t>
            </a:r>
          </a:p>
        </p:txBody>
      </p:sp>
      <p:sp>
        <p:nvSpPr>
          <p:cNvPr id="3" name="Google Shape;307;p33">
            <a:extLst>
              <a:ext uri="{FF2B5EF4-FFF2-40B4-BE49-F238E27FC236}">
                <a16:creationId xmlns:a16="http://schemas.microsoft.com/office/drawing/2014/main" id="{1A22E4A2-EE28-32D8-6396-467A52FB3148}"/>
              </a:ext>
            </a:extLst>
          </p:cNvPr>
          <p:cNvSpPr txBox="1">
            <a:spLocks/>
          </p:cNvSpPr>
          <p:nvPr/>
        </p:nvSpPr>
        <p:spPr>
          <a:xfrm>
            <a:off x="713225" y="1447608"/>
            <a:ext cx="7717500" cy="3156391"/>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1pPr>
            <a:lvl2pPr marL="914400" marR="0" lvl="1"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2pPr>
            <a:lvl3pPr marL="1371600" marR="0" lvl="2"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3pPr>
            <a:lvl4pPr marL="1828800" marR="0" lvl="3"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4pPr>
            <a:lvl5pPr marL="2286000" marR="0" lvl="4"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5pPr>
            <a:lvl6pPr marL="2743200" marR="0" lvl="5"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6pPr>
            <a:lvl7pPr marL="3200400" marR="0" lvl="6" indent="-304800" algn="l" rtl="0">
              <a:lnSpc>
                <a:spcPct val="100000"/>
              </a:lnSpc>
              <a:spcBef>
                <a:spcPts val="0"/>
              </a:spcBef>
              <a:spcAft>
                <a:spcPts val="0"/>
              </a:spcAft>
              <a:buClr>
                <a:schemeClr val="dk1"/>
              </a:buClr>
              <a:buSzPts val="1200"/>
              <a:buFont typeface="Livvic"/>
              <a:buAutoNum type="arabicPeriod"/>
              <a:defRPr sz="1200" b="0" i="0" u="none" strike="noStrike" cap="none">
                <a:solidFill>
                  <a:schemeClr val="dk1"/>
                </a:solidFill>
                <a:latin typeface="Livvic"/>
                <a:ea typeface="Livvic"/>
                <a:cs typeface="Livvic"/>
                <a:sym typeface="Livvic"/>
              </a:defRPr>
            </a:lvl7pPr>
            <a:lvl8pPr marL="3657600" marR="0" lvl="7" indent="-304800" algn="l" rtl="0">
              <a:lnSpc>
                <a:spcPct val="100000"/>
              </a:lnSpc>
              <a:spcBef>
                <a:spcPts val="0"/>
              </a:spcBef>
              <a:spcAft>
                <a:spcPts val="0"/>
              </a:spcAft>
              <a:buClr>
                <a:schemeClr val="dk1"/>
              </a:buClr>
              <a:buSzPts val="1200"/>
              <a:buFont typeface="Livvic"/>
              <a:buAutoNum type="alphaLcPeriod"/>
              <a:defRPr sz="1200" b="0" i="0" u="none" strike="noStrike" cap="none">
                <a:solidFill>
                  <a:schemeClr val="dk1"/>
                </a:solidFill>
                <a:latin typeface="Livvic"/>
                <a:ea typeface="Livvic"/>
                <a:cs typeface="Livvic"/>
                <a:sym typeface="Livvic"/>
              </a:defRPr>
            </a:lvl8pPr>
            <a:lvl9pPr marL="4114800" marR="0" lvl="8" indent="-304800" algn="l" rtl="0">
              <a:lnSpc>
                <a:spcPct val="100000"/>
              </a:lnSpc>
              <a:spcBef>
                <a:spcPts val="0"/>
              </a:spcBef>
              <a:spcAft>
                <a:spcPts val="0"/>
              </a:spcAft>
              <a:buClr>
                <a:schemeClr val="dk1"/>
              </a:buClr>
              <a:buSzPts val="1200"/>
              <a:buFont typeface="Livvic"/>
              <a:buAutoNum type="romanLcPeriod"/>
              <a:defRPr sz="1200" b="0" i="0" u="none" strike="noStrike" cap="none">
                <a:solidFill>
                  <a:schemeClr val="dk1"/>
                </a:solidFill>
                <a:latin typeface="Livvic"/>
                <a:ea typeface="Livvic"/>
                <a:cs typeface="Livvic"/>
                <a:sym typeface="Livvic"/>
              </a:defRPr>
            </a:lvl9pPr>
          </a:lstStyle>
          <a:p>
            <a:pPr marL="0" indent="0" algn="just">
              <a:buSzPts val="1100"/>
              <a:buNone/>
            </a:pPr>
            <a:r>
              <a:rPr lang="en-US" sz="1400" dirty="0" err="1"/>
              <a:t>Arwab</a:t>
            </a:r>
            <a:r>
              <a:rPr lang="en-US" sz="1400" dirty="0"/>
              <a:t>, M., Adil, M., Nasir, M. and Ali, M.A., 2023. Task performance and training of employees: the mediating role of employee engagement in the tourism and hospitality industry. European Journal of Training and Development, 47(9), pp.900-920. </a:t>
            </a:r>
          </a:p>
          <a:p>
            <a:pPr marL="0" indent="0" algn="just">
              <a:buSzPts val="1100"/>
              <a:buNone/>
            </a:pPr>
            <a:r>
              <a:rPr lang="en-US" sz="1400" dirty="0"/>
              <a:t>Dimitriou, C.K., 2022. The critical role that national culture and ethical leadership play in fostering employee commitment to service quality in the hotel industry. Research in Hospitality Management, 12(3), pp.255-271. </a:t>
            </a:r>
          </a:p>
          <a:p>
            <a:pPr marL="0" indent="0" algn="just">
              <a:buSzPts val="1100"/>
              <a:buNone/>
            </a:pPr>
            <a:r>
              <a:rPr lang="en-US" sz="1400" dirty="0"/>
              <a:t>Efendi, S., 2021, June. Implementation of talent management as an effort to improve employee performance. In 2nd Annual Conference on blended learning, educational technology and Innovation (ACBLETI 2020) (pp. 537-542). Atlantis Press. </a:t>
            </a:r>
          </a:p>
          <a:p>
            <a:pPr marL="0" indent="0" algn="just">
              <a:buSzPts val="1100"/>
              <a:buNone/>
            </a:pPr>
            <a:r>
              <a:rPr lang="en-US" sz="1400" dirty="0"/>
              <a:t>Khan, A., 2025. BIG DATA IN TOURISM: ENHANCING CUSTOMER EXPERIENCE AND OPERATIONAL EFFICIENCY. Journal of Big Data Privacy Management, 3(01), pp.60-65. </a:t>
            </a:r>
          </a:p>
          <a:p>
            <a:pPr marL="0" indent="0" algn="just">
              <a:buSzPts val="1100"/>
              <a:buNone/>
            </a:pPr>
            <a:r>
              <a:rPr lang="en-US" sz="1400" dirty="0"/>
              <a:t>Lyytinen, E., 2022. ‘I have my everything in here’: Welcome, unwelcome and </a:t>
            </a:r>
            <a:r>
              <a:rPr lang="en-US" sz="1400" dirty="0" err="1"/>
              <a:t>rewelcome</a:t>
            </a:r>
            <a:r>
              <a:rPr lang="en-US" sz="1400" dirty="0"/>
              <a:t> in asylum seeker’s deportability. Hospitality &amp; Society, 12(2), pp.145-163. </a:t>
            </a:r>
          </a:p>
          <a:p>
            <a:pPr marL="0" indent="0" algn="just">
              <a:buSzPts val="1100"/>
              <a:buNone/>
            </a:pPr>
            <a:r>
              <a:rPr lang="en-US" sz="1400" dirty="0"/>
              <a:t>Mallia, A., 2022. The Competency Levels and Occupational Standards in the Hospitality Industry: A study of the Receptionist role in 5 Star Hotels in Malta. The Online Open Access Repository of the Institute of Tourism Studies (Malta).</a:t>
            </a:r>
          </a:p>
        </p:txBody>
      </p:sp>
    </p:spTree>
    <p:extLst>
      <p:ext uri="{BB962C8B-B14F-4D97-AF65-F5344CB8AC3E}">
        <p14:creationId xmlns:p14="http://schemas.microsoft.com/office/powerpoint/2010/main" val="2291382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7AE5A-3252-34DD-BF38-7E5A9C419423}"/>
              </a:ext>
            </a:extLst>
          </p:cNvPr>
          <p:cNvSpPr>
            <a:spLocks noGrp="1"/>
          </p:cNvSpPr>
          <p:nvPr>
            <p:ph type="title"/>
          </p:nvPr>
        </p:nvSpPr>
        <p:spPr>
          <a:xfrm>
            <a:off x="995724" y="1999050"/>
            <a:ext cx="7717500" cy="572700"/>
          </a:xfrm>
        </p:spPr>
        <p:txBody>
          <a:bodyPr/>
          <a:lstStyle/>
          <a:p>
            <a:r>
              <a:rPr lang="en-IN" sz="4400" dirty="0"/>
              <a:t>Thank You!!</a:t>
            </a:r>
          </a:p>
        </p:txBody>
      </p:sp>
    </p:spTree>
    <p:extLst>
      <p:ext uri="{BB962C8B-B14F-4D97-AF65-F5344CB8AC3E}">
        <p14:creationId xmlns:p14="http://schemas.microsoft.com/office/powerpoint/2010/main" val="940460922"/>
      </p:ext>
    </p:extLst>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TotalTime>
  <Words>1648</Words>
  <Application>Microsoft Office PowerPoint</Application>
  <PresentationFormat>On-screen Show (16:9)</PresentationFormat>
  <Paragraphs>100</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Hotel Business Plan by Slidesgo</vt:lpstr>
      <vt:lpstr>Performance Management in Human Resource Management: Novotel Hotel –  LCBB5012 Student: Florentina Cosma 2213581 Lecturer: liyanage Rodrigo   </vt:lpstr>
      <vt:lpstr>Introduction </vt:lpstr>
      <vt:lpstr>Performance Management in HRM </vt:lpstr>
      <vt:lpstr>Managerial Role at Novotel </vt:lpstr>
      <vt:lpstr>Performance Rating Framework </vt:lpstr>
      <vt:lpstr>Conducting the Performance Meeting </vt:lpstr>
      <vt:lpstr> HRM Challenges in Hotels </vt:lpstr>
      <vt:lpstr>Conclusion </vt:lpstr>
      <vt:lpstr>Questions </vt:lpstr>
      <vt:lpstr>Reference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in Human Resource Management: Novotel Hotel –   </dc:title>
  <cp:lastModifiedBy>Florentina Cosma (2213581)</cp:lastModifiedBy>
  <cp:revision>2</cp:revision>
  <dcterms:modified xsi:type="dcterms:W3CDTF">2025-10-17T19:39:27Z</dcterms:modified>
</cp:coreProperties>
</file>