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C587AE-FAC1-467D-A7B7-D689F41D4E43}" v="180" dt="2022-02-12T11:47:55.865"/>
    <p1510:client id="{24FB239F-CEFD-8636-9880-DD72E87BD852}" v="9" dt="2022-02-12T20:15:00.816"/>
    <p1510:client id="{32502223-55D1-039F-CA3D-156BB7C95B98}" v="381" dt="2022-02-12T12:58:11.434"/>
    <p1510:client id="{33FC8618-CCF9-E810-816D-5C25F16154E0}" v="2" dt="2022-02-13T15:07:38.791"/>
    <p1510:client id="{5A839FF1-D5E0-A3D3-F0F1-7501E6A923E5}" v="23" dt="2022-02-12T20:10:57.937"/>
    <p1510:client id="{8E0AB8F2-8DB2-800A-7F34-84DADEB692C5}" v="116" dt="2022-02-13T14:37:11.161"/>
    <p1510:client id="{A7A19EE2-3F36-4CA4-F522-B6DBFCBCE801}" v="420" dt="2022-02-13T12:55:50.931"/>
    <p1510:client id="{B21AC93A-DCAB-358A-4BAC-6A4F49B52FC6}" v="923" dt="2022-02-12T23:24:12.756"/>
    <p1510:client id="{C886CA19-C2CE-AF0C-D2AE-A55E02869FBC}" v="436" dt="2022-02-12T20:40:25.402"/>
    <p1510:client id="{E7EE085D-C2C7-3948-69B6-E32E950DB2B0}" v="871" dt="2022-02-12T20:04:18.093"/>
    <p1510:client id="{F109D40B-63AF-2614-747C-8757EADB8FD7}" v="3" dt="2022-02-12T20:41:44.0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viewProps" Target="viewProps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presProps" Target="presProps.xml" Id="rId12" /><Relationship Type="http://schemas.microsoft.com/office/2015/10/relationships/revisionInfo" Target="revisionInfo.xml" Id="rId1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tableStyles" Target="tableStyles.xml" Id="rId15" /><Relationship Type="http://schemas.openxmlformats.org/officeDocument/2006/relationships/slide" Target="slides/slide9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theme" Target="theme/theme1.xml" Id="rId14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87667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040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55869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19443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12114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9501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224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9367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502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51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110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9693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5" r:id="rId1"/>
    <p:sldLayoutId id="2147483816" r:id="rId2"/>
    <p:sldLayoutId id="2147483817" r:id="rId3"/>
    <p:sldLayoutId id="2147483818" r:id="rId4"/>
    <p:sldLayoutId id="2147483819" r:id="rId5"/>
    <p:sldLayoutId id="2147483813" r:id="rId6"/>
    <p:sldLayoutId id="2147483809" r:id="rId7"/>
    <p:sldLayoutId id="2147483810" r:id="rId8"/>
    <p:sldLayoutId id="2147483811" r:id="rId9"/>
    <p:sldLayoutId id="2147483812" r:id="rId10"/>
    <p:sldLayoutId id="214748381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8" name="Straight Connector 115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9" name="Straight Connector 117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41" name="Rectangle 119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2600" y="976160"/>
            <a:ext cx="3964251" cy="22379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100" dirty="0"/>
              <a:t>Effective Team Working</a:t>
            </a:r>
          </a:p>
        </p:txBody>
      </p:sp>
      <p:cxnSp>
        <p:nvCxnSpPr>
          <p:cNvPr id="143" name="Straight Connector 121">
            <a:extLst>
              <a:ext uri="{FF2B5EF4-FFF2-40B4-BE49-F238E27FC236}">
                <a16:creationId xmlns:a16="http://schemas.microsoft.com/office/drawing/2014/main" id="{E9615127-4E4B-44AE-B157-C50975D41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2600" y="3408254"/>
            <a:ext cx="3964250" cy="24700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90000"/>
              </a:lnSpc>
              <a:buFont typeface="Wingdings" panose="020B0604020202020204" pitchFamily="34" charset="0"/>
              <a:buChar char="§"/>
            </a:pPr>
            <a:r>
              <a:rPr lang="en-US" sz="1600" b="1" i="0" dirty="0"/>
              <a:t>Constantin </a:t>
            </a:r>
            <a:r>
              <a:rPr lang="en-US" sz="1600" b="1" dirty="0" err="1"/>
              <a:t>Mihaloiu</a:t>
            </a:r>
            <a:endParaRPr lang="en-US"/>
          </a:p>
          <a:p>
            <a:pPr marL="285750" indent="-285750">
              <a:lnSpc>
                <a:spcPct val="90000"/>
              </a:lnSpc>
              <a:buFont typeface="Wingdings" panose="020B0604020202020204" pitchFamily="34" charset="0"/>
              <a:buChar char="§"/>
            </a:pPr>
            <a:endParaRPr lang="en-US" sz="1600" b="1"/>
          </a:p>
          <a:p>
            <a:pPr marL="285750" indent="-285750">
              <a:lnSpc>
                <a:spcPct val="90000"/>
              </a:lnSpc>
              <a:buFont typeface="Wingdings" panose="020B0604020202020204" pitchFamily="34" charset="0"/>
              <a:buChar char="§"/>
            </a:pPr>
            <a:r>
              <a:rPr lang="en-US" sz="1600" b="1" dirty="0"/>
              <a:t>Lavinia </a:t>
            </a:r>
            <a:r>
              <a:rPr lang="en-US" sz="1600" b="1" dirty="0" err="1"/>
              <a:t>Mihaloiu</a:t>
            </a:r>
            <a:endParaRPr lang="en-US" sz="1600" b="1" dirty="0"/>
          </a:p>
          <a:p>
            <a:pPr marL="285750" indent="-285750">
              <a:lnSpc>
                <a:spcPct val="90000"/>
              </a:lnSpc>
              <a:buFont typeface="Wingdings" panose="020B0604020202020204" pitchFamily="34" charset="0"/>
              <a:buChar char="§"/>
            </a:pPr>
            <a:endParaRPr lang="en-US" sz="1600" b="1"/>
          </a:p>
          <a:p>
            <a:pPr marL="285750" indent="-285750">
              <a:lnSpc>
                <a:spcPct val="90000"/>
              </a:lnSpc>
              <a:buFont typeface="Wingdings" panose="020B0604020202020204" pitchFamily="34" charset="0"/>
              <a:buChar char="§"/>
            </a:pPr>
            <a:r>
              <a:rPr lang="en-US" sz="1600" b="1" dirty="0"/>
              <a:t>Ileana </a:t>
            </a:r>
            <a:r>
              <a:rPr lang="en-US" sz="1600" b="1" dirty="0" err="1"/>
              <a:t>Ciricu</a:t>
            </a:r>
            <a:endParaRPr lang="en-US" sz="1600" b="1"/>
          </a:p>
          <a:p>
            <a:pPr marL="285750" indent="-285750">
              <a:lnSpc>
                <a:spcPct val="90000"/>
              </a:lnSpc>
              <a:buFont typeface="Wingdings" panose="020B0604020202020204" pitchFamily="34" charset="0"/>
              <a:buChar char="§"/>
            </a:pPr>
            <a:endParaRPr lang="en-US" sz="1600" b="1"/>
          </a:p>
          <a:p>
            <a:pPr marL="285750" indent="-285750">
              <a:lnSpc>
                <a:spcPct val="90000"/>
              </a:lnSpc>
              <a:buFont typeface="Wingdings" panose="020B0604020202020204" pitchFamily="34" charset="0"/>
              <a:buChar char="§"/>
            </a:pPr>
            <a:r>
              <a:rPr lang="en-US" sz="1600" b="1" dirty="0"/>
              <a:t>Constantin Polgar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+"/>
            </a:pPr>
            <a:endParaRPr lang="en-US" sz="1600" b="1"/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03C1DB66-E3D8-4720-BDE5-84A46A4B41B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13" r="13"/>
          <a:stretch/>
        </p:blipFill>
        <p:spPr>
          <a:xfrm>
            <a:off x="5040694" y="488583"/>
            <a:ext cx="6588977" cy="5805885"/>
          </a:xfrm>
          <a:prstGeom prst="rect">
            <a:avLst/>
          </a:prstGeom>
        </p:spPr>
      </p:pic>
      <p:cxnSp>
        <p:nvCxnSpPr>
          <p:cNvPr id="145" name="Straight Connector 123">
            <a:extLst>
              <a:ext uri="{FF2B5EF4-FFF2-40B4-BE49-F238E27FC236}">
                <a16:creationId xmlns:a16="http://schemas.microsoft.com/office/drawing/2014/main" id="{B607C7DF-2703-4D3B-B500-8182840C0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0" name="Straight Connector 110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1" name="Straight Connector 112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2" name="Straight Connector 114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33" name="Rectangle 116">
            <a:extLst>
              <a:ext uri="{FF2B5EF4-FFF2-40B4-BE49-F238E27FC236}">
                <a16:creationId xmlns:a16="http://schemas.microsoft.com/office/drawing/2014/main" id="{35F60170-91B4-45F0-B88B-9C07AEC46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E48758-20F7-49BB-9A4D-2CF7760D3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07" y="702870"/>
            <a:ext cx="5614993" cy="309346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100"/>
              <a:t>Difference between Group and Team</a:t>
            </a:r>
          </a:p>
        </p:txBody>
      </p:sp>
      <p:cxnSp>
        <p:nvCxnSpPr>
          <p:cNvPr id="134" name="Straight Connector 118">
            <a:extLst>
              <a:ext uri="{FF2B5EF4-FFF2-40B4-BE49-F238E27FC236}">
                <a16:creationId xmlns:a16="http://schemas.microsoft.com/office/drawing/2014/main" id="{82A1AB15-495E-4EE0-98F0-89DD89CD1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5" name="Straight Connector 120">
            <a:extLst>
              <a:ext uri="{FF2B5EF4-FFF2-40B4-BE49-F238E27FC236}">
                <a16:creationId xmlns:a16="http://schemas.microsoft.com/office/drawing/2014/main" id="{74EEBF2A-B7AF-4EC9-B6F7-BF425E70A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77EF3AA6-582F-4CDB-BA02-5F644C4F9E59}"/>
              </a:ext>
            </a:extLst>
          </p:cNvPr>
          <p:cNvSpPr txBox="1"/>
          <p:nvPr/>
        </p:nvSpPr>
        <p:spPr>
          <a:xfrm>
            <a:off x="482601" y="3282330"/>
            <a:ext cx="5189963" cy="280089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buFont typeface="Arial" panose="020B0604020202020204" pitchFamily="34" charset="0"/>
            </a:pPr>
            <a:endParaRPr lang="en-US" sz="200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917D92F1-7A27-4C88-85DE-957529DE67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6547651"/>
              </p:ext>
            </p:extLst>
          </p:nvPr>
        </p:nvGraphicFramePr>
        <p:xfrm>
          <a:off x="6634090" y="1009403"/>
          <a:ext cx="5019817" cy="48391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4906">
                  <a:extLst>
                    <a:ext uri="{9D8B030D-6E8A-4147-A177-3AD203B41FA5}">
                      <a16:colId xmlns:a16="http://schemas.microsoft.com/office/drawing/2014/main" val="2909106994"/>
                    </a:ext>
                  </a:extLst>
                </a:gridCol>
                <a:gridCol w="2524911">
                  <a:extLst>
                    <a:ext uri="{9D8B030D-6E8A-4147-A177-3AD203B41FA5}">
                      <a16:colId xmlns:a16="http://schemas.microsoft.com/office/drawing/2014/main" val="2103817034"/>
                    </a:ext>
                  </a:extLst>
                </a:gridCol>
              </a:tblGrid>
              <a:tr h="475278">
                <a:tc>
                  <a:txBody>
                    <a:bodyPr/>
                    <a:lstStyle/>
                    <a:p>
                      <a:pPr algn="ctr"/>
                      <a:r>
                        <a:rPr lang="en-GB" sz="2100"/>
                        <a:t>GROUP</a:t>
                      </a:r>
                    </a:p>
                  </a:txBody>
                  <a:tcPr marL="108018" marR="108018" marT="54009" marB="5400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100"/>
                        <a:t>TEAMS</a:t>
                      </a:r>
                    </a:p>
                  </a:txBody>
                  <a:tcPr marL="108018" marR="108018" marT="54009" marB="54009"/>
                </a:tc>
                <a:extLst>
                  <a:ext uri="{0D108BD9-81ED-4DB2-BD59-A6C34878D82A}">
                    <a16:rowId xmlns:a16="http://schemas.microsoft.com/office/drawing/2014/main" val="1461083337"/>
                  </a:ext>
                </a:extLst>
              </a:tr>
              <a:tr h="4363910"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§"/>
                      </a:pPr>
                      <a:r>
                        <a:rPr lang="en-GB" sz="2100"/>
                        <a:t>Nr of people linked by a common activity or interest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2100"/>
                        <a:t>Not have a common goal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2100"/>
                        <a:t>Is not given a specific job or title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2100"/>
                        <a:t>Each person is free to act in his manner</a:t>
                      </a:r>
                    </a:p>
                  </a:txBody>
                  <a:tcPr marL="108018" marR="108018" marT="54009" marB="54009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§"/>
                      </a:pPr>
                      <a:r>
                        <a:rPr lang="en-GB" sz="2100"/>
                        <a:t>Is a group of people who work or do something together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2100"/>
                        <a:t>Have the same goal or cause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2100"/>
                        <a:t>Each person is assigned with a specific task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2100"/>
                        <a:t>The members depend on each other</a:t>
                      </a:r>
                    </a:p>
                  </a:txBody>
                  <a:tcPr marL="108018" marR="108018" marT="54009" marB="54009"/>
                </a:tc>
                <a:extLst>
                  <a:ext uri="{0D108BD9-81ED-4DB2-BD59-A6C34878D82A}">
                    <a16:rowId xmlns:a16="http://schemas.microsoft.com/office/drawing/2014/main" val="1185265986"/>
                  </a:ext>
                </a:extLst>
              </a:tr>
            </a:tbl>
          </a:graphicData>
        </a:graphic>
      </p:graphicFrame>
      <p:pic>
        <p:nvPicPr>
          <p:cNvPr id="4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4BC7AC44-5FDA-4B28-A729-026189C29F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302" y="3797658"/>
            <a:ext cx="5691264" cy="2510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002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4" name="Rectangle 93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77D63A-493C-4FEA-9EE7-8EE18BA962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6160"/>
            <a:ext cx="3964251" cy="22379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Belbin theory</a:t>
            </a:r>
          </a:p>
        </p:txBody>
      </p:sp>
      <p:cxnSp>
        <p:nvCxnSpPr>
          <p:cNvPr id="96" name="Straight Connector 95">
            <a:extLst>
              <a:ext uri="{FF2B5EF4-FFF2-40B4-BE49-F238E27FC236}">
                <a16:creationId xmlns:a16="http://schemas.microsoft.com/office/drawing/2014/main" id="{E9615127-4E4B-44AE-B157-C50975D41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52C317AC-584E-4874-868E-DF8F1ADE7138}"/>
              </a:ext>
            </a:extLst>
          </p:cNvPr>
          <p:cNvSpPr txBox="1"/>
          <p:nvPr/>
        </p:nvSpPr>
        <p:spPr>
          <a:xfrm>
            <a:off x="482600" y="3408254"/>
            <a:ext cx="3964250" cy="247003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§"/>
            </a:pPr>
            <a:r>
              <a:rPr lang="en-US" sz="2000" dirty="0"/>
              <a:t>The Plant</a:t>
            </a:r>
            <a:endParaRPr lang="en-US" dirty="0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§"/>
            </a:pPr>
            <a:r>
              <a:rPr lang="en-US" sz="2000" dirty="0"/>
              <a:t>The Monitor Evaluator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§"/>
            </a:pPr>
            <a:r>
              <a:rPr lang="en-US" sz="2000" dirty="0"/>
              <a:t>The Specialist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§"/>
            </a:pPr>
            <a:r>
              <a:rPr lang="en-US" sz="2000" dirty="0"/>
              <a:t>The Resource Investigator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§"/>
            </a:pPr>
            <a:r>
              <a:rPr lang="en-US" sz="2000" dirty="0"/>
              <a:t>The Co-Ordinator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§"/>
            </a:pPr>
            <a:r>
              <a:rPr lang="en-US" sz="2000" dirty="0"/>
              <a:t>The implementer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§"/>
            </a:pPr>
            <a:r>
              <a:rPr lang="en-US" sz="2000" dirty="0"/>
              <a:t>The Completer-Finisher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86EC7359-DFAA-48B2-A0B9-CAA9D367044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3573" b="3573"/>
          <a:stretch/>
        </p:blipFill>
        <p:spPr>
          <a:xfrm>
            <a:off x="5040694" y="1387075"/>
            <a:ext cx="6588977" cy="4083851"/>
          </a:xfrm>
          <a:prstGeom prst="rect">
            <a:avLst/>
          </a:prstGeom>
        </p:spPr>
      </p:pic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B607C7DF-2703-4D3B-B500-8182840C0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477AA3D7-8837-4BD7-8DF6-60A037B02D3A}"/>
              </a:ext>
            </a:extLst>
          </p:cNvPr>
          <p:cNvSpPr txBox="1"/>
          <p:nvPr/>
        </p:nvSpPr>
        <p:spPr>
          <a:xfrm>
            <a:off x="482600" y="3408254"/>
            <a:ext cx="3964250" cy="247003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buFont typeface="Arial" panose="020B0604020202020204" pitchFamily="34" charset="0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910293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" name="Rectangle 91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1E7297-6D7A-4EAD-BD6A-723320C9A7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33" y="2662553"/>
            <a:ext cx="4376480" cy="222543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5100" dirty="0"/>
              <a:t>1.Types of team</a:t>
            </a:r>
            <a:br>
              <a:rPr lang="en-US" sz="5100" dirty="0"/>
            </a:br>
            <a:br>
              <a:rPr lang="en-US" sz="5100" dirty="0"/>
            </a:br>
            <a:r>
              <a:rPr lang="en-US" sz="5100" dirty="0"/>
              <a:t>2.What makes a team to be effective</a:t>
            </a:r>
            <a:br>
              <a:rPr lang="en-US" sz="5100" dirty="0"/>
            </a:br>
            <a:endParaRPr lang="en-US" sz="51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1F06AF-8F54-4E21-9BBB-72DAC8DBF4EC}"/>
              </a:ext>
            </a:extLst>
          </p:cNvPr>
          <p:cNvSpPr txBox="1"/>
          <p:nvPr/>
        </p:nvSpPr>
        <p:spPr>
          <a:xfrm>
            <a:off x="482600" y="3408254"/>
            <a:ext cx="3964250" cy="247003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b="1" i="1" dirty="0"/>
          </a:p>
        </p:txBody>
      </p:sp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E886E400-17AB-4C88-82A7-D5D938D1DD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9090" r="9814" b="-1"/>
          <a:stretch/>
        </p:blipFill>
        <p:spPr>
          <a:xfrm>
            <a:off x="5040694" y="489856"/>
            <a:ext cx="6588977" cy="5878282"/>
          </a:xfrm>
          <a:prstGeom prst="rect">
            <a:avLst/>
          </a:prstGeom>
        </p:spPr>
      </p:pic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06A9FE31-8E40-4AAC-8B90-1AD6D7520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Connector 95">
            <a:extLst>
              <a:ext uri="{FF2B5EF4-FFF2-40B4-BE49-F238E27FC236}">
                <a16:creationId xmlns:a16="http://schemas.microsoft.com/office/drawing/2014/main" id="{52CE755F-6139-4A64-8874-30A9A3EFB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2C48DBBF-B1CF-4617-BE47-00C8A9DF7DFA}"/>
              </a:ext>
            </a:extLst>
          </p:cNvPr>
          <p:cNvSpPr txBox="1"/>
          <p:nvPr/>
        </p:nvSpPr>
        <p:spPr>
          <a:xfrm>
            <a:off x="4724400" y="320039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Wingdings"/>
              <a:buChar char="§"/>
            </a:pP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34612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5" name="Rectangle 114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EAD685-32C4-4C79-BB40-7D1AD08299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355" y="651374"/>
            <a:ext cx="5063528" cy="48612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0"/>
              </a:spcBef>
            </a:pPr>
            <a:r>
              <a:rPr lang="en-US" sz="3600" dirty="0"/>
              <a:t>1.The role of Team-Leader for an effective team</a:t>
            </a:r>
            <a:br>
              <a:rPr lang="en-US" sz="3600" dirty="0"/>
            </a:br>
            <a:br>
              <a:rPr lang="en-US" sz="3600" dirty="0"/>
            </a:br>
            <a:r>
              <a:rPr lang="en-US" sz="3600" dirty="0"/>
              <a:t>2.How to make an effective team to winning one</a:t>
            </a:r>
          </a:p>
        </p:txBody>
      </p:sp>
      <p:cxnSp>
        <p:nvCxnSpPr>
          <p:cNvPr id="117" name="Straight Connector 116">
            <a:extLst>
              <a:ext uri="{FF2B5EF4-FFF2-40B4-BE49-F238E27FC236}">
                <a16:creationId xmlns:a16="http://schemas.microsoft.com/office/drawing/2014/main" id="{E9615127-4E4B-44AE-B157-C50975D41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0CC4D953-B09D-47BC-90CF-CC5B9B149BF1}"/>
              </a:ext>
            </a:extLst>
          </p:cNvPr>
          <p:cNvSpPr txBox="1"/>
          <p:nvPr/>
        </p:nvSpPr>
        <p:spPr>
          <a:xfrm>
            <a:off x="220272" y="2908582"/>
            <a:ext cx="3964250" cy="247003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buFont typeface="Arial" panose="020B0604020202020204" pitchFamily="34" charset="0"/>
            </a:pPr>
            <a:endParaRPr lang="en-US" sz="2000" dirty="0"/>
          </a:p>
        </p:txBody>
      </p:sp>
      <p:pic>
        <p:nvPicPr>
          <p:cNvPr id="83" name="Picture 82" descr="A picture containing toy&#10;&#10;Description automatically generated">
            <a:extLst>
              <a:ext uri="{FF2B5EF4-FFF2-40B4-BE49-F238E27FC236}">
                <a16:creationId xmlns:a16="http://schemas.microsoft.com/office/drawing/2014/main" id="{A72F5FD5-EB79-4B9B-B1B5-4628036B3E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216" r="17216"/>
          <a:stretch/>
        </p:blipFill>
        <p:spPr>
          <a:xfrm>
            <a:off x="5230735" y="659381"/>
            <a:ext cx="6208894" cy="5539240"/>
          </a:xfrm>
          <a:prstGeom prst="rect">
            <a:avLst/>
          </a:prstGeom>
        </p:spPr>
      </p:pic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B607C7DF-2703-4D3B-B500-8182840C0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72F7E829-8618-4233-84B0-D03056AF3D94}"/>
              </a:ext>
            </a:extLst>
          </p:cNvPr>
          <p:cNvSpPr txBox="1"/>
          <p:nvPr/>
        </p:nvSpPr>
        <p:spPr>
          <a:xfrm>
            <a:off x="1251679" y="3687580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§"/>
            </a:pP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857156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" name="Straight Connector 85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5" name="Straight Connector 87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6" name="Straight Connector 8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07" name="Rectangle 91">
            <a:extLst>
              <a:ext uri="{FF2B5EF4-FFF2-40B4-BE49-F238E27FC236}">
                <a16:creationId xmlns:a16="http://schemas.microsoft.com/office/drawing/2014/main" id="{35F60170-91B4-45F0-B88B-9C07AEC46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9ABAE7-B765-4AAE-AF7D-621E0D0BF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07" y="702870"/>
            <a:ext cx="5614993" cy="177187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/>
              <a:t>Reward and Recognition</a:t>
            </a:r>
          </a:p>
        </p:txBody>
      </p:sp>
      <p:cxnSp>
        <p:nvCxnSpPr>
          <p:cNvPr id="108" name="Straight Connector 93">
            <a:extLst>
              <a:ext uri="{FF2B5EF4-FFF2-40B4-BE49-F238E27FC236}">
                <a16:creationId xmlns:a16="http://schemas.microsoft.com/office/drawing/2014/main" id="{82A1AB15-495E-4EE0-98F0-89DD89CD1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" name="Picture 7" descr="A picture containing text, businesscard, vector graphics, screenshot&#10;&#10;Description automatically generated">
            <a:extLst>
              <a:ext uri="{FF2B5EF4-FFF2-40B4-BE49-F238E27FC236}">
                <a16:creationId xmlns:a16="http://schemas.microsoft.com/office/drawing/2014/main" id="{DA6EE6D8-9F93-4C2E-B2A5-34F114BA8D9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820" r="4659" b="-1"/>
          <a:stretch/>
        </p:blipFill>
        <p:spPr>
          <a:xfrm>
            <a:off x="5968681" y="492978"/>
            <a:ext cx="6082324" cy="3639698"/>
          </a:xfrm>
          <a:prstGeom prst="rect">
            <a:avLst/>
          </a:prstGeom>
        </p:spPr>
      </p:pic>
      <p:cxnSp>
        <p:nvCxnSpPr>
          <p:cNvPr id="109" name="Straight Connector 95">
            <a:extLst>
              <a:ext uri="{FF2B5EF4-FFF2-40B4-BE49-F238E27FC236}">
                <a16:creationId xmlns:a16="http://schemas.microsoft.com/office/drawing/2014/main" id="{74EEBF2A-B7AF-4EC9-B6F7-BF425E70A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2" name="Picture 13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2E5524AA-1E23-4191-BCD0-7518B1CEFD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6" y="2182953"/>
            <a:ext cx="6088854" cy="4311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120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0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4" descr="A picture containing text, sky, several&#10;&#10;Description automatically generated">
            <a:extLst>
              <a:ext uri="{FF2B5EF4-FFF2-40B4-BE49-F238E27FC236}">
                <a16:creationId xmlns:a16="http://schemas.microsoft.com/office/drawing/2014/main" id="{86C785B1-101B-42F5-B2AD-F32E7A9D7F9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15185" r="2" b="2"/>
          <a:stretch/>
        </p:blipFill>
        <p:spPr>
          <a:xfrm>
            <a:off x="5602825" y="190053"/>
            <a:ext cx="6588977" cy="6115626"/>
          </a:xfrm>
          <a:prstGeom prst="rect">
            <a:avLst/>
          </a:prstGeom>
        </p:spPr>
      </p:pic>
      <p:cxnSp>
        <p:nvCxnSpPr>
          <p:cNvPr id="24" name="Straight Connector 12">
            <a:extLst>
              <a:ext uri="{FF2B5EF4-FFF2-40B4-BE49-F238E27FC236}">
                <a16:creationId xmlns:a16="http://schemas.microsoft.com/office/drawing/2014/main" id="{06A9FE31-8E40-4AAC-8B90-1AD6D7520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Straight Connector 14">
            <a:extLst>
              <a:ext uri="{FF2B5EF4-FFF2-40B4-BE49-F238E27FC236}">
                <a16:creationId xmlns:a16="http://schemas.microsoft.com/office/drawing/2014/main" id="{52CE755F-6139-4A64-8874-30A9A3EFB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itle 5">
            <a:extLst>
              <a:ext uri="{FF2B5EF4-FFF2-40B4-BE49-F238E27FC236}">
                <a16:creationId xmlns:a16="http://schemas.microsoft.com/office/drawing/2014/main" id="{86E236A4-0B2A-4799-A68A-40297A0DD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4047"/>
            <a:ext cx="10634472" cy="2157984"/>
          </a:xfrm>
        </p:spPr>
        <p:txBody>
          <a:bodyPr/>
          <a:lstStyle/>
          <a:p>
            <a:r>
              <a:rPr lang="en-GB" sz="4000" b="1" i="1" dirty="0"/>
              <a:t>Herzberg's Two-Factor Theory</a:t>
            </a:r>
          </a:p>
        </p:txBody>
      </p:sp>
      <p:graphicFrame>
        <p:nvGraphicFramePr>
          <p:cNvPr id="20" name="Table 21">
            <a:extLst>
              <a:ext uri="{FF2B5EF4-FFF2-40B4-BE49-F238E27FC236}">
                <a16:creationId xmlns:a16="http://schemas.microsoft.com/office/drawing/2014/main" id="{963D69F0-93DB-44BD-9FC6-460903299E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876011"/>
              </p:ext>
            </p:extLst>
          </p:nvPr>
        </p:nvGraphicFramePr>
        <p:xfrm>
          <a:off x="87442" y="2161081"/>
          <a:ext cx="5373476" cy="46027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6738">
                  <a:extLst>
                    <a:ext uri="{9D8B030D-6E8A-4147-A177-3AD203B41FA5}">
                      <a16:colId xmlns:a16="http://schemas.microsoft.com/office/drawing/2014/main" val="2890007168"/>
                    </a:ext>
                  </a:extLst>
                </a:gridCol>
                <a:gridCol w="2686738">
                  <a:extLst>
                    <a:ext uri="{9D8B030D-6E8A-4147-A177-3AD203B41FA5}">
                      <a16:colId xmlns:a16="http://schemas.microsoft.com/office/drawing/2014/main" val="73493050"/>
                    </a:ext>
                  </a:extLst>
                </a:gridCol>
              </a:tblGrid>
              <a:tr h="566969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Motivational</a:t>
                      </a:r>
                    </a:p>
                  </a:txBody>
                  <a:tcPr>
                    <a:lnR w="12700">
                      <a:solidFill>
                        <a:schemeClr val="tx1"/>
                      </a:solidFill>
                    </a:lnR>
                    <a:lnB w="12700">
                      <a:solidFill>
                        <a:schemeClr val="tx1"/>
                      </a:solidFill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Hygiene</a:t>
                      </a:r>
                      <a:endParaRPr lang="en-GB" sz="3200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B w="12700">
                      <a:solidFill>
                        <a:schemeClr val="tx1"/>
                      </a:solidFill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153617"/>
                  </a:ext>
                </a:extLst>
              </a:tr>
              <a:tr h="4023659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400" b="0" i="0" u="none" strike="noStrike" noProof="0" dirty="0">
                          <a:latin typeface="Calibri"/>
                        </a:rPr>
                        <a:t>Reward and Recognition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endParaRPr lang="en-GB" sz="2400" b="0" i="0" u="none" strike="noStrike" noProof="0" dirty="0">
                        <a:latin typeface="Calibri"/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400" b="0" i="0" u="none" strike="noStrike" noProof="0" dirty="0">
                          <a:latin typeface="Calibri"/>
                        </a:rPr>
                        <a:t>Promotion</a:t>
                      </a:r>
                      <a:endParaRPr lang="en-GB" sz="2400" b="0">
                        <a:latin typeface="Calibri"/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endParaRPr lang="en-GB" sz="2400" b="0" i="0" u="none" strike="noStrike" noProof="0" dirty="0">
                        <a:latin typeface="Calibri"/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400" b="0" i="0" u="none" strike="noStrike" noProof="0" dirty="0">
                          <a:latin typeface="Calibri"/>
                        </a:rPr>
                        <a:t>Achievement</a:t>
                      </a:r>
                      <a:endParaRPr lang="en-GB" sz="2400" b="0">
                        <a:latin typeface="Calibri"/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endParaRPr lang="en-GB" sz="2400" b="0" i="0" u="none" strike="noStrike" noProof="0" dirty="0">
                        <a:latin typeface="Calibri"/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400" b="0" i="0" u="none" strike="noStrike" noProof="0" dirty="0">
                          <a:latin typeface="Calibri"/>
                        </a:rPr>
                        <a:t>Personal Growth</a:t>
                      </a:r>
                      <a:endParaRPr lang="en-GB" sz="2400" b="0">
                        <a:latin typeface="Calibri"/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endParaRPr lang="en-GB" sz="2400" b="0" i="0" u="none" strike="noStrike" noProof="0" dirty="0">
                        <a:latin typeface="Calibri"/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400" b="0" i="0" u="none" strike="noStrike" noProof="0" dirty="0">
                          <a:latin typeface="Calibri"/>
                        </a:rPr>
                        <a:t>Responsibility</a:t>
                      </a:r>
                      <a:endParaRPr lang="en-GB" sz="2400" b="0">
                        <a:latin typeface="Calibri"/>
                      </a:endParaRP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GB" dirty="0"/>
                    </a:p>
                  </a:txBody>
                  <a:tcPr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400" b="0" i="0" u="none" strike="noStrike" noProof="0" dirty="0">
                          <a:latin typeface="Calibri"/>
                        </a:rPr>
                        <a:t>working condition</a:t>
                      </a:r>
                      <a:endParaRPr lang="en-US" sz="2400" dirty="0">
                        <a:latin typeface="Calibri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endParaRPr lang="en-US" sz="2400">
                        <a:latin typeface="Calibri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400" b="0" i="0" u="none" strike="noStrike" noProof="0" dirty="0">
                          <a:latin typeface="Calibri"/>
                        </a:rPr>
                        <a:t>Job safety and security</a:t>
                      </a:r>
                      <a:endParaRPr lang="en-GB" sz="2400">
                        <a:latin typeface="Calibri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endParaRPr lang="en-GB" sz="2400" b="0" i="0" u="none" strike="noStrike" noProof="0" dirty="0">
                        <a:latin typeface="Calibri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400" b="0" i="0" u="none" strike="noStrike" noProof="0" dirty="0">
                          <a:latin typeface="Calibri"/>
                        </a:rPr>
                        <a:t>Supervisor quality</a:t>
                      </a:r>
                      <a:endParaRPr lang="en-GB" sz="2400">
                        <a:latin typeface="Calibri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endParaRPr lang="en-GB" sz="2400" b="0" i="0" u="none" strike="noStrike" noProof="0" dirty="0">
                        <a:latin typeface="Calibri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400" b="0" i="0" u="none" strike="noStrike" noProof="0" dirty="0">
                          <a:latin typeface="Calibri"/>
                        </a:rPr>
                        <a:t>Policies and rules</a:t>
                      </a:r>
                      <a:endParaRPr lang="en-GB" sz="240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T w="12700">
                      <a:solidFill>
                        <a:schemeClr val="tx1"/>
                      </a:solidFill>
                    </a:lnT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00021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80196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E48FA233-30DB-4D0A-BF51-78D03F79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" name="Picture 60" descr="Colourful strings being woven togehter">
            <a:extLst>
              <a:ext uri="{FF2B5EF4-FFF2-40B4-BE49-F238E27FC236}">
                <a16:creationId xmlns:a16="http://schemas.microsoft.com/office/drawing/2014/main" id="{ABDE47B3-7E1D-4757-AD99-3FB10F598C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11285" r="6" b="4304"/>
          <a:stretch/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C89012F3-E872-4965-8202-7945C4E70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BA8DEB-5D53-466D-9BED-9923E0637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732032"/>
            <a:ext cx="5925577" cy="29668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>
                <a:solidFill>
                  <a:srgbClr val="FFFFFF"/>
                </a:solidFill>
              </a:rPr>
              <a:t>Group Dynamics</a:t>
            </a:r>
          </a:p>
        </p:txBody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34921031-DE97-4979-8D9E-C47904360F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391545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EB6C641A-6695-4538-80A7-EF3889041AF6}"/>
              </a:ext>
            </a:extLst>
          </p:cNvPr>
          <p:cNvSpPr txBox="1"/>
          <p:nvPr/>
        </p:nvSpPr>
        <p:spPr>
          <a:xfrm>
            <a:off x="8009744" y="3974892"/>
            <a:ext cx="370506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§"/>
            </a:pPr>
            <a:r>
              <a:rPr lang="en-GB" b="1"/>
              <a:t>What is Group Dynamics</a:t>
            </a:r>
          </a:p>
          <a:p>
            <a:pPr marL="285750" indent="-285750">
              <a:buFont typeface="Wingdings"/>
              <a:buChar char="§"/>
            </a:pPr>
            <a:r>
              <a:rPr lang="en-GB" b="1"/>
              <a:t>How to create Group dynamics</a:t>
            </a:r>
          </a:p>
          <a:p>
            <a:pPr marL="285750" indent="-285750">
              <a:buFont typeface="Wingdings"/>
              <a:buChar char="§"/>
            </a:pPr>
            <a:r>
              <a:rPr lang="en-GB" b="1"/>
              <a:t>How to encourage Group Dynamics</a:t>
            </a:r>
          </a:p>
          <a:p>
            <a:pPr marL="285750" indent="-285750">
              <a:buFont typeface="Wingdings"/>
              <a:buChar char="§"/>
            </a:pP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1849304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71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F5AF6C-A813-450A-BFAD-BB8ADC3082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6160"/>
            <a:ext cx="5388316" cy="188815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 i="1" dirty="0">
                <a:solidFill>
                  <a:schemeClr val="accent2"/>
                </a:solidFill>
              </a:rPr>
              <a:t>Effective conflict handling and delegation</a:t>
            </a:r>
          </a:p>
        </p:txBody>
      </p:sp>
      <p:cxnSp>
        <p:nvCxnSpPr>
          <p:cNvPr id="70" name="Straight Connector 73">
            <a:extLst>
              <a:ext uri="{FF2B5EF4-FFF2-40B4-BE49-F238E27FC236}">
                <a16:creationId xmlns:a16="http://schemas.microsoft.com/office/drawing/2014/main" id="{E9615127-4E4B-44AE-B157-C50975D41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EFBB7F25-E6A7-4D9E-8650-728650FF8B63}"/>
              </a:ext>
            </a:extLst>
          </p:cNvPr>
          <p:cNvSpPr txBox="1"/>
          <p:nvPr/>
        </p:nvSpPr>
        <p:spPr>
          <a:xfrm>
            <a:off x="482600" y="3433238"/>
            <a:ext cx="3964250" cy="276983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§"/>
            </a:pPr>
            <a:r>
              <a:rPr lang="en-US" sz="1600" b="1" dirty="0"/>
              <a:t>Meaning of conflict</a:t>
            </a:r>
            <a:endParaRPr lang="en-US" sz="1600" dirty="0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§"/>
            </a:pPr>
            <a:endParaRPr lang="en-US" sz="1600" b="1" dirty="0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§"/>
            </a:pPr>
            <a:r>
              <a:rPr lang="en-US" sz="1600" b="1" dirty="0"/>
              <a:t>When does conflict appear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§"/>
            </a:pPr>
            <a:endParaRPr lang="en-US" sz="1600" b="1" dirty="0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§"/>
            </a:pPr>
            <a:r>
              <a:rPr lang="en-US" sz="1600" b="1" dirty="0"/>
              <a:t>Tuckman stages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§"/>
            </a:pPr>
            <a:endParaRPr lang="en-US" sz="1600" b="1" dirty="0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§"/>
            </a:pPr>
            <a:r>
              <a:rPr lang="en-US" sz="1600" b="1" dirty="0"/>
              <a:t>How to use covey in conflict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§"/>
            </a:pPr>
            <a:endParaRPr lang="en-US" sz="1600" b="1" dirty="0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§"/>
            </a:pPr>
            <a:r>
              <a:rPr lang="en-US" sz="1600" b="1" dirty="0"/>
              <a:t>Workplace examples</a:t>
            </a:r>
          </a:p>
          <a:p>
            <a:pPr marL="571500" indent="-5715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§"/>
            </a:pPr>
            <a:endParaRPr lang="en-US" sz="700" b="1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§"/>
            </a:pPr>
            <a:endParaRPr lang="en-US" sz="700"/>
          </a:p>
        </p:txBody>
      </p:sp>
      <p:pic>
        <p:nvPicPr>
          <p:cNvPr id="40" name="Picture 4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5BDC211A-2E19-4A20-9FB3-D84DC9CF0A0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21490" b="21490"/>
          <a:stretch/>
        </p:blipFill>
        <p:spPr>
          <a:xfrm>
            <a:off x="5040694" y="1575419"/>
            <a:ext cx="6588977" cy="3707163"/>
          </a:xfrm>
          <a:prstGeom prst="rect">
            <a:avLst/>
          </a:prstGeom>
        </p:spPr>
      </p:pic>
      <p:cxnSp>
        <p:nvCxnSpPr>
          <p:cNvPr id="71" name="Straight Connector 75">
            <a:extLst>
              <a:ext uri="{FF2B5EF4-FFF2-40B4-BE49-F238E27FC236}">
                <a16:creationId xmlns:a16="http://schemas.microsoft.com/office/drawing/2014/main" id="{B607C7DF-2703-4D3B-B500-8182840C0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86864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48FA233-30DB-4D0A-BF51-78D03F79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F4CB15F2-271F-47FB-90A9-245D97EEE30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29903" r="5179" b="-5"/>
          <a:stretch/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C89012F3-E872-4965-8202-7945C4E70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3C122A-4F47-4A23-881B-FEB40B1D8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732032"/>
            <a:ext cx="5925577" cy="29668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>
                <a:solidFill>
                  <a:srgbClr val="FFFFFF"/>
                </a:solidFill>
              </a:rPr>
              <a:t>Any Questions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4921031-DE97-4979-8D9E-C47904360F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391545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28B52651-4277-4244-9F80-111BF7C17220}"/>
              </a:ext>
            </a:extLst>
          </p:cNvPr>
          <p:cNvSpPr txBox="1"/>
          <p:nvPr/>
        </p:nvSpPr>
        <p:spPr>
          <a:xfrm>
            <a:off x="5986072" y="4449580"/>
            <a:ext cx="4766871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solidFill>
                  <a:srgbClr val="FFFFFF"/>
                </a:solidFill>
                <a:latin typeface="Calibri"/>
                <a:cs typeface="Calibri"/>
              </a:rPr>
              <a:t>Thank you all for your presence and for your attention </a:t>
            </a:r>
          </a:p>
        </p:txBody>
      </p:sp>
    </p:spTree>
    <p:extLst>
      <p:ext uri="{BB962C8B-B14F-4D97-AF65-F5344CB8AC3E}">
        <p14:creationId xmlns:p14="http://schemas.microsoft.com/office/powerpoint/2010/main" val="2910775358"/>
      </p:ext>
    </p:extLst>
  </p:cSld>
  <p:clrMapOvr>
    <a:masterClrMapping/>
  </p:clrMapOvr>
</p:sld>
</file>

<file path=ppt/theme/theme1.xml><?xml version="1.0" encoding="utf-8"?>
<a:theme xmlns:a="http://schemas.openxmlformats.org/drawingml/2006/main" name="LevelVTI">
  <a:themeElements>
    <a:clrScheme name="Custom 88">
      <a:dk1>
        <a:sysClr val="windowText" lastClr="000000"/>
      </a:dk1>
      <a:lt1>
        <a:sysClr val="window" lastClr="FFFFFF"/>
      </a:lt1>
      <a:dk2>
        <a:srgbClr val="18223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939393"/>
      </a:accent6>
      <a:hlink>
        <a:srgbClr val="3E8FF1"/>
      </a:hlink>
      <a:folHlink>
        <a:srgbClr val="939393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velVTI" id="{64F43929-0387-4D33-907F-72B939BCAF99}" vid="{D804DF84-3298-4A39-BA0E-21F83D68BC2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LevelVTI</vt:lpstr>
      <vt:lpstr>Effective Team Working</vt:lpstr>
      <vt:lpstr>Difference between Group and Team</vt:lpstr>
      <vt:lpstr>Belbin theory</vt:lpstr>
      <vt:lpstr>1.Types of team  2.What makes a team to be effective </vt:lpstr>
      <vt:lpstr>1.The role of Team-Leader for an effective team  2.How to make an effective team to winning one</vt:lpstr>
      <vt:lpstr>Reward and Recognition</vt:lpstr>
      <vt:lpstr>Herzberg's Two-Factor Theory</vt:lpstr>
      <vt:lpstr>Group Dynamics</vt:lpstr>
      <vt:lpstr>Effective conflict handling and delegation</vt:lpstr>
      <vt:lpstr>Any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513</cp:revision>
  <dcterms:created xsi:type="dcterms:W3CDTF">2022-02-12T10:23:55Z</dcterms:created>
  <dcterms:modified xsi:type="dcterms:W3CDTF">2022-02-13T15:07:39Z</dcterms:modified>
</cp:coreProperties>
</file>