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539" r:id="rId3"/>
    <p:sldId id="536" r:id="rId4"/>
    <p:sldId id="562" r:id="rId5"/>
    <p:sldId id="558" r:id="rId6"/>
    <p:sldId id="559" r:id="rId7"/>
    <p:sldId id="560" r:id="rId8"/>
    <p:sldId id="503" r:id="rId9"/>
    <p:sldId id="504" r:id="rId10"/>
    <p:sldId id="564" r:id="rId11"/>
    <p:sldId id="505" r:id="rId12"/>
    <p:sldId id="506" r:id="rId13"/>
    <p:sldId id="507" r:id="rId14"/>
    <p:sldId id="540" r:id="rId15"/>
    <p:sldId id="541" r:id="rId16"/>
    <p:sldId id="510" r:id="rId17"/>
    <p:sldId id="511" r:id="rId18"/>
    <p:sldId id="542" r:id="rId19"/>
    <p:sldId id="543" r:id="rId20"/>
    <p:sldId id="563" r:id="rId21"/>
    <p:sldId id="565" r:id="rId22"/>
    <p:sldId id="544" r:id="rId23"/>
    <p:sldId id="545" r:id="rId24"/>
    <p:sldId id="516" r:id="rId25"/>
    <p:sldId id="537" r:id="rId26"/>
    <p:sldId id="546" r:id="rId27"/>
    <p:sldId id="519" r:id="rId28"/>
    <p:sldId id="547" r:id="rId29"/>
    <p:sldId id="548" r:id="rId30"/>
    <p:sldId id="549" r:id="rId31"/>
    <p:sldId id="550" r:id="rId32"/>
    <p:sldId id="551" r:id="rId33"/>
    <p:sldId id="552" r:id="rId34"/>
    <p:sldId id="553" r:id="rId35"/>
    <p:sldId id="554" r:id="rId36"/>
    <p:sldId id="555" r:id="rId37"/>
    <p:sldId id="556" r:id="rId38"/>
    <p:sldId id="530" r:id="rId39"/>
    <p:sldId id="531" r:id="rId40"/>
    <p:sldId id="502" r:id="rId41"/>
    <p:sldId id="561" r:id="rId42"/>
    <p:sldId id="566" r:id="rId43"/>
    <p:sldId id="567" r:id="rId44"/>
    <p:sldId id="532" r:id="rId45"/>
    <p:sldId id="533" r:id="rId46"/>
    <p:sldId id="557" r:id="rId47"/>
    <p:sldId id="520" r:id="rId48"/>
    <p:sldId id="538" r:id="rId49"/>
    <p:sldId id="518" r:id="rId50"/>
    <p:sldId id="34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39"/>
            <p14:sldId id="536"/>
            <p14:sldId id="562"/>
            <p14:sldId id="558"/>
            <p14:sldId id="559"/>
            <p14:sldId id="560"/>
            <p14:sldId id="503"/>
            <p14:sldId id="504"/>
            <p14:sldId id="564"/>
            <p14:sldId id="505"/>
            <p14:sldId id="506"/>
            <p14:sldId id="507"/>
            <p14:sldId id="540"/>
            <p14:sldId id="541"/>
            <p14:sldId id="510"/>
            <p14:sldId id="511"/>
            <p14:sldId id="542"/>
            <p14:sldId id="543"/>
            <p14:sldId id="563"/>
            <p14:sldId id="565"/>
            <p14:sldId id="544"/>
            <p14:sldId id="545"/>
            <p14:sldId id="516"/>
            <p14:sldId id="537"/>
            <p14:sldId id="546"/>
            <p14:sldId id="519"/>
            <p14:sldId id="547"/>
            <p14:sldId id="548"/>
            <p14:sldId id="549"/>
            <p14:sldId id="550"/>
            <p14:sldId id="551"/>
            <p14:sldId id="552"/>
            <p14:sldId id="553"/>
            <p14:sldId id="554"/>
            <p14:sldId id="555"/>
            <p14:sldId id="556"/>
            <p14:sldId id="530"/>
            <p14:sldId id="531"/>
            <p14:sldId id="502"/>
            <p14:sldId id="561"/>
            <p14:sldId id="566"/>
            <p14:sldId id="567"/>
            <p14:sldId id="532"/>
            <p14:sldId id="533"/>
            <p14:sldId id="557"/>
          </p14:sldIdLst>
        </p14:section>
        <p14:section name="Untitled Section" id="{B403779E-5227-4826-926A-C1916DBC45E8}">
          <p14:sldIdLst>
            <p14:sldId id="520"/>
            <p14:sldId id="538"/>
            <p14:sldId id="518"/>
            <p14:sldId id="34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F7F43-3436-4B7D-B4A7-B65AD73A8006}" v="2" dt="2025-12-02T11:03:07.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modSld">
      <pc:chgData name="Helen Lee" userId="950b76d7-29a8-4037-9cf6-1d47a6b96373" providerId="ADAL" clId="{0E72E064-B994-40C3-97B2-7A443233E461}" dt="2025-12-02T11:05:24.089" v="1" actId="20577"/>
      <pc:docMkLst>
        <pc:docMk/>
      </pc:docMkLst>
      <pc:sldChg chg="modSp mod">
        <pc:chgData name="Helen Lee" userId="950b76d7-29a8-4037-9cf6-1d47a6b96373" providerId="ADAL" clId="{0E72E064-B994-40C3-97B2-7A443233E461}" dt="2025-12-02T11:05:24.089" v="1" actId="20577"/>
        <pc:sldMkLst>
          <pc:docMk/>
          <pc:sldMk cId="2001912091" sldId="256"/>
        </pc:sldMkLst>
        <pc:spChg chg="mod">
          <ac:chgData name="Helen Lee" userId="950b76d7-29a8-4037-9cf6-1d47a6b96373" providerId="ADAL" clId="{0E72E064-B994-40C3-97B2-7A443233E461}" dt="2025-12-02T11:05:24.089" v="1" actId="20577"/>
          <ac:spMkLst>
            <pc:docMk/>
            <pc:sldMk cId="2001912091" sldId="256"/>
            <ac:spMk id="3" creationId="{7656A0CE-8939-C029-9567-593ED79E912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3863166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a:t>
            </a:r>
          </a:p>
          <a:p>
            <a:pPr marL="171450" lvl="0" indent="-171450">
              <a:buFont typeface="Arial" panose="020B0604020202020204" pitchFamily="34" charset="0"/>
              <a:buChar char="•"/>
            </a:pPr>
            <a:r>
              <a:rPr lang="en-US" dirty="0"/>
              <a:t>Distinguish between the different types of groups.</a:t>
            </a:r>
          </a:p>
          <a:p>
            <a:pPr marL="171450" lvl="0" indent="-171450">
              <a:buFont typeface="Arial" panose="020B0604020202020204" pitchFamily="34" charset="0"/>
              <a:buChar char="•"/>
            </a:pPr>
            <a:r>
              <a:rPr lang="en-US" dirty="0"/>
              <a:t>Describe the punctuated-equilibrium model of group development.</a:t>
            </a:r>
          </a:p>
          <a:p>
            <a:pPr marL="171450" lvl="0" indent="-171450">
              <a:buFont typeface="Arial" panose="020B0604020202020204" pitchFamily="34" charset="0"/>
              <a:buChar char="•"/>
            </a:pPr>
            <a:r>
              <a:rPr lang="en-US" dirty="0"/>
              <a:t>Show how role requirements change in different situations.</a:t>
            </a:r>
          </a:p>
          <a:p>
            <a:pPr marL="171450" lvl="0" indent="-171450">
              <a:buFont typeface="Arial" panose="020B0604020202020204" pitchFamily="34" charset="0"/>
              <a:buChar char="•"/>
            </a:pPr>
            <a:r>
              <a:rPr lang="en-US" dirty="0"/>
              <a:t>Demonstrate how norms exert influence on an individual’s behavior.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Additional objectives</a:t>
            </a:r>
            <a:r>
              <a:rPr lang="en-US" baseline="0" dirty="0"/>
              <a:t> for this chapter.</a:t>
            </a:r>
            <a:endParaRPr lang="en-US" dirty="0"/>
          </a:p>
          <a:p>
            <a:pPr marL="171450" lvl="0" indent="-171450">
              <a:buFont typeface="Arial" panose="020B0604020202020204" pitchFamily="34" charset="0"/>
              <a:buChar char="•"/>
            </a:pPr>
            <a:r>
              <a:rPr lang="en-US" dirty="0"/>
              <a:t>Show how status and size differences affect group performance.</a:t>
            </a:r>
          </a:p>
          <a:p>
            <a:pPr marL="171450" lvl="0" indent="-171450">
              <a:buFont typeface="Arial" panose="020B0604020202020204" pitchFamily="34" charset="0"/>
              <a:buChar char="•"/>
            </a:pPr>
            <a:r>
              <a:rPr lang="en-US" dirty="0"/>
              <a:t>Describe how issues of cohesiveness and diversity can be integrated for group effectiveness.</a:t>
            </a:r>
          </a:p>
          <a:p>
            <a:pPr marL="171450" lvl="0" indent="-171450">
              <a:buFont typeface="Arial" panose="020B0604020202020204" pitchFamily="34" charset="0"/>
              <a:buChar char="•"/>
            </a:pPr>
            <a:r>
              <a:rPr lang="en-US" dirty="0"/>
              <a:t>Contrast the strengths and weaknesses of group decision making.</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42599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Groups and teams are not the same thing. Exhibit 10-1 shows that a </a:t>
            </a:r>
            <a:r>
              <a:rPr lang="en-US" i="1" dirty="0"/>
              <a:t>work group </a:t>
            </a:r>
            <a:r>
              <a:rPr lang="en-US" dirty="0"/>
              <a:t>interacts primarily to share information and make decisions to help members perform within his or her area of responsibility. In contrast, a </a:t>
            </a:r>
            <a:r>
              <a:rPr lang="en-US" i="1" dirty="0"/>
              <a:t>work team </a:t>
            </a:r>
            <a:r>
              <a:rPr lang="en-US" dirty="0"/>
              <a:t>generates positive synergy through coordinated effort. Individual efforts result in a level of performance that is greater than the sum of those individual inputs.</a:t>
            </a:r>
          </a:p>
          <a:p>
            <a:pPr>
              <a:spcBef>
                <a:spcPct val="0"/>
              </a:spcBef>
            </a:pP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3310632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Exhibit 10-2 identifies four common types of teams. In addition, we’ll also describe </a:t>
            </a:r>
            <a:r>
              <a:rPr lang="en-US" i="1" dirty="0"/>
              <a:t>multiteam</a:t>
            </a:r>
            <a:r>
              <a:rPr lang="en-US" dirty="0"/>
              <a:t> </a:t>
            </a:r>
            <a:r>
              <a:rPr lang="en-US" i="1" dirty="0"/>
              <a:t>systems</a:t>
            </a:r>
            <a:r>
              <a:rPr lang="en-US" dirty="0"/>
              <a:t>. </a:t>
            </a:r>
          </a:p>
          <a:p>
            <a:pPr>
              <a:spcBef>
                <a:spcPct val="0"/>
              </a:spcBef>
            </a:pPr>
            <a:endParaRPr lang="en-US" dirty="0"/>
          </a:p>
          <a:p>
            <a:pPr>
              <a:spcBef>
                <a:spcPct val="0"/>
              </a:spcBef>
            </a:pPr>
            <a:r>
              <a:rPr lang="en-US" dirty="0"/>
              <a:t>First are </a:t>
            </a:r>
            <a:r>
              <a:rPr lang="en-US" i="1" dirty="0"/>
              <a:t>problem-solving </a:t>
            </a:r>
            <a:r>
              <a:rPr lang="en-US" dirty="0"/>
              <a:t>teams. In the past, teams were typically composed of 5–12 hourly employees from the same department who met for a few hours each week to discuss ways of improving quality, efficiency, and the work environment. These problem-solving teams rarely had the authority to implement their suggested actions.</a:t>
            </a:r>
            <a:r>
              <a:rPr lang="en-US" baseline="0" dirty="0"/>
              <a:t> </a:t>
            </a:r>
          </a:p>
          <a:p>
            <a:pPr>
              <a:spcBef>
                <a:spcPct val="0"/>
              </a:spcBef>
            </a:pPr>
            <a:endParaRPr lang="en-US" i="1" dirty="0"/>
          </a:p>
          <a:p>
            <a:pPr>
              <a:spcBef>
                <a:spcPct val="0"/>
              </a:spcBef>
            </a:pPr>
            <a:r>
              <a:rPr lang="en-US" i="1" dirty="0"/>
              <a:t>Self-managed teams </a:t>
            </a:r>
            <a:r>
              <a:rPr lang="en-US" dirty="0"/>
              <a:t>are groups of employees who perform highly related or interdependent jobs and take on many of the responsibilities of supervisors. </a:t>
            </a:r>
          </a:p>
          <a:p>
            <a:pPr>
              <a:spcBef>
                <a:spcPct val="0"/>
              </a:spcBef>
            </a:pPr>
            <a:endParaRPr lang="en-US" i="1" dirty="0"/>
          </a:p>
          <a:p>
            <a:pPr>
              <a:spcBef>
                <a:spcPct val="0"/>
              </a:spcBef>
            </a:pPr>
            <a:r>
              <a:rPr lang="en-US" i="1" dirty="0"/>
              <a:t>Cross-functional teams </a:t>
            </a:r>
            <a:r>
              <a:rPr lang="en-US" dirty="0"/>
              <a:t>are made up of employees from about the same hierarchical level but different work areas, who come together to accomplish a task. </a:t>
            </a:r>
          </a:p>
          <a:p>
            <a:pPr>
              <a:spcBef>
                <a:spcPct val="0"/>
              </a:spcBef>
            </a:pPr>
            <a:endParaRPr lang="en-US" i="1" dirty="0"/>
          </a:p>
          <a:p>
            <a:pPr>
              <a:spcBef>
                <a:spcPct val="0"/>
              </a:spcBef>
            </a:pPr>
            <a:r>
              <a:rPr lang="en-US" i="1" dirty="0"/>
              <a:t>Virtual teams </a:t>
            </a:r>
            <a:r>
              <a:rPr lang="en-US" dirty="0"/>
              <a:t>use computer technology to tie together physically dispersed members in order to achieve a common goal. </a:t>
            </a:r>
          </a:p>
          <a:p>
            <a:pPr>
              <a:spcBef>
                <a:spcPct val="0"/>
              </a:spcBef>
            </a:pPr>
            <a:endParaRPr lang="en-US" dirty="0"/>
          </a:p>
          <a:p>
            <a:pPr>
              <a:spcBef>
                <a:spcPct val="0"/>
              </a:spcBef>
            </a:pPr>
            <a:r>
              <a:rPr lang="en-US" dirty="0"/>
              <a:t>Finally, </a:t>
            </a:r>
            <a:r>
              <a:rPr lang="en-US" i="1" dirty="0"/>
              <a:t>multiteam</a:t>
            </a:r>
            <a:r>
              <a:rPr lang="en-US" dirty="0"/>
              <a:t> </a:t>
            </a:r>
            <a:r>
              <a:rPr lang="en-US" i="1" dirty="0"/>
              <a:t>systems</a:t>
            </a:r>
            <a:r>
              <a:rPr lang="en-US" dirty="0"/>
              <a:t> are collections of two or more interdependent teams that share a superordinate goal – they are a team of teams.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134417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Exhibit 10-3 summarizes what we know about what makes teams effective. There are a few caveats.</a:t>
            </a:r>
            <a:r>
              <a:rPr lang="en-US" baseline="0" dirty="0"/>
              <a:t> F</a:t>
            </a:r>
            <a:r>
              <a:rPr lang="en-US" dirty="0"/>
              <a:t>irst, teams differ in form and structure. The model attempts to generalize across all types of teams, but avoids rigidly applying its predictions to all teams. Second, the model assumes that teamwork is preferable to individual work. Third, consider what team effectiveness means in this model. Typically, team effectiveness includes objective measures of the team’s productivity, managers’ ratings of the team’s performance, and aggregate measures of member satisfaction.</a:t>
            </a:r>
          </a:p>
          <a:p>
            <a:pPr>
              <a:spcBef>
                <a:spcPct val="0"/>
              </a:spcBef>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1117015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 </a:t>
            </a:r>
            <a:r>
              <a:rPr lang="en-US" i="1" dirty="0">
                <a:ea typeface="ＭＳ Ｐゴシック" pitchFamily="34" charset="-128"/>
              </a:rPr>
              <a:t>group</a:t>
            </a:r>
            <a:r>
              <a:rPr lang="en-US" dirty="0">
                <a:ea typeface="ＭＳ Ｐゴシック" pitchFamily="34" charset="-128"/>
              </a:rPr>
              <a:t> is defined as two or more individuals, interacting and interdependent, who have come together to achieve particular objectives. Groups can be either formal or informal. </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Formal groups</a:t>
            </a:r>
            <a:r>
              <a:rPr lang="en-US" dirty="0">
                <a:ea typeface="ＭＳ Ｐゴシック" pitchFamily="34" charset="-128"/>
              </a:rPr>
              <a:t>, like an airline flight crew, are those defined by the organization’s structure, with designated work assignments establishing tasks. The behaviors that one should engage in are stipulated by and directed toward organizational goals.</a:t>
            </a:r>
            <a:r>
              <a:rPr lang="en-US" baseline="0" dirty="0">
                <a:ea typeface="ＭＳ Ｐゴシック" pitchFamily="34" charset="-128"/>
              </a:rPr>
              <a:t> </a:t>
            </a:r>
            <a:r>
              <a:rPr lang="en-US" dirty="0">
                <a:ea typeface="ＭＳ Ｐゴシック" pitchFamily="34" charset="-128"/>
              </a:rPr>
              <a:t>In contrast, </a:t>
            </a:r>
            <a:r>
              <a:rPr lang="en-US" i="1" dirty="0">
                <a:ea typeface="ＭＳ Ｐゴシック" pitchFamily="34" charset="-128"/>
              </a:rPr>
              <a:t>informal groups </a:t>
            </a:r>
            <a:r>
              <a:rPr lang="en-US" dirty="0">
                <a:ea typeface="ＭＳ Ｐゴシック" pitchFamily="34" charset="-128"/>
              </a:rPr>
              <a:t>are alliances that are neither formally structured nor organizationally determined, but instead are natural formations in the work environment in response to the need for social contact. So, for example, three employees from different departments who regularly eat lunch together is an informal group.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66185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Why do people form groups? Our tendency to take personal pride or offense for the accomplishments of a group is the territory of </a:t>
            </a:r>
            <a:r>
              <a:rPr lang="en-US" i="1" dirty="0">
                <a:ea typeface="ＭＳ Ｐゴシック" pitchFamily="34" charset="-128"/>
              </a:rPr>
              <a:t>social identity theory</a:t>
            </a:r>
            <a:r>
              <a:rPr lang="en-US" dirty="0">
                <a:ea typeface="ＭＳ Ｐゴシック" pitchFamily="34" charset="-128"/>
              </a:rPr>
              <a:t>. </a:t>
            </a:r>
          </a:p>
          <a:p>
            <a:pPr eaLnBrk="1" hangingPunct="1">
              <a:spcBef>
                <a:spcPct val="0"/>
              </a:spcBef>
            </a:pPr>
            <a:r>
              <a:rPr lang="en-US" dirty="0">
                <a:ea typeface="ＭＳ Ｐゴシック" pitchFamily="34" charset="-128"/>
              </a:rPr>
              <a:t>Social identity theory proposes that people have emotional reactions to the failure or success of their group because their self-esteem gets tied into the performance of the group. Social identities help us understand who we are and where we fit in with other people, but they can have a negative side as well.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2462684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Until now, we’ve discussed social identities primarily in a cultural context. However, the identity we may feel with respect to our organization is only one aspect of our work-related identities (see OB Poll). Within our organizations and workgroups, we can develop many identities through: (1) </a:t>
            </a:r>
            <a:r>
              <a:rPr lang="en-US" i="1" dirty="0"/>
              <a:t>relational </a:t>
            </a:r>
            <a:r>
              <a:rPr lang="en-US" dirty="0"/>
              <a:t>identification, when we connect with others because of our roles, and (2) </a:t>
            </a:r>
            <a:r>
              <a:rPr lang="en-US" i="1" dirty="0"/>
              <a:t>collective </a:t>
            </a:r>
            <a:r>
              <a:rPr lang="en-US" dirty="0"/>
              <a:t>identification, when we connect with the aggregate characteristics of our groups.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3096041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ea typeface="ＭＳ Ｐゴシック" pitchFamily="34" charset="-128"/>
              </a:rPr>
              <a:t>Probably the biggest downside is that social identities encourage </a:t>
            </a:r>
            <a:r>
              <a:rPr lang="en-US" i="1" dirty="0">
                <a:ea typeface="ＭＳ Ｐゴシック" pitchFamily="34" charset="-128"/>
              </a:rPr>
              <a:t>ingroup favoritism</a:t>
            </a:r>
            <a:r>
              <a:rPr lang="en-US" b="1" i="0" dirty="0">
                <a:ea typeface="ＭＳ Ｐゴシック" pitchFamily="34" charset="-128"/>
              </a:rPr>
              <a:t>,</a:t>
            </a:r>
            <a:r>
              <a:rPr lang="en-US" b="1" i="0" baseline="0" dirty="0">
                <a:ea typeface="ＭＳ Ｐゴシック" pitchFamily="34" charset="-128"/>
              </a:rPr>
              <a:t> </a:t>
            </a:r>
            <a:r>
              <a:rPr lang="en-US" b="0" i="0" baseline="0" dirty="0">
                <a:ea typeface="ＭＳ Ｐゴシック" pitchFamily="34" charset="-128"/>
              </a:rPr>
              <a:t>which occurs when we see members of our ingroup as better than other people and people not in our group as all the same. </a:t>
            </a:r>
            <a:r>
              <a:rPr lang="en-US" dirty="0"/>
              <a:t>Recent research suggests that people with low openness and/or low agreeableness are more susceptible to ingroup favoritism. </a:t>
            </a:r>
          </a:p>
          <a:p>
            <a:pPr marL="0" lvl="1"/>
            <a:endParaRPr lang="en-US" dirty="0"/>
          </a:p>
          <a:p>
            <a:pPr marL="0" lvl="2"/>
            <a:r>
              <a:rPr lang="en-US" dirty="0"/>
              <a:t>Whenever there is an ingroup, there is by necessity an </a:t>
            </a:r>
            <a:r>
              <a:rPr lang="en-US" b="1" dirty="0"/>
              <a:t>outgroup</a:t>
            </a:r>
            <a:r>
              <a:rPr lang="en-US" dirty="0"/>
              <a:t>, which is sometimes everyone else, but is usually an identified group known by the ingroup’s members. When there are ingroups and outgroups, there is often animosity between them. </a:t>
            </a:r>
          </a:p>
          <a:p>
            <a:pPr marL="0" lvl="2"/>
            <a:r>
              <a:rPr lang="en-US" dirty="0"/>
              <a:t>One of the most powerful sources of ingroup-outgroup feelings is the practice of religion, even in the workplace. One global study, for instance, found that when groups became heavily steeped in religious rituals and discussions, they became especially discriminatory toward outgroups and aggressive if the outgroups had more resources.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1735105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t>Ingroups and outgroups pave the way for </a:t>
            </a:r>
            <a:r>
              <a:rPr lang="en-US" i="1" dirty="0"/>
              <a:t>social identity threat</a:t>
            </a:r>
            <a:r>
              <a:rPr lang="en-US" dirty="0"/>
              <a:t>, which is akin to stereotype. With social identity threat, individuals believe they will be personally negatively evaluated due to their association with a devalued group, and they may lose confidence and performance effectiveness.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569036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Temporary groups with deadlines don’t seem to follow the usual five-stage model. Studies indicate they have their own unique sequencing of actions (or inaction). Their first meeting sets the group’s direction. This first phase of group activity is one of inertia. A transition takes place at the end of this phase, which occurs exactly when the group has used up half its allotted time. A transition initiates major changes.</a:t>
            </a:r>
            <a:r>
              <a:rPr lang="en-US" baseline="0" dirty="0">
                <a:ea typeface="ＭＳ Ｐゴシック" pitchFamily="34" charset="-128"/>
              </a:rPr>
              <a:t> </a:t>
            </a:r>
            <a:r>
              <a:rPr lang="en-US" dirty="0">
                <a:ea typeface="ＭＳ Ｐゴシック" pitchFamily="34" charset="-128"/>
              </a:rPr>
              <a:t>A second phase of inertia follows the transition, and the group’s last meeting is characterized by markedly accelerated activity. This pattern, called the </a:t>
            </a:r>
            <a:r>
              <a:rPr lang="en-US" i="1" dirty="0">
                <a:ea typeface="ＭＳ Ｐゴシック" pitchFamily="34" charset="-128"/>
              </a:rPr>
              <a:t>punctuated-equilibrium model</a:t>
            </a:r>
            <a:r>
              <a:rPr lang="en-US" dirty="0">
                <a:ea typeface="ＭＳ Ｐゴシック" pitchFamily="34" charset="-128"/>
              </a:rPr>
              <a:t>, is shown in Exhibit 9-1.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first meeting sets the group’s direction. A framework of behavioral patterns and assumptions emerges. These lasting patterns can appear as early as the first few seconds of the group’s life. Once set, the group’s direction is solidified and is unlikely to be reexamined throughout the first half of its life. This is a period of inertia—the group tends to stand still or become locked into a fixed course of action even if it gains new insights that challenge initial patterns and assumptions.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Then a transition takes place when the group has used up half its allotted time. The midpoint appears to work like an alarm clock, heightening members’ awareness that their time is limited and that they need to “get moving.” A transition initiates major changes. This ends Phase 1 and is characterized by a concentrated burst of changes, dropping of old patterns, and adoption of new perspectives. The transition sets a revised direction for Phase 2. Phase 2 is a new equilibrium or period of inertia. In this phase, the group executes plans created during the transition period. The group’s last meeting is characterized by markedly accelerated activity.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710375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All group members are actors, each playing a </a:t>
            </a:r>
            <a:r>
              <a:rPr lang="en-US" i="1" dirty="0">
                <a:ea typeface="ＭＳ Ｐゴシック" pitchFamily="34" charset="-128"/>
              </a:rPr>
              <a:t>role</a:t>
            </a:r>
            <a:r>
              <a:rPr lang="en-US" dirty="0">
                <a:ea typeface="ＭＳ Ｐゴシック" pitchFamily="34" charset="-128"/>
              </a:rPr>
              <a:t>. We are required to play a number of diverse roles, both on and off our jobs. Many of these roles are compatible; some create conflicts. Different groups impose different role requirements on individuals. </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Role perception </a:t>
            </a:r>
            <a:r>
              <a:rPr lang="en-US" dirty="0">
                <a:ea typeface="ＭＳ Ｐゴシック" pitchFamily="34" charset="-128"/>
              </a:rPr>
              <a:t>refers to one’s view of how one is supposed to act in a given situation. We get these perceptions from stimuli all around us—friends, books, movies, and television. The primary reason that apprenticeship programs exist is to allow beginners to watch an “expert,” so that they can learn to act as they are supposed to.</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Role expectations </a:t>
            </a:r>
            <a:r>
              <a:rPr lang="en-US" dirty="0">
                <a:ea typeface="ＭＳ Ｐゴシック" pitchFamily="34" charset="-128"/>
              </a:rPr>
              <a:t>refers to how others believe you should act in a given situation. The </a:t>
            </a:r>
            <a:r>
              <a:rPr lang="en-US" i="1" dirty="0">
                <a:ea typeface="ＭＳ Ｐゴシック" pitchFamily="34" charset="-128"/>
              </a:rPr>
              <a:t>psychological contract </a:t>
            </a:r>
            <a:r>
              <a:rPr lang="en-US" dirty="0">
                <a:ea typeface="ＭＳ Ｐゴシック" pitchFamily="34" charset="-128"/>
              </a:rPr>
              <a:t>is an unwritten agreement that exists between employees and their employer. It sets out mutual expectations—what management expects from workers, and vice versa. It defines the behavioral expectations that go with every role. If role expectations as implied are not met, expect negative repercussions from the offended party.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35697440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1" dirty="0"/>
              <a:t>Role conflict: </a:t>
            </a:r>
            <a:r>
              <a:rPr lang="en-US" dirty="0"/>
              <a:t>At the extreme, two or more role expectations are mutually contradictory. It exists when compliance with one role requirement may make more difficult the compliance with another. </a:t>
            </a:r>
          </a:p>
          <a:p>
            <a:r>
              <a:rPr lang="en-US" dirty="0"/>
              <a:t>We can experience </a:t>
            </a:r>
            <a:r>
              <a:rPr lang="en-US" b="0" i="1" dirty="0"/>
              <a:t>interrole conflict </a:t>
            </a:r>
            <a:r>
              <a:rPr lang="en-US" dirty="0"/>
              <a:t>when the expectations of our different, separate groups are in opposition. Within organizations, most employees are simultaneously in occupations, workgroups, divisions, and demographic groups, and these identities can conflict when the expectations of one clash with the expectations of another.</a:t>
            </a:r>
          </a:p>
          <a:p>
            <a:r>
              <a:rPr lang="en-US" dirty="0"/>
              <a:t>During mergers and acquisitions, employees can be torn between their identities as members of their original organization and of the new parent company.</a:t>
            </a:r>
          </a:p>
          <a:p>
            <a:r>
              <a:rPr lang="en-US" dirty="0"/>
              <a:t>Multinational organizations also have been shown to lead to dual identification—with the local division and with the international organization.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2077370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illuminating role and identity experiments was done a number of years ago by Stanford University psychologist Philip </a:t>
            </a:r>
            <a:r>
              <a:rPr lang="en-US" dirty="0" err="1"/>
              <a:t>Zimbardo</a:t>
            </a:r>
            <a:r>
              <a:rPr lang="en-US" dirty="0"/>
              <a:t> and his associates. They created a “prison” in the basement of the Stanford psychology building, hired, at $15 a day, two dozen emotionally stable, physically healthy, law-abiding students who scored “normal average” on extensive personality tests, randomly assigned them the role of either “guard” or “prisoner”, and established some basic rules.</a:t>
            </a:r>
          </a:p>
          <a:p>
            <a:r>
              <a:rPr lang="en-US" dirty="0"/>
              <a:t>It took little time for the “prisoners” to accept the authority positions of the “guards” and for the mock guards to adjust to their new authority roles. Consistent with social identity theory, the guards came to see the prisoners as a negative out-group, and their comments to researchers showed they had developed stereotypes about the “typical” prisoner personality type. After the guards crushed a rebellion attempt on the second day, the prisoners became increasingly passive. Whatever the guards “dished out,” the prisoners took. The prisoners actually began to believe and act as if they were inferior and powerless, as the guards constantly reminded them. And every guard, at some time during the simulation, engaged in abusive, authoritative behavior. One said, “I was surprised at myself…I made them call each other names and clean the toilets out with their bare hands. I practically considered the prisoners cattle, and I kept thinking: ‘I have to watch out for them in case they try something.’” Surprisingly, during the entire experiment—even after days of abuse—not one prisoner said, “Stop this. I’m a student like you. This is just an experiment!”</a:t>
            </a:r>
          </a:p>
          <a:p>
            <a:r>
              <a:rPr lang="en-US" dirty="0"/>
              <a:t>The simulation actually proved too successful in demonstrating how quickly individuals learn new roles. The researchers had to end it after only 6 days because of the participants’ pathological reactions. And remember, these were individuals chosen precisely for their normalcy and emotional stability.</a:t>
            </a:r>
          </a:p>
          <a:p>
            <a:r>
              <a:rPr lang="en-US" dirty="0"/>
              <a:t>What should you conclude from this prison simulation? </a:t>
            </a:r>
          </a:p>
          <a:p>
            <a:r>
              <a:rPr lang="en-US" dirty="0"/>
              <a:t>The participants had learned stereotyped conceptions of guard and prisoner roles from the mass media and their own personal experiences in power and powerless relationships at home.</a:t>
            </a:r>
          </a:p>
          <a:p>
            <a:r>
              <a:rPr lang="en-US" dirty="0"/>
              <a:t>This allowed them easily and rapidly to assume roles that were very different from their inherent personalities.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30401049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All groups have norms, or acceptable standards of behavior that are shared by the group’s members. Norms tell members what they ought and ought not to do under certain circumstances.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5380064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ＭＳ Ｐゴシック" pitchFamily="34" charset="-128"/>
              </a:rPr>
              <a:t>All groups have norms, or acceptable standards of behavior that are shared by the </a:t>
            </a:r>
            <a:r>
              <a:rPr lang="en-US" dirty="0">
                <a:ea typeface="ＭＳ Ｐゴシック" pitchFamily="-72" charset="-128"/>
              </a:rPr>
              <a:t>group’s members</a:t>
            </a:r>
            <a:r>
              <a:rPr lang="en-US" dirty="0"/>
              <a:t>.</a:t>
            </a:r>
          </a:p>
          <a:p>
            <a:r>
              <a:rPr lang="en-US" dirty="0"/>
              <a:t>A recent study found that, in a task group, individuals’ emotions influenced the group’s emotions and vice versa.</a:t>
            </a:r>
          </a:p>
          <a:p>
            <a:r>
              <a:rPr lang="en-US" dirty="0"/>
              <a:t>Researchers have also found that norms dictated the experience of emotions for the individuals and for the groups – in other words, people grew to interpret their shared emotions in the same way.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8818646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There is considerable evidence that groups can place strong pressures on individual members to change their attitudes and behaviors to conform to the group’s standard. The pressure that group exerts for conformity was demonstrated by Solomon Asch.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Groups of seven or eight people were asked to compare two cards held by the experimenter, as shown in Exhibit 9-2. One card had one line; the other had three lines of varying length. Under ordinary conditions, subjects made less than one percent error.</a:t>
            </a:r>
            <a:r>
              <a:rPr lang="en-US" baseline="0" dirty="0">
                <a:ea typeface="ＭＳ Ｐゴシック" pitchFamily="34" charset="-128"/>
              </a:rPr>
              <a:t> </a:t>
            </a:r>
            <a:r>
              <a:rPr lang="en-US" dirty="0">
                <a:ea typeface="ＭＳ Ｐゴシック" pitchFamily="34" charset="-128"/>
              </a:rPr>
              <a:t>The experiment began with several sets of matching exercises. All the subjects gave the right answers. On the third set, however, the first subject gave an obviously wrong answer, the next subject gave the same wrong answer, and so did the others until it got to the unknowing subject.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results obtained by Asch demonstrated that over many experiments and many trials, subjects conformed in about 37% of the trials; the subjects gave answers that they knew were wrong but that were consistent with the replies of other group members. Has time altered the validity of these findings of nearly 50 years ago, and are they generalizable across cultures? Yes, levels of conformity have steadily declined. Furthermore, Asch’s findings are culture-bound. Conformity to social norms is higher in collectivist cultures than in individualist cultures.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Individuals conform to the important groups to which they belong or hope to belong. However, all groups do not impose equal conformity pressures on their members. Important groups are referred to as </a:t>
            </a:r>
            <a:r>
              <a:rPr lang="en-US" i="1" dirty="0">
                <a:ea typeface="ＭＳ Ｐゴシック" pitchFamily="34" charset="-128"/>
              </a:rPr>
              <a:t>reference groups</a:t>
            </a:r>
            <a:r>
              <a:rPr lang="en-US" dirty="0">
                <a:ea typeface="ＭＳ Ｐゴシック" pitchFamily="34" charset="-128"/>
              </a:rPr>
              <a:t>. The reference group is characterized as one where the person is aware of the others; the person defines himself or herself as a member, or would like to be a member; and the person feels that the group members are significant to him/her.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13110519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ＭＳ Ｐゴシック" pitchFamily="34" charset="-128"/>
              </a:rPr>
              <a:t>Norms in the workplace significantly influence employee behavior. </a:t>
            </a:r>
            <a:r>
              <a:rPr lang="en-US" dirty="0"/>
              <a:t>Experiments conducted between 1924 and 1932 by Elton Mayo at Western Electric at the company’s Hawthorne Works in Chicago. The Hawthorne researchers began by examining the relationship between the physical environment and productivity. Illumination and other working conditions were selected to represent this physical environment. </a:t>
            </a:r>
          </a:p>
          <a:p>
            <a:r>
              <a:rPr lang="en-US" dirty="0"/>
              <a:t>The researchers’ initial findings contradicted their anticipated results. As a follow-up, the researchers began a second set of experiments in the relay assembly test room at Western Electric. Observations covering a multiyear period found this small group’s output increased steadily. It became evident this group’s performance was significantly influenced by its status as “special.” In essence, workers in both the illumination and assembly-test-room experiments were reacting to the increased attention they received.</a:t>
            </a:r>
          </a:p>
          <a:p>
            <a:r>
              <a:rPr lang="en-US" dirty="0"/>
              <a:t>A third study, in the bank wiring observation room, was introduced to ascertain the effect of a sophisticated wage incentive plan. The most important finding of this study was that employees did not individually maximize their outputs. Their output became controlled by a group norm that determined what was a proper day’s work.</a:t>
            </a:r>
          </a:p>
          <a:p>
            <a:r>
              <a:rPr lang="en-US" dirty="0"/>
              <a:t>Interviews determined the group was operating well below its capability and was leveling output to protect itself.</a:t>
            </a:r>
          </a:p>
          <a:p>
            <a:r>
              <a:rPr lang="en-US" dirty="0"/>
              <a:t>Members were afraid that if they significantly increased their output, the unit incentive rate would be cut, the expected daily output would be increased, layoffs might occur, or slower workers would be reprimanded.</a:t>
            </a:r>
          </a:p>
          <a:p>
            <a:r>
              <a:rPr lang="en-US" dirty="0"/>
              <a:t>The norms the group established included a number of “don’ts”:</a:t>
            </a:r>
          </a:p>
          <a:p>
            <a:pPr marL="171450" indent="-171450">
              <a:buFont typeface="Arial" panose="020B0604020202020204" pitchFamily="34" charset="0"/>
              <a:buChar char="•"/>
            </a:pPr>
            <a:r>
              <a:rPr lang="en-US" i="1" dirty="0"/>
              <a:t>Don’t </a:t>
            </a:r>
            <a:r>
              <a:rPr lang="en-US" dirty="0"/>
              <a:t>be a rate-buster, turning out too much work.</a:t>
            </a:r>
          </a:p>
          <a:p>
            <a:pPr marL="171450" indent="-171450">
              <a:buFont typeface="Arial" panose="020B0604020202020204" pitchFamily="34" charset="0"/>
              <a:buChar char="•"/>
            </a:pPr>
            <a:r>
              <a:rPr lang="en-US" i="1" dirty="0"/>
              <a:t>Don’t </a:t>
            </a:r>
            <a:r>
              <a:rPr lang="en-US" dirty="0"/>
              <a:t>be a chiseler, turning out too little work. </a:t>
            </a:r>
          </a:p>
          <a:p>
            <a:pPr marL="171450" indent="-171450">
              <a:buFont typeface="Arial" panose="020B0604020202020204" pitchFamily="34" charset="0"/>
              <a:buChar char="•"/>
            </a:pPr>
            <a:r>
              <a:rPr lang="en-US" i="1" dirty="0"/>
              <a:t>Don’t </a:t>
            </a:r>
            <a:r>
              <a:rPr lang="en-US" dirty="0"/>
              <a:t>squeal on any of your peers. </a:t>
            </a:r>
          </a:p>
          <a:p>
            <a:r>
              <a:rPr lang="en-US" dirty="0"/>
              <a:t>How did the group enforce these norms?</a:t>
            </a:r>
          </a:p>
          <a:p>
            <a:pPr marL="171450" indent="-171450">
              <a:buFont typeface="Arial" panose="020B0604020202020204" pitchFamily="34" charset="0"/>
              <a:buChar char="•"/>
            </a:pPr>
            <a:r>
              <a:rPr lang="en-US" dirty="0"/>
              <a:t>The methods included sarcasm, name-calling, ridicule, and even punches to the upper arm of any member who violated the group’s norms. </a:t>
            </a:r>
          </a:p>
          <a:p>
            <a:pPr marL="171450" indent="-171450">
              <a:buFont typeface="Arial" panose="020B0604020202020204" pitchFamily="34" charset="0"/>
              <a:buChar char="•"/>
            </a:pPr>
            <a:r>
              <a:rPr lang="en-US" dirty="0"/>
              <a:t>Members also ostracized individuals whose behavior was against the group’s interest.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14242167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goal of every organization with corporate social responsibility (CSR) initiatives is for its values to hold normative sway over employees. After all, if employees aligned their thinking with positive norms, these norms would become stronger and the probability of positive impact would grow exponentially. </a:t>
            </a:r>
          </a:p>
          <a:p>
            <a:r>
              <a:rPr lang="en-US" dirty="0"/>
              <a:t>We might expect the same outcomes from political correctness (PC) norms. But what </a:t>
            </a:r>
            <a:r>
              <a:rPr lang="en-US" i="1" dirty="0"/>
              <a:t>is </a:t>
            </a:r>
            <a:r>
              <a:rPr lang="en-US" dirty="0"/>
              <a:t>the effect of strong positive norms on group outcomes? </a:t>
            </a:r>
          </a:p>
          <a:p>
            <a:r>
              <a:rPr lang="en-US" dirty="0"/>
              <a:t>The popular thinking is that to increase creativity in groups, for instance, norms should be loosened. However, research on gender-diverse groups indicates that strong PC norms increase group creativity. Positive group norms may well beget positive outcomes, but only if other factors are present, too. </a:t>
            </a:r>
          </a:p>
          <a:p>
            <a:r>
              <a:rPr lang="en-US" dirty="0"/>
              <a:t>As powerful as norms can be, though, not everyone is equally susceptible to positive group norms. Individual personalities factor in, too, as well as the level of a person’s social identity with the group.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28951687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i="1" dirty="0">
                <a:ea typeface="ＭＳ Ｐゴシック" pitchFamily="34" charset="-128"/>
              </a:rPr>
              <a:t>Deviant workplace behavior</a:t>
            </a:r>
            <a:r>
              <a:rPr lang="en-US" sz="1200" kern="1200" dirty="0">
                <a:solidFill>
                  <a:schemeClr val="tx1"/>
                </a:solidFill>
                <a:effectLst/>
                <a:latin typeface="+mn-lt"/>
                <a:ea typeface="ＭＳ Ｐゴシック" pitchFamily="-72" charset="-128"/>
                <a:cs typeface="ＭＳ Ｐゴシック" pitchFamily="-72" charset="-128"/>
              </a:rPr>
              <a:t>—</a:t>
            </a:r>
            <a:r>
              <a:rPr lang="en-US" dirty="0">
                <a:ea typeface="ＭＳ Ｐゴシック" pitchFamily="34" charset="-128"/>
              </a:rPr>
              <a:t>also known as antisocial behavior or workplace incivility</a:t>
            </a:r>
            <a:r>
              <a:rPr lang="en-US" sz="1200" kern="1200" dirty="0">
                <a:solidFill>
                  <a:schemeClr val="tx1"/>
                </a:solidFill>
                <a:effectLst/>
                <a:latin typeface="+mn-lt"/>
                <a:ea typeface="ＭＳ Ｐゴシック" pitchFamily="-72" charset="-128"/>
                <a:cs typeface="ＭＳ Ｐゴシック" pitchFamily="-72" charset="-128"/>
              </a:rPr>
              <a:t>—</a:t>
            </a:r>
            <a:r>
              <a:rPr lang="en-US" dirty="0">
                <a:ea typeface="ＭＳ Ｐゴシック" pitchFamily="34" charset="-128"/>
              </a:rPr>
              <a:t>refers to voluntary behavior that violates significant organizational norms and, in doing so, threatens the well-being of the organization or its members. Exhibit 9-3 shows a typology of deviant workplace behaviors.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When deviant workplace behavior occurs, it can affect employee commitment, cooperation, and motivation. This can lead to performance issues and a lack of job satisfaction. Someone who ordinarily wouldn’t engage in deviant behavior might be more likely to do so when working in a group.</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6993100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US" dirty="0">
                <a:latin typeface="Times New Roman" panose="02020603050405020304" pitchFamily="18" charset="0"/>
                <a:cs typeface="Times New Roman" panose="02020603050405020304" pitchFamily="18" charset="0"/>
              </a:rPr>
              <a:t>Do people in collectivist cultures have different norms than people in individualist cultures? Of course they do. But did you know that our orientation may be</a:t>
            </a:r>
          </a:p>
          <a:p>
            <a:pPr>
              <a:spcBef>
                <a:spcPts val="0"/>
              </a:spcBef>
            </a:pPr>
            <a:r>
              <a:rPr lang="en-US" dirty="0">
                <a:latin typeface="Times New Roman" panose="02020603050405020304" pitchFamily="18" charset="0"/>
                <a:cs typeface="Times New Roman" panose="02020603050405020304" pitchFamily="18" charset="0"/>
              </a:rPr>
              <a:t>changed, even after years of living in one society? In a recent experiment, an organizational role-playing exercise was given to a neutral group of subjects; the</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exercise stressed either collectivist or individualist norms. Subjects were then given a task of their personal choice or were assigned one by an ingroup or outgroup</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person. When the individualist-primed subjects were allowed personal choice of the task, or the collectivist-primed subjects were assigned the task by</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an ingroup person, they became more highly motivated.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extLst>
      <p:ext uri="{BB962C8B-B14F-4D97-AF65-F5344CB8AC3E}">
        <p14:creationId xmlns:p14="http://schemas.microsoft.com/office/powerpoint/2010/main" val="36305985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Status</a:t>
            </a:r>
            <a:r>
              <a:rPr lang="en-US" dirty="0">
                <a:ea typeface="ＭＳ Ｐゴシック" pitchFamily="34" charset="-128"/>
              </a:rPr>
              <a:t> is a socially defined position or rank given to groups or group members by others. </a:t>
            </a:r>
          </a:p>
          <a:p>
            <a:pPr eaLnBrk="1" hangingPunct="1">
              <a:spcBef>
                <a:spcPct val="0"/>
              </a:spcBef>
            </a:pPr>
            <a:endParaRPr lang="en-US" i="1" dirty="0">
              <a:ea typeface="ＭＳ Ｐゴシック" pitchFamily="34" charset="-128"/>
            </a:endParaRPr>
          </a:p>
          <a:p>
            <a:pPr eaLnBrk="1" hangingPunct="1">
              <a:spcBef>
                <a:spcPct val="0"/>
              </a:spcBef>
            </a:pPr>
            <a:r>
              <a:rPr lang="en-US" i="1" dirty="0">
                <a:ea typeface="ＭＳ Ｐゴシック" pitchFamily="34" charset="-128"/>
              </a:rPr>
              <a:t>Status characteristics theory </a:t>
            </a:r>
            <a:r>
              <a:rPr lang="en-US" dirty="0">
                <a:ea typeface="ＭＳ Ｐゴシック" pitchFamily="34" charset="-128"/>
              </a:rPr>
              <a:t>suggests that differences in status characteristics create status hierarchies within groups. Status is derived from one of three sources. First is the power a person wields over others. Second is a person’s ability to contribute to a group’s goals. And third is an individual’s personal characteristics.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extLst>
      <p:ext uri="{BB962C8B-B14F-4D97-AF65-F5344CB8AC3E}">
        <p14:creationId xmlns:p14="http://schemas.microsoft.com/office/powerpoint/2010/main" val="17894167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3400" y="687388"/>
            <a:ext cx="6096000" cy="3429000"/>
          </a:xfrm>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Status and norms can influence behavior in organizations. High-status members of groups often are given more freedom to deviate from norms than other group members. High-status people also are better able to resist conformity pressures. This explains why many star athletes, famous actors, top-performing salespeople, and outstanding academics seem oblivious to appearance or social norms.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Status and group interaction is influenced by status. High-status people tend to be assertive. Status differences can inhibit the diversity of ideas and creativity. Moreover, lower-status members tend to be less active.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When status inequity is perceived, it creates disequilibrium that results in corrective behavior. Hierarchical groups can lead to resentment among those at the lower end of the status continuum. Large differences in status within groups is also associated with poorer individual performance, lower health, and higher intentions to leave the group. Managers who occupy central positions in their social networks are typically seen as higher in status by their subordinates, and this position translates into greater influence over the group’s functioning.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the status of the people with whom you are affiliated can affect how others view you. Studies have shown that people who are stigmatized against can “infect” others with their stigma. This “stigma by association” effect can result in negative opinions and evaluations of the person affiliated with the stigmatized individual.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extLst>
      <p:ext uri="{BB962C8B-B14F-4D97-AF65-F5344CB8AC3E}">
        <p14:creationId xmlns:p14="http://schemas.microsoft.com/office/powerpoint/2010/main" val="7701101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 size of a group affects the group’s overall behavior, but the effect depends on the dependent variables.</a:t>
            </a:r>
            <a:r>
              <a:rPr lang="en-US" baseline="0" dirty="0">
                <a:ea typeface="ＭＳ Ｐゴシック" pitchFamily="34" charset="-128"/>
              </a:rPr>
              <a:t> </a:t>
            </a:r>
            <a:r>
              <a:rPr lang="en-US" dirty="0">
                <a:ea typeface="ＭＳ Ｐゴシック" pitchFamily="34" charset="-128"/>
              </a:rPr>
              <a:t>Large groups of a dozen or more members are good for gaining diverse input. Smaller groups of about seven members are better at doing something productive with that input.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One of the most important findings about the size of a group concerns </a:t>
            </a:r>
            <a:r>
              <a:rPr lang="en-US" i="1" dirty="0">
                <a:ea typeface="ＭＳ Ｐゴシック" pitchFamily="34" charset="-128"/>
              </a:rPr>
              <a:t>social loafing</a:t>
            </a:r>
            <a:r>
              <a:rPr lang="en-US" dirty="0">
                <a:ea typeface="ＭＳ Ｐゴシック" pitchFamily="34" charset="-128"/>
              </a:rPr>
              <a:t>, or the tendency for individuals to expend less effort when working collectively than alone.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extLst>
      <p:ext uri="{BB962C8B-B14F-4D97-AF65-F5344CB8AC3E}">
        <p14:creationId xmlns:p14="http://schemas.microsoft.com/office/powerpoint/2010/main" val="32891376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Groups differ in their </a:t>
            </a:r>
            <a:r>
              <a:rPr lang="en-US" i="1" dirty="0">
                <a:ea typeface="ＭＳ Ｐゴシック" pitchFamily="34" charset="-128"/>
              </a:rPr>
              <a:t>cohesiveness</a:t>
            </a:r>
            <a:r>
              <a:rPr lang="en-US" dirty="0">
                <a:ea typeface="ＭＳ Ｐゴシック" pitchFamily="34" charset="-128"/>
              </a:rPr>
              <a:t>, or the degree to which members are attracted to each other and are motivated to stay in the group. Cohesiveness is important because it’s related to the group’s productivity. As shown here in Exhibit 9-4, the relationship of cohesiveness and productivity depends on the performance-related norms established by the group. If performance-related norms are high, a cohesive group will be more productive. If cohesiveness is high and performance norms are low, productivity will be low.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Encourage group cohesiveness by:</a:t>
            </a:r>
          </a:p>
          <a:p>
            <a:pPr marL="171450" indent="-171450" eaLnBrk="1" hangingPunct="1">
              <a:spcBef>
                <a:spcPct val="0"/>
              </a:spcBef>
              <a:buFont typeface="Arial" panose="020B0604020202020204" pitchFamily="34" charset="0"/>
              <a:buChar char="•"/>
            </a:pPr>
            <a:r>
              <a:rPr lang="en-US" dirty="0">
                <a:ea typeface="ＭＳ Ｐゴシック" pitchFamily="34" charset="-128"/>
              </a:rPr>
              <a:t>Making the group smaller</a:t>
            </a:r>
          </a:p>
          <a:p>
            <a:pPr marL="171450" indent="-171450" eaLnBrk="1" hangingPunct="1">
              <a:spcBef>
                <a:spcPct val="0"/>
              </a:spcBef>
              <a:buFont typeface="Arial" panose="020B0604020202020204" pitchFamily="34" charset="0"/>
              <a:buChar char="•"/>
            </a:pPr>
            <a:r>
              <a:rPr lang="en-US" dirty="0">
                <a:ea typeface="ＭＳ Ｐゴシック" pitchFamily="34" charset="-128"/>
              </a:rPr>
              <a:t>Encouraging agreement with group goals</a:t>
            </a:r>
          </a:p>
          <a:p>
            <a:pPr marL="171450" indent="-171450" eaLnBrk="1" hangingPunct="1">
              <a:spcBef>
                <a:spcPct val="0"/>
              </a:spcBef>
              <a:buFont typeface="Arial" panose="020B0604020202020204" pitchFamily="34" charset="0"/>
              <a:buChar char="•"/>
            </a:pPr>
            <a:r>
              <a:rPr lang="en-US" dirty="0">
                <a:ea typeface="ＭＳ Ｐゴシック" pitchFamily="34" charset="-128"/>
              </a:rPr>
              <a:t>Increasing the time members spend together</a:t>
            </a:r>
          </a:p>
          <a:p>
            <a:pPr marL="171450" indent="-171450" eaLnBrk="1" hangingPunct="1">
              <a:spcBef>
                <a:spcPct val="0"/>
              </a:spcBef>
              <a:buFont typeface="Arial" panose="020B0604020202020204" pitchFamily="34" charset="0"/>
              <a:buChar char="•"/>
            </a:pPr>
            <a:r>
              <a:rPr lang="en-US" dirty="0">
                <a:ea typeface="ＭＳ Ｐゴシック" pitchFamily="34" charset="-128"/>
              </a:rPr>
              <a:t>Increasing the status of the group and the perceived difficulty of attaining membership in the group</a:t>
            </a:r>
          </a:p>
          <a:p>
            <a:pPr marL="171450" indent="-171450" eaLnBrk="1" hangingPunct="1">
              <a:spcBef>
                <a:spcPct val="0"/>
              </a:spcBef>
              <a:buFont typeface="Arial" panose="020B0604020202020204" pitchFamily="34" charset="0"/>
              <a:buChar char="•"/>
            </a:pPr>
            <a:r>
              <a:rPr lang="en-US" dirty="0">
                <a:ea typeface="ＭＳ Ｐゴシック" pitchFamily="34" charset="-128"/>
              </a:rPr>
              <a:t>Stimulating competition with other groups</a:t>
            </a:r>
          </a:p>
          <a:p>
            <a:pPr marL="171450" indent="-171450" eaLnBrk="1" hangingPunct="1">
              <a:spcBef>
                <a:spcPct val="0"/>
              </a:spcBef>
              <a:buFont typeface="Arial" panose="020B0604020202020204" pitchFamily="34" charset="0"/>
              <a:buChar char="•"/>
            </a:pPr>
            <a:r>
              <a:rPr lang="en-US" dirty="0">
                <a:ea typeface="ＭＳ Ｐゴシック" pitchFamily="34" charset="-128"/>
              </a:rPr>
              <a:t>Giving rewards to the group rather than to individual members</a:t>
            </a:r>
          </a:p>
          <a:p>
            <a:pPr marL="171450" indent="-171450" eaLnBrk="1" hangingPunct="1">
              <a:spcBef>
                <a:spcPct val="0"/>
              </a:spcBef>
              <a:buFont typeface="Arial" panose="020B0604020202020204" pitchFamily="34" charset="0"/>
              <a:buChar char="•"/>
            </a:pPr>
            <a:r>
              <a:rPr lang="en-US" dirty="0">
                <a:ea typeface="ＭＳ Ｐゴシック" pitchFamily="34" charset="-128"/>
              </a:rPr>
              <a:t>Physically isolating the group</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extLst>
      <p:ext uri="{BB962C8B-B14F-4D97-AF65-F5344CB8AC3E}">
        <p14:creationId xmlns:p14="http://schemas.microsoft.com/office/powerpoint/2010/main" val="23597294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Diversity</a:t>
            </a:r>
            <a:r>
              <a:rPr lang="en-US" dirty="0">
                <a:ea typeface="ＭＳ Ｐゴシック" pitchFamily="34" charset="-128"/>
              </a:rPr>
              <a:t> in the group’s membership is the degree to which members of the group are similar to, or different from, one another. A great deal of research is being done on how diversity influences group performance. Some studies look at cultural diversity and some at racial, gender, and other differences.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Overall, studies identify both benefits and costs from group diversity. Diversity appears to increase group conflict, especially in the early stages of a group’s tenure, which often lowers group morale and raises dropout rates. Teams in which members’ values or opinions differ tend to experience more conflict, but leaders who can get the group to focus on the task at hand and encourage group learning are able to reduce these conflicts and enhance discussion of group issues.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It seems diversity can be bad for performance even in creative teams, but appropriate organizational support and leadership might offset these problems. If members can weather their differences over time, diversity may help them be more open-minded and creative, and to do better.</a:t>
            </a:r>
          </a:p>
          <a:p>
            <a:pPr eaLnBrk="1" hangingPunct="1">
              <a:spcBef>
                <a:spcPct val="0"/>
              </a:spcBef>
            </a:pPr>
            <a:endParaRPr lang="en-US" dirty="0">
              <a:ea typeface="ＭＳ Ｐゴシック" pitchFamily="34" charset="-128"/>
            </a:endParaRPr>
          </a:p>
          <a:p>
            <a:pPr>
              <a:spcBef>
                <a:spcPct val="0"/>
              </a:spcBef>
            </a:pPr>
            <a:r>
              <a:rPr lang="en-US" dirty="0"/>
              <a:t>One possible side effect in diverse teams—especially those that are diverse in terms of surface-level characteristics—is </a:t>
            </a:r>
            <a:r>
              <a:rPr lang="en-US" i="1" dirty="0" err="1"/>
              <a:t>faultlines</a:t>
            </a:r>
            <a:r>
              <a:rPr lang="en-US" dirty="0"/>
              <a:t>, or perceived divisions that split groups into two or more subgroups based on individual differences such as sex, race, age, work experience, and education.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5727803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Are group decisions better than those made by individuals alone? The strengths of group decision</a:t>
            </a:r>
            <a:r>
              <a:rPr lang="en-US" baseline="0" dirty="0">
                <a:ea typeface="ＭＳ Ｐゴシック" pitchFamily="34" charset="-128"/>
              </a:rPr>
              <a:t> </a:t>
            </a:r>
            <a:r>
              <a:rPr lang="en-US" dirty="0">
                <a:ea typeface="ＭＳ Ｐゴシック" pitchFamily="34" charset="-128"/>
              </a:rPr>
              <a:t>making include: more complete information and knowledge, increased diversity of views, and increased acceptance of a solution. The weaknesses of group decision</a:t>
            </a:r>
            <a:r>
              <a:rPr lang="en-US" baseline="0" dirty="0">
                <a:ea typeface="ＭＳ Ｐゴシック" pitchFamily="34" charset="-128"/>
              </a:rPr>
              <a:t> </a:t>
            </a:r>
            <a:r>
              <a:rPr lang="en-US" dirty="0">
                <a:ea typeface="ＭＳ Ｐゴシック" pitchFamily="34" charset="-128"/>
              </a:rPr>
              <a:t>making include: the fact that it’s more time consuming;</a:t>
            </a:r>
            <a:r>
              <a:rPr lang="en-US" baseline="0" dirty="0">
                <a:ea typeface="ＭＳ Ｐゴシック" pitchFamily="34" charset="-128"/>
              </a:rPr>
              <a:t> </a:t>
            </a:r>
            <a:r>
              <a:rPr lang="en-US" dirty="0">
                <a:ea typeface="ＭＳ Ｐゴシック" pitchFamily="34" charset="-128"/>
              </a:rPr>
              <a:t>there are conformity pressures; one or a few members can dominate group discussion; and responsibility can be ambiguous.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20780371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Are groups more effective and efficient at making decisions than individuals? The answer depends on how effectiveness is defined.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Group decisions can be more accurate than the decisions of the average individual in the group, but less accurate than the judgments of the most accurate. Individuals are quicker at making decisions, but groups can be more creative and may be better at accepting the final solution.</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In summary, groups offer an excellent vehicle for performing many of the steps in the decision</a:t>
            </a:r>
            <a:r>
              <a:rPr lang="en-US" baseline="0" dirty="0">
                <a:ea typeface="ＭＳ Ｐゴシック" pitchFamily="34" charset="-128"/>
              </a:rPr>
              <a:t>-</a:t>
            </a:r>
            <a:r>
              <a:rPr lang="en-US" dirty="0">
                <a:ea typeface="ＭＳ Ｐゴシック" pitchFamily="34" charset="-128"/>
              </a:rPr>
              <a:t>making process. They are a source of both breadth and depth of input for information gathering. When the final solution is agreed upon, there are more people in a group decision to support and implement it. Group decisions consume time, create internal conflicts, and generate pressures toward conformity.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extLst>
      <p:ext uri="{BB962C8B-B14F-4D97-AF65-F5344CB8AC3E}">
        <p14:creationId xmlns:p14="http://schemas.microsoft.com/office/powerpoint/2010/main" val="18143678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Groupthink</a:t>
            </a:r>
            <a:r>
              <a:rPr lang="en-US" dirty="0">
                <a:ea typeface="ＭＳ Ｐゴシック" pitchFamily="34" charset="-128"/>
              </a:rPr>
              <a:t> is related to norms and affects decision making. It describes situations in which group pressures for conformity deter the group from critically appraising unusual, minority, or unpopular views. Groupthink is a disease that attacks many groups and can dramatically hinder performance. </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Groupshift, </a:t>
            </a:r>
            <a:r>
              <a:rPr lang="en-US" dirty="0">
                <a:ea typeface="ＭＳ Ｐゴシック" pitchFamily="34" charset="-128"/>
              </a:rPr>
              <a:t>also known as </a:t>
            </a:r>
            <a:r>
              <a:rPr lang="en-US" i="1" dirty="0">
                <a:ea typeface="ＭＳ Ｐゴシック" pitchFamily="34" charset="-128"/>
              </a:rPr>
              <a:t>group polarization</a:t>
            </a:r>
            <a:r>
              <a:rPr lang="en-US" dirty="0">
                <a:ea typeface="ＭＳ Ｐゴシック" pitchFamily="34" charset="-128"/>
              </a:rPr>
              <a:t>, describes the way of discussing a given set of alternatives and arriving at a solution</a:t>
            </a:r>
            <a:r>
              <a:rPr lang="en-US" baseline="0" dirty="0">
                <a:ea typeface="ＭＳ Ｐゴシック" pitchFamily="34" charset="-128"/>
              </a:rPr>
              <a:t> whereby </a:t>
            </a:r>
            <a:r>
              <a:rPr lang="en-US" dirty="0">
                <a:ea typeface="ＭＳ Ｐゴシック" pitchFamily="34" charset="-128"/>
              </a:rPr>
              <a:t>group members tend to exaggerate the initial positions they hold. Groups </a:t>
            </a:r>
            <a:r>
              <a:rPr lang="en-US" sz="1200" dirty="0">
                <a:effectLst/>
                <a:ea typeface="ＭＳ Ｐゴシック" pitchFamily="34" charset="-128"/>
              </a:rPr>
              <a:t>generally shift toward a more extreme version of the group’s original position</a:t>
            </a:r>
            <a:r>
              <a:rPr lang="en-US" dirty="0">
                <a:ea typeface="ＭＳ Ｐゴシック" pitchFamily="34" charset="-128"/>
              </a:rPr>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extLst>
      <p:ext uri="{BB962C8B-B14F-4D97-AF65-F5344CB8AC3E}">
        <p14:creationId xmlns:p14="http://schemas.microsoft.com/office/powerpoint/2010/main" val="475290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Most group decision</a:t>
            </a:r>
            <a:r>
              <a:rPr lang="en-US" baseline="0" dirty="0">
                <a:ea typeface="ＭＳ Ｐゴシック" pitchFamily="34" charset="-128"/>
              </a:rPr>
              <a:t> </a:t>
            </a:r>
            <a:r>
              <a:rPr lang="en-US" dirty="0">
                <a:ea typeface="ＭＳ Ｐゴシック" pitchFamily="34" charset="-128"/>
              </a:rPr>
              <a:t>making takes place in </a:t>
            </a:r>
            <a:r>
              <a:rPr lang="en-US" i="1" dirty="0">
                <a:ea typeface="ＭＳ Ｐゴシック" pitchFamily="34" charset="-128"/>
              </a:rPr>
              <a:t>interacting groups</a:t>
            </a:r>
            <a:r>
              <a:rPr lang="en-US" dirty="0">
                <a:ea typeface="ＭＳ Ｐゴシック" pitchFamily="34" charset="-128"/>
              </a:rPr>
              <a:t>. In these groups, members meet face-to-face and rely on both verbal and nonverbal interaction to communicate with each other. Interacting groups often censor themselves and pressure individual members toward conformity of opinion.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extLst>
      <p:ext uri="{BB962C8B-B14F-4D97-AF65-F5344CB8AC3E}">
        <p14:creationId xmlns:p14="http://schemas.microsoft.com/office/powerpoint/2010/main" val="20285395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Brainstorming</a:t>
            </a:r>
            <a:r>
              <a:rPr lang="en-US" dirty="0">
                <a:ea typeface="ＭＳ Ｐゴシック" pitchFamily="34" charset="-128"/>
              </a:rPr>
              <a:t> and the </a:t>
            </a:r>
            <a:r>
              <a:rPr lang="en-US" i="1" dirty="0">
                <a:ea typeface="ＭＳ Ｐゴシック" pitchFamily="34" charset="-128"/>
              </a:rPr>
              <a:t>nominal group technique </a:t>
            </a:r>
            <a:r>
              <a:rPr lang="en-US" dirty="0">
                <a:ea typeface="ＭＳ Ｐゴシック" pitchFamily="34" charset="-128"/>
              </a:rPr>
              <a:t>(discussed in the next slide) can reduce problems inherent in the traditional interacting group.</a:t>
            </a:r>
            <a:r>
              <a:rPr lang="en-US" baseline="0" dirty="0">
                <a:ea typeface="ＭＳ Ｐゴシック" pitchFamily="34" charset="-128"/>
              </a:rPr>
              <a:t> </a:t>
            </a:r>
            <a:r>
              <a:rPr lang="en-US" dirty="0">
                <a:ea typeface="ＭＳ Ｐゴシック" pitchFamily="34" charset="-128"/>
              </a:rPr>
              <a:t>Brainstorming is meant to overcome pressures for conformity in the interacting group that dampens the development of creative alternatives. In a typical brainstorming session, a half dozen to a dozen people sit around a table,</a:t>
            </a:r>
            <a:r>
              <a:rPr lang="en-US" baseline="0" dirty="0">
                <a:ea typeface="ＭＳ Ｐゴシック" pitchFamily="34" charset="-128"/>
              </a:rPr>
              <a:t> t</a:t>
            </a:r>
            <a:r>
              <a:rPr lang="en-US" dirty="0">
                <a:ea typeface="ＭＳ Ｐゴシック" pitchFamily="34" charset="-128"/>
              </a:rPr>
              <a:t>he group leader states the problem clearly,</a:t>
            </a:r>
            <a:r>
              <a:rPr lang="en-US" baseline="0" dirty="0">
                <a:ea typeface="ＭＳ Ｐゴシック" pitchFamily="34" charset="-128"/>
              </a:rPr>
              <a:t> and m</a:t>
            </a:r>
            <a:r>
              <a:rPr lang="en-US" dirty="0">
                <a:ea typeface="ＭＳ Ｐゴシック" pitchFamily="34" charset="-128"/>
              </a:rPr>
              <a:t>embers then “free-wheel” as many alternatives as they can in a given length of time. No criticism is allowed, and all the alternatives are recorded for later discussion and analysis. One idea stimulates others, and group members are encouraged to “think the unusual.”</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2807741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 </a:t>
            </a:r>
            <a:r>
              <a:rPr lang="en-US" i="1" dirty="0">
                <a:ea typeface="ＭＳ Ｐゴシック" pitchFamily="34" charset="-128"/>
              </a:rPr>
              <a:t>nominal group technique</a:t>
            </a:r>
            <a:r>
              <a:rPr lang="en-US" dirty="0">
                <a:ea typeface="ＭＳ Ｐゴシック" pitchFamily="34" charset="-128"/>
              </a:rPr>
              <a:t> is different. It restricts discussion or interpersonal communication during the decision-making process. Group members are all physically present, but members operate independently.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chief advantage of the nominal group technique is that it permits the group to meet formally but does not restrict independent thinking, as does the interacting group.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Research shows that the nominal group is generally more effective than the brainstorming group.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extLst>
      <p:ext uri="{BB962C8B-B14F-4D97-AF65-F5344CB8AC3E}">
        <p14:creationId xmlns:p14="http://schemas.microsoft.com/office/powerpoint/2010/main" val="9220905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Here are the steps in the nominal</a:t>
            </a:r>
            <a:r>
              <a:rPr lang="en-US" baseline="0" dirty="0">
                <a:ea typeface="ＭＳ Ｐゴシック" pitchFamily="34" charset="-128"/>
              </a:rPr>
              <a:t> group technique. </a:t>
            </a:r>
            <a:r>
              <a:rPr lang="en-US" dirty="0">
                <a:ea typeface="ＭＳ Ｐゴシック" pitchFamily="34" charset="-128"/>
              </a:rPr>
              <a:t>First,</a:t>
            </a:r>
            <a:r>
              <a:rPr lang="en-US" baseline="0" dirty="0">
                <a:ea typeface="ＭＳ Ｐゴシック" pitchFamily="34" charset="-128"/>
              </a:rPr>
              <a:t> a</a:t>
            </a:r>
            <a:r>
              <a:rPr lang="en-US" dirty="0">
                <a:ea typeface="ＭＳ Ｐゴシック" pitchFamily="34" charset="-128"/>
              </a:rPr>
              <a:t> problem is presented, and then each member independently writes down his or her ideas on the problem. After this silent period, each member presents one idea to the group. Each member takes his or her turn. The group now discusses the ideas for clarity and evaluates them. Each group member silently and independently rank-orders the ideas. The idea with the highest aggregate ranking determines the final decision.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extLst>
      <p:ext uri="{BB962C8B-B14F-4D97-AF65-F5344CB8AC3E}">
        <p14:creationId xmlns:p14="http://schemas.microsoft.com/office/powerpoint/2010/main" val="36275280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Exhibit 9-5 shows that each of the group-decision techniques has its own set of strengths and weaknesses. The choice depends on what criteria you want to emphasize and the cost-benefit trade-off.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extLst>
      <p:ext uri="{BB962C8B-B14F-4D97-AF65-F5344CB8AC3E}">
        <p14:creationId xmlns:p14="http://schemas.microsoft.com/office/powerpoint/2010/main" val="37798162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are teams popular? In short, because we believe they are effective. </a:t>
            </a:r>
            <a:endParaRPr lang="en-US" sz="1000" dirty="0"/>
          </a:p>
          <a:p>
            <a:pPr marL="171450" indent="-171450">
              <a:buFont typeface="Arial" panose="020B0604020202020204" pitchFamily="34" charset="0"/>
              <a:buChar char="•"/>
            </a:pPr>
            <a:r>
              <a:rPr lang="en-US" dirty="0"/>
              <a:t>Teams can sometimes achieve feats an individual could never accomplish.</a:t>
            </a:r>
            <a:endParaRPr lang="en-US" sz="1000" dirty="0"/>
          </a:p>
          <a:p>
            <a:pPr marL="171450" indent="-171450">
              <a:buFont typeface="Arial" panose="020B0604020202020204" pitchFamily="34" charset="0"/>
              <a:buChar char="•"/>
            </a:pPr>
            <a:r>
              <a:rPr lang="en-US" dirty="0"/>
              <a:t>Teams are more flexible and responsive to changing events than traditional departments or other forms of permanent groupings. </a:t>
            </a:r>
            <a:endParaRPr lang="en-US" sz="1000" dirty="0"/>
          </a:p>
          <a:p>
            <a:pPr marL="171450" indent="-171450">
              <a:buFont typeface="Arial" panose="020B0604020202020204" pitchFamily="34" charset="0"/>
              <a:buChar char="•"/>
            </a:pPr>
            <a:r>
              <a:rPr lang="en-US" dirty="0"/>
              <a:t>They can quickly assemble, deploy, refocus, and disband. </a:t>
            </a:r>
            <a:endParaRPr lang="en-US" sz="1000" dirty="0"/>
          </a:p>
          <a:p>
            <a:pPr marL="171450" indent="-171450">
              <a:buFont typeface="Arial" panose="020B0604020202020204" pitchFamily="34" charset="0"/>
              <a:buChar char="•"/>
            </a:pPr>
            <a:r>
              <a:rPr lang="en-US" dirty="0"/>
              <a:t>They are an effective means to democratize organizations and increase employee involvement. </a:t>
            </a:r>
            <a:endParaRPr lang="en-US" sz="1000" dirty="0"/>
          </a:p>
          <a:p>
            <a:r>
              <a:rPr lang="en-US" dirty="0"/>
              <a:t>And finally, research indicates that our involvement in teams positively shapes the way we think as individuals, introducing a collaborative mindset about even our personal decision making. The fact that organizations have embraced teamwork doesn’t necessarily mean teams are always effective. Team members, as humans, can be swayed by fads and herd mentality that can lead them astray from the best decisions.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4081749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pitchFamily="-72" charset="-128"/>
                <a:cs typeface="ＭＳ Ｐゴシック" pitchFamily="-72" charset="-128"/>
              </a:rPr>
              <a:t>We can draw several implications from our discussion of groups. First, norms control behavior by establishing standards of right and wrong. Second, status inequities create frustration and can adversely influence productivity and willingness to remain with an organization. Third, the impact of size on a group’s performance depends on the type of task. Fourth, cohesiveness may influence a group’s level of productivity, depending on the group’s performance-related norms. Fifth, diversity appears to have a mixed impact on group performance, with some studies suggesting that diversity can help performance and others suggesting it can hurt it. Sixth, role conflict is associated with job-induced tension and job dissatisfaction. </a:t>
            </a:r>
          </a:p>
          <a:p>
            <a:r>
              <a:rPr lang="en-US" sz="1200" b="0" i="0" u="none" strike="noStrike" kern="1200" baseline="0" dirty="0">
                <a:solidFill>
                  <a:schemeClr val="tx1"/>
                </a:solidFill>
                <a:latin typeface="+mn-lt"/>
                <a:ea typeface="ＭＳ Ｐゴシック" pitchFamily="-72" charset="-128"/>
                <a:cs typeface="ＭＳ Ｐゴシック" pitchFamily="-72" charset="-128"/>
              </a:rPr>
              <a:t>Managers should: </a:t>
            </a:r>
          </a:p>
          <a:p>
            <a:pPr marL="171450" indent="-171450">
              <a:buFont typeface="Arial" panose="020B0604020202020204" pitchFamily="34" charset="0"/>
              <a:buChar char="•"/>
            </a:pPr>
            <a:r>
              <a:rPr lang="en-US" dirty="0"/>
              <a:t>Recognize that groups can have a dramatic impact on individual behavior in organizations, to either positive or negative effect. Therefore, pay special attention to roles, norms, and cohesion—to understand how these are operating within a group is to understand how the group is likely to behave.</a:t>
            </a:r>
          </a:p>
          <a:p>
            <a:pPr marL="171450" indent="-171450">
              <a:buFont typeface="Arial" panose="020B0604020202020204" pitchFamily="34" charset="0"/>
              <a:buChar char="•"/>
            </a:pPr>
            <a:r>
              <a:rPr lang="en-US" dirty="0"/>
              <a:t>To decrease the possibility of deviant workplace activities, ensure that group norms do not support antisocial behavior.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44</a:t>
            </a:fld>
            <a:endParaRPr lang="en-US" dirty="0"/>
          </a:p>
        </p:txBody>
      </p:sp>
    </p:spTree>
    <p:extLst>
      <p:ext uri="{BB962C8B-B14F-4D97-AF65-F5344CB8AC3E}">
        <p14:creationId xmlns:p14="http://schemas.microsoft.com/office/powerpoint/2010/main" val="41192796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pitchFamily="-72" charset="-128"/>
                <a:cs typeface="ＭＳ Ｐゴシック" pitchFamily="-72" charset="-128"/>
              </a:rPr>
              <a:t>In addition: </a:t>
            </a:r>
          </a:p>
          <a:p>
            <a:pPr marL="171450" indent="-171450">
              <a:buFont typeface="Arial" panose="020B0604020202020204" pitchFamily="34" charset="0"/>
              <a:buChar char="•"/>
            </a:pPr>
            <a:r>
              <a:rPr lang="en-US" dirty="0"/>
              <a:t>Pay attention to the status aspect of groups. Because lower-status people tend to participate less in group discussions, groups with high-status differences are likely to inhibit input from lower-status members and reduce their potential.</a:t>
            </a:r>
          </a:p>
          <a:p>
            <a:pPr marL="171450" indent="-171450">
              <a:buFont typeface="Arial" panose="020B0604020202020204" pitchFamily="34" charset="0"/>
              <a:buChar char="•"/>
            </a:pPr>
            <a:r>
              <a:rPr lang="en-US" dirty="0"/>
              <a:t>Use larger groups for fact-finding activities and smaller groups for action-taking tasks. With larger groups, provide measures of individual performance.</a:t>
            </a:r>
          </a:p>
          <a:p>
            <a:pPr marL="171450" indent="-171450">
              <a:buFont typeface="Arial" panose="020B0604020202020204" pitchFamily="34" charset="0"/>
              <a:buChar char="•"/>
            </a:pPr>
            <a:r>
              <a:rPr lang="en-US" dirty="0"/>
              <a:t>To increase employee satisfaction, make certain people perceive their job roles accurately.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45</a:t>
            </a:fld>
            <a:endParaRPr lang="en-US" dirty="0"/>
          </a:p>
        </p:txBody>
      </p:sp>
    </p:spTree>
    <p:extLst>
      <p:ext uri="{BB962C8B-B14F-4D97-AF65-F5344CB8AC3E}">
        <p14:creationId xmlns:p14="http://schemas.microsoft.com/office/powerpoint/2010/main" val="35091199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46</a:t>
            </a:fld>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Chapter 9: Foundations of Group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48</a:t>
            </a:fld>
            <a:endParaRPr lang="en-US" dirty="0"/>
          </a:p>
        </p:txBody>
      </p:sp>
    </p:spTree>
    <p:extLst>
      <p:ext uri="{BB962C8B-B14F-4D97-AF65-F5344CB8AC3E}">
        <p14:creationId xmlns:p14="http://schemas.microsoft.com/office/powerpoint/2010/main" val="135391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02/12/2025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6089" y="6434395"/>
            <a:ext cx="1224000" cy="279915"/>
          </a:xfrm>
          <a:prstGeom prst="rect">
            <a:avLst/>
          </a:prstGeom>
        </p:spPr>
      </p:pic>
    </p:spTree>
    <p:extLst>
      <p:ext uri="{BB962C8B-B14F-4D97-AF65-F5344CB8AC3E}">
        <p14:creationId xmlns:p14="http://schemas.microsoft.com/office/powerpoint/2010/main" val="430968127"/>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12/2/2025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1167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12/2/2025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264729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56078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02/12/2025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tbGhAwdQxSw" TargetMode="External"/><Relationship Id="rId2" Type="http://schemas.openxmlformats.org/officeDocument/2006/relationships/hyperlink" Target="https://youtu.be/ab-aHNBhjEY" TargetMode="Externa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youtu.be/dTUDqudppT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asbfThj-f4Q"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9.xml"/><Relationship Id="rId1" Type="http://schemas.openxmlformats.org/officeDocument/2006/relationships/slideLayout" Target="../slideLayouts/slideLayout15.xml"/><Relationship Id="rId4" Type="http://schemas.openxmlformats.org/officeDocument/2006/relationships/image" Target="../media/image21.sv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152445" y="3277433"/>
            <a:ext cx="7018479" cy="2544724"/>
          </a:xfrm>
        </p:spPr>
        <p:txBody>
          <a:bodyPr>
            <a:normAutofit lnSpcReduction="10000"/>
          </a:bodyPr>
          <a:lstStyle/>
          <a:p>
            <a:r>
              <a:rPr lang="en-US" sz="4800"/>
              <a:t>Week 9</a:t>
            </a:r>
            <a:endParaRPr lang="en-US" sz="4800" dirty="0"/>
          </a:p>
          <a:p>
            <a:r>
              <a:rPr lang="en-US" sz="4000" dirty="0"/>
              <a:t>Group Behaviour and Management</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6"/>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(1 of 2)</a:t>
            </a:r>
            <a:endParaRPr lang="en-IN" sz="2000" dirty="0"/>
          </a:p>
        </p:txBody>
      </p:sp>
      <p:sp>
        <p:nvSpPr>
          <p:cNvPr id="3" name="Content Placeholder 2"/>
          <p:cNvSpPr>
            <a:spLocks noGrp="1"/>
          </p:cNvSpPr>
          <p:nvPr>
            <p:ph idx="1"/>
          </p:nvPr>
        </p:nvSpPr>
        <p:spPr/>
        <p:txBody>
          <a:bodyPr/>
          <a:lstStyle/>
          <a:p>
            <a:pPr marL="530352" indent="-530352">
              <a:buClr>
                <a:schemeClr val="bg2"/>
              </a:buClr>
              <a:buSzPct val="100000"/>
              <a:buNone/>
            </a:pPr>
            <a:r>
              <a:rPr lang="en-US" sz="2400" b="1" dirty="0">
                <a:solidFill>
                  <a:schemeClr val="bg2"/>
                </a:solidFill>
              </a:rPr>
              <a:t>9.1</a:t>
            </a:r>
            <a:r>
              <a:rPr lang="en-US" sz="2400" dirty="0"/>
              <a:t> Distinguish between the different types of groups.</a:t>
            </a:r>
          </a:p>
          <a:p>
            <a:pPr marL="530352" indent="-530352">
              <a:buClr>
                <a:schemeClr val="bg2"/>
              </a:buClr>
              <a:buSzPct val="100000"/>
              <a:buNone/>
            </a:pPr>
            <a:r>
              <a:rPr lang="en-US" sz="2400" b="1" dirty="0">
                <a:solidFill>
                  <a:schemeClr val="bg2"/>
                </a:solidFill>
              </a:rPr>
              <a:t>9.2 </a:t>
            </a:r>
            <a:r>
              <a:rPr lang="en-US" sz="2400" dirty="0"/>
              <a:t>Describe the punctuated-equilibrium model of group development.</a:t>
            </a:r>
          </a:p>
          <a:p>
            <a:pPr marL="530352" indent="-530352">
              <a:buClr>
                <a:schemeClr val="bg2"/>
              </a:buClr>
              <a:buSzPct val="100000"/>
              <a:buNone/>
            </a:pPr>
            <a:r>
              <a:rPr lang="en-US" sz="2400" b="1" dirty="0">
                <a:solidFill>
                  <a:schemeClr val="bg2"/>
                </a:solidFill>
              </a:rPr>
              <a:t>9.3 </a:t>
            </a:r>
            <a:r>
              <a:rPr lang="en-US" sz="2400" dirty="0"/>
              <a:t>Show how role requirements change in different situations.</a:t>
            </a:r>
          </a:p>
          <a:p>
            <a:pPr marL="530352" indent="-530352">
              <a:buClr>
                <a:schemeClr val="bg2"/>
              </a:buClr>
              <a:buSzPct val="100000"/>
              <a:buNone/>
            </a:pPr>
            <a:r>
              <a:rPr lang="en-US" sz="2400" b="1" dirty="0">
                <a:solidFill>
                  <a:schemeClr val="bg2"/>
                </a:solidFill>
              </a:rPr>
              <a:t>9.4 </a:t>
            </a:r>
            <a:r>
              <a:rPr lang="en-US" sz="2400" dirty="0"/>
              <a:t>Demonstrate how norms exert influence on an individual’s behavior.</a:t>
            </a:r>
          </a:p>
        </p:txBody>
      </p:sp>
    </p:spTree>
    <p:extLst>
      <p:ext uri="{BB962C8B-B14F-4D97-AF65-F5344CB8AC3E}">
        <p14:creationId xmlns:p14="http://schemas.microsoft.com/office/powerpoint/2010/main" val="1962909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(2 of 2)</a:t>
            </a:r>
            <a:endParaRPr lang="en-IN" sz="2000" dirty="0"/>
          </a:p>
        </p:txBody>
      </p:sp>
      <p:sp>
        <p:nvSpPr>
          <p:cNvPr id="3" name="Content Placeholder 2"/>
          <p:cNvSpPr>
            <a:spLocks noGrp="1"/>
          </p:cNvSpPr>
          <p:nvPr>
            <p:ph idx="1"/>
          </p:nvPr>
        </p:nvSpPr>
        <p:spPr>
          <a:xfrm>
            <a:off x="838201" y="1600201"/>
            <a:ext cx="9964782" cy="4525963"/>
          </a:xfrm>
        </p:spPr>
        <p:txBody>
          <a:bodyPr>
            <a:normAutofit/>
          </a:bodyPr>
          <a:lstStyle/>
          <a:p>
            <a:pPr marL="530352" indent="-530352">
              <a:buClr>
                <a:schemeClr val="bg2"/>
              </a:buClr>
              <a:buSzPct val="100000"/>
              <a:buNone/>
            </a:pPr>
            <a:r>
              <a:rPr lang="en-US" sz="2400" b="1" dirty="0">
                <a:solidFill>
                  <a:schemeClr val="bg2"/>
                </a:solidFill>
              </a:rPr>
              <a:t>9.</a:t>
            </a:r>
            <a:r>
              <a:rPr lang="en-US" sz="4000" b="1" dirty="0">
                <a:solidFill>
                  <a:schemeClr val="bg2"/>
                </a:solidFill>
              </a:rPr>
              <a:t>5 </a:t>
            </a:r>
            <a:r>
              <a:rPr lang="en-US" sz="4000" dirty="0"/>
              <a:t>Show how status and size differences affect group performance.</a:t>
            </a:r>
          </a:p>
          <a:p>
            <a:pPr marL="530352" indent="-530352">
              <a:buClr>
                <a:schemeClr val="bg2"/>
              </a:buClr>
              <a:buSzPct val="100000"/>
              <a:buNone/>
            </a:pPr>
            <a:r>
              <a:rPr lang="en-US" sz="4000" b="1" dirty="0">
                <a:solidFill>
                  <a:schemeClr val="bg2"/>
                </a:solidFill>
              </a:rPr>
              <a:t>9.6 </a:t>
            </a:r>
            <a:r>
              <a:rPr lang="en-US" sz="4000" dirty="0"/>
              <a:t>Describe how issues of cohesiveness and diversity can be integrated for group effectiveness.</a:t>
            </a:r>
          </a:p>
          <a:p>
            <a:pPr marL="530352" indent="-530352">
              <a:buClr>
                <a:schemeClr val="bg2"/>
              </a:buClr>
              <a:buSzPct val="100000"/>
              <a:buNone/>
            </a:pPr>
            <a:r>
              <a:rPr lang="en-US" sz="4000" b="1" dirty="0">
                <a:solidFill>
                  <a:schemeClr val="bg2"/>
                </a:solidFill>
              </a:rPr>
              <a:t>9.7 </a:t>
            </a:r>
            <a:r>
              <a:rPr lang="en-US" sz="4000" dirty="0"/>
              <a:t>Contrast the strengths and weaknesses of group decision making.</a:t>
            </a:r>
            <a:endParaRPr lang="en-US" sz="4000" dirty="0">
              <a:ea typeface="ＭＳ Ｐゴシック" pitchFamily="34" charset="-128"/>
              <a:cs typeface="Arial" charset="0"/>
            </a:endParaRPr>
          </a:p>
        </p:txBody>
      </p:sp>
    </p:spTree>
    <p:extLst>
      <p:ext uri="{BB962C8B-B14F-4D97-AF65-F5344CB8AC3E}">
        <p14:creationId xmlns:p14="http://schemas.microsoft.com/office/powerpoint/2010/main" val="87527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5F4FF-5C85-B5F3-9596-E0C9D360784B}"/>
              </a:ext>
            </a:extLst>
          </p:cNvPr>
          <p:cNvSpPr>
            <a:spLocks noGrp="1"/>
          </p:cNvSpPr>
          <p:nvPr>
            <p:ph type="title"/>
          </p:nvPr>
        </p:nvSpPr>
        <p:spPr/>
        <p:txBody>
          <a:bodyPr/>
          <a:lstStyle/>
          <a:p>
            <a:r>
              <a:rPr lang="en-US" dirty="0"/>
              <a:t>Group Behaviour and Team work </a:t>
            </a:r>
            <a:endParaRPr lang="en-GB" dirty="0"/>
          </a:p>
        </p:txBody>
      </p:sp>
      <p:sp>
        <p:nvSpPr>
          <p:cNvPr id="3" name="Content Placeholder 2">
            <a:extLst>
              <a:ext uri="{FF2B5EF4-FFF2-40B4-BE49-F238E27FC236}">
                <a16:creationId xmlns:a16="http://schemas.microsoft.com/office/drawing/2014/main" id="{127DC07B-D06C-F8C2-FE03-20CE797FF0B8}"/>
              </a:ext>
            </a:extLst>
          </p:cNvPr>
          <p:cNvSpPr>
            <a:spLocks noGrp="1"/>
          </p:cNvSpPr>
          <p:nvPr>
            <p:ph idx="1"/>
          </p:nvPr>
        </p:nvSpPr>
        <p:spPr>
          <a:xfrm>
            <a:off x="838199" y="1825625"/>
            <a:ext cx="10951029" cy="4351338"/>
          </a:xfrm>
        </p:spPr>
        <p:txBody>
          <a:bodyPr>
            <a:normAutofit fontScale="92500"/>
          </a:bodyPr>
          <a:lstStyle/>
          <a:p>
            <a:r>
              <a:rPr lang="en-US" b="0" i="0" dirty="0">
                <a:solidFill>
                  <a:srgbClr val="222222"/>
                </a:solidFill>
                <a:effectLst/>
                <a:latin typeface="Arial" panose="020B0604020202020204" pitchFamily="34" charset="0"/>
              </a:rPr>
              <a:t>Most Motivational NFL Video Of All Time (3:55 mins)</a:t>
            </a:r>
            <a:br>
              <a:rPr lang="en-US" dirty="0"/>
            </a:br>
            <a:r>
              <a:rPr lang="en-US" b="0" i="0" dirty="0">
                <a:solidFill>
                  <a:srgbClr val="222222"/>
                </a:solidFill>
                <a:effectLst/>
                <a:latin typeface="Arial" panose="020B0604020202020204" pitchFamily="34" charset="0"/>
                <a:hlinkClick r:id="rId2"/>
              </a:rPr>
              <a:t>https://youtu.be/ab-aHNBhjEY</a:t>
            </a:r>
            <a:endParaRPr lang="en-US" b="0" i="0" dirty="0">
              <a:solidFill>
                <a:srgbClr val="222222"/>
              </a:solidFill>
              <a:effectLst/>
              <a:latin typeface="Arial" panose="020B0604020202020204" pitchFamily="34" charset="0"/>
            </a:endParaRPr>
          </a:p>
          <a:p>
            <a:endParaRPr lang="en-US" dirty="0">
              <a:solidFill>
                <a:srgbClr val="222222"/>
              </a:solidFill>
              <a:latin typeface="Arial" panose="020B0604020202020204" pitchFamily="34" charset="0"/>
            </a:endParaRPr>
          </a:p>
          <a:p>
            <a:endParaRPr lang="en-US" b="0" i="0" dirty="0">
              <a:solidFill>
                <a:srgbClr val="222222"/>
              </a:solidFill>
              <a:effectLst/>
              <a:latin typeface="Arial" panose="020B0604020202020204" pitchFamily="34" charset="0"/>
            </a:endParaRPr>
          </a:p>
          <a:p>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FA CUP WINNERS </a:t>
            </a:r>
            <a:r>
              <a:rPr kumimoji="0" lang="en-US" altLang="en-US" sz="2800" b="0" i="0" u="none" strike="noStrike" cap="none" normalizeH="0" baseline="0" dirty="0">
                <a:ln>
                  <a:noFill/>
                </a:ln>
                <a:solidFill>
                  <a:schemeClr val="tx1"/>
                </a:solidFill>
                <a:effectLst/>
              </a:rPr>
              <a:t>  </a:t>
            </a:r>
            <a:r>
              <a:rPr kumimoji="0" lang="en-US" altLang="en-US" sz="6000" b="0" i="0" u="none" strike="noStrike" cap="none" normalizeH="0" baseline="0" dirty="0">
                <a:ln>
                  <a:noFill/>
                </a:ln>
                <a:solidFill>
                  <a:schemeClr val="tx1"/>
                </a:solidFill>
                <a:effectLst/>
              </a:rPr>
              <a:t>     </a:t>
            </a: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 Manchester United </a:t>
            </a:r>
            <a:r>
              <a:rPr kumimoji="0" lang="en-US" altLang="en-US" sz="2800" b="0" i="0" u="none" strike="noStrike" cap="none" normalizeH="0" baseline="0" dirty="0">
                <a:ln>
                  <a:noFill/>
                </a:ln>
                <a:solidFill>
                  <a:schemeClr val="tx1"/>
                </a:solidFill>
                <a:effectLst/>
              </a:rPr>
              <a:t>  </a:t>
            </a:r>
            <a:r>
              <a:rPr kumimoji="0" lang="en-US" altLang="en-US" sz="6000" b="0" i="0" u="none" strike="noStrike" cap="none" normalizeH="0" baseline="0" dirty="0">
                <a:ln>
                  <a:noFill/>
                </a:ln>
                <a:solidFill>
                  <a:schemeClr val="tx1"/>
                </a:solidFill>
                <a:effectLst/>
              </a:rPr>
              <a:t>    </a:t>
            </a:r>
            <a:r>
              <a:rPr kumimoji="0" lang="en-US" altLang="en-US" sz="2400" b="0" i="0" u="none" strike="noStrike" cap="none" normalizeH="0" baseline="0" dirty="0">
                <a:ln>
                  <a:noFill/>
                </a:ln>
                <a:solidFill>
                  <a:schemeClr val="tx1"/>
                </a:solidFill>
                <a:effectLst/>
              </a:rPr>
              <a:t> (2:27 min)</a:t>
            </a:r>
            <a:br>
              <a:rPr kumimoji="0" lang="en-US" altLang="en-US" sz="2800" b="0" i="0" u="none" strike="noStrike" cap="none" normalizeH="0" baseline="0" dirty="0">
                <a:ln>
                  <a:noFill/>
                </a:ln>
                <a:solidFill>
                  <a:schemeClr val="tx1"/>
                </a:solidFill>
                <a:effectLst/>
                <a:latin typeface="Arial" panose="020B0604020202020204" pitchFamily="34" charset="0"/>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hlinkClick r:id="rId3"/>
              </a:rPr>
              <a:t>https://youtu.be/tbGhAwdQxSw</a:t>
            </a:r>
            <a:endPar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r>
              <a:rPr kumimoji="0" lang="en-US" altLang="en-US" sz="2800" b="0" i="0" u="none" strike="noStrike" cap="none" normalizeH="0" baseline="0" dirty="0">
                <a:ln>
                  <a:noFill/>
                </a:ln>
                <a:solidFill>
                  <a:schemeClr val="tx1"/>
                </a:solidFill>
                <a:effectLst/>
              </a:rPr>
              <a:t> </a:t>
            </a:r>
            <a:endParaRPr kumimoji="0" lang="en-US" altLang="en-US" sz="2800" b="0" i="0" u="none" strike="noStrike" cap="none" normalizeH="0" baseline="0" dirty="0">
              <a:ln>
                <a:noFill/>
              </a:ln>
              <a:solidFill>
                <a:schemeClr val="tx1"/>
              </a:solidFill>
              <a:effectLst/>
              <a:latin typeface="Arial" panose="020B0604020202020204" pitchFamily="34" charset="0"/>
            </a:endParaRPr>
          </a:p>
          <a:p>
            <a:r>
              <a:rPr lang="en-US" b="0" i="0" dirty="0">
                <a:solidFill>
                  <a:srgbClr val="222222"/>
                </a:solidFill>
                <a:effectLst/>
                <a:latin typeface="Arial" panose="020B0604020202020204" pitchFamily="34" charset="0"/>
              </a:rPr>
              <a:t>Football Respect ● Emotional Moments ● Fair Play ● HD (5:56 min)</a:t>
            </a:r>
            <a:br>
              <a:rPr lang="en-US" dirty="0"/>
            </a:br>
            <a:r>
              <a:rPr lang="en-US" b="0" i="0" dirty="0">
                <a:solidFill>
                  <a:srgbClr val="222222"/>
                </a:solidFill>
                <a:effectLst/>
                <a:latin typeface="Arial" panose="020B0604020202020204" pitchFamily="34" charset="0"/>
                <a:hlinkClick r:id="rId4"/>
              </a:rPr>
              <a:t>https://youtu.be/dTUDqudppTY</a:t>
            </a:r>
            <a:endParaRPr lang="en-US" b="0" i="0" dirty="0">
              <a:solidFill>
                <a:srgbClr val="222222"/>
              </a:solidFill>
              <a:effectLst/>
              <a:latin typeface="Arial" panose="020B0604020202020204" pitchFamily="34" charset="0"/>
            </a:endParaRPr>
          </a:p>
          <a:p>
            <a:endParaRPr lang="en-GB" dirty="0"/>
          </a:p>
        </p:txBody>
      </p:sp>
      <p:sp>
        <p:nvSpPr>
          <p:cNvPr id="5" name="Rectangle 4">
            <a:extLst>
              <a:ext uri="{FF2B5EF4-FFF2-40B4-BE49-F238E27FC236}">
                <a16:creationId xmlns:a16="http://schemas.microsoft.com/office/drawing/2014/main" id="{155B2AA2-9B70-DC5C-9571-EA941C817B4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9" name="Picture 5" descr="🏆">
            <a:extLst>
              <a:ext uri="{FF2B5EF4-FFF2-40B4-BE49-F238E27FC236}">
                <a16:creationId xmlns:a16="http://schemas.microsoft.com/office/drawing/2014/main" id="{50945DBD-99F7-E2B0-5DBB-238C9EE5F9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4637" y="3852137"/>
            <a:ext cx="685800" cy="6858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
            <a:extLst>
              <a:ext uri="{FF2B5EF4-FFF2-40B4-BE49-F238E27FC236}">
                <a16:creationId xmlns:a16="http://schemas.microsoft.com/office/drawing/2014/main" id="{1FF6BEC0-E362-69ED-F067-4EF99CD9C7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01297" y="3852137"/>
            <a:ext cx="685800" cy="685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91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5372"/>
            <a:ext cx="8839200" cy="1097280"/>
          </a:xfrm>
        </p:spPr>
        <p:txBody>
          <a:bodyPr>
            <a:normAutofit fontScale="90000"/>
          </a:bodyPr>
          <a:lstStyle/>
          <a:p>
            <a:r>
              <a:rPr lang="en-US" dirty="0"/>
              <a:t>Differences Between Groups and Teams</a:t>
            </a:r>
          </a:p>
        </p:txBody>
      </p:sp>
      <p:sp>
        <p:nvSpPr>
          <p:cNvPr id="3" name="Content Placeholder 2"/>
          <p:cNvSpPr>
            <a:spLocks noGrp="1"/>
          </p:cNvSpPr>
          <p:nvPr>
            <p:ph idx="1"/>
          </p:nvPr>
        </p:nvSpPr>
        <p:spPr>
          <a:xfrm>
            <a:off x="1981200" y="1600202"/>
            <a:ext cx="8229600" cy="380998"/>
          </a:xfrm>
        </p:spPr>
        <p:txBody>
          <a:bodyPr/>
          <a:lstStyle/>
          <a:p>
            <a:pPr marL="0" indent="0">
              <a:buNone/>
            </a:pPr>
            <a:r>
              <a:rPr lang="en-US" sz="2000" b="1" dirty="0"/>
              <a:t>Exhibit 10-1</a:t>
            </a:r>
            <a:r>
              <a:rPr lang="en-US" sz="2000" dirty="0"/>
              <a:t> Comparing Workgroups and Work Teams from</a:t>
            </a:r>
            <a:endParaRPr lang="en-US" sz="2200" dirty="0"/>
          </a:p>
        </p:txBody>
      </p:sp>
      <p:pic>
        <p:nvPicPr>
          <p:cNvPr id="4" name="Picture 3" descr="An illustration shows a comparison between Work Groups and Work Teams.&#10;The diagram depicts the differences on the basis of four attributes.&#10;The left part of the illustration is labelled Work Groups. It depicts a pentagon with five members of the group as small squares which are not connected to each other, but forming a pattern. &#10;The right part of the illustration is labelled as Work teams; it shows members connected with each other.&#10;&#10;Goal: Work groups Share information; work teams: Collective performance&#10;Synergy:  Work groups Neutral (sometimes negative);  Work Teams Positive&#10;Accountability: work groups Individual; work teams Individual and mutual&#10;Skills: work groups Random and varied; Work teams Complementary&#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16219" y="2423236"/>
            <a:ext cx="8159562" cy="359656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Contrast the Five Types of Teams</a:t>
            </a:r>
          </a:p>
        </p:txBody>
      </p:sp>
      <p:sp>
        <p:nvSpPr>
          <p:cNvPr id="3" name="Content Placeholder 2"/>
          <p:cNvSpPr>
            <a:spLocks noGrp="1"/>
          </p:cNvSpPr>
          <p:nvPr>
            <p:ph idx="1"/>
          </p:nvPr>
        </p:nvSpPr>
        <p:spPr>
          <a:xfrm>
            <a:off x="1981200" y="1600201"/>
            <a:ext cx="4343400" cy="381000"/>
          </a:xfrm>
        </p:spPr>
        <p:txBody>
          <a:bodyPr/>
          <a:lstStyle/>
          <a:p>
            <a:pPr marL="0" indent="0">
              <a:buNone/>
            </a:pPr>
            <a:r>
              <a:rPr lang="en-US" sz="2000" b="1" dirty="0"/>
              <a:t>Exhibit 10-2</a:t>
            </a:r>
            <a:r>
              <a:rPr lang="en-US" sz="2000" dirty="0"/>
              <a:t> Four Types of Teams</a:t>
            </a:r>
          </a:p>
        </p:txBody>
      </p:sp>
      <p:pic>
        <p:nvPicPr>
          <p:cNvPr id="4" name="Picture 3" descr="An illustration shows four common types of teams in Organizations, with a specific diagram for each type of team.&#10;1. Problem-solving. Five circles forma pentagon shape. An arrow from each circle points to a question mark in the middle.&#10;2. Self-managed.  five circles form a pentagon  and all of the circles are interconnected by straight lines.&#10;3.  Cross-functional connects two diagrams. The diagram on the left shows two hierarchical levels, first level on top, branches out into five components on second level. The diagram on the right shows a self-managed team, depicting five circles which are inter-connected, forming the shape of a star inside a pentagon. Each box in the second hierarchical level on the left is connected to a circle on the right.&#10;4. Virtual. At the center of the diagram is Technology. Eight small circles surround technology. Double headed arrows connect each of these circles with Technolog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15" y="2507047"/>
            <a:ext cx="11891603" cy="236975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 y="93801"/>
            <a:ext cx="10210800" cy="813986"/>
          </a:xfrm>
        </p:spPr>
        <p:txBody>
          <a:bodyPr>
            <a:normAutofit fontScale="90000"/>
          </a:bodyPr>
          <a:lstStyle/>
          <a:p>
            <a:r>
              <a:rPr lang="en-US" dirty="0"/>
              <a:t>Identify the Characteristics of Effective Teams </a:t>
            </a:r>
            <a:r>
              <a:rPr lang="en-US" sz="2000" dirty="0"/>
              <a:t>(1 of 6)</a:t>
            </a:r>
            <a:endParaRPr lang="en-US" b="0" dirty="0"/>
          </a:p>
        </p:txBody>
      </p:sp>
      <p:sp>
        <p:nvSpPr>
          <p:cNvPr id="3" name="Content Placeholder 2"/>
          <p:cNvSpPr>
            <a:spLocks noGrp="1"/>
          </p:cNvSpPr>
          <p:nvPr>
            <p:ph idx="1"/>
          </p:nvPr>
        </p:nvSpPr>
        <p:spPr>
          <a:xfrm>
            <a:off x="1981201" y="1600202"/>
            <a:ext cx="2590800" cy="685799"/>
          </a:xfrm>
        </p:spPr>
        <p:txBody>
          <a:bodyPr/>
          <a:lstStyle/>
          <a:p>
            <a:pPr marL="0" indent="0">
              <a:buNone/>
            </a:pPr>
            <a:r>
              <a:rPr lang="en-US" sz="2000" b="1" dirty="0"/>
              <a:t>Exhibit 10-3</a:t>
            </a:r>
            <a:r>
              <a:rPr lang="en-US" sz="2000" dirty="0"/>
              <a:t> Team Effectiveness Model</a:t>
            </a:r>
          </a:p>
        </p:txBody>
      </p:sp>
      <p:pic>
        <p:nvPicPr>
          <p:cNvPr id="4" name="Picture 3" descr="An illustration shows context, composition, and process contributing to team effectiveness.&#10;The three components contributing to team effectiveness are:&#10; Context&#10;• Adequate resources&#10;• Leadership and structure&#10;• Climate of trust&#10;• Performance evaluation and reward systems&#10; Composition&#10;• Abilities of members&#10;• Personality&#10;• Allocating roles&#10;• Diversity&#10;• Cultural differences&#10;• Size of teams&#10;• Member preferences&#10; Process&#10;• Common purpose&#10;• Specific goals&#10;• Team efficacy&#10;• Team identity&#10;• Mental models&#10;• Conflict levels&#10;• Social loaf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03593" y="836223"/>
            <a:ext cx="5807206" cy="592797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(1 of 5)</a:t>
            </a:r>
            <a:endParaRPr lang="en-US" b="0" dirty="0">
              <a:latin typeface="+mj-lt"/>
            </a:endParaRPr>
          </a:p>
        </p:txBody>
      </p:sp>
      <p:sp>
        <p:nvSpPr>
          <p:cNvPr id="3" name="Content Placeholder 2"/>
          <p:cNvSpPr>
            <a:spLocks noGrp="1"/>
          </p:cNvSpPr>
          <p:nvPr>
            <p:ph idx="1"/>
          </p:nvPr>
        </p:nvSpPr>
        <p:spPr>
          <a:xfrm>
            <a:off x="476795" y="1642745"/>
            <a:ext cx="11353800" cy="4351338"/>
          </a:xfrm>
        </p:spPr>
        <p:txBody>
          <a:bodyPr>
            <a:normAutofit/>
          </a:bodyPr>
          <a:lstStyle/>
          <a:p>
            <a:pPr marL="256032" indent="-256032">
              <a:buSzPct val="100000"/>
            </a:pPr>
            <a:r>
              <a:rPr lang="en-US" sz="3600" dirty="0">
                <a:ea typeface="ＭＳ Ｐゴシック" pitchFamily="34" charset="-128"/>
              </a:rPr>
              <a:t>A </a:t>
            </a:r>
            <a:r>
              <a:rPr lang="en-US" sz="3600" b="1" dirty="0">
                <a:ea typeface="ＭＳ Ｐゴシック" pitchFamily="34" charset="-128"/>
              </a:rPr>
              <a:t>group</a:t>
            </a:r>
            <a:r>
              <a:rPr lang="en-US" sz="3600" dirty="0">
                <a:ea typeface="ＭＳ Ｐゴシック" pitchFamily="34" charset="-128"/>
              </a:rPr>
              <a:t> is defined as </a:t>
            </a:r>
            <a:r>
              <a:rPr lang="en-US" sz="3600" dirty="0">
                <a:solidFill>
                  <a:srgbClr val="FF0000"/>
                </a:solidFill>
                <a:ea typeface="ＭＳ Ｐゴシック" pitchFamily="34" charset="-128"/>
              </a:rPr>
              <a:t>two or more individuals</a:t>
            </a:r>
            <a:r>
              <a:rPr lang="en-US" sz="3600" dirty="0">
                <a:ea typeface="ＭＳ Ｐゴシック" pitchFamily="34" charset="-128"/>
              </a:rPr>
              <a:t>, interacting and interdependent, who have come together to achieve particular objectives.</a:t>
            </a:r>
          </a:p>
          <a:p>
            <a:pPr marL="256032" indent="-256032">
              <a:buSzPct val="100000"/>
            </a:pPr>
            <a:r>
              <a:rPr lang="en-US" sz="3600" dirty="0">
                <a:ea typeface="ＭＳ Ｐゴシック" pitchFamily="34" charset="-128"/>
              </a:rPr>
              <a:t>Groups can be either formal or informal.</a:t>
            </a:r>
          </a:p>
          <a:p>
            <a:pPr marL="740664" lvl="1"/>
            <a:r>
              <a:rPr lang="en-US" sz="3600" b="1" dirty="0">
                <a:ea typeface="ＭＳ Ｐゴシック" pitchFamily="34" charset="-128"/>
              </a:rPr>
              <a:t>Formal groups: </a:t>
            </a:r>
            <a:r>
              <a:rPr lang="en-US" sz="3600" dirty="0">
                <a:ea typeface="ＭＳ Ｐゴシック" pitchFamily="34" charset="-128"/>
              </a:rPr>
              <a:t>those defined by the organization’s structure.</a:t>
            </a:r>
          </a:p>
          <a:p>
            <a:pPr marL="740664" lvl="1"/>
            <a:r>
              <a:rPr lang="en-US" sz="3600" b="1" dirty="0">
                <a:ea typeface="ＭＳ Ｐゴシック" pitchFamily="34" charset="-128"/>
              </a:rPr>
              <a:t>Informal groups:</a:t>
            </a:r>
            <a:r>
              <a:rPr lang="en-US" sz="3600" dirty="0">
                <a:ea typeface="ＭＳ Ｐゴシック" pitchFamily="34" charset="-128"/>
              </a:rPr>
              <a:t> alliances that are neither formally structured nor organizationally determined.</a:t>
            </a:r>
            <a:endParaRPr lang="en-US" sz="3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(2 of 5)</a:t>
            </a:r>
            <a:endParaRPr lang="en-US" b="0" dirty="0">
              <a:latin typeface="+mj-lt"/>
            </a:endParaRPr>
          </a:p>
        </p:txBody>
      </p:sp>
      <p:sp>
        <p:nvSpPr>
          <p:cNvPr id="3" name="Content Placeholder 2"/>
          <p:cNvSpPr>
            <a:spLocks noGrp="1"/>
          </p:cNvSpPr>
          <p:nvPr>
            <p:ph idx="1"/>
          </p:nvPr>
        </p:nvSpPr>
        <p:spPr>
          <a:xfrm>
            <a:off x="838199" y="1825625"/>
            <a:ext cx="11088189" cy="4351338"/>
          </a:xfrm>
        </p:spPr>
        <p:txBody>
          <a:bodyPr>
            <a:normAutofit/>
          </a:bodyPr>
          <a:lstStyle/>
          <a:p>
            <a:pPr marL="256032" indent="-256032" algn="just">
              <a:buSzPct val="100000"/>
            </a:pPr>
            <a:r>
              <a:rPr lang="en-US" sz="3600" b="1" dirty="0">
                <a:ea typeface="ＭＳ Ｐゴシック" pitchFamily="34" charset="-128"/>
              </a:rPr>
              <a:t>Social identity theory: </a:t>
            </a:r>
            <a:r>
              <a:rPr lang="en-US" sz="3600" dirty="0">
                <a:ea typeface="ＭＳ Ｐゴシック" pitchFamily="34" charset="-128"/>
              </a:rPr>
              <a:t>considers when and why individuals consider themselves members of groups.</a:t>
            </a:r>
          </a:p>
          <a:p>
            <a:pPr marL="740664" lvl="1" algn="just"/>
            <a:r>
              <a:rPr lang="en-US" sz="3600" dirty="0">
                <a:ea typeface="ＭＳ Ｐゴシック" pitchFamily="34" charset="-128"/>
              </a:rPr>
              <a:t>People have emotional reactions to the failure or </a:t>
            </a:r>
            <a:r>
              <a:rPr lang="en-US" sz="3600" dirty="0">
                <a:solidFill>
                  <a:srgbClr val="FF0000"/>
                </a:solidFill>
                <a:ea typeface="ＭＳ Ｐゴシック" pitchFamily="34" charset="-128"/>
              </a:rPr>
              <a:t>success of their group </a:t>
            </a:r>
            <a:r>
              <a:rPr lang="en-US" sz="3600" dirty="0">
                <a:ea typeface="ＭＳ Ｐゴシック" pitchFamily="34" charset="-128"/>
              </a:rPr>
              <a:t>because their </a:t>
            </a:r>
            <a:r>
              <a:rPr lang="en-US" sz="3600" dirty="0">
                <a:solidFill>
                  <a:srgbClr val="FF0000"/>
                </a:solidFill>
                <a:ea typeface="ＭＳ Ｐゴシック" pitchFamily="34" charset="-128"/>
              </a:rPr>
              <a:t>self-esteem gets tied into the performance of the group</a:t>
            </a:r>
            <a:r>
              <a:rPr lang="en-US" sz="3600" dirty="0">
                <a:ea typeface="ＭＳ Ｐゴシック" pitchFamily="34" charset="-128"/>
              </a:rPr>
              <a:t>.</a:t>
            </a:r>
          </a:p>
          <a:p>
            <a:pPr marL="740664" lvl="1" algn="just"/>
            <a:r>
              <a:rPr lang="en-US" sz="3600" dirty="0">
                <a:ea typeface="ＭＳ Ｐゴシック" pitchFamily="34" charset="-128"/>
              </a:rPr>
              <a:t>Social identities help us understand who we are and where we fit in with people.</a:t>
            </a:r>
            <a:endParaRPr lang="en-US" sz="3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458A4-D65D-ED88-02DC-14B811CCDE30}"/>
              </a:ext>
            </a:extLst>
          </p:cNvPr>
          <p:cNvSpPr>
            <a:spLocks noGrp="1"/>
          </p:cNvSpPr>
          <p:nvPr>
            <p:ph type="title"/>
          </p:nvPr>
        </p:nvSpPr>
        <p:spPr/>
        <p:txBody>
          <a:bodyPr/>
          <a:lstStyle/>
          <a:p>
            <a:r>
              <a:rPr lang="en-US" sz="4400" b="1" dirty="0">
                <a:ea typeface="ＭＳ Ｐゴシック" pitchFamily="34" charset="-128"/>
              </a:rPr>
              <a:t>Social identity theory</a:t>
            </a:r>
            <a:endParaRPr lang="en-GB" dirty="0"/>
          </a:p>
        </p:txBody>
      </p:sp>
      <p:sp>
        <p:nvSpPr>
          <p:cNvPr id="3" name="Content Placeholder 2">
            <a:extLst>
              <a:ext uri="{FF2B5EF4-FFF2-40B4-BE49-F238E27FC236}">
                <a16:creationId xmlns:a16="http://schemas.microsoft.com/office/drawing/2014/main" id="{07E631F2-ABBD-F8F1-8F29-0FAE69D1CE52}"/>
              </a:ext>
            </a:extLst>
          </p:cNvPr>
          <p:cNvSpPr>
            <a:spLocks noGrp="1"/>
          </p:cNvSpPr>
          <p:nvPr>
            <p:ph idx="1"/>
          </p:nvPr>
        </p:nvSpPr>
        <p:spPr/>
        <p:txBody>
          <a:bodyPr/>
          <a:lstStyle/>
          <a:p>
            <a:endParaRPr lang="en-US" dirty="0"/>
          </a:p>
          <a:p>
            <a:r>
              <a:rPr lang="en-GB" sz="2400" b="1" i="0" dirty="0">
                <a:solidFill>
                  <a:srgbClr val="0F0F0F"/>
                </a:solidFill>
                <a:effectLst/>
                <a:latin typeface="Roboto" panose="02000000000000000000" pitchFamily="2" charset="0"/>
              </a:rPr>
              <a:t>Social Identity Theory (2:55 mins)</a:t>
            </a:r>
          </a:p>
          <a:p>
            <a:endParaRPr lang="en-GB" dirty="0"/>
          </a:p>
          <a:p>
            <a:r>
              <a:rPr lang="en-GB" dirty="0">
                <a:hlinkClick r:id="rId2"/>
              </a:rPr>
              <a:t>https://youtu.be/asbfThj-f4Q</a:t>
            </a:r>
            <a:endParaRPr lang="en-GB" dirty="0"/>
          </a:p>
          <a:p>
            <a:endParaRPr lang="en-GB" dirty="0"/>
          </a:p>
        </p:txBody>
      </p:sp>
    </p:spTree>
    <p:extLst>
      <p:ext uri="{BB962C8B-B14F-4D97-AF65-F5344CB8AC3E}">
        <p14:creationId xmlns:p14="http://schemas.microsoft.com/office/powerpoint/2010/main" val="940280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405" y="60326"/>
            <a:ext cx="10515600" cy="764812"/>
          </a:xfrm>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(3 of 5)</a:t>
            </a:r>
            <a:endParaRPr lang="en-US" b="0" dirty="0">
              <a:latin typeface="+mj-lt"/>
            </a:endParaRPr>
          </a:p>
        </p:txBody>
      </p:sp>
      <p:sp>
        <p:nvSpPr>
          <p:cNvPr id="3" name="Content Placeholder 2"/>
          <p:cNvSpPr>
            <a:spLocks noGrp="1"/>
          </p:cNvSpPr>
          <p:nvPr>
            <p:ph idx="1"/>
          </p:nvPr>
        </p:nvSpPr>
        <p:spPr>
          <a:xfrm>
            <a:off x="994954" y="868817"/>
            <a:ext cx="8743406" cy="646473"/>
          </a:xfrm>
        </p:spPr>
        <p:txBody>
          <a:bodyPr>
            <a:normAutofit/>
          </a:bodyPr>
          <a:lstStyle/>
          <a:p>
            <a:pPr marL="0" indent="0">
              <a:buNone/>
            </a:pPr>
            <a:r>
              <a:rPr lang="en-US" sz="2000" b="1" dirty="0"/>
              <a:t>OB Poll</a:t>
            </a:r>
            <a:r>
              <a:rPr lang="en-US" sz="2000" dirty="0"/>
              <a:t> Most People Report Drinking with Coworkers is Acceptable</a:t>
            </a:r>
          </a:p>
        </p:txBody>
      </p:sp>
      <p:pic>
        <p:nvPicPr>
          <p:cNvPr id="5" name="Picture 4" descr="A pie chart depicts the results of an  OB Poll regarding when  people report that drinking with coworkers is acceptable.&#10;Pie-chart is divided into seven parts which depict the percentage of people drinking at particular events as follows:&#10;At a meal during a job interview: 4 percent.&#10;At a meal with coworkers: 22 percent.&#10;At the celebration of a company milestone: 28 percent.&#10;At a retirement party: 32 percent.&#10;At a meal with a client or customer: 40 percent.&#10;At a holiday party: 70 percent.&#10;Never: 14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50387" y="1386521"/>
            <a:ext cx="8364322" cy="4043817"/>
          </a:xfrm>
          <a:prstGeom prst="rect">
            <a:avLst/>
          </a:prstGeom>
        </p:spPr>
      </p:pic>
      <p:sp>
        <p:nvSpPr>
          <p:cNvPr id="4" name="Content Placeholder 3"/>
          <p:cNvSpPr>
            <a:spLocks noGrp="1"/>
          </p:cNvSpPr>
          <p:nvPr>
            <p:ph idx="13"/>
          </p:nvPr>
        </p:nvSpPr>
        <p:spPr>
          <a:xfrm>
            <a:off x="542109" y="5822497"/>
            <a:ext cx="9668691" cy="838200"/>
          </a:xfrm>
        </p:spPr>
        <p:txBody>
          <a:bodyPr/>
          <a:lstStyle/>
          <a:p>
            <a:pPr marL="0" indent="0">
              <a:spcBef>
                <a:spcPts val="600"/>
              </a:spcBef>
              <a:buNone/>
            </a:pPr>
            <a:r>
              <a:rPr lang="en-US" sz="1200" i="1" dirty="0"/>
              <a:t>Note: </a:t>
            </a:r>
            <a:r>
              <a:rPr lang="en-US" sz="1200" dirty="0"/>
              <a:t>Society for Human Resources Management (SHRM) survey of 501 individuals and how drinking is viewed in their organization at a range of </a:t>
            </a:r>
            <a:r>
              <a:rPr lang="en-US" sz="1200" dirty="0" err="1"/>
              <a:t>workrelated</a:t>
            </a:r>
            <a:r>
              <a:rPr lang="en-US" sz="1200" dirty="0"/>
              <a:t> activities.</a:t>
            </a:r>
          </a:p>
          <a:p>
            <a:pPr marL="0" indent="0">
              <a:spcBef>
                <a:spcPts val="600"/>
              </a:spcBef>
              <a:buNone/>
            </a:pPr>
            <a:r>
              <a:rPr lang="en-US" sz="1200" i="1" dirty="0"/>
              <a:t>Source: </a:t>
            </a:r>
            <a:r>
              <a:rPr lang="en-US" sz="1200" dirty="0"/>
              <a:t>Based on S. M. </a:t>
            </a:r>
            <a:r>
              <a:rPr lang="en-US" sz="1200" dirty="0" err="1"/>
              <a:t>Heathfield</a:t>
            </a:r>
            <a:r>
              <a:rPr lang="en-US" sz="1200" dirty="0"/>
              <a:t>, “To Drink or Not to Drink: Does Alcohol Drinking Mix Safely with Work Events?,” </a:t>
            </a:r>
            <a:r>
              <a:rPr lang="en-US" sz="1200" i="1" dirty="0"/>
              <a:t>About.com Guide, </a:t>
            </a:r>
            <a:r>
              <a:rPr lang="en-US" sz="1200" dirty="0"/>
              <a:t>2013, http://humanresources.about.com/od/networking/qt/drink_i3.htm.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263" y="123979"/>
            <a:ext cx="10515600" cy="894807"/>
          </a:xfrm>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(4 of 5)</a:t>
            </a:r>
            <a:endParaRPr lang="en-US" b="0" dirty="0">
              <a:latin typeface="+mj-lt"/>
            </a:endParaRPr>
          </a:p>
        </p:txBody>
      </p:sp>
      <p:sp>
        <p:nvSpPr>
          <p:cNvPr id="3" name="Content Placeholder 2"/>
          <p:cNvSpPr>
            <a:spLocks noGrp="1"/>
          </p:cNvSpPr>
          <p:nvPr>
            <p:ph idx="1"/>
          </p:nvPr>
        </p:nvSpPr>
        <p:spPr>
          <a:xfrm>
            <a:off x="369026" y="966405"/>
            <a:ext cx="10718074" cy="4552405"/>
          </a:xfrm>
        </p:spPr>
        <p:txBody>
          <a:bodyPr>
            <a:normAutofit/>
          </a:bodyPr>
          <a:lstStyle/>
          <a:p>
            <a:pPr marL="256032" indent="-256032" algn="just">
              <a:buSzPct val="100000"/>
            </a:pPr>
            <a:r>
              <a:rPr lang="en-US" sz="3200" dirty="0"/>
              <a:t>Ingroups and Outgroups</a:t>
            </a:r>
          </a:p>
          <a:p>
            <a:pPr marL="740664" lvl="1" algn="just"/>
            <a:r>
              <a:rPr lang="en-US" sz="3200" b="1" dirty="0"/>
              <a:t>Ingroup favoritism </a:t>
            </a:r>
            <a:r>
              <a:rPr lang="en-US" sz="3200" dirty="0"/>
              <a:t>occurs when we see members of our group as better than other people, and people not in our group as all the same.</a:t>
            </a:r>
          </a:p>
          <a:p>
            <a:pPr marL="740664" lvl="1" algn="just"/>
            <a:r>
              <a:rPr lang="en-US" sz="3200" dirty="0"/>
              <a:t>Whenever there is an ingroup, there is by necessity an </a:t>
            </a:r>
            <a:r>
              <a:rPr lang="en-US" sz="3200" b="1" dirty="0"/>
              <a:t>outgroup</a:t>
            </a:r>
            <a:r>
              <a:rPr lang="en-US" sz="3200" dirty="0"/>
              <a:t>, which is sometimes everyone else, but is usually an identified group known by the ingroup’s members.</a:t>
            </a:r>
          </a:p>
        </p:txBody>
      </p:sp>
      <p:pic>
        <p:nvPicPr>
          <p:cNvPr id="5" name="Picture 4">
            <a:extLst>
              <a:ext uri="{FF2B5EF4-FFF2-40B4-BE49-F238E27FC236}">
                <a16:creationId xmlns:a16="http://schemas.microsoft.com/office/drawing/2014/main" id="{E8722C59-C7A8-D5FF-511A-4AAC49B84ADF}"/>
              </a:ext>
            </a:extLst>
          </p:cNvPr>
          <p:cNvPicPr>
            <a:picLocks noChangeAspect="1"/>
          </p:cNvPicPr>
          <p:nvPr/>
        </p:nvPicPr>
        <p:blipFill>
          <a:blip r:embed="rId3"/>
          <a:stretch>
            <a:fillRect/>
          </a:stretch>
        </p:blipFill>
        <p:spPr>
          <a:xfrm>
            <a:off x="708383" y="4990946"/>
            <a:ext cx="2619375" cy="1743075"/>
          </a:xfrm>
          <a:prstGeom prst="rect">
            <a:avLst/>
          </a:prstGeom>
        </p:spPr>
      </p:pic>
      <p:pic>
        <p:nvPicPr>
          <p:cNvPr id="6" name="Picture 5">
            <a:extLst>
              <a:ext uri="{FF2B5EF4-FFF2-40B4-BE49-F238E27FC236}">
                <a16:creationId xmlns:a16="http://schemas.microsoft.com/office/drawing/2014/main" id="{4C6D585B-1F2D-3A5C-922D-70F542D2102C}"/>
              </a:ext>
            </a:extLst>
          </p:cNvPr>
          <p:cNvPicPr>
            <a:picLocks noChangeAspect="1"/>
          </p:cNvPicPr>
          <p:nvPr/>
        </p:nvPicPr>
        <p:blipFill>
          <a:blip r:embed="rId4"/>
          <a:stretch>
            <a:fillRect/>
          </a:stretch>
        </p:blipFill>
        <p:spPr>
          <a:xfrm>
            <a:off x="8820937" y="4953689"/>
            <a:ext cx="3317000" cy="1840329"/>
          </a:xfrm>
          <a:prstGeom prst="rect">
            <a:avLst/>
          </a:prstGeom>
        </p:spPr>
      </p:pic>
      <p:pic>
        <p:nvPicPr>
          <p:cNvPr id="7" name="Picture 6">
            <a:extLst>
              <a:ext uri="{FF2B5EF4-FFF2-40B4-BE49-F238E27FC236}">
                <a16:creationId xmlns:a16="http://schemas.microsoft.com/office/drawing/2014/main" id="{07FC9568-7504-2A2C-EAA8-535328B417EF}"/>
              </a:ext>
            </a:extLst>
          </p:cNvPr>
          <p:cNvPicPr>
            <a:picLocks noChangeAspect="1"/>
          </p:cNvPicPr>
          <p:nvPr/>
        </p:nvPicPr>
        <p:blipFill>
          <a:blip r:embed="rId5"/>
          <a:stretch>
            <a:fillRect/>
          </a:stretch>
        </p:blipFill>
        <p:spPr>
          <a:xfrm>
            <a:off x="3948120" y="4336026"/>
            <a:ext cx="4560789" cy="256544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(5 of 5)</a:t>
            </a:r>
            <a:endParaRPr lang="en-US" b="0" dirty="0">
              <a:latin typeface="+mj-lt"/>
            </a:endParaRPr>
          </a:p>
        </p:txBody>
      </p:sp>
      <p:sp>
        <p:nvSpPr>
          <p:cNvPr id="3" name="Content Placeholder 2"/>
          <p:cNvSpPr>
            <a:spLocks noGrp="1"/>
          </p:cNvSpPr>
          <p:nvPr>
            <p:ph idx="1"/>
          </p:nvPr>
        </p:nvSpPr>
        <p:spPr>
          <a:xfrm>
            <a:off x="609598" y="1690687"/>
            <a:ext cx="11258007" cy="4383541"/>
          </a:xfrm>
        </p:spPr>
        <p:txBody>
          <a:bodyPr>
            <a:noAutofit/>
          </a:bodyPr>
          <a:lstStyle/>
          <a:p>
            <a:pPr marL="256032" indent="-256032">
              <a:buSzPct val="100000"/>
            </a:pPr>
            <a:r>
              <a:rPr lang="en-US" sz="4000" dirty="0"/>
              <a:t>Social Identity Threat</a:t>
            </a:r>
          </a:p>
          <a:p>
            <a:pPr marL="740664" lvl="1"/>
            <a:r>
              <a:rPr lang="en-US" sz="4000" dirty="0"/>
              <a:t>Ingroups and outgroups pave the way for </a:t>
            </a:r>
            <a:r>
              <a:rPr lang="en-US" sz="4000" b="1" dirty="0"/>
              <a:t>social identity threat</a:t>
            </a:r>
            <a:r>
              <a:rPr lang="en-US" sz="4000" dirty="0"/>
              <a:t>, which is akin to </a:t>
            </a:r>
            <a:r>
              <a:rPr lang="en-US" sz="4000" dirty="0">
                <a:solidFill>
                  <a:srgbClr val="FF0000"/>
                </a:solidFill>
              </a:rPr>
              <a:t>stereotype threat</a:t>
            </a:r>
            <a:r>
              <a:rPr lang="en-US" sz="4000" dirty="0"/>
              <a:t>.</a:t>
            </a:r>
          </a:p>
          <a:p>
            <a:pPr marL="740664" lvl="1"/>
            <a:r>
              <a:rPr lang="en-US" sz="4000" dirty="0"/>
              <a:t>Individuals believe they will be personally negatively evaluated due to their association with a devalued group, and they may lose confidence and performance effectiveness.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440" y="241663"/>
            <a:ext cx="10515600" cy="634184"/>
          </a:xfrm>
        </p:spPr>
        <p:txBody>
          <a:bodyPr/>
          <a:lstStyle/>
          <a:p>
            <a:r>
              <a:rPr lang="en-US" sz="3600" dirty="0">
                <a:ea typeface="ＭＳ Ｐゴシック" pitchFamily="34" charset="-128"/>
              </a:rPr>
              <a:t>Describe the Punctuated Equilibrium Model</a:t>
            </a:r>
            <a:endParaRPr lang="en-US" dirty="0">
              <a:latin typeface="+mj-lt"/>
            </a:endParaRPr>
          </a:p>
        </p:txBody>
      </p:sp>
      <p:sp>
        <p:nvSpPr>
          <p:cNvPr id="3" name="Content Placeholder 2"/>
          <p:cNvSpPr>
            <a:spLocks noGrp="1"/>
          </p:cNvSpPr>
          <p:nvPr>
            <p:ph idx="1"/>
          </p:nvPr>
        </p:nvSpPr>
        <p:spPr>
          <a:xfrm>
            <a:off x="752165" y="875847"/>
            <a:ext cx="8229600" cy="411479"/>
          </a:xfrm>
        </p:spPr>
        <p:txBody>
          <a:bodyPr>
            <a:normAutofit/>
          </a:bodyPr>
          <a:lstStyle/>
          <a:p>
            <a:pPr marL="0" indent="0">
              <a:buNone/>
            </a:pPr>
            <a:r>
              <a:rPr lang="en-US" sz="2000" b="1" dirty="0"/>
              <a:t>Exhibit 9-1</a:t>
            </a:r>
            <a:r>
              <a:rPr lang="en-US" sz="2000" dirty="0"/>
              <a:t> The Punctuated-Equilibrium Model</a:t>
            </a:r>
          </a:p>
        </p:txBody>
      </p:sp>
      <p:pic>
        <p:nvPicPr>
          <p:cNvPr id="4" name="Picture 3" descr="A line graph shows the Punctuated-Equilibrium model. &#10;The vertical axis is labelled  Performance, ranging from Low to High from bottom to top. the horizontal axis is labelled  Time. It displays the graph between three points marked as A, A plus B divided by 2 and B.&#10; The starting point on the graph that corresponds to point A on the horizontal axis is labelled First meeting. The line runs parallel to the X-axis, closer to low performance until the mid-way point of A plus B divided by 2; this  is labelled as Phase 1 on the graph.&#10;At the mid-way point, the graph shows a zig-zag upward trend, spiking up in performance; ; this phase is labelled as Transition.&#10;From the mid-way point onwards the line again runs parallel to the X-axis on a static performance. This  is labelled  Phase 2. &#10;The final part of the graph shows the line move up in performance before ending at point B. This point on the graph is labelled Comple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2440" y="1141824"/>
            <a:ext cx="9979417" cy="547451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Role Requirements Change </a:t>
            </a:r>
            <a:r>
              <a:rPr lang="en-US" sz="2000" dirty="0">
                <a:ea typeface="ＭＳ Ｐゴシック" pitchFamily="34" charset="-128"/>
              </a:rPr>
              <a:t>(1 of 3)</a:t>
            </a:r>
            <a:endParaRPr lang="en-US" b="0" dirty="0">
              <a:latin typeface="+mj-lt"/>
            </a:endParaRPr>
          </a:p>
        </p:txBody>
      </p:sp>
      <p:sp>
        <p:nvSpPr>
          <p:cNvPr id="3" name="Content Placeholder 2"/>
          <p:cNvSpPr>
            <a:spLocks noGrp="1"/>
          </p:cNvSpPr>
          <p:nvPr>
            <p:ph idx="1"/>
          </p:nvPr>
        </p:nvSpPr>
        <p:spPr>
          <a:xfrm>
            <a:off x="418010" y="1600201"/>
            <a:ext cx="11077303" cy="4630782"/>
          </a:xfrm>
        </p:spPr>
        <p:txBody>
          <a:bodyPr>
            <a:noAutofit/>
          </a:bodyPr>
          <a:lstStyle/>
          <a:p>
            <a:pPr marL="256032" indent="-256032">
              <a:buSzPct val="100000"/>
            </a:pPr>
            <a:r>
              <a:rPr lang="en-US" sz="3600" b="1" dirty="0">
                <a:ea typeface="ＭＳ Ｐゴシック" pitchFamily="34" charset="-128"/>
              </a:rPr>
              <a:t>Role: </a:t>
            </a:r>
            <a:r>
              <a:rPr lang="en-US" sz="3600" dirty="0">
                <a:ea typeface="ＭＳ Ｐゴシック" pitchFamily="34" charset="-128"/>
              </a:rPr>
              <a:t>a set of </a:t>
            </a:r>
            <a:r>
              <a:rPr lang="en-US" sz="3600" dirty="0">
                <a:solidFill>
                  <a:srgbClr val="FF0000"/>
                </a:solidFill>
                <a:ea typeface="ＭＳ Ｐゴシック" pitchFamily="34" charset="-128"/>
              </a:rPr>
              <a:t>expected behavior patterns </a:t>
            </a:r>
            <a:r>
              <a:rPr lang="en-US" sz="3600" dirty="0">
                <a:ea typeface="ＭＳ Ｐゴシック" pitchFamily="34" charset="-128"/>
              </a:rPr>
              <a:t>attributed to someone occupying a given position in a social unit.</a:t>
            </a:r>
            <a:endParaRPr lang="en-US" sz="3600" b="1" dirty="0">
              <a:ea typeface="ＭＳ Ｐゴシック" pitchFamily="34" charset="-128"/>
            </a:endParaRPr>
          </a:p>
          <a:p>
            <a:pPr marL="740664" lvl="1" indent="-283464"/>
            <a:r>
              <a:rPr lang="en-US" sz="3600" b="1" dirty="0">
                <a:ea typeface="ＭＳ Ｐゴシック" pitchFamily="34" charset="-128"/>
              </a:rPr>
              <a:t>Role perception: </a:t>
            </a:r>
            <a:r>
              <a:rPr lang="en-US" sz="3600" dirty="0">
                <a:ea typeface="ＭＳ Ｐゴシック" pitchFamily="34" charset="-128"/>
              </a:rPr>
              <a:t>one’s perception of how to act in a given situation.</a:t>
            </a:r>
            <a:endParaRPr lang="en-US" sz="3600" b="1" dirty="0">
              <a:ea typeface="ＭＳ Ｐゴシック" pitchFamily="34" charset="-128"/>
            </a:endParaRPr>
          </a:p>
          <a:p>
            <a:pPr marL="740664" lvl="1" indent="-283464"/>
            <a:r>
              <a:rPr lang="en-US" sz="3600" b="1" dirty="0">
                <a:ea typeface="ＭＳ Ｐゴシック" pitchFamily="34" charset="-128"/>
              </a:rPr>
              <a:t>Role expectations: </a:t>
            </a:r>
            <a:r>
              <a:rPr lang="en-US" sz="3600" dirty="0">
                <a:ea typeface="ＭＳ Ｐゴシック" pitchFamily="34" charset="-128"/>
              </a:rPr>
              <a:t>how others believe one should act in a given situation.</a:t>
            </a:r>
          </a:p>
          <a:p>
            <a:pPr lvl="2"/>
            <a:r>
              <a:rPr lang="en-US" sz="3600" b="1" dirty="0">
                <a:ea typeface="ＭＳ Ｐゴシック" pitchFamily="34" charset="-128"/>
              </a:rPr>
              <a:t>Psychological contract</a:t>
            </a:r>
            <a:endParaRPr lang="en-US" sz="3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Role Requirements Change </a:t>
            </a:r>
            <a:r>
              <a:rPr lang="en-US" sz="2000" dirty="0">
                <a:ea typeface="ＭＳ Ｐゴシック" pitchFamily="34" charset="-128"/>
              </a:rPr>
              <a:t>(2 of 3)</a:t>
            </a:r>
            <a:endParaRPr lang="en-US" b="0" dirty="0">
              <a:latin typeface="+mj-lt"/>
            </a:endParaRPr>
          </a:p>
        </p:txBody>
      </p:sp>
      <p:sp>
        <p:nvSpPr>
          <p:cNvPr id="3" name="Content Placeholder 2"/>
          <p:cNvSpPr>
            <a:spLocks noGrp="1"/>
          </p:cNvSpPr>
          <p:nvPr>
            <p:ph idx="1"/>
          </p:nvPr>
        </p:nvSpPr>
        <p:spPr>
          <a:xfrm>
            <a:off x="838200" y="1600201"/>
            <a:ext cx="10154194" cy="4525963"/>
          </a:xfrm>
        </p:spPr>
        <p:txBody>
          <a:bodyPr>
            <a:normAutofit/>
          </a:bodyPr>
          <a:lstStyle/>
          <a:p>
            <a:pPr marL="256032" indent="-256032">
              <a:buSzPct val="100000"/>
            </a:pPr>
            <a:r>
              <a:rPr lang="en-US" sz="3600" b="1" dirty="0">
                <a:ea typeface="ＭＳ Ｐゴシック" pitchFamily="34" charset="-128"/>
              </a:rPr>
              <a:t>Role conflict: </a:t>
            </a:r>
            <a:r>
              <a:rPr lang="en-US" sz="3600" dirty="0">
                <a:ea typeface="ＭＳ Ｐゴシック" pitchFamily="34" charset="-128"/>
              </a:rPr>
              <a:t>situation in which an individual faces divergent role expectations.</a:t>
            </a:r>
            <a:endParaRPr lang="en-US" sz="3600" b="1" dirty="0">
              <a:ea typeface="ＭＳ Ｐゴシック" pitchFamily="34" charset="-128"/>
            </a:endParaRPr>
          </a:p>
          <a:p>
            <a:pPr marL="740664" lvl="1"/>
            <a:r>
              <a:rPr lang="en-US" sz="3600" dirty="0"/>
              <a:t>We can experience </a:t>
            </a:r>
            <a:r>
              <a:rPr lang="en-US" sz="3600" b="1" dirty="0"/>
              <a:t>interrole conflict </a:t>
            </a:r>
            <a:r>
              <a:rPr lang="en-US" sz="3600" dirty="0"/>
              <a:t>when the expectations of our different, separate groups are in opposition.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Role Requirements Change </a:t>
            </a:r>
            <a:r>
              <a:rPr lang="en-US" sz="2000" dirty="0">
                <a:ea typeface="ＭＳ Ｐゴシック" pitchFamily="34" charset="-128"/>
              </a:rPr>
              <a:t>(3 of 3)</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4000" dirty="0"/>
              <a:t>Role Play and Assimilation</a:t>
            </a:r>
          </a:p>
          <a:p>
            <a:pPr marL="740664" lvl="1"/>
            <a:r>
              <a:rPr lang="en-US" sz="4000" dirty="0"/>
              <a:t>Philip Zimbardo’s prison experiment.</a:t>
            </a:r>
          </a:p>
          <a:p>
            <a:pPr lvl="2"/>
            <a:r>
              <a:rPr lang="en-US" sz="4000" dirty="0"/>
              <a:t>Participants easily and rapidly assumed roles that were very different from their inherent personalities.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57" y="215372"/>
            <a:ext cx="11194869"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(1 of 7)</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4000" b="1" dirty="0">
                <a:ea typeface="ＭＳ Ｐゴシック" pitchFamily="34" charset="-128"/>
              </a:rPr>
              <a:t>Norms:</a:t>
            </a:r>
            <a:endParaRPr lang="en-US" sz="4000" dirty="0">
              <a:ea typeface="ＭＳ Ｐゴシック" pitchFamily="34" charset="-128"/>
            </a:endParaRPr>
          </a:p>
          <a:p>
            <a:pPr marL="740664" lvl="1" algn="just"/>
            <a:r>
              <a:rPr lang="en-US" sz="4000" dirty="0">
                <a:ea typeface="ＭＳ Ｐゴシック" pitchFamily="34" charset="-128"/>
              </a:rPr>
              <a:t>Acceptable standards of behavior within a group that are shared by the group’s members.</a:t>
            </a:r>
            <a:endParaRPr lang="en-US" sz="4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(2 of 7)</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3600" dirty="0"/>
              <a:t>Norms and Emotions</a:t>
            </a:r>
          </a:p>
          <a:p>
            <a:pPr marL="740664" lvl="1"/>
            <a:r>
              <a:rPr lang="en-US" sz="3600" dirty="0"/>
              <a:t>A recent study found that, in </a:t>
            </a:r>
            <a:r>
              <a:rPr lang="en-US" sz="3600" dirty="0">
                <a:solidFill>
                  <a:srgbClr val="FF0000"/>
                </a:solidFill>
              </a:rPr>
              <a:t>a task group, individuals’ emotions influenced </a:t>
            </a:r>
            <a:r>
              <a:rPr lang="en-US" sz="3600" dirty="0"/>
              <a:t>the group’s emotions and vice versa.</a:t>
            </a:r>
          </a:p>
          <a:p>
            <a:pPr marL="740664" lvl="1"/>
            <a:r>
              <a:rPr lang="en-US" sz="3600" dirty="0"/>
              <a:t>Researchers have also found that </a:t>
            </a:r>
            <a:r>
              <a:rPr lang="en-US" sz="3600" dirty="0">
                <a:solidFill>
                  <a:srgbClr val="FF0000"/>
                </a:solidFill>
              </a:rPr>
              <a:t>norms dictated the experience of emotions </a:t>
            </a:r>
            <a:r>
              <a:rPr lang="en-US" sz="3600" dirty="0"/>
              <a:t>for the individuals and for the groups – in other words, people grew to interpret their shared emotions in the same way.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3DEBB-84FC-DCB0-2814-3813D81C6665}"/>
              </a:ext>
            </a:extLst>
          </p:cNvPr>
          <p:cNvSpPr>
            <a:spLocks noGrp="1"/>
          </p:cNvSpPr>
          <p:nvPr>
            <p:ph type="title"/>
          </p:nvPr>
        </p:nvSpPr>
        <p:spPr>
          <a:xfrm>
            <a:off x="425246" y="0"/>
            <a:ext cx="10515600" cy="1039761"/>
          </a:xfrm>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D0C3B06D-9909-86CF-0C67-620C58902A3F}"/>
              </a:ext>
            </a:extLst>
          </p:cNvPr>
          <p:cNvSpPr>
            <a:spLocks noGrp="1"/>
          </p:cNvSpPr>
          <p:nvPr>
            <p:ph idx="1"/>
          </p:nvPr>
        </p:nvSpPr>
        <p:spPr>
          <a:xfrm>
            <a:off x="425246" y="978870"/>
            <a:ext cx="10885714" cy="4351338"/>
          </a:xfrm>
        </p:spPr>
        <p:txBody>
          <a:bodyPr>
            <a:normAutofit/>
          </a:bodyPr>
          <a:lstStyle/>
          <a:p>
            <a:r>
              <a:rPr lang="en-US" sz="3200" dirty="0"/>
              <a:t>Assume that you are the team leader of a restaurant. Please select your teammates to achieve the team objectives </a:t>
            </a:r>
          </a:p>
          <a:p>
            <a:r>
              <a:rPr lang="en-US" sz="3200" dirty="0" err="1"/>
              <a:t>i</a:t>
            </a:r>
            <a:r>
              <a:rPr lang="en-US" sz="3200" dirty="0"/>
              <a:t>) to meet the sales target </a:t>
            </a:r>
          </a:p>
          <a:p>
            <a:r>
              <a:rPr lang="en-US" sz="3200" dirty="0"/>
              <a:t>ii) to provide excellent customer services</a:t>
            </a:r>
            <a:endParaRPr lang="en-GB" sz="3200" dirty="0"/>
          </a:p>
        </p:txBody>
      </p:sp>
      <p:pic>
        <p:nvPicPr>
          <p:cNvPr id="4" name="Picture 3">
            <a:extLst>
              <a:ext uri="{FF2B5EF4-FFF2-40B4-BE49-F238E27FC236}">
                <a16:creationId xmlns:a16="http://schemas.microsoft.com/office/drawing/2014/main" id="{1EEA624E-B43E-486E-ECBD-329648C6723F}"/>
              </a:ext>
            </a:extLst>
          </p:cNvPr>
          <p:cNvPicPr>
            <a:picLocks noChangeAspect="1"/>
          </p:cNvPicPr>
          <p:nvPr/>
        </p:nvPicPr>
        <p:blipFill>
          <a:blip r:embed="rId2"/>
          <a:stretch>
            <a:fillRect/>
          </a:stretch>
        </p:blipFill>
        <p:spPr>
          <a:xfrm>
            <a:off x="117986" y="3703461"/>
            <a:ext cx="4944095" cy="3154539"/>
          </a:xfrm>
          <a:prstGeom prst="rect">
            <a:avLst/>
          </a:prstGeom>
        </p:spPr>
      </p:pic>
    </p:spTree>
    <p:extLst>
      <p:ext uri="{BB962C8B-B14F-4D97-AF65-F5344CB8AC3E}">
        <p14:creationId xmlns:p14="http://schemas.microsoft.com/office/powerpoint/2010/main" val="3645522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47B75-A3EF-3338-D968-D2979BA7F8FF}"/>
              </a:ext>
            </a:extLst>
          </p:cNvPr>
          <p:cNvSpPr>
            <a:spLocks noGrp="1"/>
          </p:cNvSpPr>
          <p:nvPr>
            <p:ph type="title"/>
          </p:nvPr>
        </p:nvSpPr>
        <p:spPr>
          <a:xfrm>
            <a:off x="283029" y="306343"/>
            <a:ext cx="10515600" cy="725624"/>
          </a:xfrm>
        </p:spPr>
        <p:txBody>
          <a:bodyPr>
            <a:normAutofit fontScale="90000"/>
          </a:bodyPr>
          <a:lstStyle/>
          <a:p>
            <a:r>
              <a:rPr lang="en-GB" dirty="0"/>
              <a:t>Top 10 Best Football Players : Will you choose one of them to be the team leader or teammate?</a:t>
            </a:r>
          </a:p>
        </p:txBody>
      </p:sp>
      <p:pic>
        <p:nvPicPr>
          <p:cNvPr id="4" name="Picture 3">
            <a:extLst>
              <a:ext uri="{FF2B5EF4-FFF2-40B4-BE49-F238E27FC236}">
                <a16:creationId xmlns:a16="http://schemas.microsoft.com/office/drawing/2014/main" id="{FE758C37-291E-B064-D7B1-6AAEF6772300}"/>
              </a:ext>
            </a:extLst>
          </p:cNvPr>
          <p:cNvPicPr>
            <a:picLocks noChangeAspect="1"/>
          </p:cNvPicPr>
          <p:nvPr/>
        </p:nvPicPr>
        <p:blipFill>
          <a:blip r:embed="rId2"/>
          <a:stretch>
            <a:fillRect/>
          </a:stretch>
        </p:blipFill>
        <p:spPr>
          <a:xfrm>
            <a:off x="420330" y="1405245"/>
            <a:ext cx="7163620" cy="4029536"/>
          </a:xfrm>
          <a:prstGeom prst="rect">
            <a:avLst/>
          </a:prstGeom>
        </p:spPr>
      </p:pic>
      <p:sp>
        <p:nvSpPr>
          <p:cNvPr id="6" name="TextBox 5">
            <a:extLst>
              <a:ext uri="{FF2B5EF4-FFF2-40B4-BE49-F238E27FC236}">
                <a16:creationId xmlns:a16="http://schemas.microsoft.com/office/drawing/2014/main" id="{B698C6FF-7235-B1A3-77E4-E90AC7AA61DD}"/>
              </a:ext>
            </a:extLst>
          </p:cNvPr>
          <p:cNvSpPr txBox="1"/>
          <p:nvPr/>
        </p:nvSpPr>
        <p:spPr>
          <a:xfrm>
            <a:off x="8062907" y="1058104"/>
            <a:ext cx="3708763" cy="4770537"/>
          </a:xfrm>
          <a:prstGeom prst="rect">
            <a:avLst/>
          </a:prstGeom>
          <a:noFill/>
        </p:spPr>
        <p:txBody>
          <a:bodyPr wrap="square">
            <a:spAutoFit/>
          </a:bodyPr>
          <a:lstStyle/>
          <a:p>
            <a:endParaRPr lang="en-GB" sz="2400" dirty="0"/>
          </a:p>
          <a:p>
            <a:r>
              <a:rPr lang="en-GB" sz="2800" dirty="0"/>
              <a:t>Lionel Messi</a:t>
            </a:r>
          </a:p>
          <a:p>
            <a:r>
              <a:rPr lang="en-GB" sz="2800" dirty="0"/>
              <a:t>Cristiano Ronaldo</a:t>
            </a:r>
          </a:p>
          <a:p>
            <a:r>
              <a:rPr lang="en-GB" sz="2800" dirty="0"/>
              <a:t>Kylian Mbappé</a:t>
            </a:r>
          </a:p>
          <a:p>
            <a:r>
              <a:rPr lang="en-GB" sz="2800" dirty="0"/>
              <a:t>Neymar Jr.</a:t>
            </a:r>
          </a:p>
          <a:p>
            <a:r>
              <a:rPr lang="en-GB" sz="2800" dirty="0"/>
              <a:t>Kevin De Bruyne</a:t>
            </a:r>
          </a:p>
          <a:p>
            <a:r>
              <a:rPr lang="en-GB" sz="2800" dirty="0"/>
              <a:t>Robert Lewandowski</a:t>
            </a:r>
          </a:p>
          <a:p>
            <a:r>
              <a:rPr lang="en-GB" sz="2800" dirty="0"/>
              <a:t>Mohamed Salah</a:t>
            </a:r>
          </a:p>
          <a:p>
            <a:r>
              <a:rPr lang="en-GB" sz="2800" dirty="0"/>
              <a:t>Virgil van Dijk</a:t>
            </a:r>
          </a:p>
          <a:p>
            <a:r>
              <a:rPr lang="en-GB" sz="2800" dirty="0"/>
              <a:t>Karim Benzema</a:t>
            </a:r>
          </a:p>
          <a:p>
            <a:r>
              <a:rPr lang="en-GB" sz="2800" dirty="0"/>
              <a:t>Erling </a:t>
            </a:r>
            <a:r>
              <a:rPr lang="en-GB" sz="2800" dirty="0" err="1"/>
              <a:t>Haaland</a:t>
            </a:r>
            <a:endParaRPr lang="en-GB" sz="2800" dirty="0"/>
          </a:p>
        </p:txBody>
      </p:sp>
      <p:sp>
        <p:nvSpPr>
          <p:cNvPr id="8" name="TextBox 7">
            <a:extLst>
              <a:ext uri="{FF2B5EF4-FFF2-40B4-BE49-F238E27FC236}">
                <a16:creationId xmlns:a16="http://schemas.microsoft.com/office/drawing/2014/main" id="{88B94997-1271-04E2-AF86-4E58F1932F38}"/>
              </a:ext>
            </a:extLst>
          </p:cNvPr>
          <p:cNvSpPr txBox="1"/>
          <p:nvPr/>
        </p:nvSpPr>
        <p:spPr>
          <a:xfrm>
            <a:off x="420330" y="5808059"/>
            <a:ext cx="9847076" cy="369332"/>
          </a:xfrm>
          <a:prstGeom prst="rect">
            <a:avLst/>
          </a:prstGeom>
          <a:noFill/>
        </p:spPr>
        <p:txBody>
          <a:bodyPr wrap="square">
            <a:spAutoFit/>
          </a:bodyPr>
          <a:lstStyle/>
          <a:p>
            <a:r>
              <a:rPr lang="en-GB" dirty="0"/>
              <a:t>https://medium.com/@ar_writer/top-10-best-football-players-in-the-world-e78eb92cfc80</a:t>
            </a:r>
          </a:p>
        </p:txBody>
      </p:sp>
    </p:spTree>
    <p:extLst>
      <p:ext uri="{BB962C8B-B14F-4D97-AF65-F5344CB8AC3E}">
        <p14:creationId xmlns:p14="http://schemas.microsoft.com/office/powerpoint/2010/main" val="3067441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(3 of 7)</a:t>
            </a:r>
            <a:endParaRPr lang="en-US" b="0" dirty="0">
              <a:latin typeface="+mj-lt"/>
            </a:endParaRPr>
          </a:p>
        </p:txBody>
      </p:sp>
      <p:sp>
        <p:nvSpPr>
          <p:cNvPr id="3" name="Content Placeholder 2"/>
          <p:cNvSpPr>
            <a:spLocks noGrp="1"/>
          </p:cNvSpPr>
          <p:nvPr>
            <p:ph idx="1"/>
          </p:nvPr>
        </p:nvSpPr>
        <p:spPr>
          <a:xfrm>
            <a:off x="1981200" y="1600202"/>
            <a:ext cx="8229600" cy="380999"/>
          </a:xfrm>
        </p:spPr>
        <p:txBody>
          <a:bodyPr/>
          <a:lstStyle/>
          <a:p>
            <a:pPr marL="0" indent="0">
              <a:buNone/>
            </a:pPr>
            <a:r>
              <a:rPr lang="en-US" sz="2000" b="1" dirty="0"/>
              <a:t>Exhibit 9-2</a:t>
            </a:r>
            <a:r>
              <a:rPr lang="en-US" sz="2000" dirty="0"/>
              <a:t> Examples of Cards Used in Asch’s Study</a:t>
            </a:r>
          </a:p>
        </p:txBody>
      </p:sp>
      <p:pic>
        <p:nvPicPr>
          <p:cNvPr id="4" name="Picture 3" descr="An illustration shows Examples of cards used in Asch’s study.&#10;The  illustration displays two cards which are used in a study done on Conformity. The card on the left displays a single vertical line labelled X. The card on the right displays three vertical lines in decreasing height, labelled as A, B and C. Line X is the same length as line B."/>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1929" y="2230453"/>
            <a:ext cx="7928142" cy="380785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7724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(4 of 7)</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3200" dirty="0"/>
              <a:t>Norms and Emotions</a:t>
            </a:r>
          </a:p>
          <a:p>
            <a:pPr marL="740664" lvl="1" algn="just"/>
            <a:r>
              <a:rPr lang="en-US" sz="3200" dirty="0"/>
              <a:t>A recent study found that, in a task group, individuals’ emotions influenced the group’s emotions and vice versa.</a:t>
            </a:r>
          </a:p>
          <a:p>
            <a:pPr marL="740664" lvl="1" algn="just"/>
            <a:r>
              <a:rPr lang="en-US" sz="3200" dirty="0"/>
              <a:t>Researchers have also found that norms dictated the experience of emotions for the individuals and for the groups – in other words, people grew to interpret their shared emotions in the same way.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(5 of 7)</a:t>
            </a:r>
            <a:endParaRPr lang="en-US" b="0" dirty="0">
              <a:latin typeface="+mj-lt"/>
            </a:endParaRPr>
          </a:p>
        </p:txBody>
      </p:sp>
      <p:sp>
        <p:nvSpPr>
          <p:cNvPr id="3" name="Content Placeholder 2"/>
          <p:cNvSpPr>
            <a:spLocks noGrp="1"/>
          </p:cNvSpPr>
          <p:nvPr>
            <p:ph idx="1"/>
          </p:nvPr>
        </p:nvSpPr>
        <p:spPr>
          <a:xfrm>
            <a:off x="838200" y="1547949"/>
            <a:ext cx="10515600" cy="4994774"/>
          </a:xfrm>
        </p:spPr>
        <p:txBody>
          <a:bodyPr>
            <a:normAutofit/>
          </a:bodyPr>
          <a:lstStyle/>
          <a:p>
            <a:pPr marL="256032" indent="-256032">
              <a:buSzPct val="100000"/>
            </a:pPr>
            <a:r>
              <a:rPr lang="en-US" sz="3200" dirty="0"/>
              <a:t>Positive Norms and Group Outcomes</a:t>
            </a:r>
          </a:p>
          <a:p>
            <a:pPr marL="740664" lvl="1"/>
            <a:r>
              <a:rPr lang="en-US" sz="3200" dirty="0"/>
              <a:t>One goal of every organization with corporate social responsibility (CSR) initiatives is for its values to hold normative sway over employees.</a:t>
            </a:r>
          </a:p>
          <a:p>
            <a:pPr marL="740664" lvl="1"/>
            <a:r>
              <a:rPr lang="en-US" sz="3200" dirty="0"/>
              <a:t>If employees aligned their thinking with positive norms, these norms would become stronger and the probability of positive impact would grow exponentially.</a:t>
            </a:r>
          </a:p>
          <a:p>
            <a:pPr marL="740664" lvl="1"/>
            <a:r>
              <a:rPr lang="en-US" sz="3200" dirty="0"/>
              <a:t>Positive group norms may well beget positive outcomes, but only if other factors are present.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326" y="110787"/>
            <a:ext cx="105156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(6 of 7)</a:t>
            </a:r>
            <a:endParaRPr lang="en-US" b="0" dirty="0">
              <a:latin typeface="+mj-lt"/>
            </a:endParaRPr>
          </a:p>
        </p:txBody>
      </p:sp>
      <p:sp>
        <p:nvSpPr>
          <p:cNvPr id="3" name="Content Placeholder 2"/>
          <p:cNvSpPr>
            <a:spLocks noGrp="1"/>
          </p:cNvSpPr>
          <p:nvPr>
            <p:ph idx="1"/>
          </p:nvPr>
        </p:nvSpPr>
        <p:spPr>
          <a:xfrm>
            <a:off x="3150326" y="718292"/>
            <a:ext cx="8229600" cy="304800"/>
          </a:xfrm>
        </p:spPr>
        <p:txBody>
          <a:bodyPr>
            <a:normAutofit fontScale="85000" lnSpcReduction="10000"/>
          </a:bodyPr>
          <a:lstStyle/>
          <a:p>
            <a:pPr marL="0" indent="0">
              <a:buNone/>
            </a:pPr>
            <a:r>
              <a:rPr lang="en-US" sz="2000" b="1" dirty="0"/>
              <a:t>Exhibit 9-3</a:t>
            </a:r>
            <a:r>
              <a:rPr lang="en-US" sz="2000" dirty="0"/>
              <a:t> Typology of Deviant Workplace Behavior</a:t>
            </a:r>
          </a:p>
        </p:txBody>
      </p:sp>
      <p:graphicFrame>
        <p:nvGraphicFramePr>
          <p:cNvPr id="5" name="Table 4"/>
          <p:cNvGraphicFramePr>
            <a:graphicFrameLocks noGrp="1"/>
          </p:cNvGraphicFramePr>
          <p:nvPr>
            <p:extLst>
              <p:ext uri="{D42A27DB-BD31-4B8C-83A1-F6EECF244321}">
                <p14:modId xmlns:p14="http://schemas.microsoft.com/office/powerpoint/2010/main" val="3902918877"/>
              </p:ext>
            </p:extLst>
          </p:nvPr>
        </p:nvGraphicFramePr>
        <p:xfrm>
          <a:off x="594360" y="1127918"/>
          <a:ext cx="9740537" cy="5029200"/>
        </p:xfrm>
        <a:graphic>
          <a:graphicData uri="http://schemas.openxmlformats.org/drawingml/2006/table">
            <a:tbl>
              <a:tblPr firstRow="1" bandRow="1">
                <a:tableStyleId>{2D5ABB26-0587-4C30-8999-92F81FD0307C}</a:tableStyleId>
              </a:tblPr>
              <a:tblGrid>
                <a:gridCol w="3968366">
                  <a:extLst>
                    <a:ext uri="{9D8B030D-6E8A-4147-A177-3AD203B41FA5}">
                      <a16:colId xmlns:a16="http://schemas.microsoft.com/office/drawing/2014/main" val="20000"/>
                    </a:ext>
                  </a:extLst>
                </a:gridCol>
                <a:gridCol w="5772171">
                  <a:extLst>
                    <a:ext uri="{9D8B030D-6E8A-4147-A177-3AD203B41FA5}">
                      <a16:colId xmlns:a16="http://schemas.microsoft.com/office/drawing/2014/main" val="20001"/>
                    </a:ext>
                  </a:extLst>
                </a:gridCol>
              </a:tblGrid>
              <a:tr h="266637">
                <a:tc>
                  <a:txBody>
                    <a:bodyPr/>
                    <a:lstStyle/>
                    <a:p>
                      <a:r>
                        <a:rPr lang="en-US" sz="1200" b="1" i="0" u="none" strike="noStrike" kern="1200" baseline="0" dirty="0">
                          <a:solidFill>
                            <a:schemeClr val="tx1"/>
                          </a:solidFill>
                          <a:latin typeface="+mn-lt"/>
                          <a:ea typeface="+mn-ea"/>
                          <a:cs typeface="+mn-cs"/>
                        </a:rPr>
                        <a:t>Category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1" i="0" u="none" strike="noStrike" kern="1200" baseline="0" dirty="0">
                          <a:solidFill>
                            <a:schemeClr val="tx1"/>
                          </a:solidFill>
                          <a:latin typeface="+mn-lt"/>
                          <a:ea typeface="+mn-ea"/>
                          <a:cs typeface="+mn-cs"/>
                        </a:rPr>
                        <a:t>Examples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85142">
                <a:tc>
                  <a:txBody>
                    <a:bodyPr/>
                    <a:lstStyle/>
                    <a:p>
                      <a:r>
                        <a:rPr lang="en-US" sz="2000" b="0" i="0" u="none" strike="noStrike" kern="1200" baseline="0" dirty="0">
                          <a:solidFill>
                            <a:schemeClr val="tx1"/>
                          </a:solidFill>
                          <a:latin typeface="+mn-lt"/>
                          <a:ea typeface="+mn-ea"/>
                          <a:cs typeface="+mn-cs"/>
                        </a:rPr>
                        <a:t>Production</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Leaving early</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Intentionally working slowly</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8514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solidFill>
                            <a:schemeClr val="bg1"/>
                          </a:solidFill>
                        </a:rPr>
                        <a:t>Blank</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Wasting resources</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85142">
                <a:tc>
                  <a:txBody>
                    <a:bodyPr/>
                    <a:lstStyle/>
                    <a:p>
                      <a:r>
                        <a:rPr lang="en-US" sz="2000" b="0" i="0" u="none" strike="noStrike" kern="1200" baseline="0" dirty="0">
                          <a:solidFill>
                            <a:schemeClr val="tx1"/>
                          </a:solidFill>
                          <a:latin typeface="+mn-lt"/>
                          <a:ea typeface="+mn-ea"/>
                          <a:cs typeface="+mn-cs"/>
                        </a:rPr>
                        <a:t>Property</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Sabotage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Lying about hours worked</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Stealing from the organization</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85142">
                <a:tc>
                  <a:txBody>
                    <a:bodyPr/>
                    <a:lstStyle/>
                    <a:p>
                      <a:r>
                        <a:rPr lang="en-US" sz="2000" b="0" i="0" u="none" strike="noStrike" kern="1200" baseline="0" dirty="0">
                          <a:solidFill>
                            <a:schemeClr val="tx1"/>
                          </a:solidFill>
                          <a:latin typeface="+mn-lt"/>
                          <a:ea typeface="+mn-ea"/>
                          <a:cs typeface="+mn-cs"/>
                        </a:rPr>
                        <a:t>Political</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Showing favoritism</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Gossiping and spreading rumors</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Blaming coworkers</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385142">
                <a:tc>
                  <a:txBody>
                    <a:bodyPr/>
                    <a:lstStyle/>
                    <a:p>
                      <a:r>
                        <a:rPr lang="en-US" sz="2000" b="0" i="0" u="none" strike="noStrike" kern="1200" baseline="0" dirty="0">
                          <a:solidFill>
                            <a:schemeClr val="tx1"/>
                          </a:solidFill>
                          <a:latin typeface="+mn-lt"/>
                          <a:ea typeface="+mn-ea"/>
                          <a:cs typeface="+mn-cs"/>
                        </a:rPr>
                        <a:t>Personal aggression</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Sexual harassment</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Verbal abuse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1"/>
                  </a:ext>
                </a:extLst>
              </a:tr>
              <a:tr h="385142">
                <a:tc>
                  <a:txBody>
                    <a:bodyPr/>
                    <a:lstStyle/>
                    <a:p>
                      <a:r>
                        <a:rPr lang="en-US" sz="20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b="0" i="0" u="none" strike="noStrike" kern="1200" baseline="0" dirty="0">
                          <a:solidFill>
                            <a:schemeClr val="tx1"/>
                          </a:solidFill>
                          <a:latin typeface="+mn-lt"/>
                          <a:ea typeface="+mn-ea"/>
                          <a:cs typeface="+mn-cs"/>
                        </a:rPr>
                        <a:t>Stealing from coworkers</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2"/>
                  </a:ext>
                </a:extLst>
              </a:tr>
            </a:tbl>
          </a:graphicData>
        </a:graphic>
      </p:graphicFrame>
      <p:sp>
        <p:nvSpPr>
          <p:cNvPr id="4" name="Content Placeholder 3"/>
          <p:cNvSpPr>
            <a:spLocks noGrp="1"/>
          </p:cNvSpPr>
          <p:nvPr>
            <p:ph idx="13"/>
          </p:nvPr>
        </p:nvSpPr>
        <p:spPr>
          <a:xfrm>
            <a:off x="276496" y="6261945"/>
            <a:ext cx="11194870" cy="563563"/>
          </a:xfrm>
        </p:spPr>
        <p:txBody>
          <a:bodyPr>
            <a:normAutofit/>
          </a:bodyPr>
          <a:lstStyle/>
          <a:p>
            <a:pPr marL="0" indent="0">
              <a:buNone/>
            </a:pPr>
            <a:r>
              <a:rPr lang="en-US" sz="1200" i="1" dirty="0"/>
              <a:t>Sources: </a:t>
            </a:r>
            <a:r>
              <a:rPr lang="en-US" sz="1200" dirty="0"/>
              <a:t>Based on S. H. </a:t>
            </a:r>
            <a:r>
              <a:rPr lang="en-US" sz="1200" dirty="0" err="1"/>
              <a:t>Appelbaum</a:t>
            </a:r>
            <a:r>
              <a:rPr lang="en-US" sz="1200" dirty="0"/>
              <a:t>, G. D. </a:t>
            </a:r>
            <a:r>
              <a:rPr lang="en-US" sz="1200" dirty="0" err="1"/>
              <a:t>Iaconi</a:t>
            </a:r>
            <a:r>
              <a:rPr lang="en-US" sz="1200" dirty="0"/>
              <a:t>, and A. </a:t>
            </a:r>
            <a:r>
              <a:rPr lang="en-US" sz="1200" dirty="0" err="1"/>
              <a:t>Matousek</a:t>
            </a:r>
            <a:r>
              <a:rPr lang="en-US" sz="1200" dirty="0"/>
              <a:t>, “Positive and Negative Deviant Workplace Behaviors: Causes, Impacts, and Solutions,” </a:t>
            </a:r>
            <a:r>
              <a:rPr lang="en-US" sz="1200" i="1" dirty="0"/>
              <a:t>Corporate Governance </a:t>
            </a:r>
            <a:r>
              <a:rPr lang="en-US" sz="1200" dirty="0"/>
              <a:t>7, no. 5 (2007): 586–98; and R. W. Griffin and A. O’Leary-Kelly, </a:t>
            </a:r>
            <a:r>
              <a:rPr lang="en-US" sz="1200" i="1" dirty="0"/>
              <a:t>The Dark Side of Organizational Behavior </a:t>
            </a:r>
            <a:r>
              <a:rPr lang="en-US" sz="1200" dirty="0"/>
              <a:t>(New York: Wiley, 2004).</a:t>
            </a:r>
          </a:p>
        </p:txBody>
      </p:sp>
    </p:spTree>
    <p:extLst>
      <p:ext uri="{BB962C8B-B14F-4D97-AF65-F5344CB8AC3E}">
        <p14:creationId xmlns:p14="http://schemas.microsoft.com/office/powerpoint/2010/main" val="293190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(7 of 7)</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3200" dirty="0"/>
              <a:t>Norms and Culture</a:t>
            </a:r>
          </a:p>
          <a:p>
            <a:pPr marL="740664" lvl="1"/>
            <a:r>
              <a:rPr lang="en-US" sz="3200" dirty="0"/>
              <a:t>Do people in collectivist cultures have different norms than people in individualist cultures? Of course they do.</a:t>
            </a:r>
          </a:p>
          <a:p>
            <a:pPr marL="740664" lvl="1"/>
            <a:r>
              <a:rPr lang="en-US" sz="3200" dirty="0"/>
              <a:t>But did you know that our orientation may be changed, even after years of living in one society.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77" y="286748"/>
            <a:ext cx="11710852" cy="1325563"/>
          </a:xfrm>
        </p:spPr>
        <p:txBody>
          <a:bodyPr/>
          <a:lstStyle/>
          <a:p>
            <a:r>
              <a:rPr lang="en-US" sz="3600" dirty="0">
                <a:ea typeface="ＭＳ Ｐゴシック" pitchFamily="34" charset="-128"/>
              </a:rPr>
              <a:t>Show How Status and Size Differences Affect Performance </a:t>
            </a:r>
            <a:r>
              <a:rPr lang="en-US" sz="2000" dirty="0">
                <a:ea typeface="ＭＳ Ｐゴシック" pitchFamily="34" charset="-128"/>
              </a:rPr>
              <a:t>(1 of 3)</a:t>
            </a:r>
            <a:endParaRPr lang="en-US" b="0" dirty="0">
              <a:latin typeface="+mj-lt"/>
            </a:endParaRPr>
          </a:p>
        </p:txBody>
      </p:sp>
      <p:sp>
        <p:nvSpPr>
          <p:cNvPr id="3" name="Content Placeholder 2"/>
          <p:cNvSpPr>
            <a:spLocks noGrp="1"/>
          </p:cNvSpPr>
          <p:nvPr>
            <p:ph idx="1"/>
          </p:nvPr>
        </p:nvSpPr>
        <p:spPr/>
        <p:txBody>
          <a:bodyPr>
            <a:normAutofit/>
          </a:bodyPr>
          <a:lstStyle/>
          <a:p>
            <a:pPr marL="256032" indent="-256032">
              <a:buSzPct val="100000"/>
            </a:pPr>
            <a:r>
              <a:rPr lang="en-US" sz="3600" b="1" dirty="0">
                <a:ea typeface="ＭＳ Ｐゴシック" pitchFamily="34" charset="-128"/>
                <a:cs typeface="Arial" charset="0"/>
              </a:rPr>
              <a:t>Status:</a:t>
            </a:r>
            <a:r>
              <a:rPr lang="en-US" sz="3600" dirty="0">
                <a:ea typeface="ＭＳ Ｐゴシック" pitchFamily="34" charset="-128"/>
                <a:cs typeface="Arial" charset="0"/>
              </a:rPr>
              <a:t> a socially defined position or rank given to groups or group members by others.</a:t>
            </a:r>
          </a:p>
          <a:p>
            <a:pPr marL="740664" lvl="1"/>
            <a:r>
              <a:rPr lang="en-US" sz="3600" b="1" dirty="0">
                <a:ea typeface="ＭＳ Ｐゴシック" pitchFamily="34" charset="-128"/>
                <a:cs typeface="Arial" charset="0"/>
              </a:rPr>
              <a:t>Status characteristics theory:</a:t>
            </a:r>
            <a:r>
              <a:rPr lang="en-US" sz="3600" dirty="0">
                <a:ea typeface="ＭＳ Ｐゴシック" pitchFamily="34" charset="-128"/>
                <a:cs typeface="Arial" charset="0"/>
              </a:rPr>
              <a:t> status is derived from one of three sources:</a:t>
            </a:r>
          </a:p>
          <a:p>
            <a:pPr lvl="2"/>
            <a:r>
              <a:rPr lang="en-US" sz="3600" dirty="0">
                <a:ea typeface="ＭＳ Ｐゴシック" pitchFamily="34" charset="-128"/>
                <a:cs typeface="Arial" charset="0"/>
              </a:rPr>
              <a:t>The power a person wields over others.</a:t>
            </a:r>
          </a:p>
          <a:p>
            <a:pPr lvl="2"/>
            <a:r>
              <a:rPr lang="en-US" sz="3600" dirty="0">
                <a:ea typeface="ＭＳ Ｐゴシック" pitchFamily="34" charset="-128"/>
                <a:cs typeface="Arial" charset="0"/>
              </a:rPr>
              <a:t>A person’s ability to contribute to a group’s goals.</a:t>
            </a:r>
          </a:p>
          <a:p>
            <a:pPr lvl="2"/>
            <a:r>
              <a:rPr lang="en-US" sz="3600" dirty="0">
                <a:ea typeface="ＭＳ Ｐゴシック" pitchFamily="34" charset="-128"/>
                <a:cs typeface="Arial" charset="0"/>
              </a:rPr>
              <a:t>An individual’s personal characteristics.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168" y="241029"/>
            <a:ext cx="11671663" cy="634184"/>
          </a:xfrm>
        </p:spPr>
        <p:txBody>
          <a:bodyPr/>
          <a:lstStyle/>
          <a:p>
            <a:r>
              <a:rPr lang="en-US" sz="3600" dirty="0">
                <a:ea typeface="ＭＳ Ｐゴシック" pitchFamily="34" charset="-128"/>
              </a:rPr>
              <a:t>Show How Status and Size Differences Affect Performance </a:t>
            </a:r>
            <a:r>
              <a:rPr lang="en-US" sz="2000" dirty="0">
                <a:ea typeface="ＭＳ Ｐゴシック" pitchFamily="34" charset="-128"/>
              </a:rPr>
              <a:t>(2 of 3)</a:t>
            </a:r>
            <a:endParaRPr lang="en-US" b="0" dirty="0">
              <a:latin typeface="+mj-lt"/>
            </a:endParaRPr>
          </a:p>
        </p:txBody>
      </p:sp>
      <p:sp>
        <p:nvSpPr>
          <p:cNvPr id="3" name="Content Placeholder 2"/>
          <p:cNvSpPr>
            <a:spLocks noGrp="1"/>
          </p:cNvSpPr>
          <p:nvPr>
            <p:ph idx="1"/>
          </p:nvPr>
        </p:nvSpPr>
        <p:spPr>
          <a:xfrm>
            <a:off x="563880" y="1028791"/>
            <a:ext cx="10637520" cy="4947466"/>
          </a:xfrm>
        </p:spPr>
        <p:txBody>
          <a:bodyPr>
            <a:normAutofit/>
          </a:bodyPr>
          <a:lstStyle/>
          <a:p>
            <a:pPr marL="256032" indent="-256032">
              <a:buSzPct val="100000"/>
            </a:pPr>
            <a:r>
              <a:rPr lang="en-US" sz="2800" b="1" dirty="0">
                <a:ea typeface="ＭＳ Ｐゴシック" pitchFamily="34" charset="-128"/>
              </a:rPr>
              <a:t>Status and Norms:</a:t>
            </a:r>
            <a:r>
              <a:rPr lang="en-US" sz="2800" dirty="0">
                <a:ea typeface="ＭＳ Ｐゴシック" pitchFamily="34" charset="-128"/>
              </a:rPr>
              <a:t> high status individuals often have more freedom to deviate from norms.</a:t>
            </a:r>
          </a:p>
          <a:p>
            <a:pPr marL="256032" indent="-256032">
              <a:buSzPct val="100000"/>
            </a:pPr>
            <a:r>
              <a:rPr lang="en-US" sz="2800" b="1" dirty="0">
                <a:ea typeface="ＭＳ Ｐゴシック" pitchFamily="34" charset="-128"/>
              </a:rPr>
              <a:t>Status and Group Interaction:</a:t>
            </a:r>
            <a:r>
              <a:rPr lang="en-US" sz="2800" dirty="0">
                <a:ea typeface="ＭＳ Ｐゴシック" pitchFamily="34" charset="-128"/>
              </a:rPr>
              <a:t> high status people are often more assertive.</a:t>
            </a:r>
          </a:p>
          <a:p>
            <a:pPr marL="256032" indent="-256032">
              <a:buSzPct val="100000"/>
            </a:pPr>
            <a:r>
              <a:rPr lang="en-US" sz="2800" b="1" dirty="0">
                <a:ea typeface="ＭＳ Ｐゴシック" pitchFamily="34" charset="-128"/>
              </a:rPr>
              <a:t>Status Inequity:</a:t>
            </a:r>
            <a:r>
              <a:rPr lang="en-US" sz="2800" dirty="0">
                <a:ea typeface="ＭＳ Ｐゴシック" pitchFamily="34" charset="-128"/>
              </a:rPr>
              <a:t> perceived inequity creates disequilibrium and can lead to resentment and corrective behavior.</a:t>
            </a:r>
          </a:p>
          <a:p>
            <a:pPr marL="256032" indent="-256032">
              <a:buSzPct val="100000"/>
            </a:pPr>
            <a:r>
              <a:rPr lang="en-US" sz="2800" b="1" dirty="0">
                <a:ea typeface="ＭＳ Ｐゴシック" pitchFamily="34" charset="-128"/>
              </a:rPr>
              <a:t>Status and Stigmatization:</a:t>
            </a:r>
            <a:r>
              <a:rPr lang="en-US" sz="2800" dirty="0">
                <a:ea typeface="ＭＳ Ｐゴシック" pitchFamily="34" charset="-128"/>
              </a:rPr>
              <a:t> stigma by association.</a:t>
            </a:r>
          </a:p>
          <a:p>
            <a:pPr marL="256032" indent="-256032">
              <a:buSzPct val="100000"/>
            </a:pPr>
            <a:r>
              <a:rPr lang="en-US" sz="2800" b="1" dirty="0">
                <a:ea typeface="ＭＳ Ｐゴシック" pitchFamily="34" charset="-128"/>
              </a:rPr>
              <a:t>Group Status: </a:t>
            </a:r>
            <a:r>
              <a:rPr lang="en-US" sz="2800" dirty="0">
                <a:ea typeface="ＭＳ Ｐゴシック" pitchFamily="34" charset="-128"/>
              </a:rPr>
              <a:t>“us and them” mentality and ensuing polarization. </a:t>
            </a:r>
            <a:endParaRPr lang="en-US" sz="2800" b="1"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Status and Size Differences Affect Performance </a:t>
            </a:r>
            <a:r>
              <a:rPr lang="en-US" sz="2000" dirty="0">
                <a:ea typeface="ＭＳ Ｐゴシック" pitchFamily="34" charset="-128"/>
              </a:rPr>
              <a:t>(3 of 3)</a:t>
            </a:r>
            <a:endParaRPr lang="en-US" b="0" dirty="0">
              <a:latin typeface="+mj-lt"/>
            </a:endParaRPr>
          </a:p>
        </p:txBody>
      </p:sp>
      <p:sp>
        <p:nvSpPr>
          <p:cNvPr id="3" name="Content Placeholder 2"/>
          <p:cNvSpPr>
            <a:spLocks noGrp="1"/>
          </p:cNvSpPr>
          <p:nvPr>
            <p:ph idx="1"/>
          </p:nvPr>
        </p:nvSpPr>
        <p:spPr>
          <a:xfrm>
            <a:off x="838200" y="1600201"/>
            <a:ext cx="9220200" cy="4525963"/>
          </a:xfrm>
        </p:spPr>
        <p:txBody>
          <a:bodyPr>
            <a:normAutofit/>
          </a:bodyPr>
          <a:lstStyle/>
          <a:p>
            <a:pPr marL="256032" indent="-256032">
              <a:buSzPct val="100000"/>
            </a:pPr>
            <a:r>
              <a:rPr lang="en-US" sz="3200" dirty="0">
                <a:ea typeface="ＭＳ Ｐゴシック" pitchFamily="34" charset="-128"/>
              </a:rPr>
              <a:t>Group size affects the group’s overall behavior.</a:t>
            </a:r>
          </a:p>
          <a:p>
            <a:pPr marL="740664" lvl="1" indent="-283464"/>
            <a:r>
              <a:rPr lang="en-US" sz="3200" dirty="0">
                <a:ea typeface="ＭＳ Ｐゴシック" pitchFamily="34" charset="-128"/>
              </a:rPr>
              <a:t>Large groups are good for gaining diverse input.</a:t>
            </a:r>
          </a:p>
          <a:p>
            <a:pPr marL="740664" lvl="1" indent="-283464"/>
            <a:r>
              <a:rPr lang="en-US" sz="3200" dirty="0">
                <a:ea typeface="ＭＳ Ｐゴシック" pitchFamily="34" charset="-128"/>
              </a:rPr>
              <a:t>Smaller groups are better doing something with input.</a:t>
            </a:r>
          </a:p>
          <a:p>
            <a:pPr marL="256032" indent="-256032">
              <a:buSzPct val="100000"/>
            </a:pPr>
            <a:r>
              <a:rPr lang="en-US" sz="3200" b="1" dirty="0">
                <a:ea typeface="ＭＳ Ｐゴシック" pitchFamily="34" charset="-128"/>
              </a:rPr>
              <a:t>Social loafing: </a:t>
            </a:r>
            <a:r>
              <a:rPr lang="en-US" sz="3200" dirty="0">
                <a:ea typeface="ＭＳ Ｐゴシック" pitchFamily="34" charset="-128"/>
              </a:rPr>
              <a:t>the tendency for individuals to expend less effort when working collectively than alone.</a:t>
            </a:r>
            <a:endParaRPr lang="en-US" sz="3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Integrating Cohesiveness and Diversity for Group Effectiveness </a:t>
            </a:r>
            <a:r>
              <a:rPr lang="en-US" sz="2000" dirty="0">
                <a:ea typeface="ＭＳ Ｐゴシック" pitchFamily="34" charset="-128"/>
              </a:rPr>
              <a:t>(1 of 2)</a:t>
            </a:r>
            <a:endParaRPr lang="en-US" b="0" dirty="0">
              <a:latin typeface="+mj-lt"/>
            </a:endParaRPr>
          </a:p>
        </p:txBody>
      </p:sp>
      <p:sp>
        <p:nvSpPr>
          <p:cNvPr id="3" name="Content Placeholder 2"/>
          <p:cNvSpPr>
            <a:spLocks noGrp="1"/>
          </p:cNvSpPr>
          <p:nvPr>
            <p:ph idx="1"/>
          </p:nvPr>
        </p:nvSpPr>
        <p:spPr>
          <a:xfrm>
            <a:off x="1981200" y="1600202"/>
            <a:ext cx="8245011" cy="685799"/>
          </a:xfrm>
        </p:spPr>
        <p:txBody>
          <a:bodyPr/>
          <a:lstStyle/>
          <a:p>
            <a:pPr marL="0" indent="0">
              <a:buNone/>
            </a:pPr>
            <a:r>
              <a:rPr lang="en-US" sz="2000" b="1" dirty="0"/>
              <a:t>Exhibit 9-4</a:t>
            </a:r>
            <a:r>
              <a:rPr lang="en-US" sz="2000" dirty="0"/>
              <a:t> Relationship Between Group Cohesiveness, Performance Norms, and Productivity</a:t>
            </a:r>
          </a:p>
        </p:txBody>
      </p:sp>
      <p:pic>
        <p:nvPicPr>
          <p:cNvPr id="4" name="Picture 3" descr="A two by two matrix shows the relationship between group cohesiveness, performance norms and productivity.&#10;The diagram  shows two columns as High and Low on Cohesiveness and two rows as High and Low on Performance norms. The productivity outcomes are as follows:&#10;High Performance norm and High Cohesiveness leads to High Productivity.&#10;High Performance norm and Low Cohesiveness leads to Moderate Productivity.&#10;Low Performance norm and High Cohesiveness leads to Low Productivity.&#10;Low Performance norm and Low Cohesiveness leads to Moderate to Low Productivit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0624" y="2947767"/>
            <a:ext cx="5070752" cy="286317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Integrating Cohesiveness and Diversity for Group Effectiveness </a:t>
            </a:r>
            <a:r>
              <a:rPr lang="en-US" sz="2000" dirty="0">
                <a:ea typeface="ＭＳ Ｐゴシック" pitchFamily="34" charset="-128"/>
              </a:rPr>
              <a:t>(2 of 2)</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cs typeface="Arial" charset="0"/>
              </a:rPr>
              <a:t>Diversity:</a:t>
            </a:r>
            <a:r>
              <a:rPr lang="en-US" sz="2400" dirty="0">
                <a:ea typeface="ＭＳ Ｐゴシック" pitchFamily="34" charset="-128"/>
                <a:cs typeface="Arial" charset="0"/>
              </a:rPr>
              <a:t> degree to which members of the group are similar to, or different from, one another.</a:t>
            </a:r>
          </a:p>
          <a:p>
            <a:pPr marL="740664" lvl="1" indent="-283464"/>
            <a:r>
              <a:rPr lang="en-US" sz="2400" dirty="0">
                <a:ea typeface="ＭＳ Ｐゴシック" pitchFamily="34" charset="-128"/>
                <a:cs typeface="Arial" charset="0"/>
              </a:rPr>
              <a:t>Increases group conflict, especially in the short term.</a:t>
            </a:r>
          </a:p>
          <a:p>
            <a:pPr marL="256032" indent="-256032">
              <a:buSzPct val="100000"/>
            </a:pPr>
            <a:r>
              <a:rPr lang="en-US" sz="2400" dirty="0">
                <a:ea typeface="ＭＳ Ｐゴシック" pitchFamily="34" charset="-128"/>
                <a:cs typeface="Arial" charset="0"/>
              </a:rPr>
              <a:t>Culturally and demographically diverse groups may perform better over time.</a:t>
            </a:r>
          </a:p>
          <a:p>
            <a:pPr marL="740664" lvl="1" indent="-283464"/>
            <a:r>
              <a:rPr lang="en-US" sz="2400" dirty="0">
                <a:ea typeface="ＭＳ Ｐゴシック" pitchFamily="34" charset="-128"/>
                <a:cs typeface="Arial" charset="0"/>
              </a:rPr>
              <a:t>May help them be more open-minded and creative.</a:t>
            </a:r>
          </a:p>
          <a:p>
            <a:pPr marL="256032" indent="-256032">
              <a:buSzPct val="100000"/>
            </a:pPr>
            <a:r>
              <a:rPr lang="en-US" sz="2400" b="1" dirty="0">
                <a:ea typeface="ＭＳ Ｐゴシック" pitchFamily="34" charset="-128"/>
                <a:cs typeface="Arial" charset="0"/>
              </a:rPr>
              <a:t>Faultlines</a:t>
            </a:r>
            <a:endParaRPr lang="en-US" sz="2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(1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cs typeface="Arial" charset="0"/>
              </a:rPr>
              <a:t>Strengths of group decision making:</a:t>
            </a:r>
          </a:p>
          <a:p>
            <a:pPr marL="740664" lvl="1"/>
            <a:r>
              <a:rPr lang="en-US" sz="2400" dirty="0">
                <a:ea typeface="ＭＳ Ｐゴシック" pitchFamily="34" charset="-128"/>
                <a:cs typeface="Arial" charset="0"/>
              </a:rPr>
              <a:t>More complete information and knowledge</a:t>
            </a:r>
          </a:p>
          <a:p>
            <a:pPr marL="740664" lvl="1"/>
            <a:r>
              <a:rPr lang="en-US" sz="2400" dirty="0">
                <a:ea typeface="ＭＳ Ｐゴシック" pitchFamily="34" charset="-128"/>
                <a:cs typeface="Arial" charset="0"/>
              </a:rPr>
              <a:t>Increased diversity of views</a:t>
            </a:r>
          </a:p>
          <a:p>
            <a:pPr marL="740664" lvl="1"/>
            <a:r>
              <a:rPr lang="en-US" sz="2400" dirty="0">
                <a:ea typeface="ＭＳ Ｐゴシック" pitchFamily="34" charset="-128"/>
                <a:cs typeface="Arial" charset="0"/>
              </a:rPr>
              <a:t>Increased acceptance of solutions</a:t>
            </a:r>
          </a:p>
          <a:p>
            <a:pPr marL="256032" indent="-256032">
              <a:buSzPct val="100000"/>
            </a:pPr>
            <a:r>
              <a:rPr lang="en-US" sz="2400" b="1" dirty="0">
                <a:ea typeface="ＭＳ Ｐゴシック" pitchFamily="34" charset="-128"/>
                <a:cs typeface="Arial" charset="0"/>
              </a:rPr>
              <a:t>Weaknesses of group decision making:</a:t>
            </a:r>
          </a:p>
          <a:p>
            <a:pPr marL="740664" lvl="1"/>
            <a:r>
              <a:rPr lang="en-US" sz="2400" dirty="0">
                <a:ea typeface="ＭＳ Ｐゴシック" pitchFamily="34" charset="-128"/>
                <a:cs typeface="Arial" charset="0"/>
              </a:rPr>
              <a:t>Time consuming</a:t>
            </a:r>
          </a:p>
          <a:p>
            <a:pPr marL="740664" lvl="1"/>
            <a:r>
              <a:rPr lang="en-US" sz="2400" dirty="0">
                <a:ea typeface="ＭＳ Ｐゴシック" pitchFamily="34" charset="-128"/>
                <a:cs typeface="Arial" charset="0"/>
              </a:rPr>
              <a:t>Conformity pressures</a:t>
            </a:r>
          </a:p>
          <a:p>
            <a:pPr marL="740664" lvl="1"/>
            <a:r>
              <a:rPr lang="en-US" sz="2400" dirty="0">
                <a:ea typeface="ＭＳ Ｐゴシック" pitchFamily="34" charset="-128"/>
                <a:cs typeface="Arial" charset="0"/>
              </a:rPr>
              <a:t>Dominance of a few members</a:t>
            </a:r>
          </a:p>
          <a:p>
            <a:pPr marL="740664" lvl="1"/>
            <a:r>
              <a:rPr lang="en-US" sz="2400" dirty="0">
                <a:ea typeface="ＭＳ Ｐゴシック" pitchFamily="34" charset="-128"/>
                <a:cs typeface="Arial" charset="0"/>
              </a:rPr>
              <a:t>Ambiguous responsibility</a:t>
            </a:r>
            <a:endParaRPr lang="en-US"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(2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ea typeface="ＭＳ Ｐゴシック" pitchFamily="34" charset="-128"/>
              </a:rPr>
              <a:t>Effectiveness and efficiency of group decisions:</a:t>
            </a:r>
          </a:p>
          <a:p>
            <a:pPr marL="740664" lvl="1"/>
            <a:r>
              <a:rPr lang="en-US" sz="2400" dirty="0">
                <a:ea typeface="ＭＳ Ｐゴシック" pitchFamily="34" charset="-128"/>
              </a:rPr>
              <a:t>Accuracy</a:t>
            </a:r>
          </a:p>
          <a:p>
            <a:pPr marL="740664" lvl="1"/>
            <a:r>
              <a:rPr lang="en-US" sz="2400" dirty="0">
                <a:ea typeface="ＭＳ Ｐゴシック" pitchFamily="34" charset="-128"/>
              </a:rPr>
              <a:t>Speed</a:t>
            </a:r>
          </a:p>
          <a:p>
            <a:pPr marL="740664" lvl="1"/>
            <a:r>
              <a:rPr lang="en-US" sz="2400" dirty="0">
                <a:ea typeface="ＭＳ Ｐゴシック" pitchFamily="34" charset="-128"/>
              </a:rPr>
              <a:t>Creativity</a:t>
            </a:r>
          </a:p>
          <a:p>
            <a:pPr marL="740664" lvl="1"/>
            <a:r>
              <a:rPr lang="en-US" sz="2400" dirty="0">
                <a:ea typeface="ＭＳ Ｐゴシック" pitchFamily="34" charset="-128"/>
              </a:rPr>
              <a:t>Acceptance</a:t>
            </a:r>
            <a:endParaRPr lang="en-US"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(3 of 8)</a:t>
            </a:r>
            <a:endParaRPr lang="en-US" b="0" dirty="0">
              <a:latin typeface="+mj-lt"/>
            </a:endParaRPr>
          </a:p>
        </p:txBody>
      </p:sp>
      <p:sp>
        <p:nvSpPr>
          <p:cNvPr id="3" name="Content Placeholder 2"/>
          <p:cNvSpPr>
            <a:spLocks noGrp="1"/>
          </p:cNvSpPr>
          <p:nvPr>
            <p:ph idx="1"/>
          </p:nvPr>
        </p:nvSpPr>
        <p:spPr>
          <a:xfrm>
            <a:off x="1981200" y="1600201"/>
            <a:ext cx="7848600" cy="4525963"/>
          </a:xfrm>
        </p:spPr>
        <p:txBody>
          <a:bodyPr/>
          <a:lstStyle/>
          <a:p>
            <a:pPr marL="256032" indent="-256032">
              <a:buSzPct val="100000"/>
            </a:pPr>
            <a:r>
              <a:rPr lang="en-US" sz="2400" b="1" dirty="0">
                <a:ea typeface="ＭＳ Ｐゴシック" pitchFamily="34" charset="-128"/>
                <a:cs typeface="Arial" charset="0"/>
              </a:rPr>
              <a:t>Groupthink: </a:t>
            </a:r>
            <a:r>
              <a:rPr lang="en-US" sz="2400" dirty="0">
                <a:ea typeface="ＭＳ Ｐゴシック" pitchFamily="34" charset="-128"/>
                <a:cs typeface="Arial" charset="0"/>
              </a:rPr>
              <a:t>situations in which group pressures for conformity deter the group from critically appraising unusual, minority, or unpopular views.</a:t>
            </a:r>
          </a:p>
          <a:p>
            <a:pPr marL="256032" indent="-256032">
              <a:buSzPct val="100000"/>
            </a:pPr>
            <a:r>
              <a:rPr lang="en-US" sz="2400" b="1" dirty="0">
                <a:ea typeface="ＭＳ Ｐゴシック" pitchFamily="34" charset="-128"/>
                <a:cs typeface="Arial" charset="0"/>
              </a:rPr>
              <a:t>Groupshift:</a:t>
            </a:r>
            <a:r>
              <a:rPr lang="en-US" sz="2400" dirty="0">
                <a:ea typeface="ＭＳ Ｐゴシック" pitchFamily="34" charset="-128"/>
                <a:cs typeface="Arial" charset="0"/>
              </a:rPr>
              <a:t> a</a:t>
            </a:r>
            <a:r>
              <a:rPr lang="en-US" sz="2400" dirty="0">
                <a:ea typeface="ＭＳ Ｐゴシック" pitchFamily="34" charset="-128"/>
              </a:rPr>
              <a:t> change between a group’s decision and an individual decision that a member within the group would make.</a:t>
            </a: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(4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ea typeface="ＭＳ Ｐゴシック" pitchFamily="34" charset="-128"/>
                <a:cs typeface="Arial" charset="0"/>
              </a:rPr>
              <a:t>Most group decision making takes place in </a:t>
            </a:r>
            <a:r>
              <a:rPr lang="en-US" sz="2400" b="1" dirty="0">
                <a:ea typeface="ＭＳ Ｐゴシック" pitchFamily="34" charset="-128"/>
                <a:cs typeface="Arial" charset="0"/>
              </a:rPr>
              <a:t>interacting groups</a:t>
            </a:r>
            <a:r>
              <a:rPr lang="en-US" sz="2400" dirty="0">
                <a:ea typeface="ＭＳ Ｐゴシック" pitchFamily="34" charset="-128"/>
                <a:cs typeface="Arial" charset="0"/>
              </a:rPr>
              <a:t>.</a:t>
            </a:r>
          </a:p>
          <a:p>
            <a:pPr marL="740664" lvl="1"/>
            <a:r>
              <a:rPr lang="en-US" sz="2400" dirty="0">
                <a:ea typeface="ＭＳ Ｐゴシック" pitchFamily="34" charset="-128"/>
                <a:cs typeface="Arial" charset="0"/>
              </a:rPr>
              <a:t>Members meet face-to-face and rely on both verbal and nonverbal interaction to communicate with each other.</a:t>
            </a:r>
          </a:p>
          <a:p>
            <a:pPr marL="256032" indent="-256032">
              <a:buSzPct val="100000"/>
            </a:pPr>
            <a:r>
              <a:rPr lang="en-US" sz="2400" dirty="0">
                <a:ea typeface="ＭＳ Ｐゴシック" pitchFamily="34" charset="-128"/>
                <a:cs typeface="Arial" charset="0"/>
              </a:rPr>
              <a:t>Interacting groups often censor themselves and pressure individual members toward conformity of opinion.</a:t>
            </a:r>
            <a:endParaRPr lang="en-US" sz="2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(5 of 8)</a:t>
            </a:r>
            <a:endParaRPr lang="en-US" b="0" dirty="0">
              <a:latin typeface="+mj-lt"/>
            </a:endParaRPr>
          </a:p>
        </p:txBody>
      </p:sp>
      <p:sp>
        <p:nvSpPr>
          <p:cNvPr id="3" name="Content Placeholder 2"/>
          <p:cNvSpPr>
            <a:spLocks noGrp="1"/>
          </p:cNvSpPr>
          <p:nvPr>
            <p:ph idx="1"/>
          </p:nvPr>
        </p:nvSpPr>
        <p:spPr>
          <a:xfrm>
            <a:off x="1981200" y="1600201"/>
            <a:ext cx="8001000" cy="4525963"/>
          </a:xfrm>
        </p:spPr>
        <p:txBody>
          <a:bodyPr/>
          <a:lstStyle/>
          <a:p>
            <a:pPr marL="256032" indent="-256032">
              <a:buSzPct val="100000"/>
            </a:pPr>
            <a:r>
              <a:rPr lang="en-US" sz="2400" b="1" dirty="0">
                <a:ea typeface="ＭＳ Ｐゴシック" pitchFamily="34" charset="-128"/>
                <a:cs typeface="Arial" charset="0"/>
              </a:rPr>
              <a:t>Brainstorming</a:t>
            </a:r>
            <a:r>
              <a:rPr lang="en-US" sz="2400" dirty="0">
                <a:ea typeface="ＭＳ Ｐゴシック" pitchFamily="34" charset="-128"/>
                <a:cs typeface="Arial" charset="0"/>
              </a:rPr>
              <a:t> can overcome pressures for conformity. </a:t>
            </a:r>
          </a:p>
          <a:p>
            <a:pPr marL="740664" lvl="1"/>
            <a:r>
              <a:rPr lang="en-US" sz="2400" dirty="0">
                <a:ea typeface="ＭＳ Ｐゴシック" pitchFamily="34" charset="-128"/>
                <a:cs typeface="Arial" charset="0"/>
              </a:rPr>
              <a:t>In a brainstorming session:</a:t>
            </a:r>
          </a:p>
          <a:p>
            <a:pPr lvl="2"/>
            <a:r>
              <a:rPr lang="en-US" sz="2400" dirty="0">
                <a:ea typeface="ＭＳ Ｐゴシック" pitchFamily="34" charset="-128"/>
                <a:cs typeface="Arial" charset="0"/>
              </a:rPr>
              <a:t>The group leader states the problem.</a:t>
            </a:r>
          </a:p>
          <a:p>
            <a:pPr lvl="2"/>
            <a:r>
              <a:rPr lang="en-US" sz="2400" dirty="0">
                <a:ea typeface="ＭＳ Ｐゴシック" pitchFamily="34" charset="-128"/>
                <a:cs typeface="Arial" charset="0"/>
              </a:rPr>
              <a:t>Members then “free-wheel” as many alternatives as they can.</a:t>
            </a:r>
          </a:p>
          <a:p>
            <a:pPr lvl="2"/>
            <a:r>
              <a:rPr lang="en-US" sz="2400" dirty="0">
                <a:ea typeface="ＭＳ Ｐゴシック" pitchFamily="34" charset="-128"/>
                <a:cs typeface="Arial" charset="0"/>
              </a:rPr>
              <a:t>No criticism is allowed.</a:t>
            </a:r>
          </a:p>
          <a:p>
            <a:pPr lvl="2"/>
            <a:r>
              <a:rPr lang="en-US" sz="2400" dirty="0">
                <a:ea typeface="ＭＳ Ｐゴシック" pitchFamily="34" charset="-128"/>
                <a:cs typeface="Arial" charset="0"/>
              </a:rPr>
              <a:t>One idea stimulates others, and group members are encouraged to “think the unusual.”</a:t>
            </a:r>
            <a:endParaRPr lang="en-US" sz="2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(6 of 8)</a:t>
            </a:r>
            <a:endParaRPr lang="en-US" b="0" dirty="0">
              <a:latin typeface="+mj-lt"/>
            </a:endParaRPr>
          </a:p>
        </p:txBody>
      </p:sp>
      <p:sp>
        <p:nvSpPr>
          <p:cNvPr id="3" name="Content Placeholder 2"/>
          <p:cNvSpPr>
            <a:spLocks noGrp="1"/>
          </p:cNvSpPr>
          <p:nvPr>
            <p:ph idx="1"/>
          </p:nvPr>
        </p:nvSpPr>
        <p:spPr>
          <a:xfrm>
            <a:off x="1981200" y="1600201"/>
            <a:ext cx="8229600" cy="4525963"/>
          </a:xfrm>
        </p:spPr>
        <p:txBody>
          <a:bodyPr/>
          <a:lstStyle/>
          <a:p>
            <a:pPr marL="256032" indent="-256032">
              <a:buSzPct val="100000"/>
            </a:pPr>
            <a:r>
              <a:rPr lang="en-US" sz="2400" dirty="0">
                <a:ea typeface="ＭＳ Ｐゴシック" pitchFamily="34" charset="-128"/>
                <a:cs typeface="Arial" charset="0"/>
              </a:rPr>
              <a:t>The </a:t>
            </a:r>
            <a:r>
              <a:rPr lang="en-US" sz="2400" b="1" dirty="0">
                <a:ea typeface="ＭＳ Ｐゴシック" pitchFamily="34" charset="-128"/>
                <a:cs typeface="Arial" charset="0"/>
              </a:rPr>
              <a:t>nominal group technique:</a:t>
            </a:r>
            <a:r>
              <a:rPr lang="en-US" sz="2400" dirty="0">
                <a:ea typeface="ＭＳ Ｐゴシック" pitchFamily="34" charset="-128"/>
                <a:cs typeface="Arial" charset="0"/>
              </a:rPr>
              <a:t> restricts discussion or interpersonal communication during the decision making process.</a:t>
            </a:r>
          </a:p>
          <a:p>
            <a:pPr marL="740664" lvl="1"/>
            <a:r>
              <a:rPr lang="en-US" sz="2400" dirty="0">
                <a:ea typeface="ＭＳ Ｐゴシック" pitchFamily="34" charset="-128"/>
                <a:cs typeface="Arial" charset="0"/>
              </a:rPr>
              <a:t>Group members are all physically present, but members operate independently.</a:t>
            </a:r>
          </a:p>
          <a:p>
            <a:pPr marL="740664" lvl="1"/>
            <a:r>
              <a:rPr lang="en-US" sz="2400" dirty="0">
                <a:ea typeface="ＭＳ Ｐゴシック" pitchFamily="34" charset="-128"/>
                <a:cs typeface="Arial" charset="0"/>
              </a:rPr>
              <a:t>Permits the group to meet formally but does not restrict independent thinking, as does the interacting group.</a:t>
            </a:r>
          </a:p>
          <a:p>
            <a:pPr marL="256032" indent="-256032">
              <a:buSzPct val="100000"/>
            </a:pPr>
            <a:r>
              <a:rPr lang="en-US" sz="2400" dirty="0">
                <a:ea typeface="ＭＳ Ｐゴシック" pitchFamily="34" charset="-128"/>
                <a:cs typeface="Arial" charset="0"/>
              </a:rPr>
              <a:t>Nominal groups outperform brainstorming groups.</a:t>
            </a:r>
            <a:endParaRPr lang="en-US" sz="2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(7 of 8)</a:t>
            </a:r>
            <a:endParaRPr lang="en-US" b="0" dirty="0">
              <a:latin typeface="+mj-lt"/>
            </a:endParaRPr>
          </a:p>
        </p:txBody>
      </p:sp>
      <p:sp>
        <p:nvSpPr>
          <p:cNvPr id="3" name="Content Placeholder 2"/>
          <p:cNvSpPr>
            <a:spLocks noGrp="1"/>
          </p:cNvSpPr>
          <p:nvPr>
            <p:ph idx="1"/>
          </p:nvPr>
        </p:nvSpPr>
        <p:spPr>
          <a:xfrm>
            <a:off x="1981200" y="1600201"/>
            <a:ext cx="8382000" cy="4525963"/>
          </a:xfrm>
        </p:spPr>
        <p:txBody>
          <a:bodyPr/>
          <a:lstStyle/>
          <a:p>
            <a:pPr marL="256032" indent="-256032">
              <a:buSzPct val="100000"/>
            </a:pPr>
            <a:r>
              <a:rPr lang="en-US" sz="2400" dirty="0">
                <a:ea typeface="ＭＳ Ｐゴシック" pitchFamily="34" charset="-128"/>
                <a:cs typeface="Arial" charset="0"/>
              </a:rPr>
              <a:t>Steps for a nominal group:</a:t>
            </a:r>
          </a:p>
          <a:p>
            <a:pPr marL="740664" lvl="1"/>
            <a:r>
              <a:rPr lang="en-US" sz="2400" dirty="0">
                <a:ea typeface="ＭＳ Ｐゴシック" pitchFamily="34" charset="-128"/>
                <a:cs typeface="Arial" charset="0"/>
              </a:rPr>
              <a:t>Each member independently writes down his/her ideas on the problem.</a:t>
            </a:r>
          </a:p>
          <a:p>
            <a:pPr marL="740664" lvl="1"/>
            <a:r>
              <a:rPr lang="en-US" sz="2400" dirty="0">
                <a:ea typeface="ＭＳ Ｐゴシック" pitchFamily="34" charset="-128"/>
                <a:cs typeface="Arial" charset="0"/>
              </a:rPr>
              <a:t>After this silent period, each member presents one idea to the group.</a:t>
            </a:r>
          </a:p>
          <a:p>
            <a:pPr marL="740664" lvl="1"/>
            <a:r>
              <a:rPr lang="en-US" sz="2400" dirty="0">
                <a:ea typeface="ＭＳ Ｐゴシック" pitchFamily="34" charset="-128"/>
                <a:cs typeface="Arial" charset="0"/>
              </a:rPr>
              <a:t>The ideas are discussed for clarity.</a:t>
            </a:r>
          </a:p>
          <a:p>
            <a:pPr marL="740664" lvl="1"/>
            <a:r>
              <a:rPr lang="en-US" sz="2400" dirty="0">
                <a:ea typeface="ＭＳ Ｐゴシック" pitchFamily="34" charset="-128"/>
                <a:cs typeface="Arial" charset="0"/>
              </a:rPr>
              <a:t>Each group member rank-orders the ideas.</a:t>
            </a:r>
          </a:p>
          <a:p>
            <a:pPr marL="740664" lvl="1"/>
            <a:r>
              <a:rPr lang="en-US" sz="2400" dirty="0">
                <a:ea typeface="ＭＳ Ｐゴシック" pitchFamily="34" charset="-128"/>
                <a:cs typeface="Arial" charset="0"/>
              </a:rPr>
              <a:t>The idea with the highest aggregate ranking determines the final decision.</a:t>
            </a:r>
            <a:endParaRPr lang="en-US" sz="2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914" y="60327"/>
            <a:ext cx="10515600" cy="725624"/>
          </a:xfrm>
        </p:spPr>
        <p:txBody>
          <a:bodyPr/>
          <a:lstStyle/>
          <a:p>
            <a:r>
              <a:rPr lang="en-US" sz="3600" dirty="0">
                <a:ea typeface="ＭＳ Ｐゴシック" pitchFamily="34" charset="-128"/>
              </a:rPr>
              <a:t>Group Decision Making </a:t>
            </a:r>
            <a:r>
              <a:rPr lang="en-US" sz="2000" dirty="0">
                <a:ea typeface="ＭＳ Ｐゴシック" pitchFamily="34" charset="-128"/>
              </a:rPr>
              <a:t>(8 of 8)</a:t>
            </a:r>
            <a:endParaRPr lang="en-US" b="0" dirty="0">
              <a:latin typeface="+mj-lt"/>
            </a:endParaRPr>
          </a:p>
        </p:txBody>
      </p:sp>
      <p:sp>
        <p:nvSpPr>
          <p:cNvPr id="3" name="Content Placeholder 2"/>
          <p:cNvSpPr>
            <a:spLocks noGrp="1"/>
          </p:cNvSpPr>
          <p:nvPr>
            <p:ph idx="1"/>
          </p:nvPr>
        </p:nvSpPr>
        <p:spPr>
          <a:xfrm>
            <a:off x="910045" y="785951"/>
            <a:ext cx="8229600" cy="304799"/>
          </a:xfrm>
        </p:spPr>
        <p:txBody>
          <a:bodyPr>
            <a:normAutofit fontScale="85000" lnSpcReduction="10000"/>
          </a:bodyPr>
          <a:lstStyle/>
          <a:p>
            <a:pPr marL="0" indent="0">
              <a:buNone/>
            </a:pPr>
            <a:r>
              <a:rPr lang="en-US" sz="2000" b="1" dirty="0"/>
              <a:t>Exhibit 9-5</a:t>
            </a:r>
            <a:r>
              <a:rPr lang="en-US" sz="2000" dirty="0"/>
              <a:t> Evaluating Group Effectiveness</a:t>
            </a:r>
            <a:endParaRPr lang="en-US" sz="2200" dirty="0"/>
          </a:p>
        </p:txBody>
      </p:sp>
      <p:graphicFrame>
        <p:nvGraphicFramePr>
          <p:cNvPr id="4" name="Table 3"/>
          <p:cNvGraphicFramePr>
            <a:graphicFrameLocks noGrp="1"/>
          </p:cNvGraphicFramePr>
          <p:nvPr>
            <p:extLst>
              <p:ext uri="{D42A27DB-BD31-4B8C-83A1-F6EECF244321}">
                <p14:modId xmlns:p14="http://schemas.microsoft.com/office/powerpoint/2010/main" val="1142261363"/>
              </p:ext>
            </p:extLst>
          </p:nvPr>
        </p:nvGraphicFramePr>
        <p:xfrm>
          <a:off x="500654" y="1317171"/>
          <a:ext cx="10354580" cy="4931664"/>
        </p:xfrm>
        <a:graphic>
          <a:graphicData uri="http://schemas.openxmlformats.org/drawingml/2006/table">
            <a:tbl>
              <a:tblPr firstRow="1" bandRow="1">
                <a:tableStyleId>{2D5ABB26-0587-4C30-8999-92F81FD0307C}</a:tableStyleId>
              </a:tblPr>
              <a:tblGrid>
                <a:gridCol w="4558825">
                  <a:extLst>
                    <a:ext uri="{9D8B030D-6E8A-4147-A177-3AD203B41FA5}">
                      <a16:colId xmlns:a16="http://schemas.microsoft.com/office/drawing/2014/main" val="20000"/>
                    </a:ext>
                  </a:extLst>
                </a:gridCol>
                <a:gridCol w="1754783">
                  <a:extLst>
                    <a:ext uri="{9D8B030D-6E8A-4147-A177-3AD203B41FA5}">
                      <a16:colId xmlns:a16="http://schemas.microsoft.com/office/drawing/2014/main" val="20001"/>
                    </a:ext>
                  </a:extLst>
                </a:gridCol>
                <a:gridCol w="2365447">
                  <a:extLst>
                    <a:ext uri="{9D8B030D-6E8A-4147-A177-3AD203B41FA5}">
                      <a16:colId xmlns:a16="http://schemas.microsoft.com/office/drawing/2014/main" val="20002"/>
                    </a:ext>
                  </a:extLst>
                </a:gridCol>
                <a:gridCol w="1675525">
                  <a:extLst>
                    <a:ext uri="{9D8B030D-6E8A-4147-A177-3AD203B41FA5}">
                      <a16:colId xmlns:a16="http://schemas.microsoft.com/office/drawing/2014/main" val="20003"/>
                    </a:ext>
                  </a:extLst>
                </a:gridCol>
              </a:tblGrid>
              <a:tr h="454152">
                <a:tc>
                  <a:txBody>
                    <a:bodyPr/>
                    <a:lstStyle/>
                    <a:p>
                      <a:r>
                        <a:rPr lang="en-US" sz="1600" dirty="0">
                          <a:solidFill>
                            <a:schemeClr val="bg1"/>
                          </a:solidFill>
                        </a:rPr>
                        <a:t>Blank</a:t>
                      </a:r>
                      <a:endParaRPr lang="en-US" sz="16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solidFill>
                            <a:schemeClr val="bg1"/>
                          </a:solidFill>
                        </a:rPr>
                        <a:t>Blank</a:t>
                      </a:r>
                      <a:endParaRPr lang="en-US" sz="16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Type of Group</a:t>
                      </a:r>
                      <a:endParaRPr lang="en-US" sz="16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solidFill>
                            <a:schemeClr val="bg1"/>
                          </a:solidFill>
                        </a:rPr>
                        <a:t>Blank</a:t>
                      </a:r>
                      <a:endParaRPr lang="en-US" sz="16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54152">
                <a:tc>
                  <a:txBody>
                    <a:bodyPr/>
                    <a:lstStyle/>
                    <a:p>
                      <a:r>
                        <a:rPr lang="en-US" sz="1600" b="1" i="0" u="none" strike="noStrike" kern="1200" baseline="0" dirty="0">
                          <a:solidFill>
                            <a:schemeClr val="tx1"/>
                          </a:solidFill>
                          <a:latin typeface="+mn-lt"/>
                          <a:ea typeface="+mn-ea"/>
                          <a:cs typeface="+mn-cs"/>
                        </a:rPr>
                        <a:t>Effectiveness Criteria</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Interacting</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Brainstorming</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Nominal</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54152">
                <a:tc>
                  <a:txBody>
                    <a:bodyPr/>
                    <a:lstStyle/>
                    <a:p>
                      <a:r>
                        <a:rPr lang="en-US" sz="2400" b="0" i="0" u="none" strike="noStrike" kern="1200" baseline="0" dirty="0">
                          <a:solidFill>
                            <a:schemeClr val="tx1"/>
                          </a:solidFill>
                          <a:latin typeface="+mn-lt"/>
                          <a:ea typeface="+mn-ea"/>
                          <a:cs typeface="+mn-cs"/>
                        </a:rPr>
                        <a:t>Number and quality of ideas</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54152">
                <a:tc>
                  <a:txBody>
                    <a:bodyPr/>
                    <a:lstStyle/>
                    <a:p>
                      <a:r>
                        <a:rPr lang="en-US" sz="2400" b="0" i="0" u="none" strike="noStrike" kern="1200" baseline="0" dirty="0">
                          <a:solidFill>
                            <a:schemeClr val="tx1"/>
                          </a:solidFill>
                          <a:latin typeface="+mn-lt"/>
                          <a:ea typeface="+mn-ea"/>
                          <a:cs typeface="+mn-cs"/>
                        </a:rPr>
                        <a:t>Social pressure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54152">
                <a:tc>
                  <a:txBody>
                    <a:bodyPr/>
                    <a:lstStyle/>
                    <a:p>
                      <a:r>
                        <a:rPr lang="en-US" sz="2400" b="0" i="0" u="none" strike="noStrike" kern="1200" baseline="0" dirty="0">
                          <a:solidFill>
                            <a:schemeClr val="tx1"/>
                          </a:solidFill>
                          <a:latin typeface="+mn-lt"/>
                          <a:ea typeface="+mn-ea"/>
                          <a:cs typeface="+mn-cs"/>
                        </a:rPr>
                        <a:t>Money costs</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54152">
                <a:tc>
                  <a:txBody>
                    <a:bodyPr/>
                    <a:lstStyle/>
                    <a:p>
                      <a:r>
                        <a:rPr lang="en-US" sz="2400" b="0" i="0" u="none" strike="noStrike" kern="1200" baseline="0" dirty="0">
                          <a:solidFill>
                            <a:schemeClr val="tx1"/>
                          </a:solidFill>
                          <a:latin typeface="+mn-lt"/>
                          <a:ea typeface="+mn-ea"/>
                          <a:cs typeface="+mn-cs"/>
                        </a:rPr>
                        <a:t>Speed</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54152">
                <a:tc>
                  <a:txBody>
                    <a:bodyPr/>
                    <a:lstStyle/>
                    <a:p>
                      <a:r>
                        <a:rPr lang="en-US" sz="2400" b="0" i="0" u="none" strike="noStrike" kern="1200" baseline="0" dirty="0">
                          <a:solidFill>
                            <a:schemeClr val="tx1"/>
                          </a:solidFill>
                          <a:latin typeface="+mn-lt"/>
                          <a:ea typeface="+mn-ea"/>
                          <a:cs typeface="+mn-cs"/>
                        </a:rPr>
                        <a:t>Task orientation</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454152">
                <a:tc>
                  <a:txBody>
                    <a:bodyPr/>
                    <a:lstStyle/>
                    <a:p>
                      <a:r>
                        <a:rPr lang="en-US" sz="2400" b="0" i="0" u="none" strike="noStrike" kern="1200" baseline="0" dirty="0">
                          <a:solidFill>
                            <a:schemeClr val="tx1"/>
                          </a:solidFill>
                          <a:latin typeface="+mn-lt"/>
                          <a:ea typeface="+mn-ea"/>
                          <a:cs typeface="+mn-cs"/>
                        </a:rPr>
                        <a:t>Potential for interpersonal conflict</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0" i="0" u="none" strike="noStrike" kern="1200" baseline="0" dirty="0">
                          <a:solidFill>
                            <a:schemeClr val="tx1"/>
                          </a:solidFill>
                          <a:latin typeface="+mn-lt"/>
                          <a:ea typeface="+mn-ea"/>
                          <a:cs typeface="+mn-cs"/>
                        </a:rPr>
                        <a:t>Low</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454152">
                <a:tc>
                  <a:txBody>
                    <a:bodyPr/>
                    <a:lstStyle/>
                    <a:p>
                      <a:r>
                        <a:rPr lang="en-US" sz="2400" b="0" i="0" u="none" strike="noStrike" kern="1200" baseline="0" dirty="0">
                          <a:solidFill>
                            <a:schemeClr val="tx1"/>
                          </a:solidFill>
                          <a:latin typeface="+mn-lt"/>
                          <a:ea typeface="+mn-ea"/>
                          <a:cs typeface="+mn-cs"/>
                        </a:rPr>
                        <a:t>Commitment to solution</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Not applicable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454152">
                <a:tc>
                  <a:txBody>
                    <a:bodyPr/>
                    <a:lstStyle/>
                    <a:p>
                      <a:r>
                        <a:rPr lang="en-US" sz="2400" b="0" i="0" u="none" strike="noStrike" kern="1200" baseline="0" dirty="0">
                          <a:solidFill>
                            <a:schemeClr val="tx1"/>
                          </a:solidFill>
                          <a:latin typeface="+mn-lt"/>
                          <a:ea typeface="+mn-ea"/>
                          <a:cs typeface="+mn-cs"/>
                        </a:rPr>
                        <a:t>Development of group cohesiveness</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High</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0" i="0" u="none" strike="noStrike" kern="1200" baseline="0" dirty="0">
                          <a:solidFill>
                            <a:schemeClr val="tx1"/>
                          </a:solidFill>
                          <a:latin typeface="+mn-lt"/>
                          <a:ea typeface="+mn-ea"/>
                          <a:cs typeface="+mn-cs"/>
                        </a:rPr>
                        <a:t>Moderate</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81200" y="215372"/>
            <a:ext cx="7391400" cy="1097280"/>
          </a:xfrm>
        </p:spPr>
        <p:txBody>
          <a:bodyPr>
            <a:normAutofit fontScale="90000"/>
          </a:bodyPr>
          <a:lstStyle/>
          <a:p>
            <a:r>
              <a:rPr lang="en-US" dirty="0"/>
              <a:t>Analyze the Growing Popularity of Teams in Organizations</a:t>
            </a:r>
          </a:p>
        </p:txBody>
      </p:sp>
      <p:sp>
        <p:nvSpPr>
          <p:cNvPr id="5" name="Content Placeholder 4"/>
          <p:cNvSpPr>
            <a:spLocks noGrp="1"/>
          </p:cNvSpPr>
          <p:nvPr>
            <p:ph idx="1"/>
          </p:nvPr>
        </p:nvSpPr>
        <p:spPr/>
        <p:txBody>
          <a:bodyPr>
            <a:normAutofit/>
          </a:bodyPr>
          <a:lstStyle/>
          <a:p>
            <a:r>
              <a:rPr lang="en-US" sz="3200" dirty="0"/>
              <a:t>Why are teams popular?</a:t>
            </a:r>
          </a:p>
          <a:p>
            <a:pPr marL="740664" lvl="1" indent="-283464"/>
            <a:r>
              <a:rPr lang="en-US" sz="3200" dirty="0"/>
              <a:t>Teams can achieve feats an individual could never accomplish.</a:t>
            </a:r>
          </a:p>
          <a:p>
            <a:pPr marL="740664" lvl="1" indent="-283464"/>
            <a:r>
              <a:rPr lang="en-US" sz="3200" dirty="0"/>
              <a:t>Teams are flexible and responsive to changing events. </a:t>
            </a:r>
          </a:p>
          <a:p>
            <a:pPr marL="740664" lvl="1" indent="-283464"/>
            <a:r>
              <a:rPr lang="en-US" sz="3200" dirty="0"/>
              <a:t>They can quickly assemble, deploy, refocus, and disband.</a:t>
            </a:r>
          </a:p>
          <a:p>
            <a:pPr marL="740664" lvl="1" indent="-283464"/>
            <a:r>
              <a:rPr lang="en-US" sz="3200" dirty="0"/>
              <a:t>They are an effective means to democratize organizations and increase employee involvement.</a:t>
            </a:r>
          </a:p>
          <a:p>
            <a:pPr marL="740664" lvl="1" indent="-283464"/>
            <a:r>
              <a:rPr lang="en-US" sz="3200" dirty="0"/>
              <a:t>They introduce a collaborative mindset.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0367A-4511-5B89-F61C-B634CAA0D4D4}"/>
              </a:ext>
            </a:extLst>
          </p:cNvPr>
          <p:cNvSpPr>
            <a:spLocks noGrp="1"/>
          </p:cNvSpPr>
          <p:nvPr>
            <p:ph type="title"/>
          </p:nvPr>
        </p:nvSpPr>
        <p:spPr>
          <a:xfrm>
            <a:off x="838200" y="2529681"/>
            <a:ext cx="10515600" cy="1325563"/>
          </a:xfrm>
        </p:spPr>
        <p:txBody>
          <a:bodyPr/>
          <a:lstStyle/>
          <a:p>
            <a:r>
              <a:rPr lang="en-US" dirty="0"/>
              <a:t>Activity </a:t>
            </a:r>
            <a:endParaRPr lang="en-GB" dirty="0"/>
          </a:p>
        </p:txBody>
      </p:sp>
    </p:spTree>
    <p:extLst>
      <p:ext uri="{BB962C8B-B14F-4D97-AF65-F5344CB8AC3E}">
        <p14:creationId xmlns:p14="http://schemas.microsoft.com/office/powerpoint/2010/main" val="37386380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4E461-AFF7-81F8-249B-65BBE6CDD139}"/>
              </a:ext>
            </a:extLst>
          </p:cNvPr>
          <p:cNvSpPr>
            <a:spLocks noGrp="1"/>
          </p:cNvSpPr>
          <p:nvPr>
            <p:ph type="title"/>
          </p:nvPr>
        </p:nvSpPr>
        <p:spPr>
          <a:xfrm>
            <a:off x="838200" y="352062"/>
            <a:ext cx="10515600" cy="1325563"/>
          </a:xfrm>
        </p:spPr>
        <p:txBody>
          <a:bodyPr/>
          <a:lstStyle/>
          <a:p>
            <a:r>
              <a:rPr lang="en-US" dirty="0"/>
              <a:t>Activity 1 – Group work </a:t>
            </a:r>
            <a:endParaRPr lang="en-GB" dirty="0"/>
          </a:p>
        </p:txBody>
      </p:sp>
      <p:sp>
        <p:nvSpPr>
          <p:cNvPr id="3" name="Content Placeholder 2">
            <a:extLst>
              <a:ext uri="{FF2B5EF4-FFF2-40B4-BE49-F238E27FC236}">
                <a16:creationId xmlns:a16="http://schemas.microsoft.com/office/drawing/2014/main" id="{90CD4A97-13CF-C749-26FA-5647E289C13B}"/>
              </a:ext>
            </a:extLst>
          </p:cNvPr>
          <p:cNvSpPr>
            <a:spLocks noGrp="1"/>
          </p:cNvSpPr>
          <p:nvPr>
            <p:ph idx="1"/>
          </p:nvPr>
        </p:nvSpPr>
        <p:spPr>
          <a:xfrm>
            <a:off x="838200" y="1825625"/>
            <a:ext cx="10515600" cy="3647712"/>
          </a:xfrm>
        </p:spPr>
        <p:txBody>
          <a:bodyPr>
            <a:normAutofit/>
          </a:bodyPr>
          <a:lstStyle/>
          <a:p>
            <a:r>
              <a:rPr lang="en-US" dirty="0"/>
              <a:t>Please find </a:t>
            </a:r>
          </a:p>
          <a:p>
            <a:pPr marL="0" indent="0">
              <a:buNone/>
            </a:pPr>
            <a:r>
              <a:rPr lang="en-US" dirty="0"/>
              <a:t>An example of group </a:t>
            </a:r>
            <a:r>
              <a:rPr lang="en-US" dirty="0" err="1"/>
              <a:t>behaviour</a:t>
            </a:r>
            <a:r>
              <a:rPr lang="en-US" dirty="0"/>
              <a:t> in the business world and its impact on </a:t>
            </a:r>
            <a:r>
              <a:rPr lang="en-US" dirty="0" err="1"/>
              <a:t>i</a:t>
            </a:r>
            <a:r>
              <a:rPr lang="en-US" dirty="0"/>
              <a:t>) employee at work and ii) organization management.</a:t>
            </a:r>
          </a:p>
          <a:p>
            <a:pPr marL="0" indent="0">
              <a:buNone/>
            </a:pPr>
            <a:endParaRPr lang="en-US" dirty="0"/>
          </a:p>
          <a:p>
            <a:pPr marL="0" indent="0">
              <a:buNone/>
            </a:pPr>
            <a:endParaRPr lang="en-US" dirty="0"/>
          </a:p>
          <a:p>
            <a:pPr marL="0" indent="0">
              <a:buNone/>
            </a:pPr>
            <a:endParaRPr lang="en-US" dirty="0"/>
          </a:p>
          <a:p>
            <a:pPr marL="0" indent="0">
              <a:buNone/>
            </a:pPr>
            <a:r>
              <a:rPr lang="en-US" dirty="0"/>
              <a:t>Please use a theory to explain your answers.  </a:t>
            </a:r>
            <a:endParaRPr lang="en-GB" dirty="0"/>
          </a:p>
        </p:txBody>
      </p:sp>
    </p:spTree>
    <p:extLst>
      <p:ext uri="{BB962C8B-B14F-4D97-AF65-F5344CB8AC3E}">
        <p14:creationId xmlns:p14="http://schemas.microsoft.com/office/powerpoint/2010/main" val="24460188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9AF-FF9C-1804-E80F-E5C2D92EB8A9}"/>
              </a:ext>
            </a:extLst>
          </p:cNvPr>
          <p:cNvSpPr>
            <a:spLocks noGrp="1"/>
          </p:cNvSpPr>
          <p:nvPr>
            <p:ph type="title"/>
          </p:nvPr>
        </p:nvSpPr>
        <p:spPr>
          <a:xfrm>
            <a:off x="838200" y="156119"/>
            <a:ext cx="10515600" cy="706029"/>
          </a:xfrm>
        </p:spPr>
        <p:txBody>
          <a:bodyPr/>
          <a:lstStyle/>
          <a:p>
            <a:r>
              <a:rPr lang="en-US" dirty="0"/>
              <a:t>Activity 2 – Group work </a:t>
            </a:r>
            <a:endParaRPr lang="en-GB" dirty="0"/>
          </a:p>
        </p:txBody>
      </p:sp>
      <p:sp>
        <p:nvSpPr>
          <p:cNvPr id="3" name="Content Placeholder 2">
            <a:extLst>
              <a:ext uri="{FF2B5EF4-FFF2-40B4-BE49-F238E27FC236}">
                <a16:creationId xmlns:a16="http://schemas.microsoft.com/office/drawing/2014/main" id="{15371FDB-F023-E4F3-8248-1D5F891F9A08}"/>
              </a:ext>
            </a:extLst>
          </p:cNvPr>
          <p:cNvSpPr>
            <a:spLocks noGrp="1"/>
          </p:cNvSpPr>
          <p:nvPr>
            <p:ph idx="1"/>
          </p:nvPr>
        </p:nvSpPr>
        <p:spPr>
          <a:xfrm>
            <a:off x="962298" y="1221376"/>
            <a:ext cx="10515600" cy="4565469"/>
          </a:xfrm>
        </p:spPr>
        <p:txBody>
          <a:bodyPr/>
          <a:lstStyle/>
          <a:p>
            <a:pPr marL="0" indent="0">
              <a:buNone/>
            </a:pPr>
            <a:r>
              <a:rPr lang="en-US" dirty="0"/>
              <a:t>Group activity : Role of group influence, absenteeism and individual (mis)</a:t>
            </a:r>
            <a:r>
              <a:rPr lang="en-US" dirty="0" err="1"/>
              <a:t>behaviour</a:t>
            </a:r>
            <a:r>
              <a:rPr lang="en-US" dirty="0"/>
              <a:t> at work </a:t>
            </a:r>
          </a:p>
          <a:p>
            <a:pPr marL="0" indent="0">
              <a:buNone/>
            </a:pPr>
            <a:endParaRPr lang="en-US" dirty="0"/>
          </a:p>
          <a:p>
            <a:pPr marL="0" indent="0">
              <a:buNone/>
            </a:pPr>
            <a:r>
              <a:rPr lang="en-US" dirty="0"/>
              <a:t>Literature </a:t>
            </a:r>
          </a:p>
          <a:p>
            <a:pPr marL="514350" indent="-514350">
              <a:buAutoNum type="alphaLcPeriod"/>
            </a:pPr>
            <a:r>
              <a:rPr lang="en-US" dirty="0"/>
              <a:t>Read 2 literature per student </a:t>
            </a:r>
          </a:p>
          <a:p>
            <a:pPr marL="514350" indent="-514350">
              <a:buAutoNum type="alphaLcPeriod"/>
            </a:pPr>
            <a:r>
              <a:rPr lang="en-US" dirty="0"/>
              <a:t>Find two to three conceptual models from literature to show their relationship. </a:t>
            </a:r>
          </a:p>
          <a:p>
            <a:pPr marL="0" indent="0">
              <a:buNone/>
            </a:pPr>
            <a:r>
              <a:rPr lang="en-US" dirty="0"/>
              <a:t>c. Then, devise your owned framework/model with your justification(s)/reason(s). </a:t>
            </a:r>
          </a:p>
          <a:p>
            <a:pPr marL="0" indent="0">
              <a:buNone/>
            </a:pPr>
            <a:endParaRPr lang="en-GB" dirty="0"/>
          </a:p>
        </p:txBody>
      </p:sp>
    </p:spTree>
    <p:extLst>
      <p:ext uri="{BB962C8B-B14F-4D97-AF65-F5344CB8AC3E}">
        <p14:creationId xmlns:p14="http://schemas.microsoft.com/office/powerpoint/2010/main" val="28548325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Implications for Managers </a:t>
            </a:r>
            <a:r>
              <a:rPr lang="en-US" sz="2000" dirty="0">
                <a:ea typeface="ＭＳ Ｐゴシック" pitchFamily="34" charset="-128"/>
              </a:rPr>
              <a:t>(1 of 2)</a:t>
            </a:r>
            <a:endParaRPr lang="en-US" b="0" dirty="0">
              <a:latin typeface="+mj-lt"/>
            </a:endParaRPr>
          </a:p>
        </p:txBody>
      </p:sp>
      <p:sp>
        <p:nvSpPr>
          <p:cNvPr id="3" name="Content Placeholder 2"/>
          <p:cNvSpPr>
            <a:spLocks noGrp="1"/>
          </p:cNvSpPr>
          <p:nvPr>
            <p:ph idx="1"/>
          </p:nvPr>
        </p:nvSpPr>
        <p:spPr>
          <a:xfrm>
            <a:off x="581297" y="1600201"/>
            <a:ext cx="10772503" cy="4525963"/>
          </a:xfrm>
        </p:spPr>
        <p:txBody>
          <a:bodyPr>
            <a:noAutofit/>
          </a:bodyPr>
          <a:lstStyle/>
          <a:p>
            <a:pPr marL="256032" indent="-256032">
              <a:buSzPct val="100000"/>
            </a:pPr>
            <a:r>
              <a:rPr lang="en-US" sz="3600" dirty="0"/>
              <a:t>Recognize that groups can have a dramatic impact on individual behavior in organizations, to either positive or negative effect. Therefore, pay special attention to roles, norms, and cohesion—to understand how these are operating within a group is to understand how the group is likely to behave.</a:t>
            </a:r>
          </a:p>
          <a:p>
            <a:pPr marL="256032" indent="-256032">
              <a:buSzPct val="100000"/>
            </a:pPr>
            <a:r>
              <a:rPr lang="en-US" sz="3600" dirty="0"/>
              <a:t>To decrease the possibility of deviant workplace activities, ensure that group norms do not support antisocial behavior.</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Implications for Managers </a:t>
            </a:r>
            <a:r>
              <a:rPr lang="en-US" sz="2000" dirty="0">
                <a:ea typeface="ＭＳ Ｐゴシック" pitchFamily="34" charset="-128"/>
              </a:rPr>
              <a:t>(2 of 2)</a:t>
            </a:r>
            <a:endParaRPr lang="en-US" b="0" dirty="0">
              <a:latin typeface="+mj-lt"/>
            </a:endParaRPr>
          </a:p>
        </p:txBody>
      </p:sp>
      <p:sp>
        <p:nvSpPr>
          <p:cNvPr id="3" name="Content Placeholder 2"/>
          <p:cNvSpPr>
            <a:spLocks noGrp="1"/>
          </p:cNvSpPr>
          <p:nvPr>
            <p:ph idx="1"/>
          </p:nvPr>
        </p:nvSpPr>
        <p:spPr>
          <a:xfrm>
            <a:off x="424542" y="1600201"/>
            <a:ext cx="10757263" cy="4525963"/>
          </a:xfrm>
        </p:spPr>
        <p:txBody>
          <a:bodyPr/>
          <a:lstStyle/>
          <a:p>
            <a:pPr marL="256032" indent="-256032" algn="just">
              <a:buSzPct val="100000"/>
            </a:pPr>
            <a:r>
              <a:rPr lang="en-US" sz="2400" dirty="0"/>
              <a:t>Pay attention to the status aspect of groups. Because lower-status people tend to participate less in group discussions, groups with high status differences are likely to inhibit input from lower-status members and reduce their potential.</a:t>
            </a:r>
          </a:p>
          <a:p>
            <a:pPr marL="256032" indent="-256032" algn="just">
              <a:buSzPct val="100000"/>
            </a:pPr>
            <a:r>
              <a:rPr lang="en-US" sz="2400" dirty="0"/>
              <a:t>Use larger groups for fact-finding activities and smaller groups for action-taking tasks. With larger groups, provide measures of individual performance.</a:t>
            </a:r>
          </a:p>
          <a:p>
            <a:pPr marL="256032" indent="-256032" algn="just">
              <a:buSzPct val="100000"/>
            </a:pPr>
            <a:r>
              <a:rPr lang="en-US" sz="2400" dirty="0"/>
              <a:t>To increase employee satisfaction, make certain people perceive their job roles accurately.</a:t>
            </a:r>
            <a:endParaRPr 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33431160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Content from Chapter 9 </a:t>
            </a:r>
          </a:p>
        </p:txBody>
      </p:sp>
      <p:sp>
        <p:nvSpPr>
          <p:cNvPr id="5" name="Text Placeholder 4"/>
          <p:cNvSpPr>
            <a:spLocks noGrp="1"/>
          </p:cNvSpPr>
          <p:nvPr>
            <p:ph type="body" sz="quarter" idx="15"/>
          </p:nvPr>
        </p:nvSpPr>
        <p:spPr/>
        <p:txBody>
          <a:bodyPr/>
          <a:lstStyle/>
          <a:p>
            <a:r>
              <a:rPr lang="en-US" dirty="0"/>
              <a:t>Foundations of Group Behavior</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p:txBody>
          <a:bodyPr/>
          <a:lstStyle/>
          <a:p>
            <a:r>
              <a:rPr lang="en-US" altLang="en-US" dirty="0"/>
              <a:t>Copyright © 2019, 2017, 2015, 2013 Pearson Education, Inc. All Rights Reserved.</a:t>
            </a:r>
          </a:p>
        </p:txBody>
      </p:sp>
    </p:spTree>
    <p:extLst>
      <p:ext uri="{BB962C8B-B14F-4D97-AF65-F5344CB8AC3E}">
        <p14:creationId xmlns:p14="http://schemas.microsoft.com/office/powerpoint/2010/main" val="34664068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7695</Words>
  <Application>Microsoft Office PowerPoint</Application>
  <PresentationFormat>Widescreen</PresentationFormat>
  <Paragraphs>476</Paragraphs>
  <Slides>50</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ＭＳ Ｐゴシック</vt:lpstr>
      <vt:lpstr>Arial</vt:lpstr>
      <vt:lpstr>Calibri</vt:lpstr>
      <vt:lpstr>Calibri Light</vt:lpstr>
      <vt:lpstr>Roboto</vt:lpstr>
      <vt:lpstr>Times New Roman</vt:lpstr>
      <vt:lpstr>Verdana</vt:lpstr>
      <vt:lpstr>Office Theme</vt:lpstr>
      <vt:lpstr>LCDB7008 Visions for the Future : Theoretical Perspectives on Management</vt:lpstr>
      <vt:lpstr>Learning Objectives (1 of 2)</vt:lpstr>
      <vt:lpstr>Learning Objectives (2 of 2)</vt:lpstr>
      <vt:lpstr>Group Behaviour and Team work </vt:lpstr>
      <vt:lpstr>Differences Between Groups and Teams</vt:lpstr>
      <vt:lpstr>Contrast the Five Types of Teams</vt:lpstr>
      <vt:lpstr>Identify the Characteristics of Effective Teams (1 of 6)</vt:lpstr>
      <vt:lpstr>Distinguish Between Different Types of Groups (1 of 5)</vt:lpstr>
      <vt:lpstr>Distinguish Between Different Types of Groups (2 of 5)</vt:lpstr>
      <vt:lpstr>Social identity theory</vt:lpstr>
      <vt:lpstr>Distinguish Between Different Types of Groups (3 of 5)</vt:lpstr>
      <vt:lpstr>Distinguish Between Different Types of Groups (4 of 5)</vt:lpstr>
      <vt:lpstr>Distinguish Between Different Types of Groups (5 of 5)</vt:lpstr>
      <vt:lpstr>Describe the Punctuated Equilibrium Model</vt:lpstr>
      <vt:lpstr>Show How Role Requirements Change (1 of 3)</vt:lpstr>
      <vt:lpstr>Show How Role Requirements Change (2 of 3)</vt:lpstr>
      <vt:lpstr>Show How Role Requirements Change (3 of 3)</vt:lpstr>
      <vt:lpstr>Show How Norms Exert Influence On An Individual’s Behavior (1 of 7)</vt:lpstr>
      <vt:lpstr>Show How Norms Exert Influence On An Individual’s Behavior (2 of 7)</vt:lpstr>
      <vt:lpstr>Activity </vt:lpstr>
      <vt:lpstr>Top 10 Best Football Players : Will you choose one of them to be the team leader or teammate?</vt:lpstr>
      <vt:lpstr>Show How Norms Exert Influence On An Individual’s Behavior (3 of 7)</vt:lpstr>
      <vt:lpstr>Show How Norms Exert Influence On An Individual’s Behavior (4 of 7)</vt:lpstr>
      <vt:lpstr>Show How Norms Exert Influence On An Individual’s Behavior (5 of 7)</vt:lpstr>
      <vt:lpstr>Show How Norms Exert Influence On An Individual’s Behavior (6 of 7)</vt:lpstr>
      <vt:lpstr>Show How Norms Exert Influence On An Individual’s Behavior (7 of 7)</vt:lpstr>
      <vt:lpstr>Show How Status and Size Differences Affect Performance (1 of 3)</vt:lpstr>
      <vt:lpstr>Show How Status and Size Differences Affect Performance (2 of 3)</vt:lpstr>
      <vt:lpstr>Show How Status and Size Differences Affect Performance (3 of 3)</vt:lpstr>
      <vt:lpstr>Integrating Cohesiveness and Diversity for Group Effectiveness (1 of 2)</vt:lpstr>
      <vt:lpstr>Integrating Cohesiveness and Diversity for Group Effectiveness (2 of 2)</vt:lpstr>
      <vt:lpstr>Group Decision Making (1 of 8)</vt:lpstr>
      <vt:lpstr>Group Decision Making (2 of 8)</vt:lpstr>
      <vt:lpstr>Group Decision Making (3 of 8)</vt:lpstr>
      <vt:lpstr>Group Decision Making (4 of 8)</vt:lpstr>
      <vt:lpstr>Group Decision Making (5 of 8)</vt:lpstr>
      <vt:lpstr>Group Decision Making (6 of 8)</vt:lpstr>
      <vt:lpstr>Group Decision Making (7 of 8)</vt:lpstr>
      <vt:lpstr>Group Decision Making (8 of 8)</vt:lpstr>
      <vt:lpstr>Analyze the Growing Popularity of Teams in Organizations</vt:lpstr>
      <vt:lpstr>Activity </vt:lpstr>
      <vt:lpstr>Activity 1 – Group work </vt:lpstr>
      <vt:lpstr>Activity 2 – Group work </vt:lpstr>
      <vt:lpstr>Implications for Managers (1 of 2)</vt:lpstr>
      <vt:lpstr>Implications for Managers (2 of 2)</vt:lpstr>
      <vt:lpstr>Copyright</vt:lpstr>
      <vt:lpstr>Literature Reading</vt:lpstr>
      <vt:lpstr>Organizational Behavior</vt:lpstr>
      <vt:lpstr>Q&amp;A ! </vt:lpstr>
      <vt:lpstr>Thank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15</cp:revision>
  <cp:lastPrinted>2024-06-04T13:22:47Z</cp:lastPrinted>
  <dcterms:created xsi:type="dcterms:W3CDTF">2024-05-03T11:57:05Z</dcterms:created>
  <dcterms:modified xsi:type="dcterms:W3CDTF">2025-12-02T11:05:26Z</dcterms:modified>
</cp:coreProperties>
</file>