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7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6291C-EF7F-4256-9441-6A270DEA262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DDB5B-0DC7-4538-9B65-E460FE7E4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300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6291C-EF7F-4256-9441-6A270DEA262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DDB5B-0DC7-4538-9B65-E460FE7E4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791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6291C-EF7F-4256-9441-6A270DEA262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DDB5B-0DC7-4538-9B65-E460FE7E4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695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6291C-EF7F-4256-9441-6A270DEA262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DDB5B-0DC7-4538-9B65-E460FE7E4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570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6291C-EF7F-4256-9441-6A270DEA262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DDB5B-0DC7-4538-9B65-E460FE7E4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73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6291C-EF7F-4256-9441-6A270DEA262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DDB5B-0DC7-4538-9B65-E460FE7E4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440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6291C-EF7F-4256-9441-6A270DEA262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DDB5B-0DC7-4538-9B65-E460FE7E4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019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6291C-EF7F-4256-9441-6A270DEA262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DDB5B-0DC7-4538-9B65-E460FE7E4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603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6291C-EF7F-4256-9441-6A270DEA262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DDB5B-0DC7-4538-9B65-E460FE7E4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474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6291C-EF7F-4256-9441-6A270DEA262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DDB5B-0DC7-4538-9B65-E460FE7E4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510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6291C-EF7F-4256-9441-6A270DEA262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DDB5B-0DC7-4538-9B65-E460FE7E487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382102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6291C-EF7F-4256-9441-6A270DEA262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DDB5B-0DC7-4538-9B65-E460FE7E4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267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6291C-EF7F-4256-9441-6A270DEA262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DDB5B-0DC7-4538-9B65-E460FE7E487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993733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6291C-EF7F-4256-9441-6A270DEA262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DDB5B-0DC7-4538-9B65-E460FE7E4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696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6291C-EF7F-4256-9441-6A270DEA262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DDB5B-0DC7-4538-9B65-E460FE7E4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4798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6291C-EF7F-4256-9441-6A270DEA262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DDB5B-0DC7-4538-9B65-E460FE7E4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12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66291C-EF7F-4256-9441-6A270DEA262E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13DDB5B-0DC7-4538-9B65-E460FE7E4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838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  <p:sldLayoutId id="2147483779" r:id="rId12"/>
    <p:sldLayoutId id="2147483780" r:id="rId13"/>
    <p:sldLayoutId id="2147483781" r:id="rId14"/>
    <p:sldLayoutId id="2147483782" r:id="rId15"/>
    <p:sldLayoutId id="214748378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erseus.tufts.edu/hopper/text?doc=Perseus:text:1999.02.0137:book=9:chapter=1&amp;highlight=hippocampus#note6" TargetMode="External"/><Relationship Id="rId4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3683A-E71B-4C33-85E7-D51DA42EDD5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Are there ‘good’ monsters?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239A68-F6BE-497A-BF08-44F0663AB9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Matthew Rees</a:t>
            </a:r>
          </a:p>
        </p:txBody>
      </p:sp>
    </p:spTree>
    <p:extLst>
      <p:ext uri="{BB962C8B-B14F-4D97-AF65-F5344CB8AC3E}">
        <p14:creationId xmlns:p14="http://schemas.microsoft.com/office/powerpoint/2010/main" val="30243630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F06D3-419A-4125-B98C-E8E8BBFFA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What is meant by ‘good’ in terms of monsters?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CD2BB0-7267-418A-8468-660C07938EBF}"/>
              </a:ext>
            </a:extLst>
          </p:cNvPr>
          <p:cNvSpPr txBox="1"/>
          <p:nvPr/>
        </p:nvSpPr>
        <p:spPr>
          <a:xfrm>
            <a:off x="677334" y="2616094"/>
            <a:ext cx="365496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“For the same reason ‘good’ cannot be part of the content of any subject whatsoever except one that belongs to the system of Ethics.” (Hartman on Moore pg. 251.)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DC0F47-44E8-4006-9C36-AD9DE20B0552}"/>
              </a:ext>
            </a:extLst>
          </p:cNvPr>
          <p:cNvSpPr txBox="1"/>
          <p:nvPr/>
        </p:nvSpPr>
        <p:spPr>
          <a:xfrm>
            <a:off x="4869136" y="1930400"/>
            <a:ext cx="42983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Monsters like Pegasus, Cerberus and Hippocamps help heroes and the Gods, but are they ‘good’?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5D01F0-D4BA-4A2E-905E-4EC4DE2B18D7}"/>
              </a:ext>
            </a:extLst>
          </p:cNvPr>
          <p:cNvSpPr txBox="1"/>
          <p:nvPr/>
        </p:nvSpPr>
        <p:spPr>
          <a:xfrm>
            <a:off x="5246703" y="3577701"/>
            <a:ext cx="353331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“Prometheus moulded men out of water and earth and gave them also fire, which unknown to Zeus, he had hidden in a stalk of fennel. But when Zeus learned of it, he ordered Hephaestus to nail his body to Mount Caucasus, which is a Scythian mountain.”</a:t>
            </a:r>
          </a:p>
          <a:p>
            <a:r>
              <a:rPr lang="en-GB" dirty="0"/>
              <a:t>(</a:t>
            </a:r>
            <a:r>
              <a:rPr lang="en-GB" dirty="0" err="1"/>
              <a:t>Apollodorus</a:t>
            </a:r>
            <a:r>
              <a:rPr lang="en-GB" dirty="0"/>
              <a:t>, </a:t>
            </a:r>
            <a:r>
              <a:rPr lang="en-GB" i="1" dirty="0"/>
              <a:t>Library</a:t>
            </a:r>
            <a:r>
              <a:rPr lang="en-GB" dirty="0"/>
              <a:t> 1.7)</a:t>
            </a:r>
          </a:p>
        </p:txBody>
      </p:sp>
    </p:spTree>
    <p:extLst>
      <p:ext uri="{BB962C8B-B14F-4D97-AF65-F5344CB8AC3E}">
        <p14:creationId xmlns:p14="http://schemas.microsoft.com/office/powerpoint/2010/main" val="33569466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C43BC-0AB5-41E4-B103-26178BA9F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/>
              <a:t>Pegasus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FFE6AD-FF58-4409-91E0-4C98D9BA7CF8}"/>
              </a:ext>
            </a:extLst>
          </p:cNvPr>
          <p:cNvSpPr txBox="1"/>
          <p:nvPr/>
        </p:nvSpPr>
        <p:spPr>
          <a:xfrm>
            <a:off x="677333" y="1802167"/>
            <a:ext cx="512866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So Bellerophon mounted his winged steed Pegasus, offspring of Medusa and Poseidon, and soaring on high shot down the Chimera from the height. (</a:t>
            </a:r>
            <a:r>
              <a:rPr lang="en-US" sz="2400" dirty="0" err="1"/>
              <a:t>Apollodorus</a:t>
            </a:r>
            <a:r>
              <a:rPr lang="en-US" sz="2400" dirty="0"/>
              <a:t>, </a:t>
            </a:r>
            <a:r>
              <a:rPr lang="en-US" sz="2400" i="1" dirty="0"/>
              <a:t>Library</a:t>
            </a:r>
            <a:r>
              <a:rPr lang="en-US" sz="2400" dirty="0"/>
              <a:t> 2.3)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B0EBE3-DCE5-4781-BAD3-E069C23FD93E}"/>
              </a:ext>
            </a:extLst>
          </p:cNvPr>
          <p:cNvSpPr txBox="1"/>
          <p:nvPr/>
        </p:nvSpPr>
        <p:spPr>
          <a:xfrm>
            <a:off x="6599071" y="3151081"/>
            <a:ext cx="349463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“Now Pegasus flew away and left the earth, the mother of flocks, and came to the deathless gods: and he dwells in the house of Zeus and brings to wise Zeus the thunder and lightning.” (Hesiod, </a:t>
            </a:r>
            <a:r>
              <a:rPr lang="en-US" sz="2000" i="1" dirty="0"/>
              <a:t>Theogony</a:t>
            </a:r>
            <a:r>
              <a:rPr lang="en-US" sz="2000" dirty="0"/>
              <a:t> 270.)</a:t>
            </a:r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39B089-15C4-455B-B193-A3A29256AB78}"/>
              </a:ext>
            </a:extLst>
          </p:cNvPr>
          <p:cNvSpPr txBox="1"/>
          <p:nvPr/>
        </p:nvSpPr>
        <p:spPr>
          <a:xfrm>
            <a:off x="6199471" y="1830281"/>
            <a:ext cx="2681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“Pegasus, the son of the snake-entwined Gorgon;”</a:t>
            </a:r>
          </a:p>
          <a:p>
            <a:r>
              <a:rPr lang="en-US" dirty="0"/>
              <a:t>(Pindar, </a:t>
            </a:r>
            <a:r>
              <a:rPr lang="en-US" i="1" dirty="0"/>
              <a:t>Olympian</a:t>
            </a:r>
            <a:r>
              <a:rPr lang="en-US" dirty="0"/>
              <a:t> 13.)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EA6A98B-6451-4CC2-A4C4-3152F3478C48}"/>
              </a:ext>
            </a:extLst>
          </p:cNvPr>
          <p:cNvSpPr txBox="1"/>
          <p:nvPr/>
        </p:nvSpPr>
        <p:spPr>
          <a:xfrm>
            <a:off x="1145219" y="4456590"/>
            <a:ext cx="444771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monster would often help out the hero Bellerophon, but ultimately responded to the gods. “</a:t>
            </a:r>
            <a:r>
              <a:rPr lang="en-US" dirty="0"/>
              <a:t>winged Pegasus threw his master Bellerophon, who wanted to go to the dwelling-places of heaven and the company of Zeus.”</a:t>
            </a:r>
          </a:p>
          <a:p>
            <a:r>
              <a:rPr lang="en-US" dirty="0"/>
              <a:t>(Pindar, </a:t>
            </a:r>
            <a:r>
              <a:rPr lang="en-US" i="1" dirty="0" err="1"/>
              <a:t>Isthmean</a:t>
            </a:r>
            <a:r>
              <a:rPr lang="en-US" dirty="0"/>
              <a:t> 7.)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02300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372BD8-5597-4E61-AF47-77953EFC2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211" y="302792"/>
            <a:ext cx="8596668" cy="1320800"/>
          </a:xfrm>
        </p:spPr>
        <p:txBody>
          <a:bodyPr>
            <a:normAutofit/>
          </a:bodyPr>
          <a:lstStyle/>
          <a:p>
            <a:pPr algn="r"/>
            <a:r>
              <a:rPr lang="en-GB" sz="4400" dirty="0"/>
              <a:t>Pegasus in Art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7FEE9C5-45A8-4C0E-98CB-CEFB4B95B9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5902" y="1270000"/>
            <a:ext cx="4209742" cy="41009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5411BDB-9BB3-4C0A-B268-B35EB8BE59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902" y="1270000"/>
            <a:ext cx="4573357" cy="462480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275CB44-0F5E-4D54-90C3-F03818B5A801}"/>
              </a:ext>
            </a:extLst>
          </p:cNvPr>
          <p:cNvSpPr txBox="1"/>
          <p:nvPr/>
        </p:nvSpPr>
        <p:spPr>
          <a:xfrm>
            <a:off x="5345902" y="5486400"/>
            <a:ext cx="420974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Greek hero Bellerophon depicted killing the Chimera on the Attic red-figure </a:t>
            </a:r>
            <a:r>
              <a:rPr lang="en-GB" sz="1200" dirty="0" err="1"/>
              <a:t>epinetron</a:t>
            </a:r>
            <a:r>
              <a:rPr lang="en-GB" sz="1200" dirty="0"/>
              <a:t> (pottery) 425-420 B.C.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F38251-3D24-4D5B-900A-8976FE75A3BD}"/>
              </a:ext>
            </a:extLst>
          </p:cNvPr>
          <p:cNvSpPr txBox="1"/>
          <p:nvPr/>
        </p:nvSpPr>
        <p:spPr>
          <a:xfrm>
            <a:off x="490902" y="5992427"/>
            <a:ext cx="45733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Chimera, Bellerophon and Pegasus. Laconian Black Figure.</a:t>
            </a:r>
          </a:p>
          <a:p>
            <a:r>
              <a:rPr lang="en-GB" sz="1200" dirty="0"/>
              <a:t>ca. 570 – 565 B.C. The J. Paul Getty Museum, Malibu</a:t>
            </a:r>
          </a:p>
        </p:txBody>
      </p:sp>
    </p:spTree>
    <p:extLst>
      <p:ext uri="{BB962C8B-B14F-4D97-AF65-F5344CB8AC3E}">
        <p14:creationId xmlns:p14="http://schemas.microsoft.com/office/powerpoint/2010/main" val="1949932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89208-61C9-40AD-85DF-3130D734F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/>
              <a:t>Cerberus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5D1C4A-6B1F-4211-879F-130B131B7EF9}"/>
              </a:ext>
            </a:extLst>
          </p:cNvPr>
          <p:cNvSpPr txBox="1"/>
          <p:nvPr/>
        </p:nvSpPr>
        <p:spPr>
          <a:xfrm>
            <a:off x="681506" y="1788357"/>
            <a:ext cx="429416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“so Cerberus gives great barks from his multiple heads, protecting the realm of the dead, while the snakes on his necks hiss menacingly.”</a:t>
            </a:r>
          </a:p>
          <a:p>
            <a:r>
              <a:rPr lang="en-GB" sz="2000" dirty="0"/>
              <a:t>(Murgatroyd, </a:t>
            </a:r>
            <a:r>
              <a:rPr lang="en-GB" sz="2000" i="1" dirty="0"/>
              <a:t>Mythical Monsters in Classical Literature </a:t>
            </a:r>
            <a:r>
              <a:rPr lang="en-GB" sz="2000" dirty="0"/>
              <a:t>pg. 24.)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BF738A-3B5A-4F05-B95E-63F6D76EDF2F}"/>
              </a:ext>
            </a:extLst>
          </p:cNvPr>
          <p:cNvSpPr txBox="1"/>
          <p:nvPr/>
        </p:nvSpPr>
        <p:spPr>
          <a:xfrm>
            <a:off x="927451" y="4145872"/>
            <a:ext cx="404821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“</a:t>
            </a:r>
            <a:r>
              <a:rPr lang="en-US" sz="2000" dirty="0"/>
              <a:t>she bore a second, a monster not to be overcome and that may not be described, Cerberus who eats raw flesh, the brazen-voiced hound of Hades, fifty-headed, relentless and strong.”</a:t>
            </a:r>
          </a:p>
          <a:p>
            <a:r>
              <a:rPr lang="en-US" sz="2000" dirty="0"/>
              <a:t>(Hesiod, </a:t>
            </a:r>
            <a:r>
              <a:rPr lang="en-US" sz="2000" i="1" dirty="0"/>
              <a:t>Theogony</a:t>
            </a:r>
            <a:r>
              <a:rPr lang="en-US" sz="2000" dirty="0"/>
              <a:t> 304.)</a:t>
            </a:r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9F45E3-9ACE-4066-974F-C67F407FE55F}"/>
              </a:ext>
            </a:extLst>
          </p:cNvPr>
          <p:cNvSpPr txBox="1"/>
          <p:nvPr/>
        </p:nvSpPr>
        <p:spPr>
          <a:xfrm>
            <a:off x="5937683" y="2012290"/>
            <a:ext cx="404821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At </a:t>
            </a:r>
            <a:r>
              <a:rPr lang="en-US" sz="2400" dirty="0" err="1"/>
              <a:t>Hermion</a:t>
            </a:r>
            <a:r>
              <a:rPr lang="en-US" sz="2400" dirty="0"/>
              <a:t> there was a chasm which was supposed to communicate with the infernal regions, and through which Herakles was said to have dragged up Cerberus.” </a:t>
            </a:r>
          </a:p>
          <a:p>
            <a:r>
              <a:rPr lang="en-US" sz="2400" dirty="0"/>
              <a:t>(</a:t>
            </a:r>
            <a:r>
              <a:rPr lang="en-US" sz="2400" dirty="0" err="1"/>
              <a:t>Apollodorus</a:t>
            </a:r>
            <a:r>
              <a:rPr lang="en-US" sz="2400" dirty="0"/>
              <a:t>, </a:t>
            </a:r>
            <a:r>
              <a:rPr lang="en-US" sz="2400" i="1" dirty="0"/>
              <a:t>Library</a:t>
            </a:r>
            <a:r>
              <a:rPr lang="en-US" sz="2400" dirty="0"/>
              <a:t> 1.5.)</a:t>
            </a:r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15F200-DDA9-4402-837D-1701946779DB}"/>
              </a:ext>
            </a:extLst>
          </p:cNvPr>
          <p:cNvSpPr txBox="1"/>
          <p:nvPr/>
        </p:nvSpPr>
        <p:spPr>
          <a:xfrm>
            <a:off x="5458290" y="5325070"/>
            <a:ext cx="29932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Cerberus was only doing his job when he opposed Herakles.</a:t>
            </a:r>
          </a:p>
        </p:txBody>
      </p:sp>
    </p:spTree>
    <p:extLst>
      <p:ext uri="{BB962C8B-B14F-4D97-AF65-F5344CB8AC3E}">
        <p14:creationId xmlns:p14="http://schemas.microsoft.com/office/powerpoint/2010/main" val="26869442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E3FB9-99A0-49C4-9CB2-28CBB21E4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306" y="455227"/>
            <a:ext cx="8596668" cy="1320800"/>
          </a:xfrm>
        </p:spPr>
        <p:txBody>
          <a:bodyPr>
            <a:normAutofit/>
          </a:bodyPr>
          <a:lstStyle/>
          <a:p>
            <a:r>
              <a:rPr lang="en-GB" sz="6000" dirty="0"/>
              <a:t>Cerberus in Art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45CF2A-2286-4D64-898F-077353371D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457" y="2266630"/>
            <a:ext cx="5013432" cy="38076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A2124EF-8694-476C-B62F-7791EC071A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6064" y="1579485"/>
            <a:ext cx="4167837" cy="327191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433D6C8-EA01-4446-A525-178024475E87}"/>
              </a:ext>
            </a:extLst>
          </p:cNvPr>
          <p:cNvSpPr txBox="1"/>
          <p:nvPr/>
        </p:nvSpPr>
        <p:spPr>
          <a:xfrm>
            <a:off x="437457" y="6187736"/>
            <a:ext cx="501343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Cerberus and Heracles. </a:t>
            </a:r>
            <a:r>
              <a:rPr lang="en-GB" sz="1400" dirty="0" err="1"/>
              <a:t>Caeretan</a:t>
            </a:r>
            <a:r>
              <a:rPr lang="en-GB" sz="1400" dirty="0"/>
              <a:t> Black Figure. ca. 530 B.C. </a:t>
            </a:r>
            <a:r>
              <a:rPr lang="en-GB" sz="1400" dirty="0" err="1"/>
              <a:t>Musee</a:t>
            </a:r>
            <a:r>
              <a:rPr lang="en-GB" sz="1400" dirty="0"/>
              <a:t> du Louvre, Paris 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032C4B3-955D-4A1A-95B6-541105CCE3C4}"/>
              </a:ext>
            </a:extLst>
          </p:cNvPr>
          <p:cNvSpPr txBox="1"/>
          <p:nvPr/>
        </p:nvSpPr>
        <p:spPr>
          <a:xfrm>
            <a:off x="5676064" y="4918229"/>
            <a:ext cx="41678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Heracles and Cerberus. Attic Bilingual. </a:t>
            </a:r>
          </a:p>
          <a:p>
            <a:r>
              <a:rPr lang="en-GB" sz="1400" dirty="0"/>
              <a:t>ca. 520 – 510 B.C. </a:t>
            </a:r>
            <a:r>
              <a:rPr lang="en-GB" sz="1400" dirty="0" err="1"/>
              <a:t>Musee</a:t>
            </a:r>
            <a:r>
              <a:rPr lang="en-GB" sz="1400" dirty="0"/>
              <a:t> du Louvre, Paris </a:t>
            </a:r>
          </a:p>
        </p:txBody>
      </p:sp>
    </p:spTree>
    <p:extLst>
      <p:ext uri="{BB962C8B-B14F-4D97-AF65-F5344CB8AC3E}">
        <p14:creationId xmlns:p14="http://schemas.microsoft.com/office/powerpoint/2010/main" val="8649378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5CD18-5276-47CD-906B-0ECA61A6C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monsters that may seem ‘good’.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74F9A5-4580-406F-A13E-ED13920392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34" y="1404937"/>
            <a:ext cx="2958872" cy="24657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B1F32C6-30B3-498D-A3DB-C61300295768}"/>
              </a:ext>
            </a:extLst>
          </p:cNvPr>
          <p:cNvSpPr txBox="1"/>
          <p:nvPr/>
        </p:nvSpPr>
        <p:spPr>
          <a:xfrm>
            <a:off x="677334" y="4030462"/>
            <a:ext cx="295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err="1"/>
              <a:t>Talos</a:t>
            </a:r>
            <a:r>
              <a:rPr lang="en-GB" sz="900" dirty="0"/>
              <a:t> and the Argonauts, Athenian red-figure krater C4th B.C. Archaeological National Museum </a:t>
            </a:r>
            <a:r>
              <a:rPr lang="en-GB" sz="900" dirty="0" err="1"/>
              <a:t>Jatta</a:t>
            </a:r>
            <a:endParaRPr lang="en-GB" sz="9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8D236D-74D1-4460-B712-A8DF12864A81}"/>
              </a:ext>
            </a:extLst>
          </p:cNvPr>
          <p:cNvSpPr txBox="1"/>
          <p:nvPr/>
        </p:nvSpPr>
        <p:spPr>
          <a:xfrm>
            <a:off x="677334" y="4474345"/>
            <a:ext cx="29588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</a:t>
            </a:r>
            <a:r>
              <a:rPr lang="en-US" dirty="0"/>
              <a:t>For </a:t>
            </a:r>
            <a:r>
              <a:rPr lang="en-US" dirty="0" err="1"/>
              <a:t>Talos</a:t>
            </a:r>
            <a:r>
              <a:rPr lang="en-US" dirty="0"/>
              <a:t> thrice a year made a round of the villages, guarding the laws in them, by holding their laws inscribed on brazen tablets, which gave him his name of “brazen.</a:t>
            </a:r>
          </a:p>
          <a:p>
            <a:r>
              <a:rPr lang="en-US" dirty="0"/>
              <a:t>(Plato, </a:t>
            </a:r>
            <a:r>
              <a:rPr lang="en-US" i="1" dirty="0"/>
              <a:t>Minos</a:t>
            </a:r>
            <a:r>
              <a:rPr lang="en-US" dirty="0"/>
              <a:t> 320c.)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F793B24-F083-4849-987C-A473FAE79E91}"/>
              </a:ext>
            </a:extLst>
          </p:cNvPr>
          <p:cNvSpPr txBox="1"/>
          <p:nvPr/>
        </p:nvSpPr>
        <p:spPr>
          <a:xfrm>
            <a:off x="3755148" y="1559319"/>
            <a:ext cx="252125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“So his bounding horses carried him to the ships of the </a:t>
            </a:r>
            <a:r>
              <a:rPr lang="en-GB" dirty="0" err="1"/>
              <a:t>Achaians</a:t>
            </a:r>
            <a:r>
              <a:rPr lang="en-GB" dirty="0"/>
              <a:t>.” </a:t>
            </a:r>
          </a:p>
          <a:p>
            <a:r>
              <a:rPr lang="en-GB" dirty="0"/>
              <a:t>(Homer, </a:t>
            </a:r>
            <a:r>
              <a:rPr lang="en-GB" i="1" dirty="0"/>
              <a:t>Iliad</a:t>
            </a:r>
            <a:r>
              <a:rPr lang="en-GB" dirty="0"/>
              <a:t> 13.30.)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05DDE8-A9B3-4AA0-A14D-D07FDA7899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5349" y="1270000"/>
            <a:ext cx="3089097" cy="205596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C1B86DA-6D2C-404E-8DD7-8344353C9045}"/>
              </a:ext>
            </a:extLst>
          </p:cNvPr>
          <p:cNvSpPr txBox="1"/>
          <p:nvPr/>
        </p:nvSpPr>
        <p:spPr>
          <a:xfrm>
            <a:off x="6395349" y="3429000"/>
            <a:ext cx="308909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Poseidon riding Hippocamp, Athenian black-figure vase C6th B.C., British Museum</a:t>
            </a:r>
            <a:endParaRPr lang="en-GB" sz="11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8639FB-E972-4A33-9DAE-9C51B4B6C4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1410" y="3241481"/>
            <a:ext cx="2493782" cy="246572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2176177-2FFC-4744-9932-ECF2988968B5}"/>
              </a:ext>
            </a:extLst>
          </p:cNvPr>
          <p:cNvSpPr txBox="1"/>
          <p:nvPr/>
        </p:nvSpPr>
        <p:spPr>
          <a:xfrm>
            <a:off x="3768886" y="5912042"/>
            <a:ext cx="2521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Winged Hippocamp, Apulian red-figure plate C4th B.C., State Hermitage Museum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B4F94CF-ACAE-46A9-BB7C-B8518F9AD2D0}"/>
              </a:ext>
            </a:extLst>
          </p:cNvPr>
          <p:cNvSpPr txBox="1"/>
          <p:nvPr/>
        </p:nvSpPr>
        <p:spPr>
          <a:xfrm>
            <a:off x="6395349" y="3932808"/>
            <a:ext cx="30890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“With fish-drawn chariot of two-footed steeds;”</a:t>
            </a:r>
          </a:p>
          <a:p>
            <a:r>
              <a:rPr lang="en-US" sz="1600" dirty="0"/>
              <a:t>(Vergil, </a:t>
            </a:r>
            <a:r>
              <a:rPr lang="en-US" sz="1600" i="1" dirty="0"/>
              <a:t>Georgics</a:t>
            </a:r>
            <a:r>
              <a:rPr lang="en-US" sz="1600" dirty="0"/>
              <a:t> 4.389.)</a:t>
            </a:r>
            <a:endParaRPr lang="en-GB" sz="16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D43AEEA-678B-4DF5-B0E7-F386D59846C1}"/>
              </a:ext>
            </a:extLst>
          </p:cNvPr>
          <p:cNvSpPr txBox="1"/>
          <p:nvPr/>
        </p:nvSpPr>
        <p:spPr>
          <a:xfrm>
            <a:off x="6422824" y="4980373"/>
            <a:ext cx="3089097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“</a:t>
            </a:r>
            <a:r>
              <a:rPr lang="en-US" sz="1400" dirty="0"/>
              <a:t>We shall find the less reason then to be surprised to find that in so small an object as a shell-fish</a:t>
            </a:r>
            <a:r>
              <a:rPr lang="en-US" sz="1400" baseline="30000" dirty="0">
                <a:hlinkClick r:id="rId5"/>
              </a:rPr>
              <a:t>6</a:t>
            </a:r>
            <a:r>
              <a:rPr lang="en-US" sz="1400" dirty="0"/>
              <a:t> the head of the horse is to be seen protruding from the shell.”</a:t>
            </a:r>
          </a:p>
          <a:p>
            <a:r>
              <a:rPr lang="en-US" sz="1400" dirty="0"/>
              <a:t>(Pliny the Elder, </a:t>
            </a:r>
            <a:r>
              <a:rPr lang="en-US" sz="1400" i="1" dirty="0"/>
              <a:t>The Natural History </a:t>
            </a:r>
            <a:r>
              <a:rPr lang="en-US" sz="1400" dirty="0"/>
              <a:t>9.1.)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5860485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AAD21-CE50-4E17-B90C-D458F5003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9D22B-4371-400C-A7B4-098B3F8074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 dirty="0" err="1"/>
              <a:t>Apollodorus</a:t>
            </a:r>
            <a:r>
              <a:rPr lang="en-GB" sz="1200" dirty="0"/>
              <a:t>, Library 1-2. Frazer, J.G (trans). 1921</a:t>
            </a:r>
          </a:p>
          <a:p>
            <a:r>
              <a:rPr lang="en-GB" sz="1200" dirty="0"/>
              <a:t>Hesiod, Theogony 270-304. Evelyn-White, H.G (trans). 1914</a:t>
            </a:r>
          </a:p>
          <a:p>
            <a:r>
              <a:rPr lang="en-GB" sz="1200" dirty="0"/>
              <a:t>Homer, Iliad 13. Hammond, M. (trans). 1987</a:t>
            </a:r>
          </a:p>
          <a:p>
            <a:r>
              <a:rPr lang="en-GB" sz="1200" dirty="0"/>
              <a:t>Murgatroyd, P. (2013). </a:t>
            </a:r>
            <a:r>
              <a:rPr lang="en-GB" sz="1200" i="1" dirty="0"/>
              <a:t>Mythical Monsters in Classical Literature</a:t>
            </a:r>
            <a:r>
              <a:rPr lang="en-GB" sz="1200" dirty="0"/>
              <a:t>. London: Bloomsbury Publishing.</a:t>
            </a:r>
          </a:p>
          <a:p>
            <a:r>
              <a:rPr lang="en-GB" sz="1200" dirty="0"/>
              <a:t>Pindar, Olympian 13. </a:t>
            </a:r>
            <a:r>
              <a:rPr lang="en-GB" sz="1200" dirty="0" err="1"/>
              <a:t>Svarlien</a:t>
            </a:r>
            <a:r>
              <a:rPr lang="en-GB" sz="1200" dirty="0"/>
              <a:t>, D.A (trans). 1990</a:t>
            </a:r>
          </a:p>
          <a:p>
            <a:r>
              <a:rPr lang="en-GB" sz="1200" dirty="0"/>
              <a:t>Pindar, Isthmian 7. </a:t>
            </a:r>
            <a:r>
              <a:rPr lang="en-GB" sz="1200" dirty="0" err="1"/>
              <a:t>Svarlien</a:t>
            </a:r>
            <a:r>
              <a:rPr lang="en-GB" sz="1200" dirty="0"/>
              <a:t>, D.A (trans). 1990</a:t>
            </a:r>
          </a:p>
          <a:p>
            <a:r>
              <a:rPr lang="en-GB" sz="1200" dirty="0"/>
              <a:t>Plato, Minos 320. Lamb, W.R.M (trans). 1925</a:t>
            </a:r>
          </a:p>
          <a:p>
            <a:r>
              <a:rPr lang="en-GB" sz="1200" dirty="0"/>
              <a:t>Pliny the Elder, The Natural History 9. Bostock, J (trans). 1855</a:t>
            </a:r>
          </a:p>
          <a:p>
            <a:r>
              <a:rPr lang="en-US" sz="1200" dirty="0"/>
              <a:t>Proceedings of the Aristotelian Society New Series, Vol. 65 (1964 - 1965)</a:t>
            </a:r>
          </a:p>
          <a:p>
            <a:r>
              <a:rPr lang="en-US" sz="1200" dirty="0"/>
              <a:t>Vergil, Georgics 4. Fitzgerald, R (trans). 1981</a:t>
            </a:r>
            <a:endParaRPr lang="en-GB" sz="1200" dirty="0"/>
          </a:p>
          <a:p>
            <a:endParaRPr lang="en-GB" sz="1200" dirty="0"/>
          </a:p>
          <a:p>
            <a:endParaRPr lang="en-GB" sz="1400" dirty="0"/>
          </a:p>
          <a:p>
            <a:endParaRPr lang="en-US" sz="1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658823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2290</TotalTime>
  <Words>823</Words>
  <Application>Microsoft Office PowerPoint</Application>
  <PresentationFormat>Widescreen</PresentationFormat>
  <Paragraphs>55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Trebuchet MS</vt:lpstr>
      <vt:lpstr>Wingdings 3</vt:lpstr>
      <vt:lpstr>Facet</vt:lpstr>
      <vt:lpstr>Are there ‘good’ monsters?</vt:lpstr>
      <vt:lpstr>What is meant by ‘good’ in terms of monsters?</vt:lpstr>
      <vt:lpstr>Pegasus </vt:lpstr>
      <vt:lpstr>Pegasus in Art</vt:lpstr>
      <vt:lpstr>Cerberus</vt:lpstr>
      <vt:lpstr>Cerberus in Art</vt:lpstr>
      <vt:lpstr>Other monsters that may seem ‘good’.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 there ‘good’ monsters?</dc:title>
  <dc:creator>matthew rees</dc:creator>
  <cp:lastModifiedBy>matthew rees</cp:lastModifiedBy>
  <cp:revision>54</cp:revision>
  <dcterms:created xsi:type="dcterms:W3CDTF">2019-06-03T20:47:39Z</dcterms:created>
  <dcterms:modified xsi:type="dcterms:W3CDTF">2019-06-06T10:49:22Z</dcterms:modified>
</cp:coreProperties>
</file>