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7" r:id="rId2"/>
    <p:sldId id="258" r:id="rId3"/>
    <p:sldId id="271" r:id="rId4"/>
    <p:sldId id="279" r:id="rId5"/>
    <p:sldId id="272" r:id="rId6"/>
    <p:sldId id="280" r:id="rId7"/>
    <p:sldId id="278" r:id="rId8"/>
    <p:sldId id="283" r:id="rId9"/>
    <p:sldId id="284" r:id="rId10"/>
    <p:sldId id="282" r:id="rId11"/>
    <p:sldId id="285" r:id="rId12"/>
    <p:sldId id="273" r:id="rId13"/>
    <p:sldId id="275" r:id="rId14"/>
    <p:sldId id="276" r:id="rId15"/>
    <p:sldId id="277" r:id="rId16"/>
    <p:sldId id="281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F255C0-7F00-4544-AA81-EF95C52A959C}" v="20" dt="2024-03-05T14:56:35.003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2" y="9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8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27D284-E322-45E9-9C2D-88C381DD5CA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47F48BC-5501-41E9-84F4-B095C50E0C96}">
      <dgm:prSet/>
      <dgm:spPr/>
      <dgm:t>
        <a:bodyPr/>
        <a:lstStyle/>
        <a:p>
          <a:r>
            <a:rPr lang="en-GB"/>
            <a:t>Over recent decades the DSM and the ICD classification have come somewhat closer in their classification of the disorder.</a:t>
          </a:r>
          <a:endParaRPr lang="en-US"/>
        </a:p>
      </dgm:t>
    </dgm:pt>
    <dgm:pt modelId="{B57E8F45-FD03-4D03-89C3-AF940BAFD54F}" type="parTrans" cxnId="{F154AF89-BB49-487A-AD31-CAABF3CA44B6}">
      <dgm:prSet/>
      <dgm:spPr/>
      <dgm:t>
        <a:bodyPr/>
        <a:lstStyle/>
        <a:p>
          <a:endParaRPr lang="en-US"/>
        </a:p>
      </dgm:t>
    </dgm:pt>
    <dgm:pt modelId="{3C78C5B8-40E5-49D4-8353-1FB57384EB7B}" type="sibTrans" cxnId="{F154AF89-BB49-487A-AD31-CAABF3CA44B6}">
      <dgm:prSet/>
      <dgm:spPr/>
      <dgm:t>
        <a:bodyPr/>
        <a:lstStyle/>
        <a:p>
          <a:endParaRPr lang="en-US"/>
        </a:p>
      </dgm:t>
    </dgm:pt>
    <dgm:pt modelId="{07EAD866-0411-4D38-AB22-55C8B90BEC2D}">
      <dgm:prSet/>
      <dgm:spPr/>
      <dgm:t>
        <a:bodyPr/>
        <a:lstStyle/>
        <a:p>
          <a:r>
            <a:rPr lang="en-GB"/>
            <a:t>Was also known as Hyperkinetic Disorder (HKD) in the ICD-10, but in the updated ICD-11  HKD is now referred to as ADHD.</a:t>
          </a:r>
          <a:endParaRPr lang="en-US"/>
        </a:p>
      </dgm:t>
    </dgm:pt>
    <dgm:pt modelId="{1DEBCCB6-D186-413C-AB51-CD3D88A7AF22}" type="parTrans" cxnId="{AA942A9A-6456-4B7F-97B7-831B6657D693}">
      <dgm:prSet/>
      <dgm:spPr/>
      <dgm:t>
        <a:bodyPr/>
        <a:lstStyle/>
        <a:p>
          <a:endParaRPr lang="en-US"/>
        </a:p>
      </dgm:t>
    </dgm:pt>
    <dgm:pt modelId="{9B9E9E9A-E143-42D2-8FDB-DF6F1E216E47}" type="sibTrans" cxnId="{AA942A9A-6456-4B7F-97B7-831B6657D693}">
      <dgm:prSet/>
      <dgm:spPr/>
      <dgm:t>
        <a:bodyPr/>
        <a:lstStyle/>
        <a:p>
          <a:endParaRPr lang="en-US"/>
        </a:p>
      </dgm:t>
    </dgm:pt>
    <dgm:pt modelId="{D143DC2A-851B-4764-8A34-A02937F7EA0B}">
      <dgm:prSet/>
      <dgm:spPr/>
      <dgm:t>
        <a:bodyPr/>
        <a:lstStyle/>
        <a:p>
          <a:r>
            <a:rPr lang="en-GB"/>
            <a:t>Whether the DSM or ICD is used, the criteria for ADHD is a pattern of inattention, hyperactivity and impulsivity</a:t>
          </a:r>
          <a:endParaRPr lang="en-US"/>
        </a:p>
      </dgm:t>
    </dgm:pt>
    <dgm:pt modelId="{4B2596CB-8BF7-4F25-9254-6CAA7C25394C}" type="parTrans" cxnId="{806C70C1-DA2D-48A5-A706-48137C145E35}">
      <dgm:prSet/>
      <dgm:spPr/>
      <dgm:t>
        <a:bodyPr/>
        <a:lstStyle/>
        <a:p>
          <a:endParaRPr lang="en-US"/>
        </a:p>
      </dgm:t>
    </dgm:pt>
    <dgm:pt modelId="{6E44A6AB-E4CE-467A-9C69-856EE271E70F}" type="sibTrans" cxnId="{806C70C1-DA2D-48A5-A706-48137C145E35}">
      <dgm:prSet/>
      <dgm:spPr/>
      <dgm:t>
        <a:bodyPr/>
        <a:lstStyle/>
        <a:p>
          <a:endParaRPr lang="en-US"/>
        </a:p>
      </dgm:t>
    </dgm:pt>
    <dgm:pt modelId="{DF4F5761-3B2F-45AD-BDE4-F4B90DFF32F8}" type="pres">
      <dgm:prSet presAssocID="{0827D284-E322-45E9-9C2D-88C381DD5CA2}" presName="linear" presStyleCnt="0">
        <dgm:presLayoutVars>
          <dgm:animLvl val="lvl"/>
          <dgm:resizeHandles val="exact"/>
        </dgm:presLayoutVars>
      </dgm:prSet>
      <dgm:spPr/>
    </dgm:pt>
    <dgm:pt modelId="{0E2C8DEB-9608-4CD6-ACCB-731F6E4077B5}" type="pres">
      <dgm:prSet presAssocID="{147F48BC-5501-41E9-84F4-B095C50E0C9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4A2DD8-E576-4C59-B08B-3ACFF5BF6402}" type="pres">
      <dgm:prSet presAssocID="{3C78C5B8-40E5-49D4-8353-1FB57384EB7B}" presName="spacer" presStyleCnt="0"/>
      <dgm:spPr/>
    </dgm:pt>
    <dgm:pt modelId="{701A958D-66E7-4D5D-9E4A-0BA82D8A8BD3}" type="pres">
      <dgm:prSet presAssocID="{07EAD866-0411-4D38-AB22-55C8B90BEC2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1D07D8-CB7D-4AA9-A3A5-97373E7F07EC}" type="pres">
      <dgm:prSet presAssocID="{9B9E9E9A-E143-42D2-8FDB-DF6F1E216E47}" presName="spacer" presStyleCnt="0"/>
      <dgm:spPr/>
    </dgm:pt>
    <dgm:pt modelId="{2485F8FB-8726-4BA0-A1F2-EE875193371E}" type="pres">
      <dgm:prSet presAssocID="{D143DC2A-851B-4764-8A34-A02937F7EA0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2872028-D509-40E4-85AD-AC9D1B574779}" type="presOf" srcId="{0827D284-E322-45E9-9C2D-88C381DD5CA2}" destId="{DF4F5761-3B2F-45AD-BDE4-F4B90DFF32F8}" srcOrd="0" destOrd="0" presId="urn:microsoft.com/office/officeart/2005/8/layout/vList2"/>
    <dgm:cxn modelId="{F154AF89-BB49-487A-AD31-CAABF3CA44B6}" srcId="{0827D284-E322-45E9-9C2D-88C381DD5CA2}" destId="{147F48BC-5501-41E9-84F4-B095C50E0C96}" srcOrd="0" destOrd="0" parTransId="{B57E8F45-FD03-4D03-89C3-AF940BAFD54F}" sibTransId="{3C78C5B8-40E5-49D4-8353-1FB57384EB7B}"/>
    <dgm:cxn modelId="{AA942A9A-6456-4B7F-97B7-831B6657D693}" srcId="{0827D284-E322-45E9-9C2D-88C381DD5CA2}" destId="{07EAD866-0411-4D38-AB22-55C8B90BEC2D}" srcOrd="1" destOrd="0" parTransId="{1DEBCCB6-D186-413C-AB51-CD3D88A7AF22}" sibTransId="{9B9E9E9A-E143-42D2-8FDB-DF6F1E216E47}"/>
    <dgm:cxn modelId="{806C70C1-DA2D-48A5-A706-48137C145E35}" srcId="{0827D284-E322-45E9-9C2D-88C381DD5CA2}" destId="{D143DC2A-851B-4764-8A34-A02937F7EA0B}" srcOrd="2" destOrd="0" parTransId="{4B2596CB-8BF7-4F25-9254-6CAA7C25394C}" sibTransId="{6E44A6AB-E4CE-467A-9C69-856EE271E70F}"/>
    <dgm:cxn modelId="{EC01EEC1-641A-409A-A3C2-B1502E2BBAC0}" type="presOf" srcId="{D143DC2A-851B-4764-8A34-A02937F7EA0B}" destId="{2485F8FB-8726-4BA0-A1F2-EE875193371E}" srcOrd="0" destOrd="0" presId="urn:microsoft.com/office/officeart/2005/8/layout/vList2"/>
    <dgm:cxn modelId="{11FB24C3-09AF-4945-9DF9-E7A2A2E8FB83}" type="presOf" srcId="{07EAD866-0411-4D38-AB22-55C8B90BEC2D}" destId="{701A958D-66E7-4D5D-9E4A-0BA82D8A8BD3}" srcOrd="0" destOrd="0" presId="urn:microsoft.com/office/officeart/2005/8/layout/vList2"/>
    <dgm:cxn modelId="{279352FC-3E26-4BD6-AE64-2CB8D7E1C888}" type="presOf" srcId="{147F48BC-5501-41E9-84F4-B095C50E0C96}" destId="{0E2C8DEB-9608-4CD6-ACCB-731F6E4077B5}" srcOrd="0" destOrd="0" presId="urn:microsoft.com/office/officeart/2005/8/layout/vList2"/>
    <dgm:cxn modelId="{176CA62A-AE5F-4E4A-860E-F8D16B7941F7}" type="presParOf" srcId="{DF4F5761-3B2F-45AD-BDE4-F4B90DFF32F8}" destId="{0E2C8DEB-9608-4CD6-ACCB-731F6E4077B5}" srcOrd="0" destOrd="0" presId="urn:microsoft.com/office/officeart/2005/8/layout/vList2"/>
    <dgm:cxn modelId="{078112F2-A979-4227-B4E1-06B747D06715}" type="presParOf" srcId="{DF4F5761-3B2F-45AD-BDE4-F4B90DFF32F8}" destId="{FF4A2DD8-E576-4C59-B08B-3ACFF5BF6402}" srcOrd="1" destOrd="0" presId="urn:microsoft.com/office/officeart/2005/8/layout/vList2"/>
    <dgm:cxn modelId="{0173CD1E-C0E9-4945-93B7-A85FBA0A9296}" type="presParOf" srcId="{DF4F5761-3B2F-45AD-BDE4-F4B90DFF32F8}" destId="{701A958D-66E7-4D5D-9E4A-0BA82D8A8BD3}" srcOrd="2" destOrd="0" presId="urn:microsoft.com/office/officeart/2005/8/layout/vList2"/>
    <dgm:cxn modelId="{7474DDBB-E790-4E55-8FB6-8BD5FA60AE83}" type="presParOf" srcId="{DF4F5761-3B2F-45AD-BDE4-F4B90DFF32F8}" destId="{EA1D07D8-CB7D-4AA9-A3A5-97373E7F07EC}" srcOrd="3" destOrd="0" presId="urn:microsoft.com/office/officeart/2005/8/layout/vList2"/>
    <dgm:cxn modelId="{E760773B-A26C-439C-9B5D-1B53AF19F3C6}" type="presParOf" srcId="{DF4F5761-3B2F-45AD-BDE4-F4B90DFF32F8}" destId="{2485F8FB-8726-4BA0-A1F2-EE875193371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C8DEB-9608-4CD6-ACCB-731F6E4077B5}">
      <dsp:nvSpPr>
        <dsp:cNvPr id="0" name=""/>
        <dsp:cNvSpPr/>
      </dsp:nvSpPr>
      <dsp:spPr>
        <a:xfrm>
          <a:off x="0" y="709896"/>
          <a:ext cx="6367912" cy="16216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Over recent decades the DSM and the ICD classification have come somewhat closer in their classification of the disorder.</a:t>
          </a:r>
          <a:endParaRPr lang="en-US" sz="2100" kern="1200"/>
        </a:p>
      </dsp:txBody>
      <dsp:txXfrm>
        <a:off x="79161" y="789057"/>
        <a:ext cx="6209590" cy="1463297"/>
      </dsp:txXfrm>
    </dsp:sp>
    <dsp:sp modelId="{701A958D-66E7-4D5D-9E4A-0BA82D8A8BD3}">
      <dsp:nvSpPr>
        <dsp:cNvPr id="0" name=""/>
        <dsp:cNvSpPr/>
      </dsp:nvSpPr>
      <dsp:spPr>
        <a:xfrm>
          <a:off x="0" y="2391996"/>
          <a:ext cx="6367912" cy="1621619"/>
        </a:xfrm>
        <a:prstGeom prst="roundRect">
          <a:avLst/>
        </a:prstGeom>
        <a:solidFill>
          <a:schemeClr val="accent5">
            <a:hueOff val="8576763"/>
            <a:satOff val="-12300"/>
            <a:lumOff val="6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Was also known as Hyperkinetic Disorder (HKD) in the ICD-10, but in the updated ICD-11  HKD is now referred to as ADHD.</a:t>
          </a:r>
          <a:endParaRPr lang="en-US" sz="2100" kern="1200"/>
        </a:p>
      </dsp:txBody>
      <dsp:txXfrm>
        <a:off x="79161" y="2471157"/>
        <a:ext cx="6209590" cy="1463297"/>
      </dsp:txXfrm>
    </dsp:sp>
    <dsp:sp modelId="{2485F8FB-8726-4BA0-A1F2-EE875193371E}">
      <dsp:nvSpPr>
        <dsp:cNvPr id="0" name=""/>
        <dsp:cNvSpPr/>
      </dsp:nvSpPr>
      <dsp:spPr>
        <a:xfrm>
          <a:off x="0" y="4074096"/>
          <a:ext cx="6367912" cy="1621619"/>
        </a:xfrm>
        <a:prstGeom prst="roundRect">
          <a:avLst/>
        </a:prstGeom>
        <a:solidFill>
          <a:schemeClr val="accent5">
            <a:hueOff val="17153525"/>
            <a:satOff val="-24599"/>
            <a:lumOff val="1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Whether the DSM or ICD is used, the criteria for ADHD is a pattern of inattention, hyperactivity and impulsivity</a:t>
          </a:r>
          <a:endParaRPr lang="en-US" sz="2100" kern="1200"/>
        </a:p>
      </dsp:txBody>
      <dsp:txXfrm>
        <a:off x="79161" y="4153257"/>
        <a:ext cx="6209590" cy="14632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7E03411-58E2-43FD-AE1D-AD77DFF8CB2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1910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DC57A8-AE18-4654-B6AF-04B3577165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1397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Inattention: </a:t>
            </a:r>
            <a:r>
              <a:rPr lang="en-US" dirty="0" err="1">
                <a:cs typeface="Calibri"/>
              </a:rPr>
              <a:t>decresed</a:t>
            </a:r>
            <a:r>
              <a:rPr lang="en-US" dirty="0">
                <a:cs typeface="Calibri"/>
              </a:rPr>
              <a:t> concentration and focus</a:t>
            </a:r>
          </a:p>
          <a:p>
            <a:r>
              <a:rPr lang="en-US" dirty="0">
                <a:cs typeface="Calibri"/>
              </a:rPr>
              <a:t>Hyperactivity: restlessness, overactivity in comparison to the amount required</a:t>
            </a:r>
          </a:p>
          <a:p>
            <a:r>
              <a:rPr lang="en-US" dirty="0">
                <a:cs typeface="Calibri"/>
              </a:rPr>
              <a:t>Impulsivity: reduced forethought or consideration of consequences.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EB8F6-A088-4088-B43F-6F36062C4735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750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See video online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EB8F6-A088-4088-B43F-6F36062C4735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684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5611" y="1752600"/>
            <a:ext cx="6858002" cy="1828800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8120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963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613" y="1828800"/>
            <a:ext cx="6858002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92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5625"/>
            <a:ext cx="4954588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951414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7275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1857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1281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84787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304799"/>
            <a:ext cx="10058402" cy="121615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1052422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0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0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1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6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7"/>
          </p:nvPr>
        </p:nvSpPr>
        <p:spPr>
          <a:xfrm>
            <a:off x="1265028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39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2423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6763111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2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7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6975717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19"/>
          </p:nvPr>
        </p:nvSpPr>
        <p:spPr>
          <a:xfrm>
            <a:off x="6742908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6827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52" name="Group 51"/>
          <p:cNvGrpSpPr>
            <a:grpSpLocks noChangeAspect="1"/>
          </p:cNvGrpSpPr>
          <p:nvPr/>
        </p:nvGrpSpPr>
        <p:grpSpPr>
          <a:xfrm rot="5400000">
            <a:off x="104513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5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9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9"/>
          </p:nvPr>
        </p:nvSpPr>
        <p:spPr>
          <a:xfrm>
            <a:off x="1249168" y="1824285"/>
            <a:ext cx="2715289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1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521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84" name="Group 83"/>
          <p:cNvGrpSpPr>
            <a:grpSpLocks noChangeAspect="1"/>
          </p:cNvGrpSpPr>
          <p:nvPr userDrawn="1"/>
        </p:nvGrpSpPr>
        <p:grpSpPr>
          <a:xfrm rot="5400000">
            <a:off x="4517135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8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8"/>
          </p:nvPr>
        </p:nvSpPr>
        <p:spPr>
          <a:xfrm>
            <a:off x="4720924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2" name="Text Placeholder 3"/>
          <p:cNvSpPr>
            <a:spLocks noGrp="1"/>
          </p:cNvSpPr>
          <p:nvPr>
            <p:ph type="body" sz="half" idx="21"/>
          </p:nvPr>
        </p:nvSpPr>
        <p:spPr>
          <a:xfrm>
            <a:off x="4707208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97" name="Group 96"/>
          <p:cNvGrpSpPr>
            <a:grpSpLocks noChangeAspect="1"/>
          </p:cNvGrpSpPr>
          <p:nvPr userDrawn="1"/>
        </p:nvGrpSpPr>
        <p:grpSpPr>
          <a:xfrm rot="5400000">
            <a:off x="801900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8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9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80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20"/>
          </p:nvPr>
        </p:nvSpPr>
        <p:spPr>
          <a:xfrm>
            <a:off x="8222798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3" name="Text Placeholder 3"/>
          <p:cNvSpPr>
            <a:spLocks noGrp="1"/>
          </p:cNvSpPr>
          <p:nvPr>
            <p:ph type="body" sz="half" idx="22"/>
          </p:nvPr>
        </p:nvSpPr>
        <p:spPr>
          <a:xfrm>
            <a:off x="820908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6819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66214" y="421594"/>
            <a:ext cx="2286000" cy="1885508"/>
          </a:xfrm>
        </p:spPr>
        <p:txBody>
          <a:bodyPr rtlCol="0">
            <a:normAutofit/>
          </a:bodyPr>
          <a:lstStyle>
            <a:lvl1pPr>
              <a:defRPr sz="2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84" name="Group 83"/>
          <p:cNvGrpSpPr>
            <a:grpSpLocks noChangeAspect="1"/>
          </p:cNvGrpSpPr>
          <p:nvPr/>
        </p:nvGrpSpPr>
        <p:grpSpPr>
          <a:xfrm rot="16200000" flipV="1">
            <a:off x="274315" y="1102304"/>
            <a:ext cx="5053664" cy="4411852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97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7"/>
          </p:nvPr>
        </p:nvSpPr>
        <p:spPr>
          <a:xfrm>
            <a:off x="840795" y="1020193"/>
            <a:ext cx="3886200" cy="45720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grpSp>
        <p:nvGrpSpPr>
          <p:cNvPr id="98" name="Group 97"/>
          <p:cNvGrpSpPr/>
          <p:nvPr/>
        </p:nvGrpSpPr>
        <p:grpSpPr>
          <a:xfrm>
            <a:off x="5322489" y="319177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9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0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11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5546780" y="529603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grpSp>
        <p:nvGrpSpPr>
          <p:cNvPr id="112" name="Group 111"/>
          <p:cNvGrpSpPr/>
          <p:nvPr/>
        </p:nvGrpSpPr>
        <p:grpSpPr>
          <a:xfrm>
            <a:off x="5322489" y="3245640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1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25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9"/>
          </p:nvPr>
        </p:nvSpPr>
        <p:spPr>
          <a:xfrm>
            <a:off x="5546780" y="3456066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126" name="Text Placeholder 3"/>
          <p:cNvSpPr>
            <a:spLocks noGrp="1"/>
          </p:cNvSpPr>
          <p:nvPr>
            <p:ph type="body" sz="half" idx="21"/>
          </p:nvPr>
        </p:nvSpPr>
        <p:spPr>
          <a:xfrm>
            <a:off x="9066214" y="2484992"/>
            <a:ext cx="2286000" cy="3248729"/>
          </a:xfrm>
        </p:spPr>
        <p:txBody>
          <a:bodyPr rtlCol="0" anchor="t" anchorCtr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8742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1732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3" y="914400"/>
            <a:ext cx="6172201" cy="5029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11732" y="3555523"/>
            <a:ext cx="3840480" cy="238807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65213" y="6019801"/>
            <a:ext cx="762000" cy="2286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75611" y="6019801"/>
            <a:ext cx="1396260" cy="228600"/>
          </a:xfrm>
        </p:spPr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397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grpSp>
        <p:nvGrpSpPr>
          <p:cNvPr id="8" name="Group 7"/>
          <p:cNvGrpSpPr/>
          <p:nvPr/>
        </p:nvGrpSpPr>
        <p:grpSpPr>
          <a:xfrm>
            <a:off x="595546" y="781398"/>
            <a:ext cx="6433398" cy="5053665"/>
            <a:chOff x="5162444" y="781398"/>
            <a:chExt cx="6433398" cy="5053665"/>
          </a:xfrm>
        </p:grpSpPr>
        <p:sp>
          <p:nvSpPr>
            <p:cNvPr id="9" name="Freeform 42"/>
            <p:cNvSpPr>
              <a:spLocks/>
            </p:cNvSpPr>
            <p:nvPr/>
          </p:nvSpPr>
          <p:spPr bwMode="auto">
            <a:xfrm rot="16200000" flipV="1">
              <a:off x="3342557" y="3275021"/>
              <a:ext cx="3827994" cy="17568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" name="Freeform 43"/>
            <p:cNvSpPr>
              <a:spLocks/>
            </p:cNvSpPr>
            <p:nvPr/>
          </p:nvSpPr>
          <p:spPr bwMode="auto">
            <a:xfrm rot="16200000" flipV="1">
              <a:off x="9565728" y="3299447"/>
              <a:ext cx="3836876" cy="17568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5814205" y="859113"/>
              <a:ext cx="5129146" cy="4880471"/>
              <a:chOff x="7856559" y="859113"/>
              <a:chExt cx="3086791" cy="4880471"/>
            </a:xfrm>
          </p:grpSpPr>
          <p:sp>
            <p:nvSpPr>
              <p:cNvPr id="20" name="Freeform 41"/>
              <p:cNvSpPr>
                <a:spLocks/>
              </p:cNvSpPr>
              <p:nvPr/>
            </p:nvSpPr>
            <p:spPr bwMode="auto">
              <a:xfrm rot="16200000" flipV="1">
                <a:off x="9392183" y="4188416"/>
                <a:ext cx="15544" cy="3086791"/>
              </a:xfrm>
              <a:custGeom>
                <a:avLst/>
                <a:gdLst>
                  <a:gd name="T0" fmla="*/ 3 w 5"/>
                  <a:gd name="T1" fmla="*/ 0 h 868"/>
                  <a:gd name="T2" fmla="*/ 4 w 5"/>
                  <a:gd name="T3" fmla="*/ 217 h 868"/>
                  <a:gd name="T4" fmla="*/ 3 w 5"/>
                  <a:gd name="T5" fmla="*/ 326 h 868"/>
                  <a:gd name="T6" fmla="*/ 4 w 5"/>
                  <a:gd name="T7" fmla="*/ 434 h 868"/>
                  <a:gd name="T8" fmla="*/ 4 w 5"/>
                  <a:gd name="T9" fmla="*/ 651 h 868"/>
                  <a:gd name="T10" fmla="*/ 4 w 5"/>
                  <a:gd name="T11" fmla="*/ 760 h 868"/>
                  <a:gd name="T12" fmla="*/ 3 w 5"/>
                  <a:gd name="T13" fmla="*/ 868 h 868"/>
                  <a:gd name="T14" fmla="*/ 2 w 5"/>
                  <a:gd name="T15" fmla="*/ 868 h 868"/>
                  <a:gd name="T16" fmla="*/ 1 w 5"/>
                  <a:gd name="T17" fmla="*/ 760 h 868"/>
                  <a:gd name="T18" fmla="*/ 0 w 5"/>
                  <a:gd name="T19" fmla="*/ 651 h 868"/>
                  <a:gd name="T20" fmla="*/ 1 w 5"/>
                  <a:gd name="T21" fmla="*/ 434 h 868"/>
                  <a:gd name="T22" fmla="*/ 2 w 5"/>
                  <a:gd name="T23" fmla="*/ 326 h 868"/>
                  <a:gd name="T24" fmla="*/ 1 w 5"/>
                  <a:gd name="T25" fmla="*/ 217 h 868"/>
                  <a:gd name="T26" fmla="*/ 2 w 5"/>
                  <a:gd name="T27" fmla="*/ 0 h 868"/>
                  <a:gd name="T28" fmla="*/ 3 w 5"/>
                  <a:gd name="T29" fmla="*/ 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868">
                    <a:moveTo>
                      <a:pt x="3" y="0"/>
                    </a:moveTo>
                    <a:cubicBezTo>
                      <a:pt x="4" y="73"/>
                      <a:pt x="4" y="145"/>
                      <a:pt x="4" y="217"/>
                    </a:cubicBezTo>
                    <a:cubicBezTo>
                      <a:pt x="4" y="253"/>
                      <a:pt x="3" y="290"/>
                      <a:pt x="3" y="326"/>
                    </a:cubicBezTo>
                    <a:cubicBezTo>
                      <a:pt x="3" y="362"/>
                      <a:pt x="3" y="398"/>
                      <a:pt x="4" y="434"/>
                    </a:cubicBezTo>
                    <a:cubicBezTo>
                      <a:pt x="4" y="507"/>
                      <a:pt x="5" y="579"/>
                      <a:pt x="4" y="651"/>
                    </a:cubicBezTo>
                    <a:cubicBezTo>
                      <a:pt x="5" y="687"/>
                      <a:pt x="4" y="724"/>
                      <a:pt x="4" y="760"/>
                    </a:cubicBezTo>
                    <a:cubicBezTo>
                      <a:pt x="4" y="796"/>
                      <a:pt x="3" y="832"/>
                      <a:pt x="3" y="868"/>
                    </a:cubicBezTo>
                    <a:cubicBezTo>
                      <a:pt x="2" y="868"/>
                      <a:pt x="2" y="868"/>
                      <a:pt x="2" y="868"/>
                    </a:cubicBezTo>
                    <a:cubicBezTo>
                      <a:pt x="2" y="832"/>
                      <a:pt x="1" y="796"/>
                      <a:pt x="1" y="760"/>
                    </a:cubicBezTo>
                    <a:cubicBezTo>
                      <a:pt x="1" y="724"/>
                      <a:pt x="0" y="687"/>
                      <a:pt x="0" y="651"/>
                    </a:cubicBezTo>
                    <a:cubicBezTo>
                      <a:pt x="0" y="579"/>
                      <a:pt x="1" y="507"/>
                      <a:pt x="1" y="434"/>
                    </a:cubicBezTo>
                    <a:cubicBezTo>
                      <a:pt x="2" y="398"/>
                      <a:pt x="2" y="362"/>
                      <a:pt x="2" y="326"/>
                    </a:cubicBezTo>
                    <a:cubicBezTo>
                      <a:pt x="2" y="290"/>
                      <a:pt x="1" y="253"/>
                      <a:pt x="1" y="217"/>
                    </a:cubicBezTo>
                    <a:cubicBezTo>
                      <a:pt x="0" y="145"/>
                      <a:pt x="1" y="73"/>
                      <a:pt x="2" y="0"/>
                    </a:cubicBezTo>
                    <a:lnTo>
                      <a:pt x="3" y="0"/>
                    </a:ln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  <p:sp>
            <p:nvSpPr>
              <p:cNvPr id="21" name="Freeform 44"/>
              <p:cNvSpPr>
                <a:spLocks/>
              </p:cNvSpPr>
              <p:nvPr/>
            </p:nvSpPr>
            <p:spPr bwMode="auto">
              <a:xfrm rot="16200000" flipV="1">
                <a:off x="9366943" y="-651271"/>
                <a:ext cx="13322" cy="3034090"/>
              </a:xfrm>
              <a:custGeom>
                <a:avLst/>
                <a:gdLst>
                  <a:gd name="T0" fmla="*/ 2 w 4"/>
                  <a:gd name="T1" fmla="*/ 853 h 853"/>
                  <a:gd name="T2" fmla="*/ 0 w 4"/>
                  <a:gd name="T3" fmla="*/ 640 h 853"/>
                  <a:gd name="T4" fmla="*/ 1 w 4"/>
                  <a:gd name="T5" fmla="*/ 533 h 853"/>
                  <a:gd name="T6" fmla="*/ 1 w 4"/>
                  <a:gd name="T7" fmla="*/ 427 h 853"/>
                  <a:gd name="T8" fmla="*/ 0 w 4"/>
                  <a:gd name="T9" fmla="*/ 213 h 853"/>
                  <a:gd name="T10" fmla="*/ 0 w 4"/>
                  <a:gd name="T11" fmla="*/ 107 h 853"/>
                  <a:gd name="T12" fmla="*/ 2 w 4"/>
                  <a:gd name="T13" fmla="*/ 0 h 853"/>
                  <a:gd name="T14" fmla="*/ 2 w 4"/>
                  <a:gd name="T15" fmla="*/ 0 h 853"/>
                  <a:gd name="T16" fmla="*/ 3 w 4"/>
                  <a:gd name="T17" fmla="*/ 107 h 853"/>
                  <a:gd name="T18" fmla="*/ 4 w 4"/>
                  <a:gd name="T19" fmla="*/ 213 h 853"/>
                  <a:gd name="T20" fmla="*/ 3 w 4"/>
                  <a:gd name="T21" fmla="*/ 427 h 853"/>
                  <a:gd name="T22" fmla="*/ 2 w 4"/>
                  <a:gd name="T23" fmla="*/ 533 h 853"/>
                  <a:gd name="T24" fmla="*/ 3 w 4"/>
                  <a:gd name="T25" fmla="*/ 640 h 853"/>
                  <a:gd name="T26" fmla="*/ 2 w 4"/>
                  <a:gd name="T27" fmla="*/ 853 h 8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853">
                    <a:moveTo>
                      <a:pt x="2" y="853"/>
                    </a:moveTo>
                    <a:cubicBezTo>
                      <a:pt x="0" y="782"/>
                      <a:pt x="0" y="711"/>
                      <a:pt x="0" y="640"/>
                    </a:cubicBezTo>
                    <a:cubicBezTo>
                      <a:pt x="0" y="604"/>
                      <a:pt x="1" y="569"/>
                      <a:pt x="1" y="533"/>
                    </a:cubicBezTo>
                    <a:cubicBezTo>
                      <a:pt x="1" y="498"/>
                      <a:pt x="1" y="462"/>
                      <a:pt x="1" y="427"/>
                    </a:cubicBezTo>
                    <a:cubicBezTo>
                      <a:pt x="0" y="356"/>
                      <a:pt x="0" y="284"/>
                      <a:pt x="0" y="213"/>
                    </a:cubicBezTo>
                    <a:cubicBezTo>
                      <a:pt x="0" y="178"/>
                      <a:pt x="0" y="142"/>
                      <a:pt x="0" y="107"/>
                    </a:cubicBezTo>
                    <a:cubicBezTo>
                      <a:pt x="1" y="71"/>
                      <a:pt x="1" y="36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36"/>
                      <a:pt x="3" y="71"/>
                      <a:pt x="3" y="107"/>
                    </a:cubicBezTo>
                    <a:cubicBezTo>
                      <a:pt x="4" y="142"/>
                      <a:pt x="4" y="178"/>
                      <a:pt x="4" y="213"/>
                    </a:cubicBezTo>
                    <a:cubicBezTo>
                      <a:pt x="4" y="284"/>
                      <a:pt x="3" y="356"/>
                      <a:pt x="3" y="427"/>
                    </a:cubicBezTo>
                    <a:cubicBezTo>
                      <a:pt x="3" y="462"/>
                      <a:pt x="2" y="498"/>
                      <a:pt x="2" y="533"/>
                    </a:cubicBezTo>
                    <a:cubicBezTo>
                      <a:pt x="3" y="569"/>
                      <a:pt x="3" y="604"/>
                      <a:pt x="3" y="640"/>
                    </a:cubicBezTo>
                    <a:cubicBezTo>
                      <a:pt x="4" y="711"/>
                      <a:pt x="3" y="782"/>
                      <a:pt x="2" y="853"/>
                    </a:cubicBez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</p:grpSp>
        <p:sp>
          <p:nvSpPr>
            <p:cNvPr id="12" name="Freeform 45"/>
            <p:cNvSpPr>
              <a:spLocks noEditPoints="1"/>
            </p:cNvSpPr>
            <p:nvPr/>
          </p:nvSpPr>
          <p:spPr bwMode="auto">
            <a:xfrm rot="16200000" flipV="1">
              <a:off x="5186001" y="5323012"/>
              <a:ext cx="477390" cy="524504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6"/>
            <p:cNvSpPr>
              <a:spLocks noEditPoints="1"/>
            </p:cNvSpPr>
            <p:nvPr/>
          </p:nvSpPr>
          <p:spPr bwMode="auto">
            <a:xfrm rot="16200000" flipV="1">
              <a:off x="5197295" y="5324846"/>
              <a:ext cx="477390" cy="511956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7"/>
            <p:cNvSpPr>
              <a:spLocks noEditPoints="1"/>
            </p:cNvSpPr>
            <p:nvPr/>
          </p:nvSpPr>
          <p:spPr bwMode="auto">
            <a:xfrm rot="16200000" flipV="1">
              <a:off x="11076843" y="5321082"/>
              <a:ext cx="508476" cy="519485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8"/>
            <p:cNvSpPr>
              <a:spLocks noEditPoints="1"/>
            </p:cNvSpPr>
            <p:nvPr/>
          </p:nvSpPr>
          <p:spPr bwMode="auto">
            <a:xfrm rot="16200000" flipV="1">
              <a:off x="11093207" y="5321324"/>
              <a:ext cx="470728" cy="534543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9"/>
            <p:cNvSpPr>
              <a:spLocks noEditPoints="1"/>
            </p:cNvSpPr>
            <p:nvPr/>
          </p:nvSpPr>
          <p:spPr bwMode="auto">
            <a:xfrm rot="16200000" flipV="1">
              <a:off x="11051654" y="771453"/>
              <a:ext cx="468508" cy="519485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50"/>
            <p:cNvSpPr>
              <a:spLocks noEditPoints="1"/>
            </p:cNvSpPr>
            <p:nvPr/>
          </p:nvSpPr>
          <p:spPr bwMode="auto">
            <a:xfrm rot="16200000" flipV="1">
              <a:off x="11044126" y="786511"/>
              <a:ext cx="468508" cy="489370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51"/>
            <p:cNvSpPr>
              <a:spLocks noEditPoints="1"/>
            </p:cNvSpPr>
            <p:nvPr/>
          </p:nvSpPr>
          <p:spPr bwMode="auto">
            <a:xfrm rot="16200000" flipV="1">
              <a:off x="5232723" y="721157"/>
              <a:ext cx="424100" cy="544581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2"/>
            <p:cNvSpPr>
              <a:spLocks noEditPoints="1"/>
            </p:cNvSpPr>
            <p:nvPr/>
          </p:nvSpPr>
          <p:spPr bwMode="auto">
            <a:xfrm rot="16200000" flipV="1">
              <a:off x="5241796" y="749729"/>
              <a:ext cx="428541" cy="491879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836613" y="1031195"/>
            <a:ext cx="5943600" cy="4572000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92891" y="3555521"/>
            <a:ext cx="3840480" cy="216851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5957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479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4268" y="304800"/>
            <a:ext cx="1729531" cy="56769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04800"/>
            <a:ext cx="8633671" cy="56769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0580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1752600"/>
            <a:ext cx="100584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213" y="6019801"/>
            <a:ext cx="762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022B156B-59AE-415F-B24B-8756D48BB97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79613" y="6019801"/>
            <a:ext cx="5943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1" y="6019801"/>
            <a:ext cx="13962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24/8/2016</a:t>
            </a:r>
          </a:p>
        </p:txBody>
      </p:sp>
    </p:spTree>
    <p:extLst>
      <p:ext uri="{BB962C8B-B14F-4D97-AF65-F5344CB8AC3E}">
        <p14:creationId xmlns:p14="http://schemas.microsoft.com/office/powerpoint/2010/main" val="130063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0" r:id="rId8"/>
    <p:sldLayoutId id="2147483661" r:id="rId9"/>
    <p:sldLayoutId id="2147483662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18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3464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8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M</a:t>
            </a:r>
            <a:r>
              <a:rPr lang="en-gb" dirty="0"/>
              <a:t>ental Health in Children and Young People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badi" panose="020B0604020104020204" pitchFamily="34" charset="0"/>
              </a:rPr>
              <a:t>E</a:t>
            </a:r>
            <a:r>
              <a:rPr lang="en-gb" dirty="0">
                <a:latin typeface="Abadi" panose="020B0604020104020204" pitchFamily="34" charset="0"/>
              </a:rPr>
              <a:t>xploring Specific Mental Health Disorders</a:t>
            </a:r>
          </a:p>
          <a:p>
            <a:pPr rtl="0"/>
            <a:r>
              <a:rPr lang="en-GB" dirty="0">
                <a:latin typeface="Abadi" panose="020B0604020104020204" pitchFamily="34" charset="0"/>
              </a:rPr>
              <a:t>Module Lead: Andrea Williams</a:t>
            </a:r>
            <a:endParaRPr lang="en-gb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67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Lesson Aims</a:t>
            </a:r>
            <a:endParaRPr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r>
              <a:rPr lang="en-GB" dirty="0">
                <a:latin typeface="Abadi" panose="020B0604020104020204" pitchFamily="34" charset="0"/>
              </a:rPr>
              <a:t>This week we're going to be looking at specific mental health conditions in childhood and adolescence:</a:t>
            </a:r>
          </a:p>
          <a:p>
            <a:r>
              <a:rPr lang="en-GB" dirty="0">
                <a:latin typeface="Abadi" panose="020B0604020104020204" pitchFamily="34" charset="0"/>
              </a:rPr>
              <a:t>Emotional</a:t>
            </a:r>
          </a:p>
          <a:p>
            <a:r>
              <a:rPr lang="en-GB" dirty="0">
                <a:latin typeface="Abadi" panose="020B0604020104020204" pitchFamily="34" charset="0"/>
              </a:rPr>
              <a:t>Behavioural</a:t>
            </a:r>
          </a:p>
          <a:p>
            <a:r>
              <a:rPr lang="en-GB" dirty="0">
                <a:latin typeface="Abadi" panose="020B0604020104020204" pitchFamily="34" charset="0"/>
              </a:rPr>
              <a:t>Neurodevelopmental</a:t>
            </a:r>
          </a:p>
          <a:p>
            <a:r>
              <a:rPr lang="en-GB" dirty="0">
                <a:latin typeface="Abadi" panose="020B0604020104020204" pitchFamily="34" charset="0"/>
              </a:rPr>
              <a:t>Self-Harm</a:t>
            </a:r>
            <a:endParaRPr lang="en-US" dirty="0">
              <a:latin typeface="Abadi" panose="020B0604020104020204" pitchFamily="34" charset="0"/>
            </a:endParaRPr>
          </a:p>
          <a:p>
            <a:pPr rtl="0"/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8107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2975E-883E-949C-7DE9-8DFEC9B4C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0F6F0-1B85-41D9-E5F6-28A16A23FF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badi" panose="020F0502020204030204" pitchFamily="34" charset="0"/>
              </a:rPr>
              <a:t>Children make choices from the very first breathe of life and no longer considered a ‘blank slate’ (Tabula rosa)</a:t>
            </a:r>
          </a:p>
          <a:p>
            <a:r>
              <a:rPr lang="en-GB" dirty="0">
                <a:latin typeface="Abadi" panose="020F0502020204030204" pitchFamily="34" charset="0"/>
              </a:rPr>
              <a:t>Social Learning</a:t>
            </a:r>
          </a:p>
          <a:p>
            <a:r>
              <a:rPr lang="en-GB" dirty="0">
                <a:latin typeface="Abadi" panose="020F0502020204030204" pitchFamily="34" charset="0"/>
              </a:rPr>
              <a:t>Attachment</a:t>
            </a:r>
          </a:p>
          <a:p>
            <a:r>
              <a:rPr lang="en-GB" dirty="0">
                <a:latin typeface="Abadi" panose="020F0502020204030204" pitchFamily="34" charset="0"/>
              </a:rPr>
              <a:t>Mirror Neurons</a:t>
            </a:r>
          </a:p>
          <a:p>
            <a:r>
              <a:rPr lang="en-GB" dirty="0">
                <a:latin typeface="Abadi" panose="020F0502020204030204" pitchFamily="34" charset="0"/>
              </a:rPr>
              <a:t>Cognitive development</a:t>
            </a:r>
          </a:p>
          <a:p>
            <a:r>
              <a:rPr lang="en-GB" dirty="0">
                <a:latin typeface="Abadi" panose="020F0502020204030204" pitchFamily="34" charset="0"/>
              </a:rPr>
              <a:t>Moral reasoning and Empathy</a:t>
            </a:r>
          </a:p>
          <a:p>
            <a:r>
              <a:rPr lang="en-GB" dirty="0">
                <a:latin typeface="Abadi" panose="020F0502020204030204" pitchFamily="34" charset="0"/>
              </a:rPr>
              <a:t>Individual Differences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723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64480-5ED1-147A-5342-27D2BB96C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768276"/>
          </a:xfrm>
        </p:spPr>
        <p:txBody>
          <a:bodyPr/>
          <a:lstStyle/>
          <a:p>
            <a:r>
              <a:rPr lang="en-GB" dirty="0"/>
              <a:t>Attachment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7CF735-A08E-6223-85CB-D25B744A7C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92891" y="2098623"/>
            <a:ext cx="3840480" cy="3625415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badi" panose="020B0604020104020204" pitchFamily="34" charset="0"/>
              </a:rPr>
              <a:t>The interpersonal relationship with caregiver helps a child to organise and regulate their feelings.</a:t>
            </a:r>
          </a:p>
          <a:p>
            <a:r>
              <a:rPr lang="en-GB" sz="2800" b="1" dirty="0">
                <a:latin typeface="Abadi" panose="020B0604020104020204" pitchFamily="34" charset="0"/>
              </a:rPr>
              <a:t>Secure</a:t>
            </a:r>
            <a:r>
              <a:rPr lang="en-GB" sz="2800" dirty="0">
                <a:latin typeface="Abadi" panose="020B0604020104020204" pitchFamily="34" charset="0"/>
              </a:rPr>
              <a:t> &gt; Resilience</a:t>
            </a:r>
          </a:p>
          <a:p>
            <a:r>
              <a:rPr lang="en-GB" sz="2800" b="1" dirty="0">
                <a:latin typeface="Abadi" panose="020B0604020104020204" pitchFamily="34" charset="0"/>
              </a:rPr>
              <a:t>Insecure</a:t>
            </a:r>
            <a:r>
              <a:rPr lang="en-GB" sz="2800" dirty="0">
                <a:latin typeface="Abadi" panose="020B0604020104020204" pitchFamily="34" charset="0"/>
              </a:rPr>
              <a:t> &gt; Higher risk of psychopathology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A98357A-2BE3-B08B-6586-F5F039243177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Premium Vector | Children's mental health illustration">
            <a:extLst>
              <a:ext uri="{FF2B5EF4-FFF2-40B4-BE49-F238E27FC236}">
                <a16:creationId xmlns:a16="http://schemas.microsoft.com/office/drawing/2014/main" id="{25A967B5-D02C-2B55-8D30-1F0FFB4967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50" y="959698"/>
            <a:ext cx="5943600" cy="464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776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926AA-3D86-73E5-8A38-2E96ED21A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2103120"/>
          </a:xfrm>
        </p:spPr>
        <p:txBody>
          <a:bodyPr anchor="b">
            <a:normAutofit/>
          </a:bodyPr>
          <a:lstStyle/>
          <a:p>
            <a:r>
              <a:rPr lang="en-GB"/>
              <a:t>Emotional Regulation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BC359C-A9B1-0ED4-EA0B-D51FE4AEAEE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2338"/>
          <a:stretch/>
        </p:blipFill>
        <p:spPr>
          <a:xfrm>
            <a:off x="836613" y="944380"/>
            <a:ext cx="5554702" cy="517160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90D44-5B52-936C-A5A7-332EFDC8F2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92890" y="3555521"/>
            <a:ext cx="4424789" cy="2624299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badi" panose="020B0604020104020204" pitchFamily="34" charset="0"/>
              </a:rPr>
              <a:t>Changes in mood, worry, fear, sadness, anger</a:t>
            </a:r>
          </a:p>
          <a:p>
            <a:r>
              <a:rPr lang="en-US" sz="2400" dirty="0">
                <a:latin typeface="Abadi" panose="020B0604020104020204" pitchFamily="34" charset="0"/>
              </a:rPr>
              <a:t>Individual Perception</a:t>
            </a:r>
          </a:p>
          <a:p>
            <a:r>
              <a:rPr lang="en-US" sz="2400" dirty="0">
                <a:latin typeface="Abadi" panose="020B0604020104020204" pitchFamily="34" charset="0"/>
              </a:rPr>
              <a:t>Anxiety and Depression.</a:t>
            </a:r>
            <a:endParaRPr lang="en-GB" sz="2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380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B550-7962-046A-64C2-271B8FEFD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18791-00C5-BF28-86E0-6DBEA4B608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5212" y="1825625"/>
            <a:ext cx="5690864" cy="4187952"/>
          </a:xfrm>
        </p:spPr>
        <p:txBody>
          <a:bodyPr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Social/ Emotional Brain ( Limbic System) Amygdala, hippocampus, anterior </a:t>
            </a:r>
            <a:r>
              <a:rPr lang="en-GB" dirty="0" err="1">
                <a:latin typeface="Abadi" panose="020B0604020104020204" pitchFamily="34" charset="0"/>
              </a:rPr>
              <a:t>thalamas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 Develops early, peaks at adolescence</a:t>
            </a:r>
          </a:p>
          <a:p>
            <a:r>
              <a:rPr lang="en-GB" dirty="0">
                <a:latin typeface="Abadi" panose="020B0604020104020204" pitchFamily="34" charset="0"/>
              </a:rPr>
              <a:t>Frontal lobes – Executive brain function, planning, organisation, attention, problem solving, employing past experience in new situations</a:t>
            </a:r>
          </a:p>
          <a:p>
            <a:r>
              <a:rPr lang="en-GB" dirty="0">
                <a:latin typeface="Abadi" panose="020B0604020104020204" pitchFamily="34" charset="0"/>
              </a:rPr>
              <a:t>Not fully developed until late 20’s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2F02D05-E8CD-67D6-05B6-79A1BE5EA1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85831" y="1825625"/>
            <a:ext cx="4275214" cy="362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71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8F2CD-20E0-F8AD-44B0-89DDB3FA9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</p:spPr>
        <p:txBody>
          <a:bodyPr anchor="b">
            <a:normAutofit/>
          </a:bodyPr>
          <a:lstStyle/>
          <a:p>
            <a:r>
              <a:rPr lang="en-GB" dirty="0"/>
              <a:t>Normal v Abnormal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670ADD-7DB6-B954-1F7B-A1891B06A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951414" cy="418795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badi" panose="020B0604020104020204" pitchFamily="34" charset="0"/>
              </a:rPr>
              <a:t>Individual differences</a:t>
            </a:r>
          </a:p>
          <a:p>
            <a:r>
              <a:rPr lang="en-GB" sz="2800" dirty="0">
                <a:latin typeface="Abadi" panose="020B0604020104020204" pitchFamily="34" charset="0"/>
              </a:rPr>
              <a:t>ACEs</a:t>
            </a:r>
          </a:p>
          <a:p>
            <a:r>
              <a:rPr lang="en-GB" sz="2800" dirty="0">
                <a:latin typeface="Abadi" panose="020B0604020104020204" pitchFamily="34" charset="0"/>
              </a:rPr>
              <a:t>Resilience</a:t>
            </a:r>
          </a:p>
          <a:p>
            <a:r>
              <a:rPr lang="en-GB" sz="2800" dirty="0">
                <a:latin typeface="Abadi" panose="020B0604020104020204" pitchFamily="34" charset="0"/>
              </a:rPr>
              <a:t>Which pathologies require treatment?</a:t>
            </a:r>
          </a:p>
          <a:p>
            <a:endParaRPr lang="en-GB" sz="2800" dirty="0">
              <a:latin typeface="Abadi" panose="020B0604020104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Why Ages 2-7 Matter So Much for Brain Development | Edutopia">
            <a:extLst>
              <a:ext uri="{FF2B5EF4-FFF2-40B4-BE49-F238E27FC236}">
                <a16:creationId xmlns:a16="http://schemas.microsoft.com/office/drawing/2014/main" id="{F14A702F-F26F-24F7-B1DA-C8A9CFCCA0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73" y="1920239"/>
            <a:ext cx="5449887" cy="445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47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FD3A9-9579-3FAF-1407-FB43496AE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 Health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24FBD-90C5-B833-6F15-458CE9F27D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badi" panose="020B0604020104020204" pitchFamily="34" charset="0"/>
              </a:rPr>
              <a:t>Let’s consider some of the mental health issues that affect children and young people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5A4E92D-973A-32A0-4BC9-3F892FEF95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269066"/>
            <a:ext cx="4951413" cy="3300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460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950F-80AB-2D90-38FF-0D4152A1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5613" y="412750"/>
            <a:ext cx="6858002" cy="1752600"/>
          </a:xfrm>
        </p:spPr>
        <p:txBody>
          <a:bodyPr anchor="b">
            <a:normAutofit fontScale="90000"/>
          </a:bodyPr>
          <a:lstStyle/>
          <a:p>
            <a:r>
              <a:rPr lang="en-GB" sz="4100" dirty="0">
                <a:solidFill>
                  <a:schemeClr val="bg2">
                    <a:lumMod val="25000"/>
                  </a:schemeClr>
                </a:solidFill>
              </a:rPr>
              <a:t>Mental Health Disorders in Children and |Young People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649DEFE4-7E5A-E61A-525C-CF79C81BEA2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body" idx="1"/>
          </p:nvPr>
        </p:nvSpPr>
        <p:spPr>
          <a:xfrm>
            <a:off x="4265610" y="2165350"/>
            <a:ext cx="6858000" cy="4330700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Depression and Bipolar Disorders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Anxiety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Trauma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ADHD, Autism Spectrum Disorders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Learning and Intellectual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Disruptive Behavior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Eating Disorders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Sleep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Suicide and Self Injurious </a:t>
            </a:r>
            <a:r>
              <a:rPr lang="en-US" dirty="0" err="1">
                <a:latin typeface="Abadi" panose="020B0604020104020204" pitchFamily="34" charset="0"/>
              </a:rPr>
              <a:t>Behaviour</a:t>
            </a:r>
            <a:endParaRPr lang="en-US" dirty="0">
              <a:latin typeface="Abadi" panose="020B06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Substance Misuse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Gender Dysphoria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Schizophrenia and Psychosis</a:t>
            </a:r>
          </a:p>
        </p:txBody>
      </p:sp>
    </p:spTree>
    <p:extLst>
      <p:ext uri="{BB962C8B-B14F-4D97-AF65-F5344CB8AC3E}">
        <p14:creationId xmlns:p14="http://schemas.microsoft.com/office/powerpoint/2010/main" val="61678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39798-19D4-54BC-890F-51212CC48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Depression and Bipolar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79C85-C3CD-BEB5-B41D-2ABCD71C5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According to the DSM-5 the symptom criteria  for Major Depressive Disorder (MDD) does not differ for children, adolescents or adults.</a:t>
            </a:r>
          </a:p>
          <a:p>
            <a:r>
              <a:rPr lang="en-GB" dirty="0">
                <a:latin typeface="Abadi" panose="020B0604020104020204" pitchFamily="34" charset="0"/>
              </a:rPr>
              <a:t>In children, symptoms might present as temper tantrums, oppositional behaviour and somatic symptoms, </a:t>
            </a:r>
          </a:p>
          <a:p>
            <a:r>
              <a:rPr lang="en-GB" dirty="0">
                <a:latin typeface="Abadi" panose="020B0604020104020204" pitchFamily="34" charset="0"/>
              </a:rPr>
              <a:t>Evidence of more symptoms of anxiety when depressed</a:t>
            </a:r>
          </a:p>
          <a:p>
            <a:r>
              <a:rPr lang="en-GB" dirty="0">
                <a:latin typeface="Abadi" panose="020B0604020104020204" pitchFamily="34" charset="0"/>
              </a:rPr>
              <a:t>Adolescents typically demonstrate more cognitive components such as guilt and hopelessness</a:t>
            </a:r>
          </a:p>
          <a:p>
            <a:r>
              <a:rPr lang="en-GB" dirty="0">
                <a:latin typeface="Abadi" panose="020B0604020104020204" pitchFamily="34" charset="0"/>
              </a:rPr>
              <a:t>Consider Depression from different psychological perspectives</a:t>
            </a:r>
          </a:p>
          <a:p>
            <a:endParaRPr lang="en-GB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311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C9AB9-29D5-C9D3-8F18-C1F19EA7C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Depression and Bipolar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CF640-4A72-622F-70B4-6C1A13536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Consider some of the factors</a:t>
            </a:r>
          </a:p>
          <a:p>
            <a:r>
              <a:rPr lang="en-GB" dirty="0">
                <a:latin typeface="Abadi" panose="020B0604020104020204" pitchFamily="34" charset="0"/>
              </a:rPr>
              <a:t>Characteristics</a:t>
            </a:r>
          </a:p>
          <a:p>
            <a:r>
              <a:rPr lang="en-GB" dirty="0">
                <a:latin typeface="Abadi" panose="020B0604020104020204" pitchFamily="34" charset="0"/>
              </a:rPr>
              <a:t>Treatment</a:t>
            </a:r>
          </a:p>
          <a:p>
            <a:r>
              <a:rPr lang="en-GB" dirty="0">
                <a:latin typeface="Abadi" panose="020B0604020104020204" pitchFamily="34" charset="0"/>
              </a:rPr>
              <a:t>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75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E827-97C3-65C1-B130-F06E0E476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D6BE9-A5E8-44A1-B932-D2C3611CB7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Generalised Anxiety Disorder (GAD)</a:t>
            </a:r>
          </a:p>
          <a:p>
            <a:r>
              <a:rPr lang="en-GB" dirty="0">
                <a:latin typeface="Abadi" panose="020B0604020104020204" pitchFamily="34" charset="0"/>
              </a:rPr>
              <a:t>Phobic Disorders</a:t>
            </a:r>
          </a:p>
          <a:p>
            <a:r>
              <a:rPr lang="en-GB" dirty="0">
                <a:latin typeface="Abadi" panose="020B0604020104020204" pitchFamily="34" charset="0"/>
              </a:rPr>
              <a:t>Social anxiety</a:t>
            </a:r>
            <a:endParaRPr lang="en-US" dirty="0">
              <a:latin typeface="Abadi" panose="020B0604020104020204" pitchFamily="34" charset="0"/>
            </a:endParaRPr>
          </a:p>
          <a:p>
            <a:pPr lvl="0">
              <a:lnSpc>
                <a:spcPct val="100000"/>
              </a:lnSpc>
            </a:pPr>
            <a:r>
              <a:rPr lang="en-GB" dirty="0">
                <a:latin typeface="Abadi" panose="020B0604020104020204" pitchFamily="34" charset="0"/>
              </a:rPr>
              <a:t>Separation anxiety</a:t>
            </a:r>
            <a:endParaRPr lang="en-US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FAC29-B41C-2DC9-8665-71E11216F1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Evolutionary perspective</a:t>
            </a:r>
          </a:p>
          <a:p>
            <a:r>
              <a:rPr lang="en-GB" dirty="0">
                <a:latin typeface="Abadi" panose="020B0604020104020204" pitchFamily="34" charset="0"/>
              </a:rPr>
              <a:t>A survival response</a:t>
            </a:r>
          </a:p>
          <a:p>
            <a:r>
              <a:rPr lang="en-GB" dirty="0">
                <a:latin typeface="Abadi" panose="020B0604020104020204" pitchFamily="34" charset="0"/>
              </a:rPr>
              <a:t>Fight Flight Freeze</a:t>
            </a:r>
          </a:p>
        </p:txBody>
      </p:sp>
    </p:spTree>
    <p:extLst>
      <p:ext uri="{BB962C8B-B14F-4D97-AF65-F5344CB8AC3E}">
        <p14:creationId xmlns:p14="http://schemas.microsoft.com/office/powerpoint/2010/main" val="413061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804B-BEA3-4D05-B4A6-A83456C4A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58" y="841248"/>
            <a:ext cx="4595296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  <a:t>Attention Deficit Hyperactivity Disorder (ADHD)</a:t>
            </a:r>
            <a:endParaRPr lang="en-GB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D36C9E-5FDD-455B-B3E1-5F1225965D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030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1B664-C4B4-4F27-8D9F-21D845885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  <a:t>ICD-11 Classification:</a:t>
            </a:r>
            <a:endParaRPr lang="en-GB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D4266-D56F-4916-9E3D-9859DAFC6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302" y="232968"/>
            <a:ext cx="4584882" cy="62318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ea typeface="+mn-lt"/>
                <a:cs typeface="+mn-lt"/>
              </a:rPr>
              <a:t>“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ea typeface="+mn-lt"/>
                <a:cs typeface="+mn-lt"/>
              </a:rPr>
              <a:t>persistent pattern (at least 6 months) of inattention and/or hyperactivity-impulsivity that has a direct negative impact on academic, occupational or social functioning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ea typeface="+mn-lt"/>
                <a:cs typeface="+mn-lt"/>
              </a:rPr>
              <a:t>. (ICD-11, 2018)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The ICD-11 states that the onset of ADHD happens prior to the age of 12, usually in early-to mid-childhood.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The inattention, or hyperactivity is outside the limits expected of age and intellectual functioning.</a:t>
            </a:r>
          </a:p>
        </p:txBody>
      </p:sp>
    </p:spTree>
    <p:extLst>
      <p:ext uri="{BB962C8B-B14F-4D97-AF65-F5344CB8AC3E}">
        <p14:creationId xmlns:p14="http://schemas.microsoft.com/office/powerpoint/2010/main" val="28760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48419-7F4F-465E-93C4-A13B997EE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083" y="848605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  <a:t>Causes of ADHD?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76017-BDA9-4FD7-AE39-28FD18D83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5299" y="448464"/>
            <a:ext cx="5871885" cy="606882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Genetic component, with a high estimated heritability rate. 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Environmental Risk Factors: 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A combination of the following during pregnancy/early childhood may increase the likelihood of ADHD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Maternal smoking/drinking and stress during pregnancy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Parental history of antisocial behaviour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Lower maternal education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Separation of parents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Maternal depression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" panose="020B0604020104020204" pitchFamily="34" charset="0"/>
                <a:cs typeface="Calibri"/>
              </a:rPr>
              <a:t>ACEs</a:t>
            </a:r>
          </a:p>
          <a:p>
            <a:endParaRPr lang="en-GB" sz="18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556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994A6-A587-45A9-A27F-9051EC6CD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105A6-D386-4BE3-8BC3-693F0BDD6E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GB" sz="3200" dirty="0">
                <a:latin typeface="Abadi" panose="020B0604020104020204" pitchFamily="34" charset="0"/>
                <a:ea typeface="+mj-lt"/>
                <a:cs typeface="+mj-lt"/>
              </a:rPr>
              <a:t>Working in small groups, choose one of the following topics and  present your findings to the larger group:</a:t>
            </a:r>
          </a:p>
          <a:p>
            <a:r>
              <a:rPr lang="en-GB" sz="3200" dirty="0">
                <a:latin typeface="Abadi" panose="020B0604020104020204" pitchFamily="34" charset="0"/>
                <a:ea typeface="+mj-lt"/>
                <a:cs typeface="+mj-lt"/>
              </a:rPr>
              <a:t>Panic Attack</a:t>
            </a:r>
          </a:p>
          <a:p>
            <a:r>
              <a:rPr lang="en-GB" sz="3200" dirty="0" err="1">
                <a:latin typeface="Abadi" panose="020B0604020104020204" pitchFamily="34" charset="0"/>
                <a:ea typeface="+mj-lt"/>
                <a:cs typeface="+mj-lt"/>
              </a:rPr>
              <a:t>Tourettes</a:t>
            </a:r>
            <a:r>
              <a:rPr lang="en-GB" sz="3200" dirty="0">
                <a:latin typeface="Abadi" panose="020B0604020104020204" pitchFamily="34" charset="0"/>
                <a:ea typeface="+mj-lt"/>
                <a:cs typeface="+mj-lt"/>
              </a:rPr>
              <a:t> </a:t>
            </a:r>
          </a:p>
          <a:p>
            <a:r>
              <a:rPr lang="en-GB" sz="3200" dirty="0">
                <a:latin typeface="Abadi" panose="020B0604020104020204" pitchFamily="34" charset="0"/>
                <a:ea typeface="+mj-lt"/>
                <a:cs typeface="+mj-lt"/>
              </a:rPr>
              <a:t>Obsessive Compulsive Disorder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570098-0CBE-6FAB-2010-589E956C5F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4200" y="2438399"/>
            <a:ext cx="4189414" cy="357517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badi" panose="020B0604020104020204" pitchFamily="34" charset="0"/>
              </a:rPr>
              <a:t>Consider the following:</a:t>
            </a:r>
          </a:p>
          <a:p>
            <a:r>
              <a:rPr lang="en-GB" sz="2400" dirty="0">
                <a:latin typeface="Abadi" panose="020B0604020104020204" pitchFamily="34" charset="0"/>
              </a:rPr>
              <a:t>Characteristics</a:t>
            </a:r>
          </a:p>
          <a:p>
            <a:r>
              <a:rPr lang="en-GB" sz="2400" dirty="0">
                <a:latin typeface="Abadi" panose="020B0604020104020204" pitchFamily="34" charset="0"/>
              </a:rPr>
              <a:t>Risk Factors</a:t>
            </a:r>
          </a:p>
          <a:p>
            <a:r>
              <a:rPr lang="en-GB" sz="2400" dirty="0">
                <a:latin typeface="Abadi" panose="020B0604020104020204" pitchFamily="34" charset="0"/>
              </a:rPr>
              <a:t>Diagnosis/Assessment</a:t>
            </a:r>
          </a:p>
          <a:p>
            <a:r>
              <a:rPr lang="en-GB" sz="2400" dirty="0">
                <a:latin typeface="Abadi" panose="020B0604020104020204" pitchFamily="34" charset="0"/>
              </a:rPr>
              <a:t>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95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Nature Illustration 16x9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31377.potx" id="{56A48130-F36A-41C3-8C0C-0EF853C6708B}" vid="{0432F83B-7085-406B-BFE7-677E72A6CADA}"/>
    </a:ext>
  </a:extLst>
</a:theme>
</file>

<file path=ppt/theme/theme2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Rainbow presentation</Template>
  <TotalTime>1637</TotalTime>
  <Words>621</Words>
  <Application>Microsoft Office PowerPoint</Application>
  <PresentationFormat>Widescreen</PresentationFormat>
  <Paragraphs>105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Abadi</vt:lpstr>
      <vt:lpstr>Arial</vt:lpstr>
      <vt:lpstr>Calibri</vt:lpstr>
      <vt:lpstr>Calibri Light</vt:lpstr>
      <vt:lpstr>Segoe Print</vt:lpstr>
      <vt:lpstr>Nature Illustration 16x9</vt:lpstr>
      <vt:lpstr>Mental Health in Children and Young People</vt:lpstr>
      <vt:lpstr>Lesson Aims</vt:lpstr>
      <vt:lpstr>Child Development</vt:lpstr>
      <vt:lpstr>Attachment</vt:lpstr>
      <vt:lpstr>Emotional Regulation</vt:lpstr>
      <vt:lpstr>Neuro Development</vt:lpstr>
      <vt:lpstr>Normal v Abnormal</vt:lpstr>
      <vt:lpstr>Emotional  Health Matters</vt:lpstr>
      <vt:lpstr>Mental Health Disorders in Children and |Young People</vt:lpstr>
      <vt:lpstr>Depression and Bipolar Disorder</vt:lpstr>
      <vt:lpstr>Depression and Bipolar Disorder</vt:lpstr>
      <vt:lpstr>Anxiety Disorders</vt:lpstr>
      <vt:lpstr>Attention Deficit Hyperactivity Disorder (ADHD)</vt:lpstr>
      <vt:lpstr>ICD-11 Classification:</vt:lpstr>
      <vt:lpstr>Causes of ADHD?</vt:lpstr>
      <vt:lpstr>Group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in Children and Young People</dc:title>
  <dc:creator>Andrea Williams</dc:creator>
  <cp:lastModifiedBy>Andrea Williams</cp:lastModifiedBy>
  <cp:revision>2</cp:revision>
  <dcterms:created xsi:type="dcterms:W3CDTF">2024-03-04T12:50:40Z</dcterms:created>
  <dcterms:modified xsi:type="dcterms:W3CDTF">2024-03-05T22:03:10Z</dcterms:modified>
</cp:coreProperties>
</file>