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23"/>
    <p:sldId id="257" r:id="rId24"/>
    <p:sldId id="258" r:id="rId25"/>
    <p:sldId id="259" r:id="rId26"/>
    <p:sldId id="260" r:id="rId27"/>
  </p:sldIdLst>
  <p:sldSz cx="18288000" cy="10287000"/>
  <p:notesSz cx="6858000" cy="9144000"/>
  <p:embeddedFontLst>
    <p:embeddedFont>
      <p:font typeface="Arimo" charset="1" panose="020B0604020202020204"/>
      <p:regular r:id="rId6"/>
    </p:embeddedFont>
    <p:embeddedFont>
      <p:font typeface="Arimo Bold" charset="1" panose="020B0704020202020204"/>
      <p:regular r:id="rId7"/>
    </p:embeddedFont>
    <p:embeddedFont>
      <p:font typeface="Arimo Italics" charset="1" panose="020B0604020202090204"/>
      <p:regular r:id="rId8"/>
    </p:embeddedFont>
    <p:embeddedFont>
      <p:font typeface="Arimo Bold Italics" charset="1" panose="020B0704020202090204"/>
      <p:regular r:id="rId9"/>
    </p:embeddedFont>
    <p:embeddedFont>
      <p:font typeface="TT Tsars A" charset="1" panose="02000503080000020004"/>
      <p:regular r:id="rId10"/>
    </p:embeddedFont>
    <p:embeddedFont>
      <p:font typeface="TT Tsars A Bold" charset="1" panose="02000803080000020004"/>
      <p:regular r:id="rId11"/>
    </p:embeddedFont>
    <p:embeddedFont>
      <p:font typeface="Garet 1" charset="1" panose="00000000000000000000"/>
      <p:regular r:id="rId12"/>
    </p:embeddedFont>
    <p:embeddedFont>
      <p:font typeface="Garet 1 Bold" charset="1" panose="00000000000000000000"/>
      <p:regular r:id="rId13"/>
    </p:embeddedFont>
    <p:embeddedFont>
      <p:font typeface="Garet 2" charset="1" panose="00000000000000000000"/>
      <p:regular r:id="rId14"/>
    </p:embeddedFont>
    <p:embeddedFont>
      <p:font typeface="Garet 2 Bold" charset="1" panose="00000000000000000000"/>
      <p:regular r:id="rId15"/>
    </p:embeddedFont>
    <p:embeddedFont>
      <p:font typeface="Garet 2 Italics" charset="1" panose="00000000000000000000"/>
      <p:regular r:id="rId16"/>
    </p:embeddedFont>
    <p:embeddedFont>
      <p:font typeface="Garet 2 Bold Italics" charset="1" panose="00000000000000000000"/>
      <p:regular r:id="rId17"/>
    </p:embeddedFont>
    <p:embeddedFont>
      <p:font typeface="Garet 2 Light" charset="1" panose="00000000000000000000"/>
      <p:regular r:id="rId18"/>
    </p:embeddedFont>
    <p:embeddedFont>
      <p:font typeface="Garet 2 Ultra-Bold" charset="1" panose="00000000000000000000"/>
      <p:regular r:id="rId19"/>
    </p:embeddedFont>
    <p:embeddedFont>
      <p:font typeface="Garet 2 Ultra-Bold Italics" charset="1" panose="00000000000000000000"/>
      <p:regular r:id="rId20"/>
    </p:embeddedFont>
    <p:embeddedFont>
      <p:font typeface="Garet 2 Heavy" charset="1" panose="00000000000000000000"/>
      <p:regular r:id="rId21"/>
    </p:embeddedFont>
    <p:embeddedFont>
      <p:font typeface="Garet 2 Heavy Italics" charset="1" panose="0000000000000000000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14" Target="fonts/font14.fntdata" Type="http://schemas.openxmlformats.org/officeDocument/2006/relationships/font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slides/slide1.xml" Type="http://schemas.openxmlformats.org/officeDocument/2006/relationships/slide"/><Relationship Id="rId24" Target="slides/slide2.xml" Type="http://schemas.openxmlformats.org/officeDocument/2006/relationships/slide"/><Relationship Id="rId25" Target="slides/slide3.xml" Type="http://schemas.openxmlformats.org/officeDocument/2006/relationships/slide"/><Relationship Id="rId26" Target="slides/slide4.xml" Type="http://schemas.openxmlformats.org/officeDocument/2006/relationships/slide"/><Relationship Id="rId27" Target="slides/slide5.xml" Type="http://schemas.openxmlformats.org/officeDocument/2006/relationships/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fonts/font6.fntdata" Type="http://schemas.openxmlformats.org/officeDocument/2006/relationships/font"/><Relationship Id="rId7" Target="fonts/font7.fntdata" Type="http://schemas.openxmlformats.org/officeDocument/2006/relationships/font"/><Relationship Id="rId8" Target="fonts/font8.fntdata" Type="http://schemas.openxmlformats.org/officeDocument/2006/relationships/font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D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2208121" y="368955"/>
            <a:ext cx="6893724" cy="1319490"/>
            <a:chOff x="0" y="0"/>
            <a:chExt cx="9999192" cy="191389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9999192" cy="1913890"/>
            </a:xfrm>
            <a:custGeom>
              <a:avLst/>
              <a:gdLst/>
              <a:ahLst/>
              <a:cxnLst/>
              <a:rect r="r" b="b" t="t" l="l"/>
              <a:pathLst>
                <a:path h="1913890" w="9999192">
                  <a:moveTo>
                    <a:pt x="9999192" y="956945"/>
                  </a:moveTo>
                  <a:cubicBezTo>
                    <a:pt x="9999192" y="1485392"/>
                    <a:pt x="9570820" y="1913890"/>
                    <a:pt x="9042247" y="1913890"/>
                  </a:cubicBezTo>
                  <a:lnTo>
                    <a:pt x="956945" y="1913890"/>
                  </a:lnTo>
                  <a:cubicBezTo>
                    <a:pt x="428371" y="1913890"/>
                    <a:pt x="0" y="1485392"/>
                    <a:pt x="0" y="9569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9042247" y="0"/>
                  </a:lnTo>
                  <a:cubicBezTo>
                    <a:pt x="9570694" y="0"/>
                    <a:pt x="9999192" y="428371"/>
                    <a:pt x="9999192" y="956945"/>
                  </a:cubicBezTo>
                  <a:close/>
                </a:path>
              </a:pathLst>
            </a:custGeom>
            <a:solidFill>
              <a:srgbClr val="1D4E55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-1124443" y="8385195"/>
            <a:ext cx="20536886" cy="1319490"/>
            <a:chOff x="0" y="0"/>
            <a:chExt cx="29788293" cy="191389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9788293" cy="1913890"/>
            </a:xfrm>
            <a:custGeom>
              <a:avLst/>
              <a:gdLst/>
              <a:ahLst/>
              <a:cxnLst/>
              <a:rect r="r" b="b" t="t" l="l"/>
              <a:pathLst>
                <a:path h="1913890" w="29788293">
                  <a:moveTo>
                    <a:pt x="29788293" y="956945"/>
                  </a:moveTo>
                  <a:cubicBezTo>
                    <a:pt x="29788293" y="1485392"/>
                    <a:pt x="29359923" y="1913890"/>
                    <a:pt x="28831347" y="1913890"/>
                  </a:cubicBezTo>
                  <a:lnTo>
                    <a:pt x="956945" y="1913890"/>
                  </a:lnTo>
                  <a:cubicBezTo>
                    <a:pt x="428371" y="1913890"/>
                    <a:pt x="0" y="1485392"/>
                    <a:pt x="0" y="956945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28831347" y="0"/>
                  </a:lnTo>
                  <a:cubicBezTo>
                    <a:pt x="29359796" y="0"/>
                    <a:pt x="29788293" y="428371"/>
                    <a:pt x="29788293" y="956945"/>
                  </a:cubicBezTo>
                  <a:close/>
                </a:path>
              </a:pathLst>
            </a:custGeom>
            <a:solidFill>
              <a:srgbClr val="1D4E55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890039" y="1028700"/>
            <a:ext cx="6988550" cy="6988522"/>
            <a:chOff x="0" y="0"/>
            <a:chExt cx="6350000" cy="634997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6349975"/>
            </a:xfrm>
            <a:custGeom>
              <a:avLst/>
              <a:gdLst/>
              <a:ahLst/>
              <a:cxnLst/>
              <a:rect r="r" b="b" t="t" l="l"/>
              <a:pathLst>
                <a:path h="6349975" w="6350000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2"/>
              <a:stretch>
                <a:fillRect l="-25046" t="0" r="-25046" b="0"/>
              </a:stretch>
            </a:blipFill>
          </p:spPr>
        </p:sp>
      </p:grpSp>
      <p:grpSp>
        <p:nvGrpSpPr>
          <p:cNvPr name="Group 8" id="8"/>
          <p:cNvGrpSpPr>
            <a:grpSpLocks noChangeAspect="true"/>
          </p:cNvGrpSpPr>
          <p:nvPr/>
        </p:nvGrpSpPr>
        <p:grpSpPr>
          <a:xfrm rot="0">
            <a:off x="1280830" y="1241107"/>
            <a:ext cx="2670738" cy="2670738"/>
            <a:chOff x="0" y="0"/>
            <a:chExt cx="6355080" cy="635508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5E887C"/>
            </a:solid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7760976" y="5143500"/>
            <a:ext cx="1766713" cy="1766713"/>
            <a:chOff x="0" y="0"/>
            <a:chExt cx="6350000" cy="63500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5E887C"/>
            </a:solid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9728025" y="3073667"/>
            <a:ext cx="7531275" cy="31714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8236"/>
              </a:lnSpc>
            </a:pPr>
            <a:r>
              <a:rPr lang="en-US" sz="8236">
                <a:solidFill>
                  <a:srgbClr val="1D4E55"/>
                </a:solidFill>
                <a:latin typeface="TT Tsars A"/>
              </a:rPr>
              <a:t>Introduction to the middle ages 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686225" y="857250"/>
            <a:ext cx="4748000" cy="400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3000"/>
              </a:lnSpc>
            </a:pPr>
            <a:r>
              <a:rPr lang="en-US" sz="3000">
                <a:solidFill>
                  <a:srgbClr val="FBFDF4"/>
                </a:solidFill>
                <a:latin typeface="Garet 1"/>
              </a:rPr>
              <a:t>Week 1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1555043" y="7280572"/>
            <a:ext cx="5704257" cy="514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4080"/>
              </a:lnSpc>
            </a:pPr>
            <a:r>
              <a:rPr lang="en-US" sz="3400">
                <a:solidFill>
                  <a:srgbClr val="1D4E55"/>
                </a:solidFill>
                <a:latin typeface="Garet 1"/>
              </a:rPr>
              <a:t>Prof. Annie Jones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2511300" y="8835390"/>
            <a:ext cx="4748000" cy="41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3359"/>
              </a:lnSpc>
            </a:pPr>
            <a:r>
              <a:rPr lang="en-US" sz="2799">
                <a:solidFill>
                  <a:srgbClr val="FBFDF4"/>
                </a:solidFill>
                <a:latin typeface="Garet 1"/>
              </a:rPr>
              <a:t>Medieval history 101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BFD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4441537"/>
            <a:ext cx="16273611" cy="5422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099"/>
              </a:lnSpc>
              <a:spcBef>
                <a:spcPct val="0"/>
              </a:spcBef>
            </a:pPr>
            <a:r>
              <a:rPr lang="en-US" sz="4099">
                <a:solidFill>
                  <a:srgbClr val="000000"/>
                </a:solidFill>
                <a:latin typeface="Garet 1"/>
              </a:rPr>
              <a:t>What happened to Roman Britain after the Empire's decline?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D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10518" r="0" b="-10518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3702487" y="3342842"/>
            <a:ext cx="12823671" cy="4442834"/>
            <a:chOff x="0" y="0"/>
            <a:chExt cx="3377428" cy="1170129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3377428" cy="1170129"/>
            </a:xfrm>
            <a:custGeom>
              <a:avLst/>
              <a:gdLst/>
              <a:ahLst/>
              <a:cxnLst/>
              <a:rect r="r" b="b" t="t" l="l"/>
              <a:pathLst>
                <a:path h="1170129" w="3377428">
                  <a:moveTo>
                    <a:pt x="0" y="0"/>
                  </a:moveTo>
                  <a:lnTo>
                    <a:pt x="3377428" y="0"/>
                  </a:lnTo>
                  <a:lnTo>
                    <a:pt x="3377428" y="1170129"/>
                  </a:lnTo>
                  <a:lnTo>
                    <a:pt x="0" y="1170129"/>
                  </a:lnTo>
                  <a:close/>
                </a:path>
              </a:pathLst>
            </a:custGeom>
            <a:solidFill>
              <a:srgbClr val="EDD0D5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9525"/>
              <a:ext cx="3377428" cy="117965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120"/>
                </a:lnSpc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3433039" y="4163580"/>
            <a:ext cx="12758429" cy="2641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755649" indent="-377824" lvl="1">
              <a:lnSpc>
                <a:spcPts val="3499"/>
              </a:lnSpc>
              <a:buFont typeface="Arial"/>
              <a:buChar char="•"/>
            </a:pPr>
            <a:r>
              <a:rPr lang="en-US" sz="3499">
                <a:solidFill>
                  <a:srgbClr val="000000"/>
                </a:solidFill>
                <a:latin typeface="Garet 2"/>
              </a:rPr>
              <a:t>Political instability and economic difficulties within the Empire.</a:t>
            </a:r>
          </a:p>
          <a:p>
            <a:pPr algn="ctr" marL="755649" indent="-377824" lvl="1">
              <a:lnSpc>
                <a:spcPts val="3499"/>
              </a:lnSpc>
              <a:buFont typeface="Arial"/>
              <a:buChar char="•"/>
            </a:pPr>
            <a:r>
              <a:rPr lang="en-US" sz="3499">
                <a:solidFill>
                  <a:srgbClr val="000000"/>
                </a:solidFill>
                <a:latin typeface="Garet 2"/>
              </a:rPr>
              <a:t>Barbarian invasions putting strain on Roman resources.</a:t>
            </a:r>
          </a:p>
          <a:p>
            <a:pPr algn="ctr" marL="755649" indent="-377824" lvl="1">
              <a:lnSpc>
                <a:spcPts val="3499"/>
              </a:lnSpc>
              <a:buFont typeface="Arial"/>
              <a:buChar char="•"/>
            </a:pPr>
            <a:r>
              <a:rPr lang="en-US" sz="3499">
                <a:solidFill>
                  <a:srgbClr val="000000"/>
                </a:solidFill>
                <a:latin typeface="Garet 2"/>
              </a:rPr>
              <a:t>Gradual withdrawal of Roman troops from Britain (around 410 AD).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0DF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124443" y="708493"/>
            <a:ext cx="20536886" cy="1935813"/>
            <a:chOff x="0" y="0"/>
            <a:chExt cx="29788293" cy="280785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9788293" cy="2807853"/>
            </a:xfrm>
            <a:custGeom>
              <a:avLst/>
              <a:gdLst/>
              <a:ahLst/>
              <a:cxnLst/>
              <a:rect r="r" b="b" t="t" l="l"/>
              <a:pathLst>
                <a:path h="2807853" w="29788293">
                  <a:moveTo>
                    <a:pt x="29788293" y="1403927"/>
                  </a:moveTo>
                  <a:cubicBezTo>
                    <a:pt x="29788293" y="2379356"/>
                    <a:pt x="29359923" y="2807853"/>
                    <a:pt x="28831347" y="2807853"/>
                  </a:cubicBezTo>
                  <a:lnTo>
                    <a:pt x="956945" y="2807853"/>
                  </a:lnTo>
                  <a:cubicBezTo>
                    <a:pt x="428371" y="2807853"/>
                    <a:pt x="0" y="2379356"/>
                    <a:pt x="0" y="1403927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28831347" y="0"/>
                  </a:lnTo>
                  <a:cubicBezTo>
                    <a:pt x="29359796" y="0"/>
                    <a:pt x="29788293" y="428371"/>
                    <a:pt x="29788293" y="1403927"/>
                  </a:cubicBezTo>
                  <a:close/>
                </a:path>
              </a:pathLst>
            </a:custGeom>
            <a:solidFill>
              <a:srgbClr val="FBFDF4"/>
            </a:solidFill>
          </p:spPr>
        </p:sp>
      </p:grp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14937458" y="6587829"/>
            <a:ext cx="1958326" cy="1958326"/>
            <a:chOff x="0" y="0"/>
            <a:chExt cx="6355080" cy="635508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6355080" cy="6355080"/>
            </a:xfrm>
            <a:custGeom>
              <a:avLst/>
              <a:gdLst/>
              <a:ahLst/>
              <a:cxnLst/>
              <a:rect r="r" b="b" t="t" l="l"/>
              <a:pathLst>
                <a:path h="6355080" w="6355080">
                  <a:moveTo>
                    <a:pt x="3177540" y="6355080"/>
                  </a:moveTo>
                  <a:cubicBezTo>
                    <a:pt x="2329180" y="6355080"/>
                    <a:pt x="1530350" y="6024880"/>
                    <a:pt x="930910" y="5424170"/>
                  </a:cubicBezTo>
                  <a:cubicBezTo>
                    <a:pt x="330200" y="4824730"/>
                    <a:pt x="0" y="4025900"/>
                    <a:pt x="0" y="3177540"/>
                  </a:cubicBezTo>
                  <a:cubicBezTo>
                    <a:pt x="0" y="2329180"/>
                    <a:pt x="330200" y="1530350"/>
                    <a:pt x="930910" y="930910"/>
                  </a:cubicBezTo>
                  <a:cubicBezTo>
                    <a:pt x="1530350" y="330200"/>
                    <a:pt x="2329180" y="0"/>
                    <a:pt x="3177540" y="0"/>
                  </a:cubicBezTo>
                  <a:cubicBezTo>
                    <a:pt x="4025900" y="0"/>
                    <a:pt x="4824730" y="330200"/>
                    <a:pt x="5424170" y="930910"/>
                  </a:cubicBezTo>
                  <a:cubicBezTo>
                    <a:pt x="6024880" y="1531620"/>
                    <a:pt x="6355080" y="2329180"/>
                    <a:pt x="6355080" y="3177540"/>
                  </a:cubicBezTo>
                  <a:cubicBezTo>
                    <a:pt x="6355080" y="4025900"/>
                    <a:pt x="6024880" y="4824730"/>
                    <a:pt x="5424170" y="5424170"/>
                  </a:cubicBezTo>
                  <a:cubicBezTo>
                    <a:pt x="4824730" y="6024880"/>
                    <a:pt x="4025900" y="6355080"/>
                    <a:pt x="3177540" y="6355080"/>
                  </a:cubicBezTo>
                  <a:close/>
                  <a:moveTo>
                    <a:pt x="3177540" y="190500"/>
                  </a:moveTo>
                  <a:cubicBezTo>
                    <a:pt x="2379980" y="190500"/>
                    <a:pt x="1629410" y="501650"/>
                    <a:pt x="1065530" y="1065530"/>
                  </a:cubicBezTo>
                  <a:cubicBezTo>
                    <a:pt x="501650" y="1629410"/>
                    <a:pt x="190500" y="2379980"/>
                    <a:pt x="190500" y="3177540"/>
                  </a:cubicBezTo>
                  <a:cubicBezTo>
                    <a:pt x="190500" y="3975100"/>
                    <a:pt x="501650" y="4725670"/>
                    <a:pt x="1065530" y="5289550"/>
                  </a:cubicBezTo>
                  <a:cubicBezTo>
                    <a:pt x="1629410" y="5853430"/>
                    <a:pt x="2379980" y="6164580"/>
                    <a:pt x="3177540" y="6164580"/>
                  </a:cubicBezTo>
                  <a:cubicBezTo>
                    <a:pt x="3975100" y="6164580"/>
                    <a:pt x="4725670" y="5853430"/>
                    <a:pt x="5289550" y="5289550"/>
                  </a:cubicBezTo>
                  <a:cubicBezTo>
                    <a:pt x="5853430" y="4725670"/>
                    <a:pt x="6164580" y="3975100"/>
                    <a:pt x="6164580" y="3177540"/>
                  </a:cubicBezTo>
                  <a:cubicBezTo>
                    <a:pt x="6164580" y="2379980"/>
                    <a:pt x="5853430" y="1629410"/>
                    <a:pt x="5289550" y="1065530"/>
                  </a:cubicBezTo>
                  <a:cubicBezTo>
                    <a:pt x="4725670" y="501650"/>
                    <a:pt x="3975100" y="190500"/>
                    <a:pt x="3177540" y="190500"/>
                  </a:cubicBezTo>
                  <a:close/>
                </a:path>
              </a:pathLst>
            </a:custGeom>
            <a:solidFill>
              <a:srgbClr val="1D4E55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0553700" y="1771715"/>
            <a:ext cx="6134099" cy="6134075"/>
            <a:chOff x="0" y="0"/>
            <a:chExt cx="6350000" cy="634997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6350000" cy="6349975"/>
            </a:xfrm>
            <a:custGeom>
              <a:avLst/>
              <a:gdLst/>
              <a:ahLst/>
              <a:cxnLst/>
              <a:rect r="r" b="b" t="t" l="l"/>
              <a:pathLst>
                <a:path h="6349975" w="6350000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2"/>
              <a:stretch>
                <a:fillRect l="-23394" t="0" r="-23394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9920008" y="2992410"/>
            <a:ext cx="1623732" cy="1623732"/>
            <a:chOff x="0" y="0"/>
            <a:chExt cx="6350000" cy="63500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5E887C"/>
            </a:solid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6223480" y="8760382"/>
            <a:ext cx="3696527" cy="3696527"/>
            <a:chOff x="0" y="0"/>
            <a:chExt cx="6350000" cy="63500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8D9E96"/>
            </a:solid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1217612" y="1371665"/>
            <a:ext cx="8371281" cy="790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20"/>
              </a:lnSpc>
              <a:spcBef>
                <a:spcPct val="0"/>
              </a:spcBef>
            </a:pPr>
            <a:r>
              <a:rPr lang="en-US" sz="2600">
                <a:solidFill>
                  <a:srgbClr val="1D4E55"/>
                </a:solidFill>
                <a:latin typeface="Garet 1 Bold"/>
              </a:rPr>
              <a:t>The fall of the Roman Empire and its impact on Britain.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24863" y="4182926"/>
            <a:ext cx="9556781" cy="38643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>
              <a:lnSpc>
                <a:spcPts val="4355"/>
              </a:lnSpc>
            </a:pPr>
            <a:r>
              <a:rPr lang="en-US" sz="3111">
                <a:solidFill>
                  <a:srgbClr val="1D4E55"/>
                </a:solidFill>
                <a:latin typeface="Arimo"/>
              </a:rPr>
              <a:t>The fall of the Roman Empire in 476 AD led to chaos in Britain, allowing Anglo-Saxon invasions. This marked the start of the Anglo-Saxon era, creating independent kingdoms with a blend of Celtic and Anglo-Saxon cultures. Although centralized authority declined, Roman influence persisted in infrastructure, language, law, and culture, shaping Britain's history.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BFD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124443" y="708493"/>
            <a:ext cx="20536886" cy="1935813"/>
            <a:chOff x="0" y="0"/>
            <a:chExt cx="29788293" cy="280785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9788293" cy="2807853"/>
            </a:xfrm>
            <a:custGeom>
              <a:avLst/>
              <a:gdLst/>
              <a:ahLst/>
              <a:cxnLst/>
              <a:rect r="r" b="b" t="t" l="l"/>
              <a:pathLst>
                <a:path h="2807853" w="29788293">
                  <a:moveTo>
                    <a:pt x="29788293" y="1403927"/>
                  </a:moveTo>
                  <a:cubicBezTo>
                    <a:pt x="29788293" y="2379356"/>
                    <a:pt x="29359923" y="2807853"/>
                    <a:pt x="28831347" y="2807853"/>
                  </a:cubicBezTo>
                  <a:lnTo>
                    <a:pt x="956945" y="2807853"/>
                  </a:lnTo>
                  <a:cubicBezTo>
                    <a:pt x="428371" y="2807853"/>
                    <a:pt x="0" y="2379356"/>
                    <a:pt x="0" y="1403927"/>
                  </a:cubicBezTo>
                  <a:cubicBezTo>
                    <a:pt x="0" y="428371"/>
                    <a:pt x="428371" y="0"/>
                    <a:pt x="956945" y="0"/>
                  </a:cubicBezTo>
                  <a:lnTo>
                    <a:pt x="28831347" y="0"/>
                  </a:lnTo>
                  <a:cubicBezTo>
                    <a:pt x="29359796" y="0"/>
                    <a:pt x="29788293" y="428371"/>
                    <a:pt x="29788293" y="1403927"/>
                  </a:cubicBezTo>
                  <a:close/>
                </a:path>
              </a:pathLst>
            </a:custGeom>
            <a:solidFill>
              <a:srgbClr val="1D4E55"/>
            </a:solidFill>
          </p:spPr>
        </p:sp>
      </p:grpSp>
      <p:sp>
        <p:nvSpPr>
          <p:cNvPr name="TextBox 4" id="4"/>
          <p:cNvSpPr txBox="true"/>
          <p:nvPr/>
        </p:nvSpPr>
        <p:spPr>
          <a:xfrm rot="0">
            <a:off x="3199329" y="889000"/>
            <a:ext cx="13623901" cy="168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00"/>
              </a:lnSpc>
            </a:pPr>
            <a:r>
              <a:rPr lang="en-US" sz="6500">
                <a:solidFill>
                  <a:srgbClr val="FBFDF4"/>
                </a:solidFill>
                <a:latin typeface="TT Tsars A"/>
              </a:rPr>
              <a:t>emergence of Anglo-Saxon kingdoms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-676920" y="7560172"/>
            <a:ext cx="19641840" cy="3129557"/>
            <a:chOff x="0" y="0"/>
            <a:chExt cx="26189120" cy="4172743"/>
          </a:xfrm>
        </p:grpSpPr>
        <p:pic>
          <p:nvPicPr>
            <p:cNvPr name="Picture 6" id="6"/>
            <p:cNvPicPr>
              <a:picLocks noChangeAspect="true"/>
            </p:cNvPicPr>
            <p:nvPr/>
          </p:nvPicPr>
          <p:blipFill>
            <a:blip r:embed="rId2"/>
            <a:srcRect l="0" t="37952" r="0" b="37952"/>
            <a:stretch>
              <a:fillRect/>
            </a:stretch>
          </p:blipFill>
          <p:spPr>
            <a:xfrm flipH="false" flipV="false">
              <a:off x="0" y="0"/>
              <a:ext cx="26189120" cy="4172743"/>
            </a:xfrm>
            <a:prstGeom prst="rect">
              <a:avLst/>
            </a:prstGeom>
          </p:spPr>
        </p:pic>
      </p:grpSp>
      <p:grpSp>
        <p:nvGrpSpPr>
          <p:cNvPr name="Group 7" id="7"/>
          <p:cNvGrpSpPr/>
          <p:nvPr/>
        </p:nvGrpSpPr>
        <p:grpSpPr>
          <a:xfrm rot="0">
            <a:off x="7377287" y="6894956"/>
            <a:ext cx="1766713" cy="1766713"/>
            <a:chOff x="0" y="0"/>
            <a:chExt cx="6350000" cy="635000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6350000" cy="6350000"/>
            </a:xfrm>
            <a:custGeom>
              <a:avLst/>
              <a:gdLst/>
              <a:ahLst/>
              <a:cxnLst/>
              <a:rect r="r" b="b" t="t" l="l"/>
              <a:pathLst>
                <a:path h="6350000" w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5E887C"/>
            </a:solidFill>
          </p:spPr>
        </p:sp>
      </p:grpSp>
      <p:sp>
        <p:nvSpPr>
          <p:cNvPr name="TextBox 9" id="9"/>
          <p:cNvSpPr txBox="true"/>
          <p:nvPr/>
        </p:nvSpPr>
        <p:spPr>
          <a:xfrm rot="0">
            <a:off x="736745" y="3483233"/>
            <a:ext cx="8019658" cy="23852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88"/>
              </a:lnSpc>
              <a:spcBef>
                <a:spcPct val="0"/>
              </a:spcBef>
            </a:pPr>
            <a:r>
              <a:rPr lang="en-US" sz="2657">
                <a:solidFill>
                  <a:srgbClr val="000000"/>
                </a:solidFill>
                <a:latin typeface="Garet 1 Bold"/>
              </a:rPr>
              <a:t>The emergence of Anglo-Saxon kingdoms like Wessex and Mercia during early medieval history involved invasions, settlements, and unique political structures. Wessex, led by King Alfred the Great, became powerful militarily and culturally.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412477" y="3515793"/>
            <a:ext cx="7846823" cy="2352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20"/>
              </a:lnSpc>
              <a:spcBef>
                <a:spcPct val="0"/>
              </a:spcBef>
            </a:pPr>
            <a:r>
              <a:rPr lang="en-US" sz="2600">
                <a:solidFill>
                  <a:srgbClr val="000000"/>
                </a:solidFill>
                <a:latin typeface="Garet 1 Bold"/>
              </a:rPr>
              <a:t>Mercia influenced the political landscape through conflicts. Settlement patterns were shaped by geography, resources, and interactions. These kingdoms laid the groundwork for the eventual unification of England under one monarchy.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DAF_gGQ6Wko</dc:identifier>
  <dcterms:modified xsi:type="dcterms:W3CDTF">2011-08-01T06:04:30Z</dcterms:modified>
  <cp:revision>1</cp:revision>
  <dc:title>Week 1: Introduction to the middle ages</dc:title>
</cp:coreProperties>
</file>