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8" r:id="rId2"/>
    <p:sldId id="266" r:id="rId3"/>
    <p:sldId id="265" r:id="rId4"/>
    <p:sldId id="267" r:id="rId5"/>
    <p:sldId id="268" r:id="rId6"/>
    <p:sldId id="269" r:id="rId7"/>
    <p:sldId id="270" r:id="rId8"/>
    <p:sldId id="257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6" autoAdjust="0"/>
  </p:normalViewPr>
  <p:slideViewPr>
    <p:cSldViewPr snapToGrid="0">
      <p:cViewPr varScale="1">
        <p:scale>
          <a:sx n="80" d="100"/>
          <a:sy n="80" d="100"/>
        </p:scale>
        <p:origin x="78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86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Nicholas" userId="1bf0c33590aa9329" providerId="LiveId" clId="{E5E76893-1C7A-4432-B125-ACD2AF252017}"/>
    <pc:docChg chg="undo custSel addSld delSld modSld sldOrd">
      <pc:chgData name="Tim Nicholas" userId="1bf0c33590aa9329" providerId="LiveId" clId="{E5E76893-1C7A-4432-B125-ACD2AF252017}" dt="2025-12-09T13:26:06.711" v="993" actId="20577"/>
      <pc:docMkLst>
        <pc:docMk/>
      </pc:docMkLst>
      <pc:sldChg chg="addSp delSp modSp mod">
        <pc:chgData name="Tim Nicholas" userId="1bf0c33590aa9329" providerId="LiveId" clId="{E5E76893-1C7A-4432-B125-ACD2AF252017}" dt="2025-12-01T15:43:19.314" v="185" actId="20577"/>
        <pc:sldMkLst>
          <pc:docMk/>
          <pc:sldMk cId="2394598200" sldId="257"/>
        </pc:sldMkLst>
        <pc:spChg chg="mod">
          <ac:chgData name="Tim Nicholas" userId="1bf0c33590aa9329" providerId="LiveId" clId="{E5E76893-1C7A-4432-B125-ACD2AF252017}" dt="2025-12-01T15:41:21.860" v="165" actId="1076"/>
          <ac:spMkLst>
            <pc:docMk/>
            <pc:sldMk cId="2394598200" sldId="257"/>
            <ac:spMk id="4" creationId="{E98DCA46-603B-4178-8707-30E192CE6B8D}"/>
          </ac:spMkLst>
        </pc:spChg>
        <pc:spChg chg="add mod">
          <ac:chgData name="Tim Nicholas" userId="1bf0c33590aa9329" providerId="LiveId" clId="{E5E76893-1C7A-4432-B125-ACD2AF252017}" dt="2025-12-01T15:42:07.872" v="172" actId="255"/>
          <ac:spMkLst>
            <pc:docMk/>
            <pc:sldMk cId="2394598200" sldId="257"/>
            <ac:spMk id="6" creationId="{2761C9E3-059E-3EEB-B9D3-59F541FB6B56}"/>
          </ac:spMkLst>
        </pc:spChg>
        <pc:spChg chg="add mod">
          <ac:chgData name="Tim Nicholas" userId="1bf0c33590aa9329" providerId="LiveId" clId="{E5E76893-1C7A-4432-B125-ACD2AF252017}" dt="2025-12-01T15:43:19.314" v="185" actId="20577"/>
          <ac:spMkLst>
            <pc:docMk/>
            <pc:sldMk cId="2394598200" sldId="257"/>
            <ac:spMk id="7" creationId="{015366EB-B3C0-5950-3079-528A57FEE1ED}"/>
          </ac:spMkLst>
        </pc:spChg>
        <pc:picChg chg="add mod">
          <ac:chgData name="Tim Nicholas" userId="1bf0c33590aa9329" providerId="LiveId" clId="{E5E76893-1C7A-4432-B125-ACD2AF252017}" dt="2025-12-01T15:41:15.369" v="164" actId="14100"/>
          <ac:picMkLst>
            <pc:docMk/>
            <pc:sldMk cId="2394598200" sldId="257"/>
            <ac:picMk id="5" creationId="{17FCCD75-21A7-70A0-C2BA-6FFED091967D}"/>
          </ac:picMkLst>
        </pc:picChg>
      </pc:sldChg>
      <pc:sldChg chg="modSp mod">
        <pc:chgData name="Tim Nicholas" userId="1bf0c33590aa9329" providerId="LiveId" clId="{E5E76893-1C7A-4432-B125-ACD2AF252017}" dt="2025-12-09T13:22:17.697" v="984" actId="14100"/>
        <pc:sldMkLst>
          <pc:docMk/>
          <pc:sldMk cId="2557516962" sldId="258"/>
        </pc:sldMkLst>
        <pc:spChg chg="mod">
          <ac:chgData name="Tim Nicholas" userId="1bf0c33590aa9329" providerId="LiveId" clId="{E5E76893-1C7A-4432-B125-ACD2AF252017}" dt="2025-12-09T13:22:08.109" v="983" actId="20577"/>
          <ac:spMkLst>
            <pc:docMk/>
            <pc:sldMk cId="2557516962" sldId="258"/>
            <ac:spMk id="2" creationId="{C478B3CD-9828-4280-95EC-5F9D73400FF8}"/>
          </ac:spMkLst>
        </pc:spChg>
        <pc:grpChg chg="mod">
          <ac:chgData name="Tim Nicholas" userId="1bf0c33590aa9329" providerId="LiveId" clId="{E5E76893-1C7A-4432-B125-ACD2AF252017}" dt="2025-12-09T13:22:17.697" v="984" actId="14100"/>
          <ac:grpSpMkLst>
            <pc:docMk/>
            <pc:sldMk cId="2557516962" sldId="258"/>
            <ac:grpSpMk id="6" creationId="{698C1723-6BE3-4292-90F2-43C7A22F5038}"/>
          </ac:grpSpMkLst>
        </pc:grpChg>
      </pc:sldChg>
      <pc:sldChg chg="modSp mod">
        <pc:chgData name="Tim Nicholas" userId="1bf0c33590aa9329" providerId="LiveId" clId="{E5E76893-1C7A-4432-B125-ACD2AF252017}" dt="2025-12-09T13:26:06.711" v="993" actId="20577"/>
        <pc:sldMkLst>
          <pc:docMk/>
          <pc:sldMk cId="2621867961" sldId="265"/>
        </pc:sldMkLst>
        <pc:spChg chg="mod">
          <ac:chgData name="Tim Nicholas" userId="1bf0c33590aa9329" providerId="LiveId" clId="{E5E76893-1C7A-4432-B125-ACD2AF252017}" dt="2025-12-04T14:27:39.962" v="616" actId="20577"/>
          <ac:spMkLst>
            <pc:docMk/>
            <pc:sldMk cId="2621867961" sldId="265"/>
            <ac:spMk id="5" creationId="{8C3C117A-FBCE-4093-AA60-E0B1FCBAFCF6}"/>
          </ac:spMkLst>
        </pc:spChg>
        <pc:spChg chg="mod">
          <ac:chgData name="Tim Nicholas" userId="1bf0c33590aa9329" providerId="LiveId" clId="{E5E76893-1C7A-4432-B125-ACD2AF252017}" dt="2025-12-09T13:26:06.711" v="993" actId="20577"/>
          <ac:spMkLst>
            <pc:docMk/>
            <pc:sldMk cId="2621867961" sldId="265"/>
            <ac:spMk id="6" creationId="{C1445F58-7953-47AD-917A-485216F77D95}"/>
          </ac:spMkLst>
        </pc:spChg>
      </pc:sldChg>
      <pc:sldChg chg="modSp mod">
        <pc:chgData name="Tim Nicholas" userId="1bf0c33590aa9329" providerId="LiveId" clId="{E5E76893-1C7A-4432-B125-ACD2AF252017}" dt="2025-12-08T14:31:32.963" v="862" actId="20577"/>
        <pc:sldMkLst>
          <pc:docMk/>
          <pc:sldMk cId="371680924" sldId="268"/>
        </pc:sldMkLst>
        <pc:spChg chg="mod">
          <ac:chgData name="Tim Nicholas" userId="1bf0c33590aa9329" providerId="LiveId" clId="{E5E76893-1C7A-4432-B125-ACD2AF252017}" dt="2025-12-08T14:31:32.963" v="862" actId="20577"/>
          <ac:spMkLst>
            <pc:docMk/>
            <pc:sldMk cId="371680924" sldId="268"/>
            <ac:spMk id="2" creationId="{E31859B8-20D7-4327-B945-9DB34BBA1DF7}"/>
          </ac:spMkLst>
        </pc:spChg>
        <pc:spChg chg="mod">
          <ac:chgData name="Tim Nicholas" userId="1bf0c33590aa9329" providerId="LiveId" clId="{E5E76893-1C7A-4432-B125-ACD2AF252017}" dt="2025-12-01T15:28:48.560" v="6" actId="1076"/>
          <ac:spMkLst>
            <pc:docMk/>
            <pc:sldMk cId="371680924" sldId="268"/>
            <ac:spMk id="3" creationId="{07861C65-5310-42F3-BA62-63E7E01D96D2}"/>
          </ac:spMkLst>
        </pc:spChg>
        <pc:spChg chg="mod">
          <ac:chgData name="Tim Nicholas" userId="1bf0c33590aa9329" providerId="LiveId" clId="{E5E76893-1C7A-4432-B125-ACD2AF252017}" dt="2025-12-01T15:29:05.653" v="9" actId="1076"/>
          <ac:spMkLst>
            <pc:docMk/>
            <pc:sldMk cId="371680924" sldId="268"/>
            <ac:spMk id="4" creationId="{BE3B3829-6AFB-41B3-A1B4-EF5B1CE00020}"/>
          </ac:spMkLst>
        </pc:spChg>
        <pc:spChg chg="mod">
          <ac:chgData name="Tim Nicholas" userId="1bf0c33590aa9329" providerId="LiveId" clId="{E5E76893-1C7A-4432-B125-ACD2AF252017}" dt="2025-12-01T15:28:35.055" v="3" actId="1076"/>
          <ac:spMkLst>
            <pc:docMk/>
            <pc:sldMk cId="371680924" sldId="268"/>
            <ac:spMk id="6" creationId="{EBE5B2B2-0684-4BD8-9A66-EEE670977AEB}"/>
          </ac:spMkLst>
        </pc:spChg>
        <pc:spChg chg="mod">
          <ac:chgData name="Tim Nicholas" userId="1bf0c33590aa9329" providerId="LiveId" clId="{E5E76893-1C7A-4432-B125-ACD2AF252017}" dt="2025-12-01T15:29:11.847" v="10" actId="1076"/>
          <ac:spMkLst>
            <pc:docMk/>
            <pc:sldMk cId="371680924" sldId="268"/>
            <ac:spMk id="8" creationId="{637BAB53-DA38-4DD5-9A3E-8152A042F2D9}"/>
          </ac:spMkLst>
        </pc:spChg>
        <pc:spChg chg="mod">
          <ac:chgData name="Tim Nicholas" userId="1bf0c33590aa9329" providerId="LiveId" clId="{E5E76893-1C7A-4432-B125-ACD2AF252017}" dt="2025-12-01T15:29:29.281" v="12" actId="1076"/>
          <ac:spMkLst>
            <pc:docMk/>
            <pc:sldMk cId="371680924" sldId="268"/>
            <ac:spMk id="14" creationId="{271E35CC-CB9B-6E19-D08C-06509BAB63DB}"/>
          </ac:spMkLst>
        </pc:spChg>
      </pc:sldChg>
      <pc:sldChg chg="addSp delSp modSp mod">
        <pc:chgData name="Tim Nicholas" userId="1bf0c33590aa9329" providerId="LiveId" clId="{E5E76893-1C7A-4432-B125-ACD2AF252017}" dt="2025-12-04T14:28:47.455" v="621" actId="14100"/>
        <pc:sldMkLst>
          <pc:docMk/>
          <pc:sldMk cId="741124424" sldId="269"/>
        </pc:sldMkLst>
        <pc:spChg chg="mod">
          <ac:chgData name="Tim Nicholas" userId="1bf0c33590aa9329" providerId="LiveId" clId="{E5E76893-1C7A-4432-B125-ACD2AF252017}" dt="2025-12-01T15:30:34.717" v="37" actId="20577"/>
          <ac:spMkLst>
            <pc:docMk/>
            <pc:sldMk cId="741124424" sldId="269"/>
            <ac:spMk id="2" creationId="{1169061B-93AF-4A3E-9D95-D1F4A2B92571}"/>
          </ac:spMkLst>
        </pc:spChg>
        <pc:spChg chg="mod">
          <ac:chgData name="Tim Nicholas" userId="1bf0c33590aa9329" providerId="LiveId" clId="{E5E76893-1C7A-4432-B125-ACD2AF252017}" dt="2025-12-01T15:34:38.846" v="104" actId="20577"/>
          <ac:spMkLst>
            <pc:docMk/>
            <pc:sldMk cId="741124424" sldId="269"/>
            <ac:spMk id="3" creationId="{2C957AAF-C78F-46C2-9727-8076925CD7F4}"/>
          </ac:spMkLst>
        </pc:spChg>
        <pc:spChg chg="mod">
          <ac:chgData name="Tim Nicholas" userId="1bf0c33590aa9329" providerId="LiveId" clId="{E5E76893-1C7A-4432-B125-ACD2AF252017}" dt="2025-12-01T15:34:26.760" v="92" actId="14100"/>
          <ac:spMkLst>
            <pc:docMk/>
            <pc:sldMk cId="741124424" sldId="269"/>
            <ac:spMk id="7" creationId="{5B74A029-8AD0-4A10-B977-541CE5DD06F8}"/>
          </ac:spMkLst>
        </pc:spChg>
        <pc:picChg chg="add mod">
          <ac:chgData name="Tim Nicholas" userId="1bf0c33590aa9329" providerId="LiveId" clId="{E5E76893-1C7A-4432-B125-ACD2AF252017}" dt="2025-12-04T14:28:47.455" v="621" actId="14100"/>
          <ac:picMkLst>
            <pc:docMk/>
            <pc:sldMk cId="741124424" sldId="269"/>
            <ac:picMk id="6" creationId="{6A51F743-331E-E70D-F3A2-29BDB8C5BCF5}"/>
          </ac:picMkLst>
        </pc:picChg>
      </pc:sldChg>
      <pc:sldChg chg="addSp delSp modSp mod">
        <pc:chgData name="Tim Nicholas" userId="1bf0c33590aa9329" providerId="LiveId" clId="{E5E76893-1C7A-4432-B125-ACD2AF252017}" dt="2025-12-08T14:39:11.725" v="965" actId="20577"/>
        <pc:sldMkLst>
          <pc:docMk/>
          <pc:sldMk cId="2026329217" sldId="270"/>
        </pc:sldMkLst>
        <pc:spChg chg="mod">
          <ac:chgData name="Tim Nicholas" userId="1bf0c33590aa9329" providerId="LiveId" clId="{E5E76893-1C7A-4432-B125-ACD2AF252017}" dt="2025-12-04T14:31:19.826" v="694" actId="1076"/>
          <ac:spMkLst>
            <pc:docMk/>
            <pc:sldMk cId="2026329217" sldId="270"/>
            <ac:spMk id="4" creationId="{8251FF9D-FA38-4BF2-834F-D115A5276A63}"/>
          </ac:spMkLst>
        </pc:spChg>
        <pc:spChg chg="mod">
          <ac:chgData name="Tim Nicholas" userId="1bf0c33590aa9329" providerId="LiveId" clId="{E5E76893-1C7A-4432-B125-ACD2AF252017}" dt="2025-12-08T14:39:11.725" v="965" actId="20577"/>
          <ac:spMkLst>
            <pc:docMk/>
            <pc:sldMk cId="2026329217" sldId="270"/>
            <ac:spMk id="5" creationId="{4F9F8A20-BC4A-4DA3-8C8F-EC5F43545093}"/>
          </ac:spMkLst>
        </pc:spChg>
        <pc:spChg chg="add mod">
          <ac:chgData name="Tim Nicholas" userId="1bf0c33590aa9329" providerId="LiveId" clId="{E5E76893-1C7A-4432-B125-ACD2AF252017}" dt="2025-12-04T14:30:57.321" v="691" actId="1076"/>
          <ac:spMkLst>
            <pc:docMk/>
            <pc:sldMk cId="2026329217" sldId="270"/>
            <ac:spMk id="6" creationId="{736AAE10-FD85-D1F0-570B-15295E07A925}"/>
          </ac:spMkLst>
        </pc:spChg>
        <pc:picChg chg="add mod">
          <ac:chgData name="Tim Nicholas" userId="1bf0c33590aa9329" providerId="LiveId" clId="{E5E76893-1C7A-4432-B125-ACD2AF252017}" dt="2025-12-04T14:31:12.278" v="693" actId="14100"/>
          <ac:picMkLst>
            <pc:docMk/>
            <pc:sldMk cId="2026329217" sldId="270"/>
            <ac:picMk id="3" creationId="{65BD584B-0ED5-60C3-B82B-129FA999BFCB}"/>
          </ac:picMkLst>
        </pc:picChg>
      </pc:sldChg>
      <pc:sldChg chg="addSp delSp modSp new mod">
        <pc:chgData name="Tim Nicholas" userId="1bf0c33590aa9329" providerId="LiveId" clId="{E5E76893-1C7A-4432-B125-ACD2AF252017}" dt="2025-12-01T15:47:57.357" v="250" actId="1076"/>
        <pc:sldMkLst>
          <pc:docMk/>
          <pc:sldMk cId="630499027" sldId="271"/>
        </pc:sldMkLst>
        <pc:spChg chg="mod">
          <ac:chgData name="Tim Nicholas" userId="1bf0c33590aa9329" providerId="LiveId" clId="{E5E76893-1C7A-4432-B125-ACD2AF252017}" dt="2025-12-01T15:44:02.538" v="231" actId="20577"/>
          <ac:spMkLst>
            <pc:docMk/>
            <pc:sldMk cId="630499027" sldId="271"/>
            <ac:spMk id="2" creationId="{2201B55D-5DE3-C2B3-6B56-FADC5F599687}"/>
          </ac:spMkLst>
        </pc:spChg>
        <pc:spChg chg="mod">
          <ac:chgData name="Tim Nicholas" userId="1bf0c33590aa9329" providerId="LiveId" clId="{E5E76893-1C7A-4432-B125-ACD2AF252017}" dt="2025-12-01T15:44:29.381" v="234" actId="5793"/>
          <ac:spMkLst>
            <pc:docMk/>
            <pc:sldMk cId="630499027" sldId="271"/>
            <ac:spMk id="3" creationId="{EA155DA1-D5BC-9B1B-EF7F-8F512A608F69}"/>
          </ac:spMkLst>
        </pc:spChg>
        <pc:spChg chg="add mod">
          <ac:chgData name="Tim Nicholas" userId="1bf0c33590aa9329" providerId="LiveId" clId="{E5E76893-1C7A-4432-B125-ACD2AF252017}" dt="2025-12-01T15:47:57.357" v="250" actId="1076"/>
          <ac:spMkLst>
            <pc:docMk/>
            <pc:sldMk cId="630499027" sldId="271"/>
            <ac:spMk id="14" creationId="{BF08E2E9-4FB5-6612-FFBE-508027DB1222}"/>
          </ac:spMkLst>
        </pc:spChg>
        <pc:picChg chg="add mod">
          <ac:chgData name="Tim Nicholas" userId="1bf0c33590aa9329" providerId="LiveId" clId="{E5E76893-1C7A-4432-B125-ACD2AF252017}" dt="2025-12-01T15:47:19.184" v="247" actId="14100"/>
          <ac:picMkLst>
            <pc:docMk/>
            <pc:sldMk cId="630499027" sldId="271"/>
            <ac:picMk id="13" creationId="{0889912E-6884-460E-4C45-8BDDD97EB894}"/>
          </ac:picMkLst>
        </pc:picChg>
      </pc:sldChg>
      <pc:sldChg chg="addSp delSp modSp new mod">
        <pc:chgData name="Tim Nicholas" userId="1bf0c33590aa9329" providerId="LiveId" clId="{E5E76893-1C7A-4432-B125-ACD2AF252017}" dt="2025-12-09T12:23:05.801" v="975" actId="1076"/>
        <pc:sldMkLst>
          <pc:docMk/>
          <pc:sldMk cId="3565161165" sldId="272"/>
        </pc:sldMkLst>
        <pc:spChg chg="mod">
          <ac:chgData name="Tim Nicholas" userId="1bf0c33590aa9329" providerId="LiveId" clId="{E5E76893-1C7A-4432-B125-ACD2AF252017}" dt="2025-12-09T12:22:58.286" v="974" actId="1076"/>
          <ac:spMkLst>
            <pc:docMk/>
            <pc:sldMk cId="3565161165" sldId="272"/>
            <ac:spMk id="2" creationId="{FD8E40C5-C61B-4228-BB77-FFEDB474BAF4}"/>
          </ac:spMkLst>
        </pc:spChg>
        <pc:spChg chg="mod">
          <ac:chgData name="Tim Nicholas" userId="1bf0c33590aa9329" providerId="LiveId" clId="{E5E76893-1C7A-4432-B125-ACD2AF252017}" dt="2025-12-09T12:23:05.801" v="975" actId="1076"/>
          <ac:spMkLst>
            <pc:docMk/>
            <pc:sldMk cId="3565161165" sldId="272"/>
            <ac:spMk id="3" creationId="{CB9A7ADB-2ECF-93BC-73AE-06A3BEA6341D}"/>
          </ac:spMkLst>
        </pc:spChg>
        <pc:spChg chg="add mod">
          <ac:chgData name="Tim Nicholas" userId="1bf0c33590aa9329" providerId="LiveId" clId="{E5E76893-1C7A-4432-B125-ACD2AF252017}" dt="2025-12-01T15:52:03.703" v="311" actId="20577"/>
          <ac:spMkLst>
            <pc:docMk/>
            <pc:sldMk cId="3565161165" sldId="272"/>
            <ac:spMk id="7" creationId="{F95DBCE3-5A17-5670-CAA6-4CECEA943419}"/>
          </ac:spMkLst>
        </pc:spChg>
        <pc:spChg chg="add mod">
          <ac:chgData name="Tim Nicholas" userId="1bf0c33590aa9329" providerId="LiveId" clId="{E5E76893-1C7A-4432-B125-ACD2AF252017}" dt="2025-12-01T15:54:06.923" v="379" actId="255"/>
          <ac:spMkLst>
            <pc:docMk/>
            <pc:sldMk cId="3565161165" sldId="272"/>
            <ac:spMk id="11" creationId="{1E088B6F-A809-1FF6-D3FE-36A040BA3E1C}"/>
          </ac:spMkLst>
        </pc:spChg>
        <pc:picChg chg="add mod">
          <ac:chgData name="Tim Nicholas" userId="1bf0c33590aa9329" providerId="LiveId" clId="{E5E76893-1C7A-4432-B125-ACD2AF252017}" dt="2025-12-01T15:52:19.736" v="314" actId="14100"/>
          <ac:picMkLst>
            <pc:docMk/>
            <pc:sldMk cId="3565161165" sldId="272"/>
            <ac:picMk id="6" creationId="{0623E3C5-8F83-D41F-9C3D-A03D2B2D5A6C}"/>
          </ac:picMkLst>
        </pc:picChg>
        <pc:picChg chg="add mod">
          <ac:chgData name="Tim Nicholas" userId="1bf0c33590aa9329" providerId="LiveId" clId="{E5E76893-1C7A-4432-B125-ACD2AF252017}" dt="2025-12-01T15:53:25.462" v="374" actId="1076"/>
          <ac:picMkLst>
            <pc:docMk/>
            <pc:sldMk cId="3565161165" sldId="272"/>
            <ac:picMk id="9" creationId="{4AB5546B-B05F-F506-1905-5AD1906EA0BE}"/>
          </ac:picMkLst>
        </pc:picChg>
      </pc:sldChg>
      <pc:sldChg chg="addSp delSp modSp new mod">
        <pc:chgData name="Tim Nicholas" userId="1bf0c33590aa9329" providerId="LiveId" clId="{E5E76893-1C7A-4432-B125-ACD2AF252017}" dt="2025-12-08T12:10:03.613" v="783" actId="20577"/>
        <pc:sldMkLst>
          <pc:docMk/>
          <pc:sldMk cId="3237199945" sldId="273"/>
        </pc:sldMkLst>
        <pc:spChg chg="mod">
          <ac:chgData name="Tim Nicholas" userId="1bf0c33590aa9329" providerId="LiveId" clId="{E5E76893-1C7A-4432-B125-ACD2AF252017}" dt="2025-12-01T16:00:07.194" v="456" actId="313"/>
          <ac:spMkLst>
            <pc:docMk/>
            <pc:sldMk cId="3237199945" sldId="273"/>
            <ac:spMk id="2" creationId="{E3DB6F31-36E9-28FC-3B46-4C22459B2048}"/>
          </ac:spMkLst>
        </pc:spChg>
        <pc:spChg chg="mod">
          <ac:chgData name="Tim Nicholas" userId="1bf0c33590aa9329" providerId="LiveId" clId="{E5E76893-1C7A-4432-B125-ACD2AF252017}" dt="2025-12-04T11:51:51.218" v="555" actId="20577"/>
          <ac:spMkLst>
            <pc:docMk/>
            <pc:sldMk cId="3237199945" sldId="273"/>
            <ac:spMk id="3" creationId="{EE958407-8164-0F92-D56A-12293CA4EBD8}"/>
          </ac:spMkLst>
        </pc:spChg>
        <pc:spChg chg="add mod">
          <ac:chgData name="Tim Nicholas" userId="1bf0c33590aa9329" providerId="LiveId" clId="{E5E76893-1C7A-4432-B125-ACD2AF252017}" dt="2025-12-01T15:59:51.928" v="455" actId="20577"/>
          <ac:spMkLst>
            <pc:docMk/>
            <pc:sldMk cId="3237199945" sldId="273"/>
            <ac:spMk id="6" creationId="{6B348AFA-677A-E94B-D796-6EBEE8280373}"/>
          </ac:spMkLst>
        </pc:spChg>
        <pc:spChg chg="add mod">
          <ac:chgData name="Tim Nicholas" userId="1bf0c33590aa9329" providerId="LiveId" clId="{E5E76893-1C7A-4432-B125-ACD2AF252017}" dt="2025-12-04T14:06:58.992" v="577" actId="1076"/>
          <ac:spMkLst>
            <pc:docMk/>
            <pc:sldMk cId="3237199945" sldId="273"/>
            <ac:spMk id="7" creationId="{782F413B-B29B-54FD-DBDE-A46B2E42C0E9}"/>
          </ac:spMkLst>
        </pc:spChg>
        <pc:spChg chg="add mod">
          <ac:chgData name="Tim Nicholas" userId="1bf0c33590aa9329" providerId="LiveId" clId="{E5E76893-1C7A-4432-B125-ACD2AF252017}" dt="2025-12-08T12:10:03.613" v="783" actId="20577"/>
          <ac:spMkLst>
            <pc:docMk/>
            <pc:sldMk cId="3237199945" sldId="273"/>
            <ac:spMk id="8" creationId="{E24B124C-F3E5-C96B-F381-0D7DE1B9FABB}"/>
          </ac:spMkLst>
        </pc:spChg>
      </pc:sldChg>
      <pc:sldChg chg="addSp delSp modSp new mod">
        <pc:chgData name="Tim Nicholas" userId="1bf0c33590aa9329" providerId="LiveId" clId="{E5E76893-1C7A-4432-B125-ACD2AF252017}" dt="2025-12-01T16:12:01.094" v="548" actId="27636"/>
        <pc:sldMkLst>
          <pc:docMk/>
          <pc:sldMk cId="2039095003" sldId="274"/>
        </pc:sldMkLst>
        <pc:spChg chg="mod">
          <ac:chgData name="Tim Nicholas" userId="1bf0c33590aa9329" providerId="LiveId" clId="{E5E76893-1C7A-4432-B125-ACD2AF252017}" dt="2025-12-01T16:12:01.094" v="548" actId="27636"/>
          <ac:spMkLst>
            <pc:docMk/>
            <pc:sldMk cId="2039095003" sldId="274"/>
            <ac:spMk id="3" creationId="{52A359DC-DA27-8F27-E702-58FC91E3849A}"/>
          </ac:spMkLst>
        </pc:spChg>
        <pc:spChg chg="add mod">
          <ac:chgData name="Tim Nicholas" userId="1bf0c33590aa9329" providerId="LiveId" clId="{E5E76893-1C7A-4432-B125-ACD2AF252017}" dt="2025-12-01T16:11:54.310" v="546" actId="255"/>
          <ac:spMkLst>
            <pc:docMk/>
            <pc:sldMk cId="2039095003" sldId="274"/>
            <ac:spMk id="5" creationId="{DC45C68E-5CEA-293F-396E-9A86D660EADA}"/>
          </ac:spMkLst>
        </pc:spChg>
        <pc:picChg chg="add mod">
          <ac:chgData name="Tim Nicholas" userId="1bf0c33590aa9329" providerId="LiveId" clId="{E5E76893-1C7A-4432-B125-ACD2AF252017}" dt="2025-12-01T16:11:45.293" v="545" actId="14100"/>
          <ac:picMkLst>
            <pc:docMk/>
            <pc:sldMk cId="2039095003" sldId="274"/>
            <ac:picMk id="6" creationId="{A8FCCDBC-3F3A-EFFC-0271-B779492690B1}"/>
          </ac:picMkLst>
        </pc:picChg>
      </pc:sldChg>
      <pc:sldChg chg="addSp modSp new mod">
        <pc:chgData name="Tim Nicholas" userId="1bf0c33590aa9329" providerId="LiveId" clId="{E5E76893-1C7A-4432-B125-ACD2AF252017}" dt="2025-12-01T16:07:27.886" v="531" actId="14100"/>
        <pc:sldMkLst>
          <pc:docMk/>
          <pc:sldMk cId="1194717733" sldId="275"/>
        </pc:sldMkLst>
        <pc:spChg chg="add mod">
          <ac:chgData name="Tim Nicholas" userId="1bf0c33590aa9329" providerId="LiveId" clId="{E5E76893-1C7A-4432-B125-ACD2AF252017}" dt="2025-12-01T16:02:27.699" v="488" actId="1076"/>
          <ac:spMkLst>
            <pc:docMk/>
            <pc:sldMk cId="1194717733" sldId="275"/>
            <ac:spMk id="3" creationId="{08395864-80C1-0EF0-9120-E6E1AD2E839F}"/>
          </ac:spMkLst>
        </pc:spChg>
        <pc:spChg chg="add mod">
          <ac:chgData name="Tim Nicholas" userId="1bf0c33590aa9329" providerId="LiveId" clId="{E5E76893-1C7A-4432-B125-ACD2AF252017}" dt="2025-12-01T16:07:27.886" v="531" actId="14100"/>
          <ac:spMkLst>
            <pc:docMk/>
            <pc:sldMk cId="1194717733" sldId="275"/>
            <ac:spMk id="4" creationId="{4956167F-2DFF-8558-385C-56C8948EC98E}"/>
          </ac:spMkLst>
        </pc:spChg>
      </pc:sldChg>
      <pc:sldChg chg="addSp modSp new mod">
        <pc:chgData name="Tim Nicholas" userId="1bf0c33590aa9329" providerId="LiveId" clId="{E5E76893-1C7A-4432-B125-ACD2AF252017}" dt="2025-12-01T16:07:15.488" v="529" actId="1076"/>
        <pc:sldMkLst>
          <pc:docMk/>
          <pc:sldMk cId="1901929717" sldId="276"/>
        </pc:sldMkLst>
        <pc:spChg chg="add mod">
          <ac:chgData name="Tim Nicholas" userId="1bf0c33590aa9329" providerId="LiveId" clId="{E5E76893-1C7A-4432-B125-ACD2AF252017}" dt="2025-12-01T16:07:15.488" v="529" actId="1076"/>
          <ac:spMkLst>
            <pc:docMk/>
            <pc:sldMk cId="1901929717" sldId="276"/>
            <ac:spMk id="3" creationId="{D684C41C-E286-04D4-530D-BFA63A39C813}"/>
          </ac:spMkLst>
        </pc:spChg>
      </pc:sldChg>
      <pc:sldChg chg="addSp delSp modSp new mod ord">
        <pc:chgData name="Tim Nicholas" userId="1bf0c33590aa9329" providerId="LiveId" clId="{E5E76893-1C7A-4432-B125-ACD2AF252017}" dt="2025-12-01T16:06:42.979" v="525" actId="20577"/>
        <pc:sldMkLst>
          <pc:docMk/>
          <pc:sldMk cId="3868131491" sldId="277"/>
        </pc:sldMkLst>
        <pc:spChg chg="add mod">
          <ac:chgData name="Tim Nicholas" userId="1bf0c33590aa9329" providerId="LiveId" clId="{E5E76893-1C7A-4432-B125-ACD2AF252017}" dt="2025-12-01T16:06:42.979" v="525" actId="20577"/>
          <ac:spMkLst>
            <pc:docMk/>
            <pc:sldMk cId="3868131491" sldId="277"/>
            <ac:spMk id="8" creationId="{9A86655E-76FF-2E30-77DC-875936BDF3CC}"/>
          </ac:spMkLst>
        </pc:spChg>
      </pc:sldChg>
      <pc:sldChg chg="addSp modSp new mod">
        <pc:chgData name="Tim Nicholas" userId="1bf0c33590aa9329" providerId="LiveId" clId="{E5E76893-1C7A-4432-B125-ACD2AF252017}" dt="2025-12-01T16:06:31.223" v="524" actId="1076"/>
        <pc:sldMkLst>
          <pc:docMk/>
          <pc:sldMk cId="2488871083" sldId="278"/>
        </pc:sldMkLst>
        <pc:spChg chg="add mod">
          <ac:chgData name="Tim Nicholas" userId="1bf0c33590aa9329" providerId="LiveId" clId="{E5E76893-1C7A-4432-B125-ACD2AF252017}" dt="2025-12-01T16:06:31.223" v="524" actId="1076"/>
          <ac:spMkLst>
            <pc:docMk/>
            <pc:sldMk cId="2488871083" sldId="278"/>
            <ac:spMk id="3" creationId="{38A6C560-A88A-59A3-3E1E-D4A82926DA86}"/>
          </ac:spMkLst>
        </pc:spChg>
      </pc:sldChg>
      <pc:sldChg chg="addSp modSp new mod">
        <pc:chgData name="Tim Nicholas" userId="1bf0c33590aa9329" providerId="LiveId" clId="{E5E76893-1C7A-4432-B125-ACD2AF252017}" dt="2025-12-04T16:16:43.977" v="696" actId="20577"/>
        <pc:sldMkLst>
          <pc:docMk/>
          <pc:sldMk cId="3938754046" sldId="279"/>
        </pc:sldMkLst>
        <pc:spChg chg="add mod">
          <ac:chgData name="Tim Nicholas" userId="1bf0c33590aa9329" providerId="LiveId" clId="{E5E76893-1C7A-4432-B125-ACD2AF252017}" dt="2025-12-04T16:16:43.977" v="696" actId="20577"/>
          <ac:spMkLst>
            <pc:docMk/>
            <pc:sldMk cId="3938754046" sldId="279"/>
            <ac:spMk id="3" creationId="{AD585755-D876-5694-F05C-2FD9B3D998E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0FB670-7427-4185-8511-6F36A014306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ED473D-6081-4804-9B28-4FA7D2C3831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53AB91D-7222-4499-82CB-DBAF2CA13968}" type="datetime1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B68452-BA11-400A-8E67-C003922CC3D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90A332-336E-4B1B-9128-655A1F9DBA4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82948B1-B6D3-4578-932F-6AE7124E5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13541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637A101-BA1B-4398-8DEC-1E248C7FB0D0}" type="datetime1">
              <a:rPr lang="en-GB" noProof="0" smtClean="0"/>
              <a:t>09/12/2025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32AB528-7684-4A37-99F6-46340DCC2B3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8818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32AB528-7684-4A37-99F6-46340DCC2B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21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8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622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74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4779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332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169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2AB528-7684-4A37-99F6-46340DCC2B3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53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 userDrawn="1"/>
        </p:nvSpPr>
        <p:spPr bwMode="auto">
          <a:xfrm>
            <a:off x="11784011" y="345139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78819" y="2270908"/>
            <a:ext cx="7034362" cy="2188992"/>
          </a:xfrm>
        </p:spPr>
        <p:txBody>
          <a:bodyPr rtlCol="0" anchor="ctr" anchorCtr="0">
            <a:noAutofit/>
          </a:bodyPr>
          <a:lstStyle>
            <a:lvl1pPr algn="ctr">
              <a:lnSpc>
                <a:spcPct val="85000"/>
              </a:lnSpc>
              <a:defRPr sz="60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6793" y="5024051"/>
            <a:ext cx="7034362" cy="1052898"/>
          </a:xfrm>
        </p:spPr>
        <p:txBody>
          <a:bodyPr rtlCol="0" anchor="ctr" anchorCtr="0">
            <a:normAutofit/>
          </a:bodyPr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84338" y="6314440"/>
            <a:ext cx="1596622" cy="365125"/>
          </a:xfrm>
        </p:spPr>
        <p:txBody>
          <a:bodyPr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C71616B9-03E1-4106-ABDF-B9FF6707544B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15066" y="6314440"/>
            <a:ext cx="5122683" cy="365125"/>
          </a:xfrm>
        </p:spPr>
        <p:txBody>
          <a:bodyPr rtlCol="0"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72151"/>
            <a:ext cx="407988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1549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rtlCol="0"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 rtlCol="0"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637BE78E-66F8-409F-A0C2-4B5206DE6534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 rtlCol="0"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377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B8C615-6D59-4A55-8A98-561394CD5177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69934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7877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A12ADB-C1B7-4378-823A-F3411637C856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FBAD01-7A3E-42FB-9A1E-EAF5F97616A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2001" y="2981325"/>
            <a:ext cx="1866900" cy="282892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E983FCBB-03A1-486A-BDE2-92BD88EA0FC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729006" y="2981325"/>
            <a:ext cx="1866900" cy="282892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365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3432B8B-A85D-47CE-98BC-3DF0B2F26AF4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5400" y="431747"/>
            <a:ext cx="5105400" cy="68463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7088800" y="1468316"/>
            <a:ext cx="4831664" cy="3865070"/>
          </a:xfrm>
        </p:spPr>
        <p:txBody>
          <a:bodyPr rtlCol="0" anchor="ctr" anchorCtr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56F026-256B-406C-9286-1C57E0A6AA10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4163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AC8F6D-0687-481A-9761-11AB8A79722C}"/>
              </a:ext>
            </a:extLst>
          </p:cNvPr>
          <p:cNvSpPr/>
          <p:nvPr userDrawn="1"/>
        </p:nvSpPr>
        <p:spPr>
          <a:xfrm>
            <a:off x="0" y="1"/>
            <a:ext cx="12191999" cy="154744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ltGray">
          <a:xfrm>
            <a:off x="762000" y="305678"/>
            <a:ext cx="10667998" cy="1002422"/>
          </a:xfrm>
        </p:spPr>
        <p:txBody>
          <a:bodyPr rtlCol="0" anchor="ctr" anchorCtr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7E189B-1EC4-4BF4-B3C5-C9362F00F863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FBAD01-7A3E-42FB-9A1E-EAF5F97616A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1999" y="2443527"/>
            <a:ext cx="3348000" cy="229167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Freeform 6" title="Page Number Shape">
            <a:extLst>
              <a:ext uri="{FF2B5EF4-FFF2-40B4-BE49-F238E27FC236}">
                <a16:creationId xmlns:a16="http://schemas.microsoft.com/office/drawing/2014/main" id="{0370AA61-B230-4320-8591-17B9EA527174}"/>
              </a:ext>
            </a:extLst>
          </p:cNvPr>
          <p:cNvSpPr/>
          <p:nvPr userDrawn="1"/>
        </p:nvSpPr>
        <p:spPr bwMode="auto">
          <a:xfrm>
            <a:off x="11792583" y="35647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7AAC19ED-7CFA-4AF2-BE7E-6017F4B12C94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AF3C3132-3E24-455C-9341-F3767C087D59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421999" y="2443527"/>
            <a:ext cx="3348000" cy="229167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A783413-0A31-4F6C-B545-866183ABB00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081999" y="2443527"/>
            <a:ext cx="3348000" cy="229167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781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 bwMode="grayWhite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C8E5ED0-7922-414F-9B0F-CA82F0A3C660}"/>
              </a:ext>
            </a:extLst>
          </p:cNvPr>
          <p:cNvSpPr/>
          <p:nvPr userDrawn="1"/>
        </p:nvSpPr>
        <p:spPr>
          <a:xfrm>
            <a:off x="0" y="1540330"/>
            <a:ext cx="12192000" cy="471560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AC8F6D-0687-481A-9761-11AB8A79722C}"/>
              </a:ext>
            </a:extLst>
          </p:cNvPr>
          <p:cNvSpPr/>
          <p:nvPr userDrawn="1"/>
        </p:nvSpPr>
        <p:spPr>
          <a:xfrm>
            <a:off x="0" y="1"/>
            <a:ext cx="12191999" cy="154744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8571" y="6314440"/>
            <a:ext cx="3814856" cy="365125"/>
          </a:xfrm>
        </p:spPr>
        <p:txBody>
          <a:bodyPr rtlCol="0"/>
          <a:lstStyle/>
          <a:p>
            <a:pPr rtl="0"/>
            <a:fld id="{D927DCEF-2E45-4A1F-824C-4E3726B94F96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FBAD01-7A3E-42FB-9A1E-EAF5F97616A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1999" y="2875327"/>
            <a:ext cx="3348000" cy="2291676"/>
          </a:xfrm>
        </p:spPr>
        <p:txBody>
          <a:bodyPr rtlCol="0" anchor="ctr" anchorCtr="0"/>
          <a:lstStyle/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Freeform 6" title="Page Number Shape">
            <a:extLst>
              <a:ext uri="{FF2B5EF4-FFF2-40B4-BE49-F238E27FC236}">
                <a16:creationId xmlns:a16="http://schemas.microsoft.com/office/drawing/2014/main" id="{0370AA61-B230-4320-8591-17B9EA527174}"/>
              </a:ext>
            </a:extLst>
          </p:cNvPr>
          <p:cNvSpPr/>
          <p:nvPr userDrawn="1"/>
        </p:nvSpPr>
        <p:spPr bwMode="auto">
          <a:xfrm>
            <a:off x="11792583" y="35647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7AAC19ED-7CFA-4AF2-BE7E-6017F4B12C94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A783413-0A31-4F6C-B545-866183ABB00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081999" y="2875327"/>
            <a:ext cx="3348000" cy="2291676"/>
          </a:xfrm>
        </p:spPr>
        <p:txBody>
          <a:bodyPr rtlCol="0" anchor="ctr" anchorCtr="0"/>
          <a:lstStyle/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C4C76CE-242A-40DC-B9BA-9F6CD2FEBA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ltGray">
          <a:xfrm>
            <a:off x="761999" y="280278"/>
            <a:ext cx="10676571" cy="1002422"/>
          </a:xfrm>
        </p:spPr>
        <p:txBody>
          <a:bodyPr rtlCol="0" anchor="ctr" anchorCtr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689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352848"/>
            <a:ext cx="10667998" cy="1002422"/>
          </a:xfrm>
        </p:spPr>
        <p:txBody>
          <a:bodyPr rtlCol="0" anchor="ctr" anchorCtr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8848724" y="1534886"/>
            <a:ext cx="2581273" cy="427536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73AA3D-50E2-4D36-A0E9-019517F45ED0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FBAD01-7A3E-42FB-9A1E-EAF5F97616A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2000" y="1534886"/>
            <a:ext cx="7829550" cy="427536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7476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right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4768376-ED37-468E-9A28-4A8C73222CFB}"/>
              </a:ext>
            </a:extLst>
          </p:cNvPr>
          <p:cNvSpPr/>
          <p:nvPr userDrawn="1"/>
        </p:nvSpPr>
        <p:spPr>
          <a:xfrm>
            <a:off x="5263637" y="0"/>
            <a:ext cx="692836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896CEE-1189-4C35-A17D-9B48C8C844B4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6" name="Content Placeholder 12">
            <a:extLst>
              <a:ext uri="{FF2B5EF4-FFF2-40B4-BE49-F238E27FC236}">
                <a16:creationId xmlns:a16="http://schemas.microsoft.com/office/drawing/2014/main" id="{DEDD3AEB-5731-4BFB-B455-2CAA76BB8C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22695" y="358646"/>
            <a:ext cx="5505450" cy="5896056"/>
          </a:xfrm>
        </p:spPr>
        <p:txBody>
          <a:bodyPr rtlCol="0" anchor="ctr" anchorCtr="0">
            <a:normAutofit/>
          </a:bodyPr>
          <a:lstStyle>
            <a:lvl1pPr>
              <a:defRPr sz="2800"/>
            </a:lvl1pPr>
          </a:lstStyle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200" noProof="0">
                <a:cs typeface="Segoe UI" panose="020B0502040204020203" pitchFamily="34" charset="0"/>
              </a:rPr>
              <a:t>Edit Master text styles</a:t>
            </a:r>
          </a:p>
        </p:txBody>
      </p:sp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F054F317-CFFE-48EF-91D4-872C9FE7043D}"/>
              </a:ext>
            </a:extLst>
          </p:cNvPr>
          <p:cNvSpPr/>
          <p:nvPr userDrawn="1"/>
        </p:nvSpPr>
        <p:spPr bwMode="auto">
          <a:xfrm>
            <a:off x="11793378" y="360167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D58896D-DB7B-49E4-87EC-67CEAB2EF5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7570" y="548792"/>
            <a:ext cx="3833906" cy="495249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91192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60054D9-7800-4106-9C2D-E383D9D6A16D}"/>
              </a:ext>
            </a:extLst>
          </p:cNvPr>
          <p:cNvSpPr/>
          <p:nvPr userDrawn="1"/>
        </p:nvSpPr>
        <p:spPr>
          <a:xfrm>
            <a:off x="6901869" y="0"/>
            <a:ext cx="529336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14DE81-8F04-43EF-95E3-0E4C73060E99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FBAD01-7A3E-42FB-9A1E-EAF5F97616A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46659" y="688779"/>
            <a:ext cx="5746376" cy="5223072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ltGray">
          <a:xfrm>
            <a:off x="7213600" y="280278"/>
            <a:ext cx="4641006" cy="2397608"/>
          </a:xfrm>
        </p:spPr>
        <p:txBody>
          <a:bodyPr rtlCol="0" anchor="ctr" anchorCtr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Freeform 6" title="Page Number Shape">
            <a:extLst>
              <a:ext uri="{FF2B5EF4-FFF2-40B4-BE49-F238E27FC236}">
                <a16:creationId xmlns:a16="http://schemas.microsoft.com/office/drawing/2014/main" id="{B162E9BD-1CEB-41D5-8DEB-7C5EDF3B01C3}"/>
              </a:ext>
            </a:extLst>
          </p:cNvPr>
          <p:cNvSpPr/>
          <p:nvPr userDrawn="1"/>
        </p:nvSpPr>
        <p:spPr bwMode="auto">
          <a:xfrm>
            <a:off x="11792583" y="35647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46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557784"/>
            <a:ext cx="3831336" cy="495604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181600" y="558065"/>
            <a:ext cx="6245352" cy="914400"/>
          </a:xfrm>
        </p:spPr>
        <p:txBody>
          <a:bodyPr rtlCol="0"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181600" y="1526671"/>
            <a:ext cx="6245352" cy="175564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5181600" y="3700826"/>
            <a:ext cx="6248400" cy="914400"/>
          </a:xfrm>
        </p:spPr>
        <p:txBody>
          <a:bodyPr rtlCol="0"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181600" y="4669432"/>
            <a:ext cx="6245352" cy="175564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875C3C-3C9E-4662-808E-821486B98CF3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767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557784"/>
            <a:ext cx="3831336" cy="495604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F7DCBBD-BEA7-4E39-B707-5E282B3AC719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1651A72-6E17-4CF4-8218-285FCAC88EC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181600" y="557784"/>
            <a:ext cx="6248400" cy="230796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2A31231-1080-4CC0-9896-EF779EE27CB5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65121" y="2950589"/>
            <a:ext cx="6188679" cy="256324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603272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557784"/>
            <a:ext cx="3831336" cy="495604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D3D5B5-2852-46AE-8557-A3973528BE9C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3952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31A044-174C-4260-9CC4-ADFE67EC2F31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9539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555479"/>
            <a:ext cx="3838776" cy="1921022"/>
          </a:xfrm>
        </p:spPr>
        <p:txBody>
          <a:bodyPr rtlCol="0" anchor="t">
            <a:noAutofit/>
          </a:bodyPr>
          <a:lstStyle>
            <a:lvl1pPr>
              <a:lnSpc>
                <a:spcPct val="93000"/>
              </a:lnSpc>
              <a:defRPr sz="4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1600" y="564147"/>
            <a:ext cx="6248400" cy="5622644"/>
          </a:xfrm>
        </p:spPr>
        <p:txBody>
          <a:bodyPr rtlCol="0"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2000" y="2621512"/>
            <a:ext cx="3838776" cy="3239537"/>
          </a:xfrm>
        </p:spPr>
        <p:txBody>
          <a:bodyPr rtlCol="0"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04E5C39-3B32-4F8F-8AA6-F4A4DC029684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0368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555479"/>
            <a:ext cx="3838776" cy="1921022"/>
          </a:xfrm>
        </p:spPr>
        <p:txBody>
          <a:bodyPr rtlCol="0" anchor="t">
            <a:noAutofit/>
          </a:bodyPr>
          <a:lstStyle>
            <a:lvl1pPr>
              <a:lnSpc>
                <a:spcPct val="93000"/>
              </a:lnSpc>
              <a:defRPr sz="4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2000" y="2621512"/>
            <a:ext cx="3838776" cy="3239537"/>
          </a:xfrm>
        </p:spPr>
        <p:txBody>
          <a:bodyPr rtlCol="0"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CA2A6BA-F7AF-42B6-811F-0990D6FAB503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B3A5F786-D848-499D-B37D-96CF11DE90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555480"/>
            <a:ext cx="6246812" cy="530557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7262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360167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pPr rtl="0"/>
            <a:fld id="{6A6E9880-4F98-4D8E-843F-31D2131112AF}" type="datetime8">
              <a:rPr lang="en-GB" noProof="0" smtClean="0"/>
              <a:t>09/12/2025 05:00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Add a footer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87179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pPr rtl="0"/>
            <a:fld id="{7AAC19ED-7CFA-4AF2-BE7E-6017F4B12C94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571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871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1" r:id="rId2"/>
    <p:sldLayoutId id="2147483662" r:id="rId3"/>
    <p:sldLayoutId id="2147483673" r:id="rId4"/>
    <p:sldLayoutId id="2147483677" r:id="rId5"/>
    <p:sldLayoutId id="2147483674" r:id="rId6"/>
    <p:sldLayoutId id="2147483679" r:id="rId7"/>
    <p:sldLayoutId id="2147483678" r:id="rId8"/>
    <p:sldLayoutId id="2147483676" r:id="rId9"/>
    <p:sldLayoutId id="2147483675" r:id="rId10"/>
    <p:sldLayoutId id="2147483665" r:id="rId11"/>
    <p:sldLayoutId id="2147483682" r:id="rId12"/>
    <p:sldLayoutId id="2147483681" r:id="rId13"/>
    <p:sldLayoutId id="2147483667" r:id="rId14"/>
    <p:sldLayoutId id="2147483668" r:id="rId15"/>
    <p:sldLayoutId id="2147483680" r:id="rId16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0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pixabay.com/en/dollar-money-cash-currency-wealth-116499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ulturacientifica.com/2017/01/01/casos-de-corrupcion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freestock.com/free-videos/steel-works-port-talbot-wales-time-186249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domesticviolenceinimmigrantcommunities/chapter/factors-contributing-to-immigrant-womens-vulnerability-to-domestic-violence-2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eofwales.com/2019/11/uk-election-2019-issues-other-than-brexit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flickr.com/photos/86530412@N02/8231671430/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acher">
            <a:extLst>
              <a:ext uri="{FF2B5EF4-FFF2-40B4-BE49-F238E27FC236}">
                <a16:creationId xmlns:a16="http://schemas.microsoft.com/office/drawing/2014/main" id="{55999741-3CB0-4E9F-9B1F-47F7BDC2DB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476" y="-48641"/>
            <a:ext cx="12240000" cy="69066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78B3CD-9828-4280-95EC-5F9D73400FF8}"/>
              </a:ext>
            </a:extLst>
          </p:cNvPr>
          <p:cNvSpPr>
            <a:spLocks noGrp="1"/>
          </p:cNvSpPr>
          <p:nvPr>
            <p:ph type="ctrTitle"/>
          </p:nvPr>
        </p:nvSpPr>
        <p:spPr bwMode="white">
          <a:xfrm>
            <a:off x="2593343" y="1273567"/>
            <a:ext cx="7034362" cy="2188992"/>
          </a:xfrm>
        </p:spPr>
        <p:txBody>
          <a:bodyPr rtlCol="0"/>
          <a:lstStyle/>
          <a:p>
            <a:pPr rtl="0"/>
            <a:r>
              <a:rPr lang="en-GB" sz="8000" dirty="0">
                <a:solidFill>
                  <a:schemeClr val="tx1"/>
                </a:solidFill>
              </a:rPr>
              <a:t>Serious Organised CRIME</a:t>
            </a:r>
            <a:endParaRPr lang="en-GB" sz="8000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9A3178-CB65-4687-BC8A-DBB6F3C6EF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/>
          <a:p>
            <a:pPr rtl="0">
              <a:lnSpc>
                <a:spcPct val="100000"/>
              </a:lnSpc>
            </a:pPr>
            <a:r>
              <a:rPr lang="en-GB" sz="3200" dirty="0">
                <a:solidFill>
                  <a:schemeClr val="tx1"/>
                </a:solidFill>
                <a:cs typeface="Segoe UI" panose="020B0502040204020203" pitchFamily="34" charset="0"/>
              </a:rPr>
              <a:t>A Critical Evaluation of law enforcement and government policy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192D9B22-CA63-4CDB-8957-40947F45B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US" smtClean="0"/>
              <a:t>1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98C1723-6BE3-4292-90F2-43C7A22F5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 bwMode="white">
          <a:xfrm>
            <a:off x="2407626" y="619125"/>
            <a:ext cx="7978151" cy="5713942"/>
            <a:chOff x="2989385" y="1679331"/>
            <a:chExt cx="7376746" cy="2681654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FF9A4E4-33FF-4BA5-9A1C-6E8B73621BEB}"/>
                </a:ext>
              </a:extLst>
            </p:cNvPr>
            <p:cNvCxnSpPr/>
            <p:nvPr/>
          </p:nvCxnSpPr>
          <p:spPr bwMode="white">
            <a:xfrm>
              <a:off x="2989385" y="1679331"/>
              <a:ext cx="7376746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9168D7F-9049-4135-9731-02DB8D3CD4C9}"/>
                </a:ext>
              </a:extLst>
            </p:cNvPr>
            <p:cNvCxnSpPr/>
            <p:nvPr/>
          </p:nvCxnSpPr>
          <p:spPr bwMode="white">
            <a:xfrm>
              <a:off x="10366130" y="1688123"/>
              <a:ext cx="0" cy="2672862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19D412-8FFA-4958-A76C-EB9E1F690AD9}"/>
                </a:ext>
              </a:extLst>
            </p:cNvPr>
            <p:cNvCxnSpPr/>
            <p:nvPr/>
          </p:nvCxnSpPr>
          <p:spPr bwMode="white">
            <a:xfrm>
              <a:off x="2989385" y="1679331"/>
              <a:ext cx="0" cy="267480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85B0E36-8696-452F-958E-984FBF104D99}"/>
                </a:ext>
              </a:extLst>
            </p:cNvPr>
            <p:cNvCxnSpPr/>
            <p:nvPr/>
          </p:nvCxnSpPr>
          <p:spPr bwMode="white">
            <a:xfrm>
              <a:off x="2989385" y="4354131"/>
              <a:ext cx="1740877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F49821-5888-450B-ABA1-D4D7B73EC2AB}"/>
                </a:ext>
              </a:extLst>
            </p:cNvPr>
            <p:cNvCxnSpPr/>
            <p:nvPr/>
          </p:nvCxnSpPr>
          <p:spPr bwMode="white">
            <a:xfrm>
              <a:off x="8625254" y="4360985"/>
              <a:ext cx="1740877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57516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86D27-68F1-47B9-A6E0-2CEAFAEB2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851" y="270787"/>
            <a:ext cx="4581803" cy="2611038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What is Serious &amp; Organised Crime?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D2A6366-FF6C-47F2-B842-B9F516ACC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800" y="2764629"/>
            <a:ext cx="3833906" cy="2611038"/>
          </a:xfrm>
          <a:prstGeom prst="round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04472FF-5CE9-4C28-A4FF-E178C31EC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50873" y="1538301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latin typeface="+mj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914446E-8D49-40FF-8036-3BE0DA8E5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50873" y="3080916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latin typeface="+mj-lt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5A882D0-618F-4C0E-BCB7-2590F780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50873" y="4518836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876D-147F-4718-97A1-D749D03B8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2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2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2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Networked, profit-driven criminal activity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2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2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Highly hidden: covert structures, exploitation, online anonymity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2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2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SOC harm estimated at £37bn annually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2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2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BD6FE1-4737-6597-E2D1-D457DCEF5990}"/>
              </a:ext>
            </a:extLst>
          </p:cNvPr>
          <p:cNvSpPr txBox="1"/>
          <p:nvPr/>
        </p:nvSpPr>
        <p:spPr>
          <a:xfrm>
            <a:off x="6773333" y="5870222"/>
            <a:ext cx="46623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r>
              <a:rPr lang="en-GB"/>
              <a:t>(Home Office, 2018; National Crime Agency, 2024; National Audit Office,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642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3C117A-FBCE-4093-AA60-E0B1FCBAFCF6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 rtlCol="0"/>
          <a:lstStyle/>
          <a:p>
            <a:pPr rtl="0"/>
            <a:r>
              <a:rPr lang="en-GB" dirty="0"/>
              <a:t>Governments 4 P Strategy Framework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1D35B0B-D4ED-464C-873F-642CBEC70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7151" y="1239995"/>
            <a:ext cx="468000" cy="4680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tx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7375A3E-5AEC-448F-857F-931E05CDE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7151" y="2519680"/>
            <a:ext cx="468000" cy="4680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tx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E81ECD2-4232-42E4-A14F-84BAA99BD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2924" y="3870320"/>
            <a:ext cx="468000" cy="4680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tx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AFF0EF1-BB55-49E5-9FD1-D567B4A3D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7151" y="5150005"/>
            <a:ext cx="468000" cy="4680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tx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445F58-7953-47AD-917A-485216F77D9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rtlCol="0">
            <a:normAutofit fontScale="62500" lnSpcReduction="20000"/>
          </a:bodyPr>
          <a:lstStyle/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Prevent – stop involvement in SOC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Prepare – </a:t>
            </a:r>
            <a:r>
              <a:rPr lang="en-GB" sz="300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strengthen resilience, systems</a:t>
            </a: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Protect – secure systems &amp; infrastructure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Pursue – disrupt &amp; prosecute offenders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FB746E-0F90-C98C-6693-64C4D3428EC1}"/>
              </a:ext>
            </a:extLst>
          </p:cNvPr>
          <p:cNvSpPr txBox="1"/>
          <p:nvPr/>
        </p:nvSpPr>
        <p:spPr>
          <a:xfrm>
            <a:off x="7293895" y="5779912"/>
            <a:ext cx="4560711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(Home Office, 2013; Home Office, 2018; Home Office,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867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C46EC-1FC7-4065-BC98-F8A55E539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889" y="316831"/>
            <a:ext cx="4301067" cy="2278772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Key Crime Prevention Agencies 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040E108-43C3-4816-91FB-4F3FE893D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43" y="3345161"/>
            <a:ext cx="3833906" cy="261103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571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D0D6914-3231-4EEA-BA0E-6EB9635E2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35306" y="799344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A7A1F3-DF16-4906-AB99-7271A62BD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11110" y="2233944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075E26-5BF9-40ED-9945-45C65E2A4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35306" y="3579972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CD21D3-7FB6-4316-907B-8558B54F8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16858" y="5174523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51964-E2BB-4A8E-95FD-73EF52089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/>
              </a:solidFill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/>
                </a:solidFill>
              </a:rPr>
              <a:t>National Crime Agency (NCA)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/>
              </a:solidFill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/>
                </a:solidFill>
              </a:rPr>
              <a:t>ROCUs – specialist regional units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/>
              </a:solidFill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/>
                </a:solidFill>
              </a:rPr>
              <a:t>Local police forces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/>
              </a:solidFill>
            </a:endParaRP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r>
              <a:rPr lang="en-GB" sz="3000" dirty="0">
                <a:solidFill>
                  <a:prstClr val="black"/>
                </a:solidFill>
              </a:rPr>
              <a:t>Multi-agency partners (CPS, HMRC, Border Force)</a:t>
            </a:r>
          </a:p>
          <a:p>
            <a:pPr marL="0" lvl="0" indent="0" rtl="0">
              <a:lnSpc>
                <a:spcPct val="100000"/>
              </a:lnSpc>
              <a:spcAft>
                <a:spcPts val="2400"/>
              </a:spcAft>
              <a:buNone/>
            </a:pPr>
            <a:endParaRPr lang="en-GB" sz="3000" dirty="0">
              <a:solidFill>
                <a:prstClr val="black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5CFFB-B1A6-F566-E108-48927BDC0F38}"/>
              </a:ext>
            </a:extLst>
          </p:cNvPr>
          <p:cNvSpPr txBox="1"/>
          <p:nvPr/>
        </p:nvSpPr>
        <p:spPr>
          <a:xfrm>
            <a:off x="6750756" y="5956199"/>
            <a:ext cx="4526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(National Crime Agency, 2024; HMICFRS, 2021; Home Office,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347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59B8-20D7-4327-B945-9DB34BBA1DF7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 rtlCol="0"/>
          <a:lstStyle/>
          <a:p>
            <a:pPr rtl="0"/>
            <a:r>
              <a:rPr lang="en-GB" dirty="0"/>
              <a:t>Government Policy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BE5B2B2-0684-4BD8-9A66-EEE67097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2367" y="1558344"/>
            <a:ext cx="468000" cy="4680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61C65-5310-42F3-BA62-63E7E01D96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2345" y="1558344"/>
            <a:ext cx="3968044" cy="2495377"/>
          </a:xfrm>
        </p:spPr>
        <p:txBody>
          <a:bodyPr rtlCol="0">
            <a:noAutofit/>
          </a:bodyPr>
          <a:lstStyle/>
          <a:p>
            <a:pPr marL="0" lvl="0" indent="0" algn="ctr" rtl="0">
              <a:buNone/>
            </a:pPr>
            <a:endParaRPr lang="en-GB" sz="2400" dirty="0"/>
          </a:p>
          <a:p>
            <a:pPr marL="0" indent="0" algn="ctr" rtl="0">
              <a:buNone/>
            </a:pPr>
            <a:r>
              <a:rPr lang="en-GB" sz="2400" dirty="0"/>
              <a:t>SOC treated as national security threat</a:t>
            </a:r>
          </a:p>
          <a:p>
            <a:pPr marL="0" indent="0" algn="ctr" rtl="0">
              <a:buNone/>
            </a:pPr>
            <a:r>
              <a:rPr lang="en-GB" sz="2400" dirty="0"/>
              <a:t>Major legislation: Modern Slavery Act 2015; Criminal Finances Act 2017</a:t>
            </a:r>
          </a:p>
          <a:p>
            <a:pPr marL="0" indent="0" algn="ctr" rtl="0">
              <a:buNone/>
            </a:pPr>
            <a:endParaRPr lang="en-GB" sz="2400" dirty="0"/>
          </a:p>
          <a:p>
            <a:pPr marL="0" indent="0" algn="ctr" rtl="0">
              <a:buNone/>
            </a:pPr>
            <a:r>
              <a:rPr lang="en-GB" sz="2400" dirty="0"/>
              <a:t>NAO: Government cannot prove its SOC strategy is effective</a:t>
            </a:r>
          </a:p>
          <a:p>
            <a:pPr marL="0" indent="0" algn="ctr" rtl="0">
              <a:buNone/>
            </a:pPr>
            <a:endParaRPr lang="en-GB" sz="1800" dirty="0"/>
          </a:p>
          <a:p>
            <a:pPr marL="0" indent="0" algn="ctr" rtl="0">
              <a:buNone/>
            </a:pP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B3829-6AFB-41B3-A1B4-EF5B1CE0002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16045" y="2110309"/>
            <a:ext cx="5175954" cy="2282915"/>
          </a:xfrm>
        </p:spPr>
        <p:txBody>
          <a:bodyPr rtlCol="0">
            <a:noAutofit/>
          </a:bodyPr>
          <a:lstStyle/>
          <a:p>
            <a:pPr marL="0" indent="0" algn="ctr" rtl="0">
              <a:buNone/>
            </a:pPr>
            <a:r>
              <a:rPr lang="en-GB" sz="2400" dirty="0"/>
              <a:t>Focus on digital, financial &amp; upstream disruption</a:t>
            </a:r>
          </a:p>
          <a:p>
            <a:pPr marL="0" indent="0" algn="ctr" rtl="0">
              <a:buNone/>
            </a:pPr>
            <a:endParaRPr lang="en-GB" sz="2400" dirty="0"/>
          </a:p>
          <a:p>
            <a:pPr marL="0" indent="0" algn="ctr" rtl="0">
              <a:buNone/>
            </a:pPr>
            <a:r>
              <a:rPr lang="en-GB" sz="2400" dirty="0"/>
              <a:t>Increased investment in NCA</a:t>
            </a:r>
          </a:p>
          <a:p>
            <a:pPr marL="0" indent="0" algn="ctr" rtl="0">
              <a:buNone/>
            </a:pPr>
            <a:endParaRPr lang="en-GB" sz="2400" dirty="0"/>
          </a:p>
          <a:p>
            <a:pPr marL="0" indent="0" algn="ctr" rtl="0">
              <a:buNone/>
            </a:pPr>
            <a:r>
              <a:rPr lang="en-GB" sz="2400" dirty="0"/>
              <a:t>Critiques: unclear metrics; ambitious but hard to assess</a:t>
            </a:r>
          </a:p>
          <a:p>
            <a:pPr marL="0" indent="0" algn="ctr" rtl="0">
              <a:buNone/>
            </a:pPr>
            <a:endParaRPr lang="en-GB" sz="2400" dirty="0"/>
          </a:p>
          <a:p>
            <a:pPr marL="0" indent="0" algn="ctr" rtl="0">
              <a:buNone/>
            </a:pPr>
            <a:endParaRPr lang="en-GB" sz="240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37BAB53-DA38-4DD5-9A3E-8152A04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541633" y="1558344"/>
            <a:ext cx="468000" cy="4680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AC7997-6C29-4070-B4EB-6A172CDBC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1E35CC-CB9B-6E19-D08C-06509BAB63DB}"/>
              </a:ext>
            </a:extLst>
          </p:cNvPr>
          <p:cNvSpPr txBox="1"/>
          <p:nvPr/>
        </p:nvSpPr>
        <p:spPr>
          <a:xfrm>
            <a:off x="4684888" y="5915378"/>
            <a:ext cx="58645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(Home Office, 2013; Home Office, 2018; HM Government, 2015; HM Government, 2017; National Audit Office, 2019) (Home Office, 2023; RUSI, 2023; Social Market Foundation, 2025)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80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9061B-93AF-4A3E-9D95-D1F4A2B92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rtl="0"/>
            <a:r>
              <a:rPr lang="en-GB" dirty="0"/>
              <a:t>Financial Flow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8050939-D8BA-4932-A12D-76E1C8DB0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21224" y="1756455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CA05C8E-8DB2-4A35-8654-BC76A6BEF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21224" y="2487916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7479838-5C1C-498A-A57F-23C902B64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21224" y="3196146"/>
            <a:ext cx="468000" cy="468000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chemeClr val="bg1"/>
              </a:solidFill>
              <a:latin typeface="+mj-lt"/>
              <a:cs typeface="Segoe UI Semibold" panose="020B0702040204020203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B74A029-8AD0-4A10-B977-541CE5DD0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9175" y="1512046"/>
            <a:ext cx="7137047" cy="4053375"/>
          </a:xfrm>
          <a:prstGeom prst="roundRect">
            <a:avLst>
              <a:gd name="adj" fmla="val 0"/>
            </a:avLst>
          </a:prstGeom>
          <a:noFill/>
          <a:ln w="38100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57AAF-C78F-46C2-9727-8076925CD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5335" y="3317319"/>
            <a:ext cx="5156664" cy="1325831"/>
          </a:xfrm>
        </p:spPr>
        <p:txBody>
          <a:bodyPr rtlCol="0">
            <a:noAutofit/>
          </a:bodyPr>
          <a:lstStyle/>
          <a:p>
            <a:pPr marL="0" lvl="0" indent="0" rtl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SOC depends on large-scale money laundering</a:t>
            </a:r>
          </a:p>
          <a:p>
            <a:pPr marL="0" lvl="0" indent="0" rtl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The UK finance sector is exploited globally</a:t>
            </a:r>
          </a:p>
          <a:p>
            <a:pPr marL="0" lvl="0" indent="0" rtl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Strong powers exist, but enforcement is inconsistent</a:t>
            </a:r>
          </a:p>
          <a:p>
            <a:pPr marL="0" lvl="0" indent="0" rtl="0">
              <a:lnSpc>
                <a:spcPct val="100000"/>
              </a:lnSpc>
              <a:spcAft>
                <a:spcPts val="1200"/>
              </a:spcAft>
              <a:buNone/>
            </a:pPr>
            <a:endParaRPr lang="en-GB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  <a:p>
            <a:pPr marL="0" lvl="0" indent="0" rtl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cs typeface="Segoe UI" panose="020B0502040204020203" pitchFamily="34" charset="0"/>
              </a:rPr>
              <a:t>Illicit finance is the backbone of organised crime. Without access to money, OCGs cannot function.</a:t>
            </a:r>
          </a:p>
          <a:p>
            <a:pPr marL="0" lvl="0" indent="0" rtl="0">
              <a:lnSpc>
                <a:spcPct val="100000"/>
              </a:lnSpc>
              <a:spcAft>
                <a:spcPts val="1200"/>
              </a:spcAft>
              <a:buNone/>
            </a:pPr>
            <a:endParaRPr lang="en-GB" sz="3000" dirty="0">
              <a:solidFill>
                <a:prstClr val="black">
                  <a:lumMod val="85000"/>
                  <a:lumOff val="15000"/>
                </a:prstClr>
              </a:solidFill>
              <a:cs typeface="Segoe UI" panose="020B0502040204020203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372FC0-087E-4C53-82C7-1D7555E68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51F743-331E-E70D-F3A2-29BDB8C5B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60721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124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51FF9D-FA38-4BF2-834F-D115A5276A63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3805714" y="417033"/>
            <a:ext cx="10676571" cy="1002422"/>
          </a:xfrm>
        </p:spPr>
        <p:txBody>
          <a:bodyPr rtlCol="0"/>
          <a:lstStyle/>
          <a:p>
            <a:pPr rtl="0"/>
            <a:r>
              <a:rPr lang="en-GB" dirty="0"/>
              <a:t>Corruption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F9F8A20-BC4A-4DA3-8C8F-EC5F4354509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5532" y="2479193"/>
            <a:ext cx="5616934" cy="4015536"/>
          </a:xfrm>
        </p:spPr>
        <p:txBody>
          <a:bodyPr rtlCol="0">
            <a:normAutofit fontScale="55000" lnSpcReduction="20000"/>
          </a:bodyPr>
          <a:lstStyle/>
          <a:p>
            <a:pPr marL="0" indent="0" algn="ctr" rtl="0">
              <a:buNone/>
            </a:pPr>
            <a:r>
              <a:rPr lang="en-GB" sz="6200" dirty="0"/>
              <a:t>Corruption enables criminal networks</a:t>
            </a:r>
          </a:p>
          <a:p>
            <a:pPr marL="0" indent="0" algn="ctr" rtl="0">
              <a:buNone/>
            </a:pPr>
            <a:endParaRPr lang="en-GB" sz="6200" dirty="0"/>
          </a:p>
          <a:p>
            <a:pPr marL="0" indent="0" algn="ctr" rtl="0">
              <a:buNone/>
            </a:pPr>
            <a:r>
              <a:rPr lang="en-GB" sz="6200" dirty="0"/>
              <a:t>Procurement &amp; governance vulnerabilities enable</a:t>
            </a:r>
          </a:p>
          <a:p>
            <a:pPr marL="0" indent="0" algn="ctr" rtl="0">
              <a:buNone/>
            </a:pPr>
            <a:endParaRPr lang="en-GB" sz="6200" dirty="0"/>
          </a:p>
          <a:p>
            <a:pPr marL="0" indent="0" algn="ctr" rtl="0">
              <a:buNone/>
            </a:pPr>
            <a:r>
              <a:rPr lang="en-GB" sz="6200" dirty="0"/>
              <a:t>Government anti-corruption</a:t>
            </a:r>
          </a:p>
          <a:p>
            <a:pPr marL="0" indent="0" algn="ctr" rtl="0">
              <a:buNone/>
            </a:pPr>
            <a:endParaRPr lang="en-GB" sz="6200" dirty="0"/>
          </a:p>
          <a:p>
            <a:pPr marL="0" indent="0" algn="ctr" rtl="0">
              <a:buNone/>
            </a:pPr>
            <a:endParaRPr lang="en-GB" sz="6200" dirty="0"/>
          </a:p>
          <a:p>
            <a:pPr marL="0" indent="0" algn="ctr" rtl="0">
              <a:buNone/>
            </a:pPr>
            <a:endParaRPr lang="en-GB" sz="3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6AAE10-FD85-D1F0-570B-15295E07A925}"/>
              </a:ext>
            </a:extLst>
          </p:cNvPr>
          <p:cNvSpPr txBox="1"/>
          <p:nvPr/>
        </p:nvSpPr>
        <p:spPr>
          <a:xfrm>
            <a:off x="7296187" y="6171564"/>
            <a:ext cx="4176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(Transparency International UK, 2020; Transparency International UK, 2021)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BD584B-0ED5-60C3-B82B-129FA999B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48304" y="-1"/>
            <a:ext cx="6096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29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355" y="587179"/>
            <a:ext cx="3831336" cy="932349"/>
          </a:xfrm>
        </p:spPr>
        <p:txBody>
          <a:bodyPr rtlCol="0"/>
          <a:lstStyle/>
          <a:p>
            <a:pPr rtl="0"/>
            <a:r>
              <a:rPr lang="en-GB" dirty="0"/>
              <a:t>Technology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F632A65-4DB8-40F7-92EA-A338699FC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AAC19ED-7CFA-4AF2-BE7E-6017F4B12C94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FCCD75-21A7-70A0-C2BA-6FFED09196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33244" y="0"/>
            <a:ext cx="7258756" cy="68593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61C9E3-059E-3EEB-B9D3-59F541FB6B56}"/>
              </a:ext>
            </a:extLst>
          </p:cNvPr>
          <p:cNvSpPr txBox="1"/>
          <p:nvPr/>
        </p:nvSpPr>
        <p:spPr>
          <a:xfrm>
            <a:off x="743825" y="2136338"/>
            <a:ext cx="358986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Encrypted comms, dark web, online drug markets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AI-enhanced fraud and exploitation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Policing tech struggles to keep pace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5366EB-B3C0-5950-3079-528A57FEE1ED}"/>
              </a:ext>
            </a:extLst>
          </p:cNvPr>
          <p:cNvSpPr txBox="1"/>
          <p:nvPr/>
        </p:nvSpPr>
        <p:spPr>
          <a:xfrm>
            <a:off x="355600" y="6211669"/>
            <a:ext cx="4284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(Europol, 2023; UNODC, 2020; Whelan, 2024)</a:t>
            </a: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1B55D-5DE3-C2B3-6B56-FADC5F599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Role of the Public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55DA1-D5BC-9B1B-EF7F-8F512A608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Community intelligence critical</a:t>
            </a:r>
          </a:p>
          <a:p>
            <a:endParaRPr lang="en-GB" dirty="0"/>
          </a:p>
          <a:p>
            <a:r>
              <a:rPr lang="en-GB" dirty="0"/>
              <a:t>Identifying exploitation (CCE, cuckooing, fraud)</a:t>
            </a:r>
          </a:p>
          <a:p>
            <a:endParaRPr lang="en-GB" dirty="0"/>
          </a:p>
          <a:p>
            <a:r>
              <a:rPr lang="en-GB" dirty="0"/>
              <a:t>Public demand sustains SOC markets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889912E-6884-460E-4C45-8BDDD97EB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6096000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F08E2E9-4FB5-6612-FFBE-508027DB1222}"/>
              </a:ext>
            </a:extLst>
          </p:cNvPr>
          <p:cNvSpPr txBox="1"/>
          <p:nvPr/>
        </p:nvSpPr>
        <p:spPr>
          <a:xfrm>
            <a:off x="6818489" y="5685322"/>
            <a:ext cx="50009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r>
              <a:rPr lang="en-GB"/>
              <a:t>(Crimestoppers, 2023; NSPCC, 2023; Children’s Society,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499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E40C5-C61B-4228-BB77-FFEDB474B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7564" y="184372"/>
            <a:ext cx="5105400" cy="684633"/>
          </a:xfrm>
        </p:spPr>
        <p:txBody>
          <a:bodyPr>
            <a:normAutofit fontScale="90000"/>
          </a:bodyPr>
          <a:lstStyle/>
          <a:p>
            <a:r>
              <a:rPr lang="en-GB" dirty="0"/>
              <a:t>County Lines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A7ADB-2ECF-93BC-73AE-06A3BEA63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3737" y="2313508"/>
            <a:ext cx="5488619" cy="509052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Exploitation of children &amp; vulnerable adults</a:t>
            </a:r>
          </a:p>
          <a:p>
            <a:endParaRPr lang="en-GB" sz="2400" dirty="0"/>
          </a:p>
          <a:p>
            <a:r>
              <a:rPr lang="en-GB" sz="2400" dirty="0"/>
              <a:t>Hierarchy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Cuckooing, debt bondage, grooming</a:t>
            </a:r>
          </a:p>
          <a:p>
            <a:endParaRPr lang="en-GB" sz="2400" dirty="0"/>
          </a:p>
          <a:p>
            <a:r>
              <a:rPr lang="en-GB" sz="2400" dirty="0"/>
              <a:t>National mobility of OCGs</a:t>
            </a:r>
          </a:p>
          <a:p>
            <a:endParaRPr lang="en-GB" sz="2400" dirty="0"/>
          </a:p>
          <a:p>
            <a:r>
              <a:rPr lang="en-GB" sz="2400" dirty="0"/>
              <a:t>Multi-agency safeguarding response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23E3C5-8F83-D41F-9C3D-A03D2B2D5A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6186311" cy="35785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5DBCE3-5A17-5670-CAA6-4CECEA943419}"/>
              </a:ext>
            </a:extLst>
          </p:cNvPr>
          <p:cNvSpPr txBox="1"/>
          <p:nvPr/>
        </p:nvSpPr>
        <p:spPr>
          <a:xfrm>
            <a:off x="4667250" y="4129087"/>
            <a:ext cx="2857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stateofwales.com/2019/11/uk-election-2019-issues-other-than-brexit/"/>
              </a:rPr>
              <a:t>This Photo</a:t>
            </a:r>
            <a:r>
              <a:rPr lang="en-GB" sz="900" dirty="0"/>
              <a:t> </a:t>
            </a:r>
            <a:r>
              <a:rPr lang="en-GB" sz="900" dirty="0">
                <a:hlinkClick r:id="rId4" tooltip="https://creativecommons.org/licenses/by-nc-nd/3.0/"/>
              </a:rPr>
              <a:t> BY-NC-ND</a:t>
            </a:r>
            <a:endParaRPr lang="en-GB" sz="9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B5546B-B05F-F506-1905-5AD1906EA0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1" y="3429000"/>
            <a:ext cx="6186311" cy="34418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E088B6F-A809-1FF6-D3FE-36A040BA3E1C}"/>
              </a:ext>
            </a:extLst>
          </p:cNvPr>
          <p:cNvSpPr txBox="1"/>
          <p:nvPr/>
        </p:nvSpPr>
        <p:spPr>
          <a:xfrm>
            <a:off x="259644" y="6333067"/>
            <a:ext cx="4797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(Andell &amp; Pitts, 2018; O’Hagan &amp; Edmundson, 2021; Holligan et al., 2020; NSPCC, 2023; Home Office, 2020)</a:t>
            </a:r>
          </a:p>
        </p:txBody>
      </p:sp>
    </p:spTree>
    <p:extLst>
      <p:ext uri="{BB962C8B-B14F-4D97-AF65-F5344CB8AC3E}">
        <p14:creationId xmlns:p14="http://schemas.microsoft.com/office/powerpoint/2010/main" val="3565161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B6F31-36E9-28FC-3B46-4C22459B2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67" y="427424"/>
            <a:ext cx="5105400" cy="684633"/>
          </a:xfrm>
        </p:spPr>
        <p:txBody>
          <a:bodyPr>
            <a:normAutofit fontScale="90000"/>
          </a:bodyPr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58407-8164-0F92-D56A-12293CA4E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135" y="1694094"/>
            <a:ext cx="4831664" cy="3865070"/>
          </a:xfrm>
        </p:spPr>
        <p:txBody>
          <a:bodyPr/>
          <a:lstStyle/>
          <a:p>
            <a:r>
              <a:rPr lang="en-GB" sz="2400" dirty="0"/>
              <a:t>Police Strengths: national coordination, legal tools, major disruptions</a:t>
            </a:r>
          </a:p>
          <a:p>
            <a:endParaRPr lang="en-GB" sz="2400" dirty="0"/>
          </a:p>
          <a:p>
            <a:r>
              <a:rPr lang="en-GB" sz="2400" dirty="0"/>
              <a:t>Weaknesses: prevention is underfunded, tech lag, and limited evaluation</a:t>
            </a:r>
          </a:p>
          <a:p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348AFA-677A-E94B-D796-6EBEE8280373}"/>
              </a:ext>
            </a:extLst>
          </p:cNvPr>
          <p:cNvSpPr txBox="1"/>
          <p:nvPr/>
        </p:nvSpPr>
        <p:spPr>
          <a:xfrm>
            <a:off x="313266" y="6208889"/>
            <a:ext cx="117319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(National Audit Office, 2019; HMICFRS, 2021; RUSI, 2023; Social Market Foundation, 2025) (Transparency International UK, 2021; Local Government Association, 2021; National Crime Agency, 2024)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2F413B-B29B-54FD-DBDE-A46B2E42C0E9}"/>
              </a:ext>
            </a:extLst>
          </p:cNvPr>
          <p:cNvSpPr txBox="1"/>
          <p:nvPr/>
        </p:nvSpPr>
        <p:spPr>
          <a:xfrm>
            <a:off x="6278026" y="247544"/>
            <a:ext cx="54638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more can the government do?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4B124C-F3E5-C96B-F381-0D7DE1B9FABB}"/>
              </a:ext>
            </a:extLst>
          </p:cNvPr>
          <p:cNvSpPr txBox="1"/>
          <p:nvPr/>
        </p:nvSpPr>
        <p:spPr>
          <a:xfrm>
            <a:off x="6581422" y="1865845"/>
            <a:ext cx="546384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Invest in prevention &amp; youth services and early intervention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Strengthen financial oversight &amp; transparency. Property loopholes.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Develop and fund, digital policing capability, not just special units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Community partnerships are essential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199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359DC-DA27-8F27-E702-58FC91E38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2800" dirty="0"/>
              <a:t>Effective tactics, inconsistent outcomes</a:t>
            </a:r>
          </a:p>
          <a:p>
            <a:endParaRPr lang="en-GB" sz="2800" dirty="0"/>
          </a:p>
          <a:p>
            <a:r>
              <a:rPr lang="en-GB" sz="2800" dirty="0"/>
              <a:t>Enforcement alone cannot reduce SOC</a:t>
            </a:r>
          </a:p>
          <a:p>
            <a:endParaRPr lang="en-GB" sz="2800" dirty="0"/>
          </a:p>
          <a:p>
            <a:r>
              <a:rPr lang="en-GB" sz="2800" dirty="0"/>
              <a:t>Whole-system approach required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45C68E-5CEA-293F-396E-9A86D660EADA}"/>
              </a:ext>
            </a:extLst>
          </p:cNvPr>
          <p:cNvSpPr txBox="1"/>
          <p:nvPr/>
        </p:nvSpPr>
        <p:spPr>
          <a:xfrm>
            <a:off x="7326488" y="6084711"/>
            <a:ext cx="5238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(National Crime Agency, 2024; National Audit Office,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FCCDBC-3F3A-EFFC-0271-B779492690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8355" y="0"/>
            <a:ext cx="68636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095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D2AA57-B7D4-4BC5-1957-F8EA4A92C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AAC19ED-7CFA-4AF2-BE7E-6017F4B12C94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395864-80C1-0EF0-9120-E6E1AD2E839F}"/>
              </a:ext>
            </a:extLst>
          </p:cNvPr>
          <p:cNvSpPr txBox="1"/>
          <p:nvPr/>
        </p:nvSpPr>
        <p:spPr>
          <a:xfrm>
            <a:off x="406400" y="508000"/>
            <a:ext cx="28335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56167F-2DFF-8558-385C-56C8948EC98E}"/>
              </a:ext>
            </a:extLst>
          </p:cNvPr>
          <p:cNvSpPr txBox="1"/>
          <p:nvPr/>
        </p:nvSpPr>
        <p:spPr>
          <a:xfrm>
            <a:off x="587021" y="1343377"/>
            <a:ext cx="11367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Andell, P. and Pitts, J. (2018) The end of the line? The impact of county lines drug distribution on youth crime in a target destination. Youth &amp; Policy.</a:t>
            </a:r>
          </a:p>
          <a:p>
            <a:r>
              <a:rPr lang="en-GB" dirty="0"/>
              <a:t>Available at: https://www.youthandpolicy.org/articles/the-end-of-the-line/</a:t>
            </a:r>
          </a:p>
          <a:p>
            <a:endParaRPr lang="en-GB" dirty="0"/>
          </a:p>
          <a:p>
            <a:r>
              <a:rPr lang="en-GB" dirty="0"/>
              <a:t>Children’s Society (2020) County Lines Toolkit for Professionals.</a:t>
            </a:r>
          </a:p>
          <a:p>
            <a:r>
              <a:rPr lang="en-GB" dirty="0"/>
              <a:t>Available at: https://www.childrenssociety.org.uk/information/professionals/resources/county-lines-toolkit</a:t>
            </a:r>
          </a:p>
          <a:p>
            <a:endParaRPr lang="en-GB" dirty="0"/>
          </a:p>
          <a:p>
            <a:r>
              <a:rPr lang="en-GB" dirty="0"/>
              <a:t>Crimestoppers (2023) County Lines Awareness Campaign.</a:t>
            </a:r>
          </a:p>
          <a:p>
            <a:r>
              <a:rPr lang="en-GB" dirty="0"/>
              <a:t>Available at: https://crimestoppers-uk.org/keep-safe/community-safety/crime-types/county-lines</a:t>
            </a:r>
          </a:p>
          <a:p>
            <a:endParaRPr lang="en-GB" dirty="0"/>
          </a:p>
          <a:p>
            <a:r>
              <a:rPr lang="en-GB" dirty="0"/>
              <a:t>Europol (2023) Internet Organised Crime Threat Assessment (IOCTA) 2023.</a:t>
            </a:r>
          </a:p>
          <a:p>
            <a:r>
              <a:rPr lang="en-GB" dirty="0"/>
              <a:t>Available at: https://www.europol.europa.eu/publications-events/main-reports/internet-organised-crime-threat-assessment-iocta-2023</a:t>
            </a:r>
          </a:p>
          <a:p>
            <a:endParaRPr lang="en-GB" dirty="0"/>
          </a:p>
          <a:p>
            <a:r>
              <a:rPr lang="en-GB" dirty="0"/>
              <a:t>FATF (2023) United Kingdom – Mutual Evaluation Report on Anti-Money Laundering and Counter-Terrorist Financing.</a:t>
            </a:r>
          </a:p>
          <a:p>
            <a:r>
              <a:rPr lang="en-GB" dirty="0"/>
              <a:t>Available at: https://www.fatf-gafi.org/en/publications/mutualevaluations/united-kingdom.html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717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8862E63-8E31-203C-355F-266D33BF6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AAC19ED-7CFA-4AF2-BE7E-6017F4B12C94}" type="slidenum">
              <a:rPr lang="en-GB" noProof="0" smtClean="0"/>
              <a:t>14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84C41C-E286-04D4-530D-BFA63A39C813}"/>
              </a:ext>
            </a:extLst>
          </p:cNvPr>
          <p:cNvSpPr txBox="1"/>
          <p:nvPr/>
        </p:nvSpPr>
        <p:spPr>
          <a:xfrm>
            <a:off x="710405" y="208635"/>
            <a:ext cx="11277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HM Government (2015) Modern Slavery Act 2015.</a:t>
            </a:r>
          </a:p>
          <a:p>
            <a:r>
              <a:rPr lang="en-GB" dirty="0"/>
              <a:t>Available at: https://www.legislation.gov.uk/ukpga/2015/30/contents</a:t>
            </a:r>
          </a:p>
          <a:p>
            <a:endParaRPr lang="en-GB" dirty="0"/>
          </a:p>
          <a:p>
            <a:r>
              <a:rPr lang="en-GB" dirty="0"/>
              <a:t>HM Government (2017) Criminal Finances Act 2017.</a:t>
            </a:r>
          </a:p>
          <a:p>
            <a:r>
              <a:rPr lang="en-GB" dirty="0"/>
              <a:t>Available at: https://www.legislation.gov.uk/ukpga/2017/22/contents</a:t>
            </a:r>
          </a:p>
          <a:p>
            <a:endParaRPr lang="en-GB" dirty="0"/>
          </a:p>
          <a:p>
            <a:r>
              <a:rPr lang="en-GB" dirty="0"/>
              <a:t>HM Government (2020) Guidance: Criminal Exploitation and County Lines.</a:t>
            </a:r>
          </a:p>
          <a:p>
            <a:r>
              <a:rPr lang="en-GB" dirty="0"/>
              <a:t>Available at: https://www.gov.uk/government/publications/county-lines-exploitation</a:t>
            </a:r>
          </a:p>
          <a:p>
            <a:endParaRPr lang="en-GB" dirty="0"/>
          </a:p>
          <a:p>
            <a:r>
              <a:rPr lang="en-GB" dirty="0"/>
              <a:t>HMICFRS (2021) An inspection of the effectiveness of the Regional Organised Crime Units.</a:t>
            </a:r>
          </a:p>
          <a:p>
            <a:r>
              <a:rPr lang="en-GB" dirty="0"/>
              <a:t>Available at: https://www.justiceinspectorates.gov.uk/hmicfrs/publications/an-inspection-of-the-effectiveness-of-the-regional-organised-crime-units/</a:t>
            </a:r>
          </a:p>
          <a:p>
            <a:endParaRPr lang="en-GB" dirty="0"/>
          </a:p>
          <a:p>
            <a:r>
              <a:rPr lang="en-GB" dirty="0"/>
              <a:t>Home Office (2013) Serious and Organised Crime Strategy.</a:t>
            </a:r>
          </a:p>
          <a:p>
            <a:r>
              <a:rPr lang="en-GB" dirty="0"/>
              <a:t>Available at: https://www.gov.uk/government/publications/serious-and-organised-crime-strategy</a:t>
            </a:r>
          </a:p>
          <a:p>
            <a:endParaRPr lang="en-GB" dirty="0"/>
          </a:p>
          <a:p>
            <a:r>
              <a:rPr lang="en-GB" dirty="0"/>
              <a:t>Home Office (2018) Serious and Organised Crime Strategy.</a:t>
            </a:r>
          </a:p>
          <a:p>
            <a:r>
              <a:rPr lang="en-GB" dirty="0"/>
              <a:t>Available at: https://www.gov.uk/government/publications/serious-and-organised-crime-strategy-2018</a:t>
            </a:r>
          </a:p>
          <a:p>
            <a:endParaRPr lang="en-GB" dirty="0"/>
          </a:p>
          <a:p>
            <a:r>
              <a:rPr lang="en-GB" dirty="0"/>
              <a:t>Home Office (2023) No Place to Hide: Serious and Organised Crime Strategy 2023 to 2028.</a:t>
            </a:r>
          </a:p>
          <a:p>
            <a:r>
              <a:rPr lang="en-GB" dirty="0"/>
              <a:t>Available at: https://www.gov.uk/government/publications/serious-and-organised-crime-strategy-2023-to-2028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929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0C6722-263D-C95F-9822-153C1AA46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AAC19ED-7CFA-4AF2-BE7E-6017F4B12C94}" type="slidenum">
              <a:rPr lang="en-GB" noProof="0" smtClean="0"/>
              <a:t>15</a:t>
            </a:fld>
            <a:endParaRPr lang="en-GB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86655E-76FF-2E30-77DC-875936BDF3CC}"/>
              </a:ext>
            </a:extLst>
          </p:cNvPr>
          <p:cNvSpPr txBox="1"/>
          <p:nvPr/>
        </p:nvSpPr>
        <p:spPr>
          <a:xfrm>
            <a:off x="1648177" y="124178"/>
            <a:ext cx="8602133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Holligan, C., McHugh, R. and Russell, P. (2020) Exploring County Lines: Criminal Drug Distribution Networks in England.</a:t>
            </a:r>
          </a:p>
          <a:p>
            <a:r>
              <a:rPr lang="en-GB" dirty="0"/>
              <a:t>Available at: https://shura.shu.ac.uk/26940/1/McHugh_ExploringCountyLines%28AM%29.pdf</a:t>
            </a:r>
          </a:p>
          <a:p>
            <a:endParaRPr lang="en-GB" dirty="0"/>
          </a:p>
          <a:p>
            <a:r>
              <a:rPr lang="en-GB" dirty="0"/>
              <a:t>Local Government Association (2021) Tackling Organised Exploitation in Local Areas.</a:t>
            </a:r>
          </a:p>
          <a:p>
            <a:r>
              <a:rPr lang="en-GB" dirty="0"/>
              <a:t>Available at: https://www.local.gov.uk</a:t>
            </a:r>
          </a:p>
          <a:p>
            <a:endParaRPr lang="en-GB" dirty="0"/>
          </a:p>
          <a:p>
            <a:r>
              <a:rPr lang="en-GB" dirty="0"/>
              <a:t>National Audit Office (2019) Tackling Serious and Organised Crime.</a:t>
            </a:r>
          </a:p>
          <a:p>
            <a:r>
              <a:rPr lang="en-GB" dirty="0"/>
              <a:t>Available at: https://www.nao.org.uk/reports/serious-and-organised-crime/</a:t>
            </a:r>
          </a:p>
          <a:p>
            <a:endParaRPr lang="en-GB" dirty="0"/>
          </a:p>
          <a:p>
            <a:r>
              <a:rPr lang="en-GB" dirty="0"/>
              <a:t>National Crime Agency (2024) National Strategic Assessment of Serious and Organised Crime.</a:t>
            </a:r>
          </a:p>
          <a:p>
            <a:r>
              <a:rPr lang="en-GB" dirty="0"/>
              <a:t>Available at: https://www.nationalcrimeagency.gov.uk</a:t>
            </a:r>
          </a:p>
          <a:p>
            <a:endParaRPr lang="en-GB" dirty="0"/>
          </a:p>
          <a:p>
            <a:r>
              <a:rPr lang="en-GB" dirty="0"/>
              <a:t>National Crime Agency (2020–2024) Operation Venetic (</a:t>
            </a:r>
            <a:r>
              <a:rPr lang="en-GB" dirty="0" err="1"/>
              <a:t>EncroChat</a:t>
            </a:r>
            <a:r>
              <a:rPr lang="en-GB" dirty="0"/>
              <a:t>) updates and results.</a:t>
            </a:r>
          </a:p>
          <a:p>
            <a:r>
              <a:rPr lang="en-GB" dirty="0"/>
              <a:t>Available at: https://www.nationalcrimeagency.gov.uk/news</a:t>
            </a:r>
          </a:p>
          <a:p>
            <a:endParaRPr lang="en-GB" dirty="0"/>
          </a:p>
          <a:p>
            <a:r>
              <a:rPr lang="en-GB" dirty="0"/>
              <a:t>NSPCC (2023) Child Criminal Exploitation and County Lines.</a:t>
            </a:r>
          </a:p>
          <a:p>
            <a:r>
              <a:rPr lang="en-GB" dirty="0"/>
              <a:t>Available at: https://www.nspcc.org.uk/what-is-child-abuse/types-of-abuse/child-criminal-exploitation/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131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14E6DF9-8C43-BF6B-99D2-2B6F673A9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AAC19ED-7CFA-4AF2-BE7E-6017F4B12C94}" type="slidenum">
              <a:rPr lang="en-GB" noProof="0" smtClean="0"/>
              <a:t>16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A6C560-A88A-59A3-3E1E-D4A82926DA86}"/>
              </a:ext>
            </a:extLst>
          </p:cNvPr>
          <p:cNvSpPr txBox="1"/>
          <p:nvPr/>
        </p:nvSpPr>
        <p:spPr>
          <a:xfrm>
            <a:off x="1975555" y="113046"/>
            <a:ext cx="917786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O’Hagan, A. and Edmundson, C.J. (2021) ‘County lines: The exploitation of vulnerable members of society.’ Forensic Research &amp; Criminology International Journal, 9(2), pp. 47–57.</a:t>
            </a:r>
          </a:p>
          <a:p>
            <a:r>
              <a:rPr lang="en-GB" dirty="0"/>
              <a:t>Open-access PDF: https://irep.ntu.ac.uk/id/eprint/44335/1/1475824_O%27Hagan.pdf</a:t>
            </a:r>
          </a:p>
          <a:p>
            <a:endParaRPr lang="en-GB" dirty="0"/>
          </a:p>
          <a:p>
            <a:r>
              <a:rPr lang="en-GB" dirty="0"/>
              <a:t>RUSI (2023) Blink and You Missed It? Reaction to the Government's New SOC Strategy.</a:t>
            </a:r>
          </a:p>
          <a:p>
            <a:r>
              <a:rPr lang="en-GB" dirty="0"/>
              <a:t>Available at: https://rusi.org/explore-our-research/publications/commentary/blink-and-you-missed-it-uk-governments-new-organised-crime-strategy</a:t>
            </a:r>
          </a:p>
          <a:p>
            <a:endParaRPr lang="en-GB" dirty="0"/>
          </a:p>
          <a:p>
            <a:r>
              <a:rPr lang="en-GB" dirty="0"/>
              <a:t>Social Market Foundation (2025) Insufficiently Serious and Somewhat Disorganised: The UK Response to Serious and Organised Crime.</a:t>
            </a:r>
          </a:p>
          <a:p>
            <a:r>
              <a:rPr lang="en-GB" dirty="0"/>
              <a:t>Available at: https://www.smf.co.uk/publications/insufficiently-serious-and-somewhat-disorganised/</a:t>
            </a:r>
          </a:p>
          <a:p>
            <a:endParaRPr lang="en-GB" dirty="0"/>
          </a:p>
          <a:p>
            <a:r>
              <a:rPr lang="en-GB" dirty="0"/>
              <a:t>Tony Blair Institute for Global Change (2024) A New Approach to Serious and Organised Crime in the UK.</a:t>
            </a:r>
          </a:p>
          <a:p>
            <a:r>
              <a:rPr lang="en-GB" dirty="0"/>
              <a:t>Available at: https://institute.global/insights/public-services/a-new-approach-to-serious-and-organised-crime-in-the-uk</a:t>
            </a:r>
          </a:p>
          <a:p>
            <a:endParaRPr lang="en-GB" dirty="0"/>
          </a:p>
          <a:p>
            <a:r>
              <a:rPr lang="en-GB" dirty="0"/>
              <a:t>Transparency International UK (2020) Track and Trace, Procurement and Corruption Risks during COVID-19.</a:t>
            </a:r>
          </a:p>
          <a:p>
            <a:r>
              <a:rPr lang="en-GB" dirty="0"/>
              <a:t>Available at: https://www.transparency.org.uk/coronavirus-corruption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88710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DF1952-3629-E784-32AE-E0C35A8C5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AAC19ED-7CFA-4AF2-BE7E-6017F4B12C94}" type="slidenum">
              <a:rPr lang="en-GB" noProof="0" smtClean="0"/>
              <a:t>17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585755-D876-5694-F05C-2FD9B3D998E3}"/>
              </a:ext>
            </a:extLst>
          </p:cNvPr>
          <p:cNvSpPr txBox="1"/>
          <p:nvPr/>
        </p:nvSpPr>
        <p:spPr>
          <a:xfrm>
            <a:off x="1862666" y="327801"/>
            <a:ext cx="696524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Transparency International UK (2021) Corruption and the UK’s National Security.</a:t>
            </a:r>
          </a:p>
          <a:p>
            <a:r>
              <a:rPr lang="en-GB" dirty="0"/>
              <a:t>Available at: https://www.transparency.org.uk/publications</a:t>
            </a:r>
          </a:p>
          <a:p>
            <a:endParaRPr lang="en-GB" dirty="0"/>
          </a:p>
          <a:p>
            <a:r>
              <a:rPr lang="en-GB" dirty="0"/>
              <a:t>UNODC (2020) Cybercrime and Organised Crime Convergence.</a:t>
            </a:r>
          </a:p>
          <a:p>
            <a:r>
              <a:rPr lang="en-GB" dirty="0"/>
              <a:t>Available at: https://www.unodc.org/unodc/en/cybercrime/convergence.html</a:t>
            </a:r>
          </a:p>
          <a:p>
            <a:endParaRPr lang="en-GB" dirty="0"/>
          </a:p>
          <a:p>
            <a:r>
              <a:rPr lang="en-GB" dirty="0"/>
              <a:t>Wadsworth, E., Gallo, A. and Oliver, K. (2024) The impact of drug-related law enforcement activity on serious violence and homicide in England and Wales: A systematic review. Available at: https://www.gov.uk/government/publications/drug-related-law-enforcement-activity-and-serious-violent-crime/the-impact-of-drug-related-law-enforcement-activity-on-serious-violence-and-homicide-a-systematic-review</a:t>
            </a:r>
          </a:p>
          <a:p>
            <a:endParaRPr lang="en-GB" dirty="0"/>
          </a:p>
          <a:p>
            <a:r>
              <a:rPr lang="en-GB" dirty="0"/>
              <a:t>Whelan, C. (2024) ‘Reconceptualising organised (cyber)crime: The case of online drug markets.’ Journal of Cybersecurity and Digital Trust.</a:t>
            </a:r>
          </a:p>
          <a:p>
            <a:r>
              <a:rPr lang="en-GB" dirty="0"/>
              <a:t>Open-access link: https://journals.sagepub.com/doi/10.1177/26338076231199793</a:t>
            </a:r>
          </a:p>
        </p:txBody>
      </p:sp>
    </p:spTree>
    <p:extLst>
      <p:ext uri="{BB962C8B-B14F-4D97-AF65-F5344CB8AC3E}">
        <p14:creationId xmlns:p14="http://schemas.microsoft.com/office/powerpoint/2010/main" val="3938754046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Custom 5">
      <a:majorFont>
        <a:latin typeface="Franklin Gothic Demi"/>
        <a:ea typeface=""/>
        <a:cs typeface=""/>
      </a:majorFont>
      <a:minorFont>
        <a:latin typeface="Franklin Gothic Medium"/>
        <a:ea typeface=""/>
        <a:cs typeface="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57150">
          <a:noFill/>
        </a:ln>
        <a:effectLst>
          <a:outerShdw blurRad="63500" sx="102000" sy="102000" algn="ctr" rotWithShape="0">
            <a:prstClr val="black">
              <a:alpha val="4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61155246_TF33527777_Win32" id="{F3B2CABE-BE6E-4FCF-87FC-40C0DBA4066E}" vid="{9DFB5717-65B0-431C-9C00-E6610824D2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Safety procedures</Template>
  <TotalTime>1100</TotalTime>
  <Words>1513</Words>
  <Application>Microsoft Office PowerPoint</Application>
  <PresentationFormat>Widescreen</PresentationFormat>
  <Paragraphs>200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Franklin Gothic Demi</vt:lpstr>
      <vt:lpstr>Franklin Gothic Medium</vt:lpstr>
      <vt:lpstr>Segoe UI</vt:lpstr>
      <vt:lpstr>Headlines</vt:lpstr>
      <vt:lpstr>Serious Organised CRIME</vt:lpstr>
      <vt:lpstr>What is Serious &amp; Organised Crime? </vt:lpstr>
      <vt:lpstr>Governments 4 P Strategy Framework</vt:lpstr>
      <vt:lpstr>Key Crime Prevention Agencies </vt:lpstr>
      <vt:lpstr>Government Policy</vt:lpstr>
      <vt:lpstr>Financial Flow</vt:lpstr>
      <vt:lpstr>Corruption </vt:lpstr>
      <vt:lpstr>Technology</vt:lpstr>
      <vt:lpstr>Role of the Public</vt:lpstr>
      <vt:lpstr>County Lines example</vt:lpstr>
      <vt:lpstr>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Nicholas</dc:creator>
  <cp:lastModifiedBy>Tim Nicholas</cp:lastModifiedBy>
  <cp:revision>2</cp:revision>
  <dcterms:created xsi:type="dcterms:W3CDTF">2025-12-01T13:48:22Z</dcterms:created>
  <dcterms:modified xsi:type="dcterms:W3CDTF">2025-12-09T13:26:10Z</dcterms:modified>
</cp:coreProperties>
</file>