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7"/>
  </p:notesMasterIdLst>
  <p:sldIdLst>
    <p:sldId id="257" r:id="rId2"/>
    <p:sldId id="264" r:id="rId3"/>
    <p:sldId id="259" r:id="rId4"/>
    <p:sldId id="262" r:id="rId5"/>
    <p:sldId id="266" r:id="rId6"/>
    <p:sldId id="267" r:id="rId7"/>
    <p:sldId id="268" r:id="rId8"/>
    <p:sldId id="269" r:id="rId9"/>
    <p:sldId id="270" r:id="rId10"/>
    <p:sldId id="271" r:id="rId11"/>
    <p:sldId id="272" r:id="rId12"/>
    <p:sldId id="273" r:id="rId13"/>
    <p:sldId id="274" r:id="rId14"/>
    <p:sldId id="295" r:id="rId15"/>
    <p:sldId id="275" r:id="rId16"/>
    <p:sldId id="276" r:id="rId17"/>
    <p:sldId id="277" r:id="rId18"/>
    <p:sldId id="296" r:id="rId19"/>
    <p:sldId id="278" r:id="rId20"/>
    <p:sldId id="279" r:id="rId21"/>
    <p:sldId id="280" r:id="rId22"/>
    <p:sldId id="281" r:id="rId23"/>
    <p:sldId id="282" r:id="rId24"/>
    <p:sldId id="283" r:id="rId25"/>
    <p:sldId id="284" r:id="rId26"/>
    <p:sldId id="285" r:id="rId27"/>
    <p:sldId id="286" r:id="rId28"/>
    <p:sldId id="287" r:id="rId29"/>
    <p:sldId id="288" r:id="rId30"/>
    <p:sldId id="289" r:id="rId31"/>
    <p:sldId id="294" r:id="rId32"/>
    <p:sldId id="291" r:id="rId33"/>
    <p:sldId id="292" r:id="rId34"/>
    <p:sldId id="297" r:id="rId35"/>
    <p:sldId id="293"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660"/>
  </p:normalViewPr>
  <p:slideViewPr>
    <p:cSldViewPr snapToGrid="0">
      <p:cViewPr varScale="1">
        <p:scale>
          <a:sx n="45" d="100"/>
          <a:sy n="45" d="100"/>
        </p:scale>
        <p:origin x="84" y="11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07CCF-DD17-4A45-ADEE-259F91239CB4}" type="datetimeFigureOut">
              <a:rPr lang="en-GB" smtClean="0"/>
              <a:t>07/12/2020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E76E8C-1EE4-4098-B727-E7F5CBAB548E}" type="slidenum">
              <a:rPr lang="en-GB" smtClean="0"/>
              <a:t>‹#›</a:t>
            </a:fld>
            <a:endParaRPr lang="en-GB"/>
          </a:p>
        </p:txBody>
      </p:sp>
    </p:spTree>
    <p:extLst>
      <p:ext uri="{BB962C8B-B14F-4D97-AF65-F5344CB8AC3E}">
        <p14:creationId xmlns:p14="http://schemas.microsoft.com/office/powerpoint/2010/main" val="2508103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itchFamily="34" charset="-128"/>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5F0323AC-E082-4B69-907F-0C2B7C211DB0}" type="slidenum">
              <a:rPr lang="en-US" altLang="en-US" smtClean="0">
                <a:cs typeface="Arial" charset="0"/>
              </a:rPr>
              <a:pPr/>
              <a:t>9</a:t>
            </a:fld>
            <a:endParaRPr lang="en-US" altLang="en-US" smtClean="0">
              <a:cs typeface="Arial" charset="0"/>
            </a:endParaRPr>
          </a:p>
        </p:txBody>
      </p:sp>
    </p:spTree>
    <p:extLst>
      <p:ext uri="{BB962C8B-B14F-4D97-AF65-F5344CB8AC3E}">
        <p14:creationId xmlns:p14="http://schemas.microsoft.com/office/powerpoint/2010/main" val="8618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D5A452D8-0403-4426-B3D2-18B1492383A2}" type="slidenum">
              <a:rPr lang="en-GB" altLang="en-US" smtClean="0">
                <a:cs typeface="Arial" charset="0"/>
              </a:rPr>
              <a:pPr/>
              <a:t>15</a:t>
            </a:fld>
            <a:endParaRPr lang="en-GB" altLang="en-US" smtClean="0">
              <a:cs typeface="Arial" charset="0"/>
            </a:endParaRPr>
          </a:p>
        </p:txBody>
      </p:sp>
      <p:sp>
        <p:nvSpPr>
          <p:cNvPr id="440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itchFamily="34" charset="-128"/>
            </a:endParaRPr>
          </a:p>
        </p:txBody>
      </p:sp>
    </p:spTree>
    <p:extLst>
      <p:ext uri="{BB962C8B-B14F-4D97-AF65-F5344CB8AC3E}">
        <p14:creationId xmlns:p14="http://schemas.microsoft.com/office/powerpoint/2010/main" val="2203211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https://create.kahoot.it/share/learning-theories/c147aae2-82ba-4cb8-b844-5c229f8cf9a3</a:t>
            </a:r>
          </a:p>
          <a:p>
            <a:endParaRPr lang="en-GB"/>
          </a:p>
        </p:txBody>
      </p:sp>
      <p:sp>
        <p:nvSpPr>
          <p:cNvPr id="4" name="Slide Number Placeholder 3"/>
          <p:cNvSpPr>
            <a:spLocks noGrp="1"/>
          </p:cNvSpPr>
          <p:nvPr>
            <p:ph type="sldNum" sz="quarter" idx="10"/>
          </p:nvPr>
        </p:nvSpPr>
        <p:spPr/>
        <p:txBody>
          <a:bodyPr/>
          <a:lstStyle/>
          <a:p>
            <a:fld id="{69E76E8C-1EE4-4098-B727-E7F5CBAB548E}" type="slidenum">
              <a:rPr lang="en-GB" smtClean="0"/>
              <a:t>34</a:t>
            </a:fld>
            <a:endParaRPr lang="en-GB"/>
          </a:p>
        </p:txBody>
      </p:sp>
    </p:spTree>
    <p:extLst>
      <p:ext uri="{BB962C8B-B14F-4D97-AF65-F5344CB8AC3E}">
        <p14:creationId xmlns:p14="http://schemas.microsoft.com/office/powerpoint/2010/main" val="2199221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67817545-6948-449D-8AE8-E1DAC3350C3F}" type="slidenum">
              <a:rPr lang="en-GB" altLang="en-US" smtClean="0">
                <a:cs typeface="Arial" charset="0"/>
              </a:rPr>
              <a:pPr/>
              <a:t>35</a:t>
            </a:fld>
            <a:endParaRPr lang="en-GB" altLang="en-US" smtClean="0">
              <a:cs typeface="Arial" charset="0"/>
            </a:endParaRPr>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itchFamily="34" charset="-128"/>
            </a:endParaRPr>
          </a:p>
        </p:txBody>
      </p:sp>
    </p:spTree>
    <p:extLst>
      <p:ext uri="{BB962C8B-B14F-4D97-AF65-F5344CB8AC3E}">
        <p14:creationId xmlns:p14="http://schemas.microsoft.com/office/powerpoint/2010/main" val="1284312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07/12/2020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07/12/2020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07/12/2020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07/12/2020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07/12/2020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07/12/2020</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07/12/2020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0"/>
            <a:ext cx="5384800" cy="4533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0"/>
            <a:ext cx="5384800" cy="4533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46DA26F6-2732-4791-8972-32FBD3D6B5EC}" type="slidenum">
              <a:rPr lang="en-GB"/>
              <a:pPr>
                <a:defRPr/>
              </a:pPr>
              <a:t>‹#›</a:t>
            </a:fld>
            <a:endParaRPr lang="en-GB"/>
          </a:p>
        </p:txBody>
      </p:sp>
    </p:spTree>
    <p:extLst>
      <p:ext uri="{BB962C8B-B14F-4D97-AF65-F5344CB8AC3E}">
        <p14:creationId xmlns:p14="http://schemas.microsoft.com/office/powerpoint/2010/main" val="38558181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0"/>
            <a:ext cx="5384800" cy="4533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1600200"/>
            <a:ext cx="5384800" cy="4533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Slide Number Placeholder 4"/>
          <p:cNvSpPr>
            <a:spLocks noGrp="1"/>
          </p:cNvSpPr>
          <p:nvPr>
            <p:ph type="sldNum" sz="quarter" idx="10"/>
          </p:nvPr>
        </p:nvSpPr>
        <p:spPr>
          <a:xfrm>
            <a:off x="8737600" y="6243638"/>
            <a:ext cx="2844800" cy="457200"/>
          </a:xfrm>
        </p:spPr>
        <p:txBody>
          <a:bodyPr/>
          <a:lstStyle>
            <a:lvl1pPr>
              <a:defRPr/>
            </a:lvl1pPr>
          </a:lstStyle>
          <a:p>
            <a:pPr>
              <a:defRPr/>
            </a:pPr>
            <a:fld id="{485326F9-3FE8-47DA-B0A3-3747CDD29390}" type="slidenum">
              <a:rPr lang="en-GB"/>
              <a:pPr>
                <a:defRPr/>
              </a:pPr>
              <a:t>‹#›</a:t>
            </a:fld>
            <a:endParaRPr lang="en-GB"/>
          </a:p>
        </p:txBody>
      </p:sp>
      <p:sp>
        <p:nvSpPr>
          <p:cNvPr id="6" name="Date Placeholder 5"/>
          <p:cNvSpPr>
            <a:spLocks noGrp="1"/>
          </p:cNvSpPr>
          <p:nvPr>
            <p:ph type="dt" sz="half" idx="11"/>
          </p:nvPr>
        </p:nvSpPr>
        <p:spPr>
          <a:xfrm>
            <a:off x="609600" y="6243638"/>
            <a:ext cx="2844800" cy="457200"/>
          </a:xfrm>
        </p:spPr>
        <p:txBody>
          <a:bodyPr/>
          <a:lstStyle>
            <a:lvl1pPr>
              <a:defRPr/>
            </a:lvl1pPr>
          </a:lstStyle>
          <a:p>
            <a:pPr>
              <a:defRPr/>
            </a:pPr>
            <a:endParaRPr lang="en-GB"/>
          </a:p>
        </p:txBody>
      </p:sp>
      <p:sp>
        <p:nvSpPr>
          <p:cNvPr id="7" name="Footer Placeholder 6"/>
          <p:cNvSpPr>
            <a:spLocks noGrp="1"/>
          </p:cNvSpPr>
          <p:nvPr>
            <p:ph type="ftr" sz="quarter" idx="12"/>
          </p:nvPr>
        </p:nvSpPr>
        <p:spPr>
          <a:xfrm>
            <a:off x="4165600" y="6243638"/>
            <a:ext cx="3860800" cy="457200"/>
          </a:xfrm>
        </p:spPr>
        <p:txBody>
          <a:bodyPr/>
          <a:lstStyle>
            <a:lvl1pPr>
              <a:defRPr/>
            </a:lvl1pPr>
          </a:lstStyle>
          <a:p>
            <a:pPr>
              <a:defRPr/>
            </a:pPr>
            <a:endParaRPr lang="en-GB"/>
          </a:p>
        </p:txBody>
      </p:sp>
    </p:spTree>
    <p:extLst>
      <p:ext uri="{BB962C8B-B14F-4D97-AF65-F5344CB8AC3E}">
        <p14:creationId xmlns:p14="http://schemas.microsoft.com/office/powerpoint/2010/main" val="28867996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09600" y="1600200"/>
            <a:ext cx="10972800" cy="4533900"/>
          </a:xfrm>
        </p:spPr>
        <p:txBody>
          <a:bodyPr>
            <a:normAutofit/>
          </a:bodyPr>
          <a:lstStyle/>
          <a:p>
            <a:pPr lvl="0"/>
            <a:endParaRPr lang="en-GB" noProof="0"/>
          </a:p>
        </p:txBody>
      </p:sp>
      <p:sp>
        <p:nvSpPr>
          <p:cNvPr id="4" name="Slide Number Placeholder 3"/>
          <p:cNvSpPr>
            <a:spLocks noGrp="1"/>
          </p:cNvSpPr>
          <p:nvPr>
            <p:ph type="sldNum" sz="quarter" idx="10"/>
          </p:nvPr>
        </p:nvSpPr>
        <p:spPr>
          <a:xfrm>
            <a:off x="8737600" y="6243638"/>
            <a:ext cx="2844800" cy="457200"/>
          </a:xfrm>
        </p:spPr>
        <p:txBody>
          <a:bodyPr/>
          <a:lstStyle>
            <a:lvl1pPr>
              <a:defRPr/>
            </a:lvl1pPr>
          </a:lstStyle>
          <a:p>
            <a:pPr>
              <a:defRPr/>
            </a:pPr>
            <a:fld id="{227BADEC-4D5F-48FD-A460-BF837F1AD567}" type="slidenum">
              <a:rPr lang="en-GB"/>
              <a:pPr>
                <a:defRPr/>
              </a:pPr>
              <a:t>‹#›</a:t>
            </a:fld>
            <a:endParaRPr lang="en-GB"/>
          </a:p>
        </p:txBody>
      </p:sp>
      <p:sp>
        <p:nvSpPr>
          <p:cNvPr id="5" name="Date Placeholder 4"/>
          <p:cNvSpPr>
            <a:spLocks noGrp="1"/>
          </p:cNvSpPr>
          <p:nvPr>
            <p:ph type="dt" sz="half" idx="11"/>
          </p:nvPr>
        </p:nvSpPr>
        <p:spPr>
          <a:xfrm>
            <a:off x="609600" y="6243638"/>
            <a:ext cx="2844800" cy="457200"/>
          </a:xfrm>
        </p:spPr>
        <p:txBody>
          <a:bodyPr/>
          <a:lstStyle>
            <a:lvl1pPr>
              <a:defRPr/>
            </a:lvl1pPr>
          </a:lstStyle>
          <a:p>
            <a:pPr>
              <a:defRPr/>
            </a:pPr>
            <a:endParaRPr lang="en-GB"/>
          </a:p>
        </p:txBody>
      </p:sp>
      <p:sp>
        <p:nvSpPr>
          <p:cNvPr id="6" name="Footer Placeholder 5"/>
          <p:cNvSpPr>
            <a:spLocks noGrp="1"/>
          </p:cNvSpPr>
          <p:nvPr>
            <p:ph type="ftr" sz="quarter" idx="12"/>
          </p:nvPr>
        </p:nvSpPr>
        <p:spPr>
          <a:xfrm>
            <a:off x="4165600" y="6243638"/>
            <a:ext cx="3860800" cy="457200"/>
          </a:xfrm>
        </p:spPr>
        <p:txBody>
          <a:bodyPr/>
          <a:lstStyle>
            <a:lvl1pPr>
              <a:defRPr/>
            </a:lvl1pPr>
          </a:lstStyle>
          <a:p>
            <a:pPr>
              <a:defRPr/>
            </a:pPr>
            <a:endParaRPr lang="en-GB"/>
          </a:p>
        </p:txBody>
      </p:sp>
    </p:spTree>
    <p:extLst>
      <p:ext uri="{BB962C8B-B14F-4D97-AF65-F5344CB8AC3E}">
        <p14:creationId xmlns:p14="http://schemas.microsoft.com/office/powerpoint/2010/main" val="15619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07/12/2020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 id="2147483695" r:id="rId18"/>
    <p:sldLayoutId id="2147483696"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youtube.com/watch?v=MOgowRy2WC0" TargetMode="Externa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hyperlink" Target="http://psicologia.historiapsi.com/"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gLXxcspCeK8" TargetMode="Externa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ayefSTAnCR8" TargetMode="External"/><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create.kahoot.it/share/learning-theories/c147aae2-82ba-4cb8-b844-5c229f8cf9a3"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6.jp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Dysgu yn yr 21ain </a:t>
            </a:r>
            <a:r>
              <a:rPr lang="cy-GB" dirty="0" smtClean="0"/>
              <a:t>Ganrif</a:t>
            </a:r>
            <a:r>
              <a:rPr lang="cy-GB" b="1" dirty="0" smtClean="0"/>
              <a:t/>
            </a:r>
            <a:br>
              <a:rPr lang="cy-GB" b="1" dirty="0" smtClean="0"/>
            </a:br>
            <a:r>
              <a:rPr lang="en-GB" dirty="0" smtClean="0"/>
              <a:t>21</a:t>
            </a:r>
            <a:r>
              <a:rPr lang="en-GB" baseline="30000" dirty="0" smtClean="0"/>
              <a:t>st</a:t>
            </a:r>
            <a:r>
              <a:rPr lang="en-GB" dirty="0" smtClean="0"/>
              <a:t> Century Learning</a:t>
            </a:r>
            <a:br>
              <a:rPr lang="en-GB" dirty="0" smtClean="0"/>
            </a:br>
            <a:r>
              <a:rPr lang="en-GB" dirty="0" smtClean="0"/>
              <a:t> </a:t>
            </a:r>
            <a:endParaRPr lang="en-GB" dirty="0"/>
          </a:p>
        </p:txBody>
      </p:sp>
      <p:sp>
        <p:nvSpPr>
          <p:cNvPr id="3" name="Subtitle 2"/>
          <p:cNvSpPr>
            <a:spLocks noGrp="1"/>
          </p:cNvSpPr>
          <p:nvPr>
            <p:ph type="subTitle" idx="1"/>
          </p:nvPr>
        </p:nvSpPr>
        <p:spPr/>
        <p:txBody>
          <a:bodyPr>
            <a:noAutofit/>
          </a:bodyPr>
          <a:lstStyle/>
          <a:p>
            <a:r>
              <a:rPr lang="en-GB" sz="2400" b="1" dirty="0" smtClean="0"/>
              <a:t>ECES4002/C</a:t>
            </a:r>
          </a:p>
          <a:p>
            <a:r>
              <a:rPr lang="en-GB" sz="2400" b="1" dirty="0" smtClean="0"/>
              <a:t>Darlith 4 / Lecture 4</a:t>
            </a:r>
          </a:p>
          <a:p>
            <a:endParaRPr lang="en-GB" sz="2400" dirty="0"/>
          </a:p>
        </p:txBody>
      </p:sp>
    </p:spTree>
    <p:extLst>
      <p:ext uri="{BB962C8B-B14F-4D97-AF65-F5344CB8AC3E}">
        <p14:creationId xmlns:p14="http://schemas.microsoft.com/office/powerpoint/2010/main" val="6466787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4400" dirty="0" err="1">
                <a:latin typeface="+mn-lt"/>
                <a:cs typeface="Arial" panose="020B0604020202020204" pitchFamily="34" charset="0"/>
              </a:rPr>
              <a:t>Gorolwg</a:t>
            </a:r>
            <a:r>
              <a:rPr lang="en-GB" sz="4400" dirty="0">
                <a:latin typeface="+mn-lt"/>
                <a:cs typeface="Arial" panose="020B0604020202020204" pitchFamily="34" charset="0"/>
              </a:rPr>
              <a:t> </a:t>
            </a:r>
            <a:r>
              <a:rPr lang="en-GB" sz="4400" dirty="0" err="1">
                <a:latin typeface="+mn-lt"/>
                <a:cs typeface="Arial" panose="020B0604020202020204" pitchFamily="34" charset="0"/>
              </a:rPr>
              <a:t>Sesiwn</a:t>
            </a:r>
            <a:r>
              <a:rPr lang="en-GB" sz="4400" dirty="0">
                <a:latin typeface="+mn-lt"/>
                <a:cs typeface="Arial" panose="020B0604020202020204" pitchFamily="34" charset="0"/>
              </a:rPr>
              <a:t> / </a:t>
            </a:r>
            <a:r>
              <a:rPr lang="en-GB" sz="4400" i="1" dirty="0">
                <a:latin typeface="+mn-lt"/>
                <a:cs typeface="Arial" panose="020B0604020202020204" pitchFamily="34" charset="0"/>
              </a:rPr>
              <a:t>Session Overview</a:t>
            </a:r>
          </a:p>
        </p:txBody>
      </p:sp>
      <p:sp>
        <p:nvSpPr>
          <p:cNvPr id="5" name="Content Placeholder 4"/>
          <p:cNvSpPr>
            <a:spLocks noGrp="1"/>
          </p:cNvSpPr>
          <p:nvPr>
            <p:ph sz="half" idx="1"/>
          </p:nvPr>
        </p:nvSpPr>
        <p:spPr>
          <a:xfrm>
            <a:off x="1981200" y="2057400"/>
            <a:ext cx="4038600" cy="4434840"/>
          </a:xfrm>
          <a:prstGeom prst="rect">
            <a:avLst/>
          </a:prstGeom>
        </p:spPr>
        <p:txBody>
          <a:bodyPr>
            <a:noAutofit/>
          </a:bodyPr>
          <a:lstStyle/>
          <a:p>
            <a:r>
              <a:rPr lang="en-GB" sz="3200" dirty="0">
                <a:cs typeface="Arial" panose="020B0604020202020204" pitchFamily="34" charset="0"/>
              </a:rPr>
              <a:t>Skinner, Bruner</a:t>
            </a:r>
          </a:p>
          <a:p>
            <a:pPr marL="68580" indent="0">
              <a:buNone/>
            </a:pPr>
            <a:r>
              <a:rPr lang="en-GB" sz="3200" dirty="0">
                <a:cs typeface="Arial" panose="020B0604020202020204" pitchFamily="34" charset="0"/>
              </a:rPr>
              <a:t>a Bloom</a:t>
            </a:r>
          </a:p>
          <a:p>
            <a:r>
              <a:rPr lang="en-GB" sz="3200" dirty="0" err="1">
                <a:cs typeface="Arial" panose="020B0604020202020204" pitchFamily="34" charset="0"/>
              </a:rPr>
              <a:t>Deilliant</a:t>
            </a:r>
            <a:r>
              <a:rPr lang="en-GB" sz="3200" dirty="0">
                <a:cs typeface="Arial" panose="020B0604020202020204" pitchFamily="34" charset="0"/>
              </a:rPr>
              <a:t> </a:t>
            </a:r>
            <a:r>
              <a:rPr lang="en-GB" sz="3200" dirty="0" err="1">
                <a:cs typeface="Arial" panose="020B0604020202020204" pitchFamily="34" charset="0"/>
              </a:rPr>
              <a:t>dysgu</a:t>
            </a:r>
            <a:r>
              <a:rPr lang="en-GB" sz="3200" dirty="0">
                <a:cs typeface="Arial" panose="020B0604020202020204" pitchFamily="34" charset="0"/>
              </a:rPr>
              <a:t> </a:t>
            </a:r>
            <a:r>
              <a:rPr lang="en-GB" sz="3200" dirty="0" err="1">
                <a:cs typeface="Arial" panose="020B0604020202020204" pitchFamily="34" charset="0"/>
              </a:rPr>
              <a:t>perthnasol</a:t>
            </a:r>
            <a:endParaRPr lang="en-GB" sz="3200" dirty="0">
              <a:cs typeface="Arial" panose="020B0604020202020204" pitchFamily="34" charset="0"/>
            </a:endParaRPr>
          </a:p>
          <a:p>
            <a:r>
              <a:rPr lang="en-GB" sz="3200" dirty="0" err="1">
                <a:cs typeface="Arial" panose="020B0604020202020204" pitchFamily="34" charset="0"/>
              </a:rPr>
              <a:t>Perthnasedd</a:t>
            </a:r>
            <a:r>
              <a:rPr lang="en-GB" sz="3200" dirty="0">
                <a:cs typeface="Arial" panose="020B0604020202020204" pitchFamily="34" charset="0"/>
              </a:rPr>
              <a:t> </a:t>
            </a:r>
            <a:r>
              <a:rPr lang="en-GB" sz="3200" dirty="0" err="1">
                <a:cs typeface="Arial" panose="020B0604020202020204" pitchFamily="34" charset="0"/>
              </a:rPr>
              <a:t>i’r</a:t>
            </a:r>
            <a:r>
              <a:rPr lang="en-GB" sz="3200" dirty="0">
                <a:cs typeface="Arial" panose="020B0604020202020204" pitchFamily="34" charset="0"/>
              </a:rPr>
              <a:t> </a:t>
            </a:r>
            <a:r>
              <a:rPr lang="en-GB" sz="3200" dirty="0" err="1">
                <a:cs typeface="Arial" panose="020B0604020202020204" pitchFamily="34" charset="0"/>
              </a:rPr>
              <a:t>aseiniad</a:t>
            </a:r>
            <a:endParaRPr lang="en-GB" sz="3200" dirty="0">
              <a:cs typeface="Arial" panose="020B0604020202020204" pitchFamily="34" charset="0"/>
            </a:endParaRPr>
          </a:p>
        </p:txBody>
      </p:sp>
      <p:sp>
        <p:nvSpPr>
          <p:cNvPr id="6" name="Content Placeholder 5"/>
          <p:cNvSpPr>
            <a:spLocks noGrp="1"/>
          </p:cNvSpPr>
          <p:nvPr>
            <p:ph sz="half" idx="2"/>
          </p:nvPr>
        </p:nvSpPr>
        <p:spPr>
          <a:xfrm>
            <a:off x="6096000" y="2133600"/>
            <a:ext cx="4038600" cy="4434840"/>
          </a:xfrm>
          <a:prstGeom prst="rect">
            <a:avLst/>
          </a:prstGeom>
        </p:spPr>
        <p:txBody>
          <a:bodyPr>
            <a:noAutofit/>
          </a:bodyPr>
          <a:lstStyle/>
          <a:p>
            <a:r>
              <a:rPr lang="en-GB" sz="3200" i="1" dirty="0">
                <a:cs typeface="Arial" panose="020B0604020202020204" pitchFamily="34" charset="0"/>
              </a:rPr>
              <a:t>Skinner, Bruner and Bloom</a:t>
            </a:r>
          </a:p>
          <a:p>
            <a:r>
              <a:rPr lang="en-GB" sz="3200" i="1" dirty="0">
                <a:cs typeface="Arial" panose="020B0604020202020204" pitchFamily="34" charset="0"/>
              </a:rPr>
              <a:t>Relevant learning outcome</a:t>
            </a:r>
          </a:p>
          <a:p>
            <a:r>
              <a:rPr lang="en-GB" sz="3200" i="1" dirty="0">
                <a:cs typeface="Arial" panose="020B0604020202020204" pitchFamily="34" charset="0"/>
              </a:rPr>
              <a:t>Relevance to assignment</a:t>
            </a:r>
          </a:p>
        </p:txBody>
      </p:sp>
    </p:spTree>
    <p:extLst>
      <p:ext uri="{BB962C8B-B14F-4D97-AF65-F5344CB8AC3E}">
        <p14:creationId xmlns:p14="http://schemas.microsoft.com/office/powerpoint/2010/main" val="40244564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Deilliannau</a:t>
            </a:r>
            <a:r>
              <a:rPr lang="en-GB" dirty="0" smtClean="0"/>
              <a:t> </a:t>
            </a:r>
            <a:r>
              <a:rPr lang="en-GB" dirty="0" err="1" smtClean="0"/>
              <a:t>Dysgu</a:t>
            </a:r>
            <a:r>
              <a:rPr lang="en-GB" dirty="0" smtClean="0"/>
              <a:t/>
            </a:r>
            <a:br>
              <a:rPr lang="en-GB" dirty="0" smtClean="0"/>
            </a:br>
            <a:r>
              <a:rPr lang="en-GB" dirty="0" smtClean="0"/>
              <a:t>Learning Outcomes</a:t>
            </a:r>
            <a:br>
              <a:rPr lang="en-GB" dirty="0" smtClean="0"/>
            </a:br>
            <a:endParaRPr lang="en-GB" dirty="0"/>
          </a:p>
        </p:txBody>
      </p:sp>
      <p:sp>
        <p:nvSpPr>
          <p:cNvPr id="3" name="Content Placeholder 2"/>
          <p:cNvSpPr>
            <a:spLocks noGrp="1"/>
          </p:cNvSpPr>
          <p:nvPr>
            <p:ph sz="half" idx="1"/>
          </p:nvPr>
        </p:nvSpPr>
        <p:spPr/>
        <p:txBody>
          <a:bodyPr>
            <a:normAutofit/>
          </a:bodyPr>
          <a:lstStyle/>
          <a:p>
            <a:pPr lvl="0"/>
            <a:r>
              <a:rPr lang="cy-GB" sz="2400" dirty="0" smtClean="0"/>
              <a:t>Dangos </a:t>
            </a:r>
            <a:r>
              <a:rPr lang="cy-GB" sz="2400" dirty="0"/>
              <a:t>gwybodaeth o ystod o ddamcaniaethau dysgu a deall sut maent yn dylanwadu ar arfer cyfredol ym maes addysg.</a:t>
            </a:r>
            <a:endParaRPr lang="en-GB" sz="2400" dirty="0"/>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lvl="0"/>
            <a:r>
              <a:rPr lang="en-GB" sz="2400" i="1" dirty="0" smtClean="0"/>
              <a:t>Demonstrate </a:t>
            </a:r>
            <a:r>
              <a:rPr lang="en-GB" sz="2400" i="1" dirty="0"/>
              <a:t>knowledge of a range of learning theories and understand how they influence current education </a:t>
            </a:r>
            <a:r>
              <a:rPr lang="en-GB" sz="2400" i="1" dirty="0" smtClean="0"/>
              <a:t>practice</a:t>
            </a:r>
            <a:endParaRPr lang="en-GB" sz="2400" i="1" dirty="0"/>
          </a:p>
          <a:p>
            <a:pPr marL="0" lvl="0" indent="0">
              <a:buNone/>
            </a:pPr>
            <a:endParaRPr lang="en-GB" sz="2400" dirty="0"/>
          </a:p>
          <a:p>
            <a:endParaRPr lang="en-GB" dirty="0"/>
          </a:p>
        </p:txBody>
      </p:sp>
    </p:spTree>
    <p:extLst>
      <p:ext uri="{BB962C8B-B14F-4D97-AF65-F5344CB8AC3E}">
        <p14:creationId xmlns:p14="http://schemas.microsoft.com/office/powerpoint/2010/main" val="20464306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noAutofit/>
          </a:bodyPr>
          <a:lstStyle/>
          <a:p>
            <a:r>
              <a:rPr lang="cy-GB" sz="2000" dirty="0"/>
              <a:t>Trefnu eu gwybodaeth a’r hyn y maent wedi’i ddysgu drwy ddefnyddio amrywiaeth o ffynonellau gwybodaeth, gan gynnwys </a:t>
            </a:r>
            <a:r>
              <a:rPr lang="cy-GB" sz="2000" dirty="0" err="1"/>
              <a:t>TGCh</a:t>
            </a:r>
            <a:r>
              <a:rPr lang="cy-GB" sz="2000" dirty="0"/>
              <a:t>, a chyflwyno’u gwaith ar y lefel briodol</a:t>
            </a:r>
            <a:endParaRPr lang="en-GB" sz="2000" dirty="0"/>
          </a:p>
        </p:txBody>
      </p:sp>
      <p:sp>
        <p:nvSpPr>
          <p:cNvPr id="4" name="Content Placeholder 3"/>
          <p:cNvSpPr>
            <a:spLocks noGrp="1"/>
          </p:cNvSpPr>
          <p:nvPr>
            <p:ph sz="half" idx="2"/>
          </p:nvPr>
        </p:nvSpPr>
        <p:spPr/>
        <p:txBody>
          <a:bodyPr/>
          <a:lstStyle/>
          <a:p>
            <a:r>
              <a:rPr lang="en-GB" sz="2400" i="1" dirty="0"/>
              <a:t>Organise their knowledge and learning through the use of a range of information sources including ICT and present their work at the appropriate </a:t>
            </a:r>
            <a:r>
              <a:rPr lang="en-GB" sz="2400" i="1" dirty="0" smtClean="0"/>
              <a:t>level</a:t>
            </a:r>
            <a:endParaRPr lang="en-GB" sz="2400" i="1" dirty="0"/>
          </a:p>
          <a:p>
            <a:endParaRPr lang="en-GB" dirty="0"/>
          </a:p>
        </p:txBody>
      </p:sp>
    </p:spTree>
    <p:extLst>
      <p:ext uri="{BB962C8B-B14F-4D97-AF65-F5344CB8AC3E}">
        <p14:creationId xmlns:p14="http://schemas.microsoft.com/office/powerpoint/2010/main" val="230748457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2670629" y="318537"/>
            <a:ext cx="10972800" cy="1143000"/>
          </a:xfrm>
        </p:spPr>
        <p:txBody>
          <a:bodyPr/>
          <a:lstStyle/>
          <a:p>
            <a:pPr algn="ctr">
              <a:defRPr/>
            </a:pPr>
            <a:r>
              <a:rPr lang="en-GB" dirty="0" smtClean="0">
                <a:ea typeface="+mj-ea"/>
                <a:cs typeface="+mj-cs"/>
              </a:rPr>
              <a:t>Skinner</a:t>
            </a:r>
            <a:endParaRPr lang="en-GB" dirty="0">
              <a:ea typeface="+mj-ea"/>
              <a:cs typeface="+mj-cs"/>
            </a:endParaRPr>
          </a:p>
        </p:txBody>
      </p:sp>
      <p:sp>
        <p:nvSpPr>
          <p:cNvPr id="18435" name="Text Placeholder 4"/>
          <p:cNvSpPr>
            <a:spLocks noGrp="1"/>
          </p:cNvSpPr>
          <p:nvPr>
            <p:ph type="body" sz="half" idx="1"/>
          </p:nvPr>
        </p:nvSpPr>
        <p:spPr>
          <a:xfrm>
            <a:off x="1901960" y="1752600"/>
            <a:ext cx="4038600" cy="4533900"/>
          </a:xfrm>
        </p:spPr>
        <p:txBody>
          <a:bodyPr>
            <a:normAutofit/>
          </a:bodyPr>
          <a:lstStyle/>
          <a:p>
            <a:r>
              <a:rPr lang="en-GB" altLang="en-US" sz="2800" dirty="0" smtClean="0">
                <a:ea typeface="ＭＳ Ｐゴシック" pitchFamily="34" charset="-128"/>
              </a:rPr>
              <a:t>Yn </a:t>
            </a:r>
            <a:r>
              <a:rPr lang="en-GB" altLang="en-US" sz="2800" dirty="0" err="1" smtClean="0">
                <a:ea typeface="ＭＳ Ｐゴシック" pitchFamily="34" charset="-128"/>
              </a:rPr>
              <a:t>ystyried</a:t>
            </a:r>
            <a:r>
              <a:rPr lang="en-GB" altLang="en-US" sz="2800" dirty="0" smtClean="0">
                <a:ea typeface="ＭＳ Ｐゴシック" pitchFamily="34" charset="-128"/>
              </a:rPr>
              <a:t> </a:t>
            </a:r>
            <a:r>
              <a:rPr lang="en-GB" altLang="en-US" sz="2800" dirty="0">
                <a:ea typeface="ＭＳ Ｐゴシック" pitchFamily="34" charset="-128"/>
              </a:rPr>
              <a:t>dysgu fel proses o ‘</a:t>
            </a:r>
            <a:r>
              <a:rPr lang="en-GB" altLang="en-US" sz="2800" dirty="0" err="1">
                <a:ea typeface="ＭＳ Ｐゴシック" pitchFamily="34" charset="-128"/>
              </a:rPr>
              <a:t>gyflyru</a:t>
            </a:r>
            <a:r>
              <a:rPr lang="en-GB" altLang="en-US" sz="2800" dirty="0">
                <a:ea typeface="ＭＳ Ｐゴシック" pitchFamily="34" charset="-128"/>
              </a:rPr>
              <a:t> </a:t>
            </a:r>
            <a:r>
              <a:rPr lang="en-GB" altLang="en-US" sz="2800" dirty="0" err="1">
                <a:ea typeface="ＭＳ Ｐゴシック" pitchFamily="34" charset="-128"/>
              </a:rPr>
              <a:t>gweithredol</a:t>
            </a:r>
            <a:r>
              <a:rPr lang="en-GB" altLang="en-US" sz="2800" dirty="0">
                <a:ea typeface="ＭＳ Ｐゴシック" pitchFamily="34" charset="-128"/>
              </a:rPr>
              <a:t>’</a:t>
            </a:r>
          </a:p>
          <a:p>
            <a:r>
              <a:rPr lang="en-GB" altLang="en-US" sz="2800" dirty="0" err="1">
                <a:ea typeface="ＭＳ Ｐゴシック" pitchFamily="34" charset="-128"/>
              </a:rPr>
              <a:t>Annog</a:t>
            </a:r>
            <a:r>
              <a:rPr lang="en-GB" altLang="en-US" sz="2800" dirty="0">
                <a:ea typeface="ＭＳ Ｐゴシック" pitchFamily="34" charset="-128"/>
              </a:rPr>
              <a:t> </a:t>
            </a:r>
            <a:r>
              <a:rPr lang="en-GB" altLang="en-US" sz="2800" dirty="0" err="1">
                <a:solidFill>
                  <a:srgbClr val="FF0000"/>
                </a:solidFill>
                <a:ea typeface="ＭＳ Ｐゴシック" pitchFamily="34" charset="-128"/>
              </a:rPr>
              <a:t>rheoli</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ymddygiad</a:t>
            </a:r>
            <a:endParaRPr lang="en-GB" altLang="en-US" sz="2800" dirty="0">
              <a:solidFill>
                <a:srgbClr val="FF0000"/>
              </a:solidFill>
              <a:ea typeface="ＭＳ Ｐゴシック" pitchFamily="34" charset="-128"/>
            </a:endParaRPr>
          </a:p>
          <a:p>
            <a:r>
              <a:rPr lang="en-GB" altLang="en-US" sz="2800" dirty="0" err="1">
                <a:ea typeface="ＭＳ Ｐゴシック" pitchFamily="34" charset="-128"/>
              </a:rPr>
              <a:t>P</a:t>
            </a:r>
            <a:r>
              <a:rPr lang="en-GB" altLang="en-US" sz="2800" dirty="0" err="1" smtClean="0">
                <a:ea typeface="ＭＳ Ｐゴシック" pitchFamily="34" charset="-128"/>
              </a:rPr>
              <a:t>obl</a:t>
            </a:r>
            <a:r>
              <a:rPr lang="en-GB" altLang="en-US" sz="2800" dirty="0" smtClean="0">
                <a:ea typeface="ＭＳ Ｐゴシック" pitchFamily="34" charset="-128"/>
              </a:rPr>
              <a:t> </a:t>
            </a:r>
            <a:r>
              <a:rPr lang="en-GB" altLang="en-US" sz="2800" dirty="0">
                <a:ea typeface="ＭＳ Ｐゴシック" pitchFamily="34" charset="-128"/>
              </a:rPr>
              <a:t>yn </a:t>
            </a:r>
            <a:r>
              <a:rPr lang="en-GB" altLang="en-US" sz="2800" dirty="0" err="1">
                <a:ea typeface="ＭＳ Ｐゴシック" pitchFamily="34" charset="-128"/>
              </a:rPr>
              <a:t>cael</a:t>
            </a:r>
            <a:r>
              <a:rPr lang="en-GB" altLang="en-US" sz="2800" dirty="0">
                <a:ea typeface="ＭＳ Ｐゴシック" pitchFamily="34" charset="-128"/>
              </a:rPr>
              <a:t> </a:t>
            </a:r>
            <a:r>
              <a:rPr lang="en-GB" altLang="en-US" sz="2800" dirty="0" err="1">
                <a:ea typeface="ＭＳ Ｐゴシック" pitchFamily="34" charset="-128"/>
              </a:rPr>
              <a:t>eu</a:t>
            </a:r>
            <a:r>
              <a:rPr lang="en-GB" altLang="en-US" sz="2800" dirty="0">
                <a:ea typeface="ＭＳ Ｐゴシック" pitchFamily="34" charset="-128"/>
              </a:rPr>
              <a:t> </a:t>
            </a:r>
            <a:r>
              <a:rPr lang="en-GB" altLang="en-US" sz="2800" dirty="0" err="1">
                <a:solidFill>
                  <a:srgbClr val="FF0000"/>
                </a:solidFill>
                <a:ea typeface="ＭＳ Ｐゴシック" pitchFamily="34" charset="-128"/>
              </a:rPr>
              <a:t>rheoli</a:t>
            </a:r>
            <a:r>
              <a:rPr lang="en-GB" altLang="en-US" sz="2800" dirty="0">
                <a:solidFill>
                  <a:srgbClr val="FF0000"/>
                </a:solidFill>
                <a:ea typeface="ＭＳ Ｐゴシック" pitchFamily="34" charset="-128"/>
              </a:rPr>
              <a:t> drwy </a:t>
            </a:r>
            <a:r>
              <a:rPr lang="en-GB" altLang="en-US" sz="2800" dirty="0" err="1">
                <a:solidFill>
                  <a:srgbClr val="FF0000"/>
                </a:solidFill>
                <a:ea typeface="ＭＳ Ｐゴシック" pitchFamily="34" charset="-128"/>
              </a:rPr>
              <a:t>d</a:t>
            </a:r>
            <a:r>
              <a:rPr lang="en-GB" altLang="en-US" sz="2800" dirty="0" err="1" smtClean="0">
                <a:solidFill>
                  <a:srgbClr val="FF0000"/>
                </a:solidFill>
                <a:ea typeface="ＭＳ Ｐゴシック" pitchFamily="34" charset="-128"/>
              </a:rPr>
              <a:t>defnydd</a:t>
            </a:r>
            <a:r>
              <a:rPr lang="en-GB" altLang="en-US" sz="2800" dirty="0" smtClean="0">
                <a:solidFill>
                  <a:srgbClr val="FF0000"/>
                </a:solidFill>
                <a:ea typeface="ＭＳ Ｐゴシック" pitchFamily="34" charset="-128"/>
              </a:rPr>
              <a:t> </a:t>
            </a:r>
            <a:r>
              <a:rPr lang="en-GB" altLang="en-US" sz="2800" dirty="0" err="1" smtClean="0">
                <a:solidFill>
                  <a:srgbClr val="FF0000"/>
                </a:solidFill>
                <a:ea typeface="ＭＳ Ｐゴシック" pitchFamily="34" charset="-128"/>
              </a:rPr>
              <a:t>systematig</a:t>
            </a:r>
            <a:r>
              <a:rPr lang="en-GB" altLang="en-US" sz="2800" dirty="0" smtClean="0">
                <a:solidFill>
                  <a:srgbClr val="FF0000"/>
                </a:solidFill>
                <a:ea typeface="ＭＳ Ｐゴシック" pitchFamily="34" charset="-128"/>
              </a:rPr>
              <a:t> </a:t>
            </a:r>
            <a:r>
              <a:rPr lang="en-GB" altLang="en-US" sz="2800" dirty="0">
                <a:solidFill>
                  <a:srgbClr val="FF0000"/>
                </a:solidFill>
                <a:ea typeface="ＭＳ Ｐゴシック" pitchFamily="34" charset="-128"/>
              </a:rPr>
              <a:t>o </a:t>
            </a:r>
            <a:r>
              <a:rPr lang="en-GB" altLang="en-US" sz="2800" dirty="0" err="1">
                <a:solidFill>
                  <a:srgbClr val="FF0000"/>
                </a:solidFill>
                <a:ea typeface="ＭＳ Ｐゴシック" pitchFamily="34" charset="-128"/>
              </a:rPr>
              <a:t>wobrau</a:t>
            </a:r>
            <a:r>
              <a:rPr lang="en-GB" altLang="en-US" sz="2800" dirty="0">
                <a:solidFill>
                  <a:srgbClr val="FF0000"/>
                </a:solidFill>
                <a:ea typeface="ＭＳ Ｐゴシック" pitchFamily="34" charset="-128"/>
              </a:rPr>
              <a:t> </a:t>
            </a:r>
            <a:r>
              <a:rPr lang="en-GB" altLang="en-US" sz="2800" dirty="0" err="1">
                <a:solidFill>
                  <a:srgbClr val="FF0000"/>
                </a:solidFill>
                <a:ea typeface="ＭＳ Ｐゴシック" pitchFamily="34" charset="-128"/>
              </a:rPr>
              <a:t>allanol</a:t>
            </a:r>
            <a:endParaRPr lang="en-GB" altLang="en-US" sz="2800" dirty="0">
              <a:solidFill>
                <a:srgbClr val="FF0000"/>
              </a:solidFill>
              <a:ea typeface="ＭＳ Ｐゴシック" pitchFamily="34" charset="-128"/>
            </a:endParaRPr>
          </a:p>
        </p:txBody>
      </p:sp>
      <p:sp>
        <p:nvSpPr>
          <p:cNvPr id="9218" name="Rectangle 3"/>
          <p:cNvSpPr>
            <a:spLocks noGrp="1" noChangeArrowheads="1"/>
          </p:cNvSpPr>
          <p:nvPr>
            <p:ph sz="half" idx="2"/>
          </p:nvPr>
        </p:nvSpPr>
        <p:spPr>
          <a:xfrm>
            <a:off x="6064370" y="1447800"/>
            <a:ext cx="4038600" cy="4533900"/>
          </a:xfrm>
        </p:spPr>
        <p:txBody>
          <a:bodyPr>
            <a:normAutofit fontScale="92500" lnSpcReduction="10000"/>
          </a:bodyPr>
          <a:lstStyle/>
          <a:p>
            <a:pPr>
              <a:lnSpc>
                <a:spcPct val="80000"/>
              </a:lnSpc>
              <a:defRPr/>
            </a:pPr>
            <a:endParaRPr lang="en-GB" altLang="en-US" sz="2800" dirty="0">
              <a:ea typeface="ＭＳ Ｐゴシック" pitchFamily="34" charset="-128"/>
            </a:endParaRPr>
          </a:p>
          <a:p>
            <a:pPr>
              <a:lnSpc>
                <a:spcPct val="80000"/>
              </a:lnSpc>
              <a:defRPr/>
            </a:pPr>
            <a:r>
              <a:rPr lang="en-GB" altLang="en-US" sz="2800" i="1" dirty="0">
                <a:ea typeface="ＭＳ Ｐゴシック" pitchFamily="34" charset="-128"/>
              </a:rPr>
              <a:t>Considered learning as a process of ‘operant conditioning’</a:t>
            </a:r>
            <a:endParaRPr lang="en-GB" sz="2800" i="1" dirty="0">
              <a:ea typeface="ＭＳ Ｐゴシック" pitchFamily="34" charset="-128"/>
            </a:endParaRPr>
          </a:p>
          <a:p>
            <a:pPr lvl="1">
              <a:defRPr/>
            </a:pPr>
            <a:r>
              <a:rPr lang="en-GB" sz="2800" i="1" dirty="0">
                <a:ea typeface="ＭＳ Ｐゴシック" pitchFamily="34" charset="-128"/>
              </a:rPr>
              <a:t>A</a:t>
            </a:r>
            <a:r>
              <a:rPr lang="en-US" sz="2800" i="1" dirty="0"/>
              <a:t>n advocate of </a:t>
            </a:r>
            <a:r>
              <a:rPr lang="en-US" sz="2800" i="1" dirty="0">
                <a:solidFill>
                  <a:srgbClr val="FF0000"/>
                </a:solidFill>
              </a:rPr>
              <a:t>behavioral engineering</a:t>
            </a:r>
          </a:p>
          <a:p>
            <a:pPr lvl="1">
              <a:defRPr/>
            </a:pPr>
            <a:r>
              <a:rPr lang="en-US" sz="2800" i="1" dirty="0"/>
              <a:t>People are </a:t>
            </a:r>
            <a:r>
              <a:rPr lang="en-US" sz="2800" i="1" dirty="0">
                <a:solidFill>
                  <a:srgbClr val="FF0000"/>
                </a:solidFill>
              </a:rPr>
              <a:t>controlled through the systematic allocation of external rewards</a:t>
            </a:r>
            <a:endParaRPr lang="en-GB" altLang="en-US" sz="2800" i="1" dirty="0">
              <a:ea typeface="ＭＳ Ｐゴシック" pitchFamily="34" charset="-128"/>
            </a:endParaRPr>
          </a:p>
          <a:p>
            <a:pPr lvl="1" eaLnBrk="1" hangingPunct="1">
              <a:lnSpc>
                <a:spcPct val="90000"/>
              </a:lnSpc>
              <a:defRPr/>
            </a:pPr>
            <a:endParaRPr lang="en-GB" altLang="en-US" sz="2800" dirty="0">
              <a:ea typeface="ＭＳ Ｐゴシック" pitchFamily="34" charset="-128"/>
            </a:endParaRPr>
          </a:p>
        </p:txBody>
      </p:sp>
      <p:pic>
        <p:nvPicPr>
          <p:cNvPr id="2" name="Picture 1"/>
          <p:cNvPicPr>
            <a:picLocks noChangeAspect="1"/>
          </p:cNvPicPr>
          <p:nvPr/>
        </p:nvPicPr>
        <p:blipFill>
          <a:blip r:embed="rId2"/>
          <a:stretch>
            <a:fillRect/>
          </a:stretch>
        </p:blipFill>
        <p:spPr>
          <a:xfrm>
            <a:off x="9401175" y="27475"/>
            <a:ext cx="2562225" cy="1725125"/>
          </a:xfrm>
          <a:prstGeom prst="rect">
            <a:avLst/>
          </a:prstGeom>
        </p:spPr>
      </p:pic>
    </p:spTree>
    <p:extLst>
      <p:ext uri="{BB962C8B-B14F-4D97-AF65-F5344CB8AC3E}">
        <p14:creationId xmlns:p14="http://schemas.microsoft.com/office/powerpoint/2010/main" val="30787056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037771" y="365433"/>
            <a:ext cx="8229600" cy="1143000"/>
          </a:xfrm>
        </p:spPr>
        <p:txBody>
          <a:bodyPr>
            <a:normAutofit fontScale="90000"/>
          </a:bodyPr>
          <a:lstStyle/>
          <a:p>
            <a:pPr lvl="1">
              <a:defRPr/>
            </a:pPr>
            <a:r>
              <a:rPr lang="en-GB" dirty="0" smtClean="0">
                <a:ea typeface="+mj-ea"/>
                <a:cs typeface="+mj-cs"/>
              </a:rPr>
              <a:t/>
            </a:r>
            <a:br>
              <a:rPr lang="en-GB" dirty="0" smtClean="0">
                <a:ea typeface="+mj-ea"/>
                <a:cs typeface="+mj-cs"/>
              </a:rPr>
            </a:br>
            <a:r>
              <a:rPr lang="en-GB" sz="3600" dirty="0">
                <a:solidFill>
                  <a:schemeClr val="accent1"/>
                </a:solidFill>
                <a:latin typeface="+mn-lt"/>
                <a:ea typeface="+mj-ea"/>
                <a:cs typeface="+mj-cs"/>
              </a:rPr>
              <a:t>Skinner </a:t>
            </a:r>
            <a:r>
              <a:rPr lang="en-GB" sz="3600" dirty="0" err="1">
                <a:solidFill>
                  <a:schemeClr val="accent1"/>
                </a:solidFill>
                <a:latin typeface="+mn-lt"/>
                <a:ea typeface="+mj-ea"/>
                <a:cs typeface="+mj-cs"/>
              </a:rPr>
              <a:t>ar</a:t>
            </a:r>
            <a:r>
              <a:rPr lang="en-GB" sz="3600" dirty="0">
                <a:solidFill>
                  <a:schemeClr val="accent1"/>
                </a:solidFill>
                <a:latin typeface="+mn-lt"/>
                <a:ea typeface="+mj-ea"/>
                <a:cs typeface="+mj-cs"/>
              </a:rPr>
              <a:t> </a:t>
            </a:r>
            <a:r>
              <a:rPr lang="en-GB" sz="3600" dirty="0" err="1">
                <a:solidFill>
                  <a:schemeClr val="accent1"/>
                </a:solidFill>
                <a:latin typeface="+mn-lt"/>
                <a:ea typeface="+mj-ea"/>
                <a:cs typeface="+mj-cs"/>
              </a:rPr>
              <a:t>Atgyfnerthu</a:t>
            </a:r>
            <a:r>
              <a:rPr lang="en-GB" sz="3600" dirty="0">
                <a:solidFill>
                  <a:schemeClr val="accent1"/>
                </a:solidFill>
                <a:latin typeface="+mn-lt"/>
                <a:ea typeface="+mj-ea"/>
                <a:cs typeface="+mj-cs"/>
              </a:rPr>
              <a:t> </a:t>
            </a:r>
            <a:br>
              <a:rPr lang="en-GB" sz="3600" dirty="0">
                <a:solidFill>
                  <a:schemeClr val="accent1"/>
                </a:solidFill>
                <a:latin typeface="+mn-lt"/>
                <a:ea typeface="+mj-ea"/>
                <a:cs typeface="+mj-cs"/>
              </a:rPr>
            </a:br>
            <a:r>
              <a:rPr lang="en-GB" sz="3600" dirty="0">
                <a:solidFill>
                  <a:schemeClr val="accent1"/>
                </a:solidFill>
                <a:latin typeface="+mn-lt"/>
                <a:ea typeface="+mj-ea"/>
                <a:cs typeface="+mj-cs"/>
              </a:rPr>
              <a:t>Skinner on Reinforcement</a:t>
            </a:r>
            <a:r>
              <a:rPr lang="en-GB" dirty="0" smtClean="0">
                <a:ea typeface="+mj-ea"/>
                <a:cs typeface="+mj-cs"/>
              </a:rPr>
              <a:t/>
            </a:r>
            <a:br>
              <a:rPr lang="en-GB" dirty="0" smtClean="0">
                <a:ea typeface="+mj-ea"/>
                <a:cs typeface="+mj-cs"/>
              </a:rPr>
            </a:br>
            <a:r>
              <a:rPr lang="en-US" sz="800" dirty="0"/>
              <a:t/>
            </a:r>
            <a:br>
              <a:rPr lang="en-US" sz="800" dirty="0"/>
            </a:br>
            <a:endParaRPr lang="en-GB" dirty="0">
              <a:ea typeface="+mj-ea"/>
              <a:cs typeface="+mj-cs"/>
            </a:endParaRPr>
          </a:p>
        </p:txBody>
      </p:sp>
      <p:sp>
        <p:nvSpPr>
          <p:cNvPr id="16387" name="Text Placeholder 1"/>
          <p:cNvSpPr>
            <a:spLocks noGrp="1"/>
          </p:cNvSpPr>
          <p:nvPr>
            <p:ph type="body" sz="half" idx="1"/>
          </p:nvPr>
        </p:nvSpPr>
        <p:spPr>
          <a:xfrm>
            <a:off x="609600" y="1916114"/>
            <a:ext cx="4934857" cy="4217986"/>
          </a:xfrm>
        </p:spPr>
        <p:txBody>
          <a:bodyPr>
            <a:normAutofit/>
          </a:bodyPr>
          <a:lstStyle/>
          <a:p>
            <a:pPr>
              <a:defRPr/>
            </a:pPr>
            <a:r>
              <a:rPr lang="en-GB" altLang="en-US" sz="3200" dirty="0" err="1">
                <a:ea typeface="ＭＳ Ｐゴシック" pitchFamily="34" charset="-128"/>
              </a:rPr>
              <a:t>Yr</a:t>
            </a:r>
            <a:r>
              <a:rPr lang="en-GB" altLang="en-US" sz="3200" dirty="0">
                <a:ea typeface="ＭＳ Ｐゴシック" pitchFamily="34" charset="-128"/>
              </a:rPr>
              <a:t> </a:t>
            </a:r>
            <a:r>
              <a:rPr lang="en-GB" altLang="en-US" sz="3200" dirty="0" err="1">
                <a:ea typeface="ＭＳ Ｐゴシック" pitchFamily="34" charset="-128"/>
              </a:rPr>
              <a:t>egwyddor</a:t>
            </a:r>
            <a:r>
              <a:rPr lang="en-GB" altLang="en-US" sz="3200" dirty="0">
                <a:ea typeface="ＭＳ Ｐゴシック" pitchFamily="34" charset="-128"/>
              </a:rPr>
              <a:t> o </a:t>
            </a:r>
            <a:r>
              <a:rPr lang="en-GB" altLang="en-US" sz="3200" dirty="0" err="1" smtClean="0">
                <a:ea typeface="ＭＳ Ｐゴシック" pitchFamily="34" charset="-128"/>
              </a:rPr>
              <a:t>atgyfnerthu</a:t>
            </a:r>
            <a:r>
              <a:rPr lang="en-GB" altLang="en-US" sz="3200" dirty="0" smtClean="0">
                <a:ea typeface="ＭＳ Ｐゴシック" pitchFamily="34" charset="-128"/>
              </a:rPr>
              <a:t> - </a:t>
            </a:r>
            <a:r>
              <a:rPr lang="en-GB" altLang="en-US" sz="3200" dirty="0">
                <a:ea typeface="ＭＳ Ｐゴシック" pitchFamily="34" charset="-128"/>
              </a:rPr>
              <a:t>y </a:t>
            </a:r>
            <a:r>
              <a:rPr lang="en-GB" altLang="en-US" sz="3200" dirty="0" err="1" smtClean="0">
                <a:ea typeface="ＭＳ Ｐゴシック" pitchFamily="34" charset="-128"/>
              </a:rPr>
              <a:t>tebygolrwydd</a:t>
            </a:r>
            <a:r>
              <a:rPr lang="en-GB" altLang="en-US" sz="3200" dirty="0" smtClean="0">
                <a:ea typeface="ＭＳ Ｐゴシック" pitchFamily="34" charset="-128"/>
              </a:rPr>
              <a:t> </a:t>
            </a:r>
            <a:r>
              <a:rPr lang="en-GB" altLang="en-US" sz="3200" dirty="0">
                <a:ea typeface="ＭＳ Ｐゴシック" pitchFamily="34" charset="-128"/>
              </a:rPr>
              <a:t>o </a:t>
            </a:r>
            <a:r>
              <a:rPr lang="en-GB" altLang="en-US" sz="3200" dirty="0" err="1" smtClean="0">
                <a:ea typeface="ＭＳ Ｐゴシック" pitchFamily="34" charset="-128"/>
              </a:rPr>
              <a:t>rhywbeth</a:t>
            </a:r>
            <a:r>
              <a:rPr lang="en-GB" altLang="en-US" sz="3200" dirty="0" smtClean="0">
                <a:ea typeface="ＭＳ Ｐゴシック" pitchFamily="34" charset="-128"/>
              </a:rPr>
              <a:t> </a:t>
            </a:r>
            <a:r>
              <a:rPr lang="en-GB" altLang="en-US" sz="3200" dirty="0">
                <a:ea typeface="ＭＳ Ｐゴシック" pitchFamily="34" charset="-128"/>
              </a:rPr>
              <a:t>yn </a:t>
            </a:r>
            <a:r>
              <a:rPr lang="en-GB" altLang="en-US" sz="3200" dirty="0" err="1">
                <a:ea typeface="ＭＳ Ｐゴシック" pitchFamily="34" charset="-128"/>
              </a:rPr>
              <a:t>digwydd</a:t>
            </a:r>
            <a:r>
              <a:rPr lang="en-GB" altLang="en-US" sz="3200" dirty="0">
                <a:ea typeface="ＭＳ Ｐゴシック" pitchFamily="34" charset="-128"/>
              </a:rPr>
              <a:t> yn seiliedig </a:t>
            </a:r>
            <a:r>
              <a:rPr lang="en-GB" altLang="en-US" sz="3200" dirty="0" err="1">
                <a:ea typeface="ＭＳ Ｐゴシック" pitchFamily="34" charset="-128"/>
              </a:rPr>
              <a:t>ar</a:t>
            </a:r>
            <a:r>
              <a:rPr lang="en-GB" altLang="en-US" sz="3200" dirty="0">
                <a:ea typeface="ＭＳ Ｐゴシック" pitchFamily="34" charset="-128"/>
              </a:rPr>
              <a:t> </a:t>
            </a:r>
            <a:r>
              <a:rPr lang="en-GB" altLang="en-US" sz="3200" dirty="0" err="1" smtClean="0">
                <a:ea typeface="ＭＳ Ｐゴシック" pitchFamily="34" charset="-128"/>
              </a:rPr>
              <a:t>ganlyniadau</a:t>
            </a:r>
            <a:r>
              <a:rPr lang="en-GB" altLang="en-US" sz="3200" dirty="0" smtClean="0">
                <a:ea typeface="ＭＳ Ｐゴシック" pitchFamily="34" charset="-128"/>
              </a:rPr>
              <a:t> o ymddygiad</a:t>
            </a:r>
            <a:endParaRPr lang="en-GB" altLang="en-US" sz="3200" dirty="0">
              <a:ea typeface="ＭＳ Ｐゴシック" pitchFamily="34" charset="-128"/>
            </a:endParaRPr>
          </a:p>
        </p:txBody>
      </p:sp>
      <p:sp>
        <p:nvSpPr>
          <p:cNvPr id="9218" name="Rectangle 3"/>
          <p:cNvSpPr>
            <a:spLocks noGrp="1" noChangeArrowheads="1"/>
          </p:cNvSpPr>
          <p:nvPr>
            <p:ph sz="half" idx="2"/>
          </p:nvPr>
        </p:nvSpPr>
        <p:spPr>
          <a:xfrm>
            <a:off x="5544457" y="2155828"/>
            <a:ext cx="4437743" cy="4130672"/>
          </a:xfrm>
        </p:spPr>
        <p:txBody>
          <a:bodyPr/>
          <a:lstStyle/>
          <a:p>
            <a:pPr lvl="1" eaLnBrk="1" hangingPunct="1">
              <a:lnSpc>
                <a:spcPct val="90000"/>
              </a:lnSpc>
              <a:defRPr/>
            </a:pPr>
            <a:r>
              <a:rPr lang="en-US" sz="3200" i="1" dirty="0"/>
              <a:t>Principle of reinforcement -   the probability of something occurring based on the consequences of a </a:t>
            </a:r>
            <a:r>
              <a:rPr lang="en-US" sz="3200" i="1" dirty="0" err="1"/>
              <a:t>behaviour</a:t>
            </a:r>
            <a:endParaRPr lang="en-US" sz="3200" i="1" dirty="0"/>
          </a:p>
          <a:p>
            <a:pPr lvl="1" eaLnBrk="1" hangingPunct="1">
              <a:lnSpc>
                <a:spcPct val="90000"/>
              </a:lnSpc>
              <a:defRPr/>
            </a:pPr>
            <a:endParaRPr lang="en-GB" altLang="en-US" sz="800" dirty="0">
              <a:solidFill>
                <a:schemeClr val="bg2">
                  <a:lumMod val="25000"/>
                </a:schemeClr>
              </a:solidFill>
              <a:ea typeface="ＭＳ Ｐゴシック" pitchFamily="34" charset="-128"/>
            </a:endParaRPr>
          </a:p>
        </p:txBody>
      </p:sp>
      <p:pic>
        <p:nvPicPr>
          <p:cNvPr id="2" name="Picture 1"/>
          <p:cNvPicPr>
            <a:picLocks noChangeAspect="1"/>
          </p:cNvPicPr>
          <p:nvPr/>
        </p:nvPicPr>
        <p:blipFill>
          <a:blip r:embed="rId2"/>
          <a:stretch>
            <a:fillRect/>
          </a:stretch>
        </p:blipFill>
        <p:spPr>
          <a:xfrm>
            <a:off x="8563707" y="365433"/>
            <a:ext cx="2446704" cy="1670538"/>
          </a:xfrm>
          <a:prstGeom prst="rect">
            <a:avLst/>
          </a:prstGeom>
        </p:spPr>
      </p:pic>
    </p:spTree>
    <p:extLst>
      <p:ext uri="{BB962C8B-B14F-4D97-AF65-F5344CB8AC3E}">
        <p14:creationId xmlns:p14="http://schemas.microsoft.com/office/powerpoint/2010/main" val="25489256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2554515" y="405267"/>
            <a:ext cx="10972800" cy="1143000"/>
          </a:xfrm>
        </p:spPr>
        <p:txBody>
          <a:bodyPr/>
          <a:lstStyle/>
          <a:p>
            <a:pPr algn="ctr">
              <a:defRPr/>
            </a:pPr>
            <a:r>
              <a:rPr lang="en-GB" dirty="0" smtClean="0">
                <a:ea typeface="+mj-ea"/>
                <a:cs typeface="+mj-cs"/>
              </a:rPr>
              <a:t>Skinner</a:t>
            </a:r>
            <a:endParaRPr lang="en-GB" dirty="0">
              <a:ea typeface="+mj-ea"/>
              <a:cs typeface="+mj-cs"/>
            </a:endParaRPr>
          </a:p>
        </p:txBody>
      </p:sp>
      <p:sp>
        <p:nvSpPr>
          <p:cNvPr id="20483" name="Text Placeholder 1"/>
          <p:cNvSpPr>
            <a:spLocks noGrp="1"/>
          </p:cNvSpPr>
          <p:nvPr>
            <p:ph type="body" sz="half" idx="1"/>
          </p:nvPr>
        </p:nvSpPr>
        <p:spPr>
          <a:xfrm>
            <a:off x="718457" y="1548267"/>
            <a:ext cx="4038600" cy="4356102"/>
          </a:xfrm>
        </p:spPr>
        <p:txBody>
          <a:bodyPr>
            <a:normAutofit fontScale="77500" lnSpcReduction="20000"/>
          </a:bodyPr>
          <a:lstStyle/>
          <a:p>
            <a:r>
              <a:rPr lang="en-GB" altLang="en-US" sz="2800" dirty="0" err="1">
                <a:ea typeface="ＭＳ Ｐゴシック" pitchFamily="34" charset="-128"/>
              </a:rPr>
              <a:t>Hyfforddi</a:t>
            </a:r>
            <a:r>
              <a:rPr lang="en-GB" altLang="en-US" sz="2800" dirty="0">
                <a:ea typeface="ＭＳ Ｐゴシック" pitchFamily="34" charset="-128"/>
              </a:rPr>
              <a:t> </a:t>
            </a:r>
            <a:r>
              <a:rPr lang="en-GB" altLang="en-US" sz="2800" dirty="0" err="1">
                <a:ea typeface="ＭＳ Ｐゴシック" pitchFamily="34" charset="-128"/>
              </a:rPr>
              <a:t>llygod</a:t>
            </a:r>
            <a:r>
              <a:rPr lang="en-GB" altLang="en-US" sz="2800" dirty="0">
                <a:ea typeface="ＭＳ Ｐゴシック" pitchFamily="34" charset="-128"/>
              </a:rPr>
              <a:t> </a:t>
            </a:r>
            <a:r>
              <a:rPr lang="en-GB" altLang="en-US" sz="2800" dirty="0" err="1">
                <a:ea typeface="ＭＳ Ｐゴシック" pitchFamily="34" charset="-128"/>
              </a:rPr>
              <a:t>mawr</a:t>
            </a:r>
            <a:r>
              <a:rPr lang="en-GB" altLang="en-US" sz="2800" dirty="0">
                <a:ea typeface="ＭＳ Ｐゴシック" pitchFamily="34" charset="-128"/>
              </a:rPr>
              <a:t> a </a:t>
            </a:r>
            <a:r>
              <a:rPr lang="en-GB" altLang="en-US" sz="2800" dirty="0" err="1">
                <a:ea typeface="ＭＳ Ｐゴシック" pitchFamily="34" charset="-128"/>
              </a:rPr>
              <a:t>cholomennod</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wneud </a:t>
            </a:r>
            <a:r>
              <a:rPr lang="en-GB" altLang="en-US" sz="2800" dirty="0" err="1">
                <a:ea typeface="ＭＳ Ｐゴシック" pitchFamily="34" charset="-128"/>
              </a:rPr>
              <a:t>pethau</a:t>
            </a:r>
            <a:r>
              <a:rPr lang="en-GB" altLang="en-US" sz="2800" dirty="0">
                <a:ea typeface="ＭＳ Ｐゴシック" pitchFamily="34" charset="-128"/>
              </a:rPr>
              <a:t> </a:t>
            </a:r>
            <a:r>
              <a:rPr lang="en-GB" altLang="en-US" sz="2800" dirty="0" err="1">
                <a:ea typeface="ＭＳ Ｐゴシック" pitchFamily="34" charset="-128"/>
              </a:rPr>
              <a:t>rhyfeddol</a:t>
            </a:r>
            <a:r>
              <a:rPr lang="en-GB" altLang="en-US" sz="2800" dirty="0">
                <a:ea typeface="ＭＳ Ｐゴシック" pitchFamily="34" charset="-128"/>
              </a:rPr>
              <a:t> ( </a:t>
            </a:r>
            <a:r>
              <a:rPr lang="en-GB" altLang="en-US" sz="2800" dirty="0" err="1">
                <a:ea typeface="ＭＳ Ｐゴシック" pitchFamily="34" charset="-128"/>
              </a:rPr>
              <a:t>e.e</a:t>
            </a:r>
            <a:r>
              <a:rPr lang="en-GB" altLang="en-US" sz="2800" dirty="0">
                <a:ea typeface="ＭＳ Ｐゴシック" pitchFamily="34" charset="-128"/>
              </a:rPr>
              <a:t>. </a:t>
            </a:r>
            <a:r>
              <a:rPr lang="en-GB" altLang="en-US" sz="2800" dirty="0" err="1" smtClean="0">
                <a:ea typeface="ＭＳ Ｐゴシック" pitchFamily="34" charset="-128"/>
              </a:rPr>
              <a:t>dangosodd</a:t>
            </a:r>
            <a:r>
              <a:rPr lang="en-GB" altLang="en-US" sz="2800" dirty="0" smtClean="0">
                <a:ea typeface="ＭＳ Ｐゴシック" pitchFamily="34" charset="-128"/>
              </a:rPr>
              <a:t> fod </a:t>
            </a:r>
            <a:r>
              <a:rPr lang="en-GB" altLang="en-US" sz="2800" dirty="0" err="1" smtClean="0">
                <a:ea typeface="ＭＳ Ｐゴシック" pitchFamily="34" charset="-128"/>
              </a:rPr>
              <a:t>colomennod</a:t>
            </a:r>
            <a:r>
              <a:rPr lang="en-GB" altLang="en-US" sz="2800" dirty="0" smtClean="0">
                <a:ea typeface="ＭＳ Ｐゴシック" pitchFamily="34" charset="-128"/>
              </a:rPr>
              <a:t> </a:t>
            </a:r>
            <a:r>
              <a:rPr lang="en-GB" altLang="en-US" sz="2800" dirty="0">
                <a:ea typeface="ＭＳ Ｐゴシック" pitchFamily="34" charset="-128"/>
              </a:rPr>
              <a:t>yn </a:t>
            </a:r>
            <a:r>
              <a:rPr lang="en-GB" altLang="en-US" sz="2800" dirty="0" smtClean="0">
                <a:ea typeface="ＭＳ Ｐゴシック" pitchFamily="34" charset="-128"/>
              </a:rPr>
              <a:t>gallu </a:t>
            </a:r>
            <a:r>
              <a:rPr lang="en-GB" altLang="en-US" sz="2800" dirty="0" err="1" smtClean="0">
                <a:ea typeface="ＭＳ Ｐゴシック" pitchFamily="34" charset="-128"/>
              </a:rPr>
              <a:t>gyrru</a:t>
            </a:r>
            <a:r>
              <a:rPr lang="en-GB" altLang="en-US" sz="2800" dirty="0" smtClean="0">
                <a:ea typeface="ＭＳ Ｐゴシック" pitchFamily="34" charset="-128"/>
              </a:rPr>
              <a:t> </a:t>
            </a:r>
            <a:r>
              <a:rPr lang="en-GB" altLang="en-US" sz="2800" dirty="0" err="1">
                <a:ea typeface="ＭＳ Ｐゴシック" pitchFamily="34" charset="-128"/>
              </a:rPr>
              <a:t>taflegryn</a:t>
            </a:r>
            <a:r>
              <a:rPr lang="en-GB" altLang="en-US" sz="2800" dirty="0">
                <a:ea typeface="ＭＳ Ｐゴシック" pitchFamily="34" charset="-128"/>
              </a:rPr>
              <a:t>!)</a:t>
            </a:r>
          </a:p>
          <a:p>
            <a:r>
              <a:rPr lang="en-GB" altLang="en-US" sz="2800" dirty="0" err="1" smtClean="0">
                <a:ea typeface="ＭＳ Ｐゴシック" pitchFamily="34" charset="-128"/>
              </a:rPr>
              <a:t>Datblygodd</a:t>
            </a:r>
            <a:r>
              <a:rPr lang="en-GB" altLang="en-US" sz="2800" dirty="0" smtClean="0">
                <a:ea typeface="ＭＳ Ｐゴシック" pitchFamily="34" charset="-128"/>
              </a:rPr>
              <a:t> ‘</a:t>
            </a:r>
            <a:r>
              <a:rPr lang="en-GB" altLang="en-US" sz="2800" dirty="0" err="1">
                <a:ea typeface="ＭＳ Ｐゴシック" pitchFamily="34" charset="-128"/>
              </a:rPr>
              <a:t>F</a:t>
            </a:r>
            <a:r>
              <a:rPr lang="en-GB" altLang="en-US" sz="2800" dirty="0" err="1" smtClean="0">
                <a:ea typeface="ＭＳ Ｐゴシック" pitchFamily="34" charset="-128"/>
              </a:rPr>
              <a:t>ocs</a:t>
            </a:r>
            <a:r>
              <a:rPr lang="en-GB" altLang="en-US" sz="2800" dirty="0" smtClean="0">
                <a:ea typeface="ＭＳ Ｐゴシック" pitchFamily="34" charset="-128"/>
              </a:rPr>
              <a:t> </a:t>
            </a:r>
            <a:r>
              <a:rPr lang="en-GB" altLang="en-US" sz="2800" dirty="0">
                <a:ea typeface="ＭＳ Ｐゴシック" pitchFamily="34" charset="-128"/>
              </a:rPr>
              <a:t>Skinner’ – “</a:t>
            </a:r>
            <a:r>
              <a:rPr lang="en-GB" altLang="en-US" sz="2800" dirty="0" err="1">
                <a:ea typeface="ＭＳ Ｐゴシック" pitchFamily="34" charset="-128"/>
              </a:rPr>
              <a:t>peiriant</a:t>
            </a:r>
            <a:r>
              <a:rPr lang="en-GB" altLang="en-US" sz="2800" dirty="0">
                <a:ea typeface="ＭＳ Ｐゴシック" pitchFamily="34" charset="-128"/>
              </a:rPr>
              <a:t> dysgu</a:t>
            </a:r>
            <a:r>
              <a:rPr lang="en-GB" altLang="en-US" sz="2800" dirty="0" smtClean="0">
                <a:ea typeface="ＭＳ Ｐゴシック" pitchFamily="34" charset="-128"/>
              </a:rPr>
              <a:t>” – </a:t>
            </a:r>
            <a:r>
              <a:rPr lang="en-GB" altLang="en-US" sz="2800" dirty="0" smtClean="0">
                <a:solidFill>
                  <a:srgbClr val="FF0000"/>
                </a:solidFill>
                <a:ea typeface="ＭＳ Ｐゴシック" pitchFamily="34" charset="-128"/>
              </a:rPr>
              <a:t>dysgu wedi ei </a:t>
            </a:r>
            <a:r>
              <a:rPr lang="en-GB" altLang="en-US" sz="2800" dirty="0" err="1" smtClean="0">
                <a:solidFill>
                  <a:srgbClr val="FF0000"/>
                </a:solidFill>
                <a:ea typeface="ＭＳ Ｐゴシック" pitchFamily="34" charset="-128"/>
              </a:rPr>
              <a:t>raglenni</a:t>
            </a:r>
            <a:endParaRPr lang="en-GB" altLang="en-US" sz="2800" dirty="0">
              <a:solidFill>
                <a:srgbClr val="FF0000"/>
              </a:solidFill>
              <a:ea typeface="ＭＳ Ｐゴシック" pitchFamily="34" charset="-128"/>
            </a:endParaRPr>
          </a:p>
          <a:p>
            <a:pPr lvl="1"/>
            <a:r>
              <a:rPr lang="en-GB" altLang="en-US" sz="2800" dirty="0">
                <a:ea typeface="ＭＳ Ｐゴシック" pitchFamily="34" charset="-128"/>
              </a:rPr>
              <a:t>Pan </a:t>
            </a:r>
            <a:r>
              <a:rPr lang="en-GB" altLang="en-US" sz="2800" dirty="0" err="1">
                <a:ea typeface="ＭＳ Ｐゴシック" pitchFamily="34" charset="-128"/>
              </a:rPr>
              <a:t>roddwyd</a:t>
            </a:r>
            <a:r>
              <a:rPr lang="en-GB" altLang="en-US" sz="2800" dirty="0">
                <a:ea typeface="ＭＳ Ｐゴシック" pitchFamily="34" charset="-128"/>
              </a:rPr>
              <a:t> </a:t>
            </a:r>
            <a:r>
              <a:rPr lang="en-GB" altLang="en-US" sz="2800" dirty="0" err="1">
                <a:ea typeface="ＭＳ Ｐゴシック" pitchFamily="34" charset="-128"/>
              </a:rPr>
              <a:t>ateb</a:t>
            </a:r>
            <a:r>
              <a:rPr lang="en-GB" altLang="en-US" sz="2800" dirty="0">
                <a:ea typeface="ＭＳ Ｐゴシック" pitchFamily="34" charset="-128"/>
              </a:rPr>
              <a:t> </a:t>
            </a:r>
            <a:r>
              <a:rPr lang="en-GB" altLang="en-US" sz="2800" dirty="0" smtClean="0">
                <a:ea typeface="ＭＳ Ｐゴシック" pitchFamily="34" charset="-128"/>
              </a:rPr>
              <a:t>cywir </a:t>
            </a:r>
            <a:r>
              <a:rPr lang="en-GB" altLang="en-US" sz="2800" dirty="0" err="1" smtClean="0">
                <a:ea typeface="ＭＳ Ｐゴシック" pitchFamily="34" charset="-128"/>
              </a:rPr>
              <a:t>i</a:t>
            </a:r>
            <a:r>
              <a:rPr lang="en-GB" altLang="en-US" sz="2800" dirty="0" smtClean="0">
                <a:ea typeface="ＭＳ Ｐゴシック" pitchFamily="34" charset="-128"/>
              </a:rPr>
              <a:t> </a:t>
            </a:r>
            <a:r>
              <a:rPr lang="en-GB" altLang="en-US" sz="2800" dirty="0" err="1" smtClean="0">
                <a:ea typeface="ＭＳ Ｐゴシック" pitchFamily="34" charset="-128"/>
              </a:rPr>
              <a:t>gwestiwn</a:t>
            </a:r>
            <a:r>
              <a:rPr lang="en-GB" altLang="en-US" sz="2800" dirty="0" smtClean="0">
                <a:ea typeface="ＭＳ Ｐゴシック" pitchFamily="34" charset="-128"/>
              </a:rPr>
              <a:t> </a:t>
            </a:r>
            <a:r>
              <a:rPr lang="en-GB" altLang="en-US" sz="2800" dirty="0" err="1" smtClean="0">
                <a:ea typeface="ＭＳ Ｐゴシック" pitchFamily="34" charset="-128"/>
              </a:rPr>
              <a:t>roedd</a:t>
            </a:r>
            <a:r>
              <a:rPr lang="en-GB" altLang="en-US" sz="2800" dirty="0" smtClean="0">
                <a:ea typeface="ＭＳ Ｐゴシック" pitchFamily="34" charset="-128"/>
              </a:rPr>
              <a:t> hyn yn </a:t>
            </a:r>
            <a:r>
              <a:rPr lang="en-GB" altLang="en-US" sz="2800" dirty="0" err="1" smtClean="0">
                <a:ea typeface="ＭＳ Ｐゴシック" pitchFamily="34" charset="-128"/>
              </a:rPr>
              <a:t>cael</a:t>
            </a:r>
            <a:r>
              <a:rPr lang="en-GB" altLang="en-US" sz="2800" dirty="0" smtClean="0">
                <a:ea typeface="ＭＳ Ｐゴシック" pitchFamily="34" charset="-128"/>
              </a:rPr>
              <a:t> ei  </a:t>
            </a:r>
            <a:r>
              <a:rPr lang="en-GB" altLang="en-US" sz="2800" dirty="0" err="1">
                <a:solidFill>
                  <a:srgbClr val="FF0000"/>
                </a:solidFill>
                <a:ea typeface="ＭＳ Ｐゴシック" pitchFamily="34" charset="-128"/>
              </a:rPr>
              <a:t>atgyfnerthwyd</a:t>
            </a:r>
            <a:r>
              <a:rPr lang="en-GB" altLang="en-US" sz="2800" dirty="0">
                <a:solidFill>
                  <a:srgbClr val="FF0000"/>
                </a:solidFill>
                <a:ea typeface="ＭＳ Ｐゴシック" pitchFamily="34" charset="-128"/>
              </a:rPr>
              <a:t> gan </a:t>
            </a:r>
            <a:r>
              <a:rPr lang="en-GB" altLang="en-US" sz="2800" dirty="0" err="1">
                <a:solidFill>
                  <a:srgbClr val="FF0000"/>
                </a:solidFill>
                <a:ea typeface="ＭＳ Ｐゴシック" pitchFamily="34" charset="-128"/>
              </a:rPr>
              <a:t>wobr</a:t>
            </a:r>
            <a:r>
              <a:rPr lang="en-GB" altLang="en-US" sz="2800" dirty="0">
                <a:solidFill>
                  <a:srgbClr val="FF0000"/>
                </a:solidFill>
                <a:ea typeface="ＭＳ Ｐゴシック" pitchFamily="34" charset="-128"/>
              </a:rPr>
              <a:t> </a:t>
            </a:r>
            <a:r>
              <a:rPr lang="en-GB" altLang="en-US" sz="2800" dirty="0" smtClean="0">
                <a:solidFill>
                  <a:schemeClr val="tx1"/>
                </a:solidFill>
                <a:ea typeface="ＭＳ Ｐゴシック" pitchFamily="34" charset="-128"/>
              </a:rPr>
              <a:t>o </a:t>
            </a:r>
            <a:r>
              <a:rPr lang="en-GB" altLang="en-US" sz="2800" dirty="0" err="1" smtClean="0">
                <a:solidFill>
                  <a:schemeClr val="tx1"/>
                </a:solidFill>
                <a:ea typeface="ＭＳ Ｐゴシック" pitchFamily="34" charset="-128"/>
              </a:rPr>
              <a:t>fwyd</a:t>
            </a:r>
            <a:r>
              <a:rPr lang="en-GB" altLang="en-US" sz="2800" dirty="0" smtClean="0">
                <a:solidFill>
                  <a:schemeClr val="tx1"/>
                </a:solidFill>
                <a:ea typeface="ＭＳ Ｐゴシック" pitchFamily="34" charset="-128"/>
              </a:rPr>
              <a:t> </a:t>
            </a:r>
            <a:r>
              <a:rPr lang="en-GB" altLang="en-US" sz="2800" dirty="0" err="1" smtClean="0">
                <a:solidFill>
                  <a:srgbClr val="FF0000"/>
                </a:solidFill>
                <a:ea typeface="ＭＳ Ｐゴシック" pitchFamily="34" charset="-128"/>
              </a:rPr>
              <a:t>ar</a:t>
            </a:r>
            <a:r>
              <a:rPr lang="en-GB" altLang="en-US" sz="2800" dirty="0" smtClean="0">
                <a:solidFill>
                  <a:srgbClr val="FF0000"/>
                </a:solidFill>
                <a:ea typeface="ＭＳ Ｐゴシック" pitchFamily="34" charset="-128"/>
              </a:rPr>
              <a:t> </a:t>
            </a:r>
            <a:r>
              <a:rPr lang="en-GB" altLang="en-US" sz="2800" dirty="0" err="1" smtClean="0">
                <a:solidFill>
                  <a:srgbClr val="FF0000"/>
                </a:solidFill>
                <a:ea typeface="ＭＳ Ｐゴシック" pitchFamily="34" charset="-128"/>
              </a:rPr>
              <a:t>unwaith</a:t>
            </a:r>
            <a:endParaRPr lang="en-GB" altLang="en-US" sz="2800" dirty="0" smtClean="0">
              <a:solidFill>
                <a:srgbClr val="FF0000"/>
              </a:solidFill>
              <a:ea typeface="ＭＳ Ｐゴシック" pitchFamily="34" charset="-128"/>
            </a:endParaRPr>
          </a:p>
          <a:p>
            <a:pPr lvl="1"/>
            <a:r>
              <a:rPr lang="en-GB" altLang="en-US" sz="2800" dirty="0">
                <a:ea typeface="ＭＳ Ｐゴシック" pitchFamily="34" charset="-128"/>
                <a:hlinkClick r:id="rId2"/>
              </a:rPr>
              <a:t>B.F. Skinner in 2 minutes</a:t>
            </a:r>
          </a:p>
          <a:p>
            <a:pPr lvl="1"/>
            <a:endParaRPr lang="en-GB" altLang="en-US" sz="2800" dirty="0">
              <a:solidFill>
                <a:srgbClr val="FF0000"/>
              </a:solidFill>
              <a:ea typeface="ＭＳ Ｐゴシック" pitchFamily="34" charset="-128"/>
            </a:endParaRPr>
          </a:p>
        </p:txBody>
      </p:sp>
      <p:sp>
        <p:nvSpPr>
          <p:cNvPr id="20484" name="Rectangle 3"/>
          <p:cNvSpPr>
            <a:spLocks noGrp="1" noChangeArrowheads="1"/>
          </p:cNvSpPr>
          <p:nvPr>
            <p:ph sz="half" idx="2"/>
          </p:nvPr>
        </p:nvSpPr>
        <p:spPr>
          <a:xfrm>
            <a:off x="5178446" y="1548267"/>
            <a:ext cx="4419600" cy="4391265"/>
          </a:xfrm>
        </p:spPr>
        <p:txBody>
          <a:bodyPr>
            <a:noAutofit/>
          </a:bodyPr>
          <a:lstStyle/>
          <a:p>
            <a:pPr>
              <a:lnSpc>
                <a:spcPct val="80000"/>
              </a:lnSpc>
            </a:pPr>
            <a:r>
              <a:rPr lang="en-GB" altLang="en-US" sz="2400" i="1" dirty="0">
                <a:ea typeface="ＭＳ Ｐゴシック" pitchFamily="34" charset="-128"/>
              </a:rPr>
              <a:t>Trained rats and pigeons to do remarkable things (he showed that pigeons could steer a guided missile!)</a:t>
            </a:r>
          </a:p>
          <a:p>
            <a:pPr>
              <a:lnSpc>
                <a:spcPct val="80000"/>
              </a:lnSpc>
            </a:pPr>
            <a:r>
              <a:rPr lang="en-GB" altLang="en-US" sz="2400" i="1" dirty="0">
                <a:ea typeface="ＭＳ Ｐゴシック" pitchFamily="34" charset="-128"/>
              </a:rPr>
              <a:t>Developed ‘Skinner’s Box’ a ‘teaching machine’- </a:t>
            </a:r>
            <a:r>
              <a:rPr lang="en-GB" altLang="en-US" sz="2400" i="1" dirty="0">
                <a:solidFill>
                  <a:srgbClr val="FF0000"/>
                </a:solidFill>
                <a:ea typeface="ＭＳ Ｐゴシック" pitchFamily="34" charset="-128"/>
              </a:rPr>
              <a:t>programmed learning</a:t>
            </a:r>
          </a:p>
          <a:p>
            <a:pPr lvl="1">
              <a:lnSpc>
                <a:spcPct val="80000"/>
              </a:lnSpc>
            </a:pPr>
            <a:r>
              <a:rPr lang="en-GB" altLang="en-US" sz="2400" i="1" dirty="0" smtClean="0">
                <a:ea typeface="ＭＳ Ｐゴシック" pitchFamily="34" charset="-128"/>
              </a:rPr>
              <a:t>When </a:t>
            </a:r>
            <a:r>
              <a:rPr lang="en-GB" altLang="en-US" sz="2400" i="1" dirty="0">
                <a:ea typeface="ＭＳ Ｐゴシック" pitchFamily="34" charset="-128"/>
              </a:rPr>
              <a:t>a correct </a:t>
            </a:r>
            <a:r>
              <a:rPr lang="en-GB" altLang="en-US" sz="2400" i="1" dirty="0" smtClean="0">
                <a:ea typeface="ＭＳ Ｐゴシック" pitchFamily="34" charset="-128"/>
              </a:rPr>
              <a:t>response was given </a:t>
            </a:r>
            <a:r>
              <a:rPr lang="en-GB" altLang="en-US" sz="2400" i="1" dirty="0">
                <a:ea typeface="ＭＳ Ｐゴシック" pitchFamily="34" charset="-128"/>
              </a:rPr>
              <a:t>to a question this was </a:t>
            </a:r>
            <a:r>
              <a:rPr lang="en-GB" altLang="en-US" sz="2400" i="1" dirty="0">
                <a:solidFill>
                  <a:srgbClr val="FF0000"/>
                </a:solidFill>
                <a:ea typeface="ＭＳ Ｐゴシック" pitchFamily="34" charset="-128"/>
              </a:rPr>
              <a:t>reinforced by immediate reward </a:t>
            </a:r>
            <a:r>
              <a:rPr lang="en-GB" altLang="en-US" sz="2400" i="1" dirty="0">
                <a:ea typeface="ＭＳ Ｐゴシック" pitchFamily="34" charset="-128"/>
              </a:rPr>
              <a:t>of </a:t>
            </a:r>
            <a:r>
              <a:rPr lang="en-GB" altLang="en-US" sz="2400" i="1" dirty="0" smtClean="0">
                <a:ea typeface="ＭＳ Ｐゴシック" pitchFamily="34" charset="-128"/>
              </a:rPr>
              <a:t>food</a:t>
            </a:r>
          </a:p>
          <a:p>
            <a:pPr lvl="1">
              <a:lnSpc>
                <a:spcPct val="80000"/>
              </a:lnSpc>
            </a:pPr>
            <a:r>
              <a:rPr lang="en-GB" altLang="en-US" sz="2400" b="1" dirty="0" smtClean="0">
                <a:solidFill>
                  <a:schemeClr val="accent3"/>
                </a:solidFill>
                <a:ea typeface="ＭＳ Ｐゴシック" pitchFamily="34" charset="-128"/>
                <a:hlinkClick r:id="rId2"/>
              </a:rPr>
              <a:t>B.F. Skinner in 2 minutes</a:t>
            </a:r>
            <a:endParaRPr lang="en-GB" altLang="en-US" sz="2400" b="1" dirty="0">
              <a:solidFill>
                <a:schemeClr val="accent3"/>
              </a:solidFill>
              <a:ea typeface="ＭＳ Ｐゴシック" pitchFamily="34" charset="-128"/>
              <a:hlinkClick r:id="rId2"/>
            </a:endParaRPr>
          </a:p>
        </p:txBody>
      </p:sp>
      <p:pic>
        <p:nvPicPr>
          <p:cNvPr id="2" name="Picture 1"/>
          <p:cNvPicPr>
            <a:picLocks noChangeAspect="1"/>
          </p:cNvPicPr>
          <p:nvPr/>
        </p:nvPicPr>
        <p:blipFill>
          <a:blip r:embed="rId3"/>
          <a:stretch>
            <a:fillRect/>
          </a:stretch>
        </p:blipFill>
        <p:spPr>
          <a:xfrm>
            <a:off x="9598046" y="10914"/>
            <a:ext cx="2444708" cy="1334310"/>
          </a:xfrm>
          <a:prstGeom prst="rect">
            <a:avLst/>
          </a:prstGeom>
        </p:spPr>
      </p:pic>
    </p:spTree>
    <p:extLst>
      <p:ext uri="{BB962C8B-B14F-4D97-AF65-F5344CB8AC3E}">
        <p14:creationId xmlns:p14="http://schemas.microsoft.com/office/powerpoint/2010/main" val="35824282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93486" y="-177800"/>
            <a:ext cx="8229600" cy="838200"/>
          </a:xfrm>
        </p:spPr>
        <p:txBody>
          <a:bodyPr>
            <a:normAutofit fontScale="90000"/>
          </a:bodyPr>
          <a:lstStyle/>
          <a:p>
            <a:pPr>
              <a:defRPr/>
            </a:pPr>
            <a:r>
              <a:rPr lang="en-GB" dirty="0" smtClean="0">
                <a:ea typeface="+mj-ea"/>
                <a:cs typeface="+mj-cs"/>
              </a:rPr>
              <a:t/>
            </a:r>
            <a:br>
              <a:rPr lang="en-GB" dirty="0" smtClean="0">
                <a:ea typeface="+mj-ea"/>
                <a:cs typeface="+mj-cs"/>
              </a:rPr>
            </a:br>
            <a:r>
              <a:rPr lang="en-GB" sz="4400" dirty="0" smtClean="0">
                <a:ea typeface="+mj-ea"/>
                <a:cs typeface="+mj-cs"/>
              </a:rPr>
              <a:t>Skinner </a:t>
            </a:r>
            <a:r>
              <a:rPr lang="en-GB" sz="4400" dirty="0" err="1">
                <a:ea typeface="+mj-ea"/>
                <a:cs typeface="+mj-cs"/>
              </a:rPr>
              <a:t>ar</a:t>
            </a:r>
            <a:r>
              <a:rPr lang="en-GB" sz="4400" dirty="0">
                <a:ea typeface="+mj-ea"/>
                <a:cs typeface="+mj-cs"/>
              </a:rPr>
              <a:t> </a:t>
            </a:r>
            <a:r>
              <a:rPr lang="en-GB" sz="4400" dirty="0" err="1" smtClean="0">
                <a:ea typeface="+mj-ea"/>
                <a:cs typeface="+mj-cs"/>
              </a:rPr>
              <a:t>Addysg</a:t>
            </a:r>
            <a:r>
              <a:rPr lang="en-GB" sz="4400" dirty="0" smtClean="0">
                <a:ea typeface="+mj-ea"/>
                <a:cs typeface="+mj-cs"/>
              </a:rPr>
              <a:t/>
            </a:r>
            <a:br>
              <a:rPr lang="en-GB" sz="4400" dirty="0" smtClean="0">
                <a:ea typeface="+mj-ea"/>
                <a:cs typeface="+mj-cs"/>
              </a:rPr>
            </a:br>
            <a:r>
              <a:rPr lang="en-GB" sz="4400" dirty="0" smtClean="0">
                <a:ea typeface="+mj-ea"/>
                <a:cs typeface="+mj-cs"/>
              </a:rPr>
              <a:t>Skinner on Education</a:t>
            </a:r>
            <a:r>
              <a:rPr lang="en-GB" dirty="0" smtClean="0">
                <a:ea typeface="+mj-ea"/>
                <a:cs typeface="+mj-cs"/>
              </a:rPr>
              <a:t/>
            </a:r>
            <a:br>
              <a:rPr lang="en-GB" dirty="0" smtClean="0">
                <a:ea typeface="+mj-ea"/>
                <a:cs typeface="+mj-cs"/>
              </a:rPr>
            </a:br>
            <a:endParaRPr lang="en-GB" dirty="0">
              <a:ea typeface="+mj-ea"/>
              <a:cs typeface="+mj-cs"/>
            </a:endParaRPr>
          </a:p>
        </p:txBody>
      </p:sp>
      <p:sp>
        <p:nvSpPr>
          <p:cNvPr id="21507" name="Text Placeholder 1"/>
          <p:cNvSpPr>
            <a:spLocks noGrp="1"/>
          </p:cNvSpPr>
          <p:nvPr>
            <p:ph type="body" sz="half" idx="1"/>
          </p:nvPr>
        </p:nvSpPr>
        <p:spPr>
          <a:xfrm>
            <a:off x="925286" y="1907931"/>
            <a:ext cx="4038600" cy="4533900"/>
          </a:xfrm>
        </p:spPr>
        <p:txBody>
          <a:bodyPr>
            <a:normAutofit/>
          </a:bodyPr>
          <a:lstStyle/>
          <a:p>
            <a:r>
              <a:rPr lang="en-GB" altLang="en-US" sz="2800" dirty="0">
                <a:ea typeface="ＭＳ Ｐゴシック" pitchFamily="34" charset="-128"/>
              </a:rPr>
              <a:t>Mae </a:t>
            </a:r>
            <a:r>
              <a:rPr lang="en-GB" altLang="en-US" sz="2800" dirty="0" err="1">
                <a:ea typeface="ＭＳ Ｐゴシック" pitchFamily="34" charset="-128"/>
              </a:rPr>
              <a:t>atgyfnerthu</a:t>
            </a:r>
            <a:r>
              <a:rPr lang="en-GB" altLang="en-US" sz="2800" dirty="0">
                <a:ea typeface="ＭＳ Ｐゴシック" pitchFamily="34" charset="-128"/>
              </a:rPr>
              <a:t> </a:t>
            </a:r>
            <a:r>
              <a:rPr lang="en-GB" altLang="en-US" sz="2800" dirty="0" err="1" smtClean="0">
                <a:ea typeface="ＭＳ Ｐゴシック" pitchFamily="34" charset="-128"/>
              </a:rPr>
              <a:t>positif</a:t>
            </a:r>
            <a:r>
              <a:rPr lang="en-GB" altLang="en-US" sz="2800" dirty="0" smtClean="0">
                <a:ea typeface="ＭＳ Ｐゴシック" pitchFamily="34" charset="-128"/>
              </a:rPr>
              <a:t> yn ffordd fwy </a:t>
            </a:r>
            <a:r>
              <a:rPr lang="en-GB" altLang="en-US" sz="2800" dirty="0" err="1" smtClean="0">
                <a:ea typeface="ＭＳ Ｐゴシック" pitchFamily="34" charset="-128"/>
              </a:rPr>
              <a:t>effeithiol</a:t>
            </a:r>
            <a:r>
              <a:rPr lang="en-GB" altLang="en-US" sz="2800" dirty="0" smtClean="0">
                <a:ea typeface="ＭＳ Ｐゴシック" pitchFamily="34" charset="-128"/>
              </a:rPr>
              <a:t> </a:t>
            </a:r>
            <a:r>
              <a:rPr lang="en-GB" altLang="en-US" sz="2800" dirty="0" err="1" smtClean="0">
                <a:ea typeface="ＭＳ Ｐゴシック" pitchFamily="34" charset="-128"/>
              </a:rPr>
              <a:t>i</a:t>
            </a:r>
            <a:r>
              <a:rPr lang="en-GB" altLang="en-US" sz="2800" dirty="0" smtClean="0">
                <a:ea typeface="ＭＳ Ｐゴシック" pitchFamily="34" charset="-128"/>
              </a:rPr>
              <a:t> </a:t>
            </a:r>
            <a:r>
              <a:rPr lang="en-GB" altLang="en-US" sz="2800" dirty="0" err="1" smtClean="0">
                <a:ea typeface="ＭＳ Ｐゴシック" pitchFamily="34" charset="-128"/>
              </a:rPr>
              <a:t>newid</a:t>
            </a:r>
            <a:r>
              <a:rPr lang="en-GB" altLang="en-US" sz="2800" dirty="0" smtClean="0">
                <a:ea typeface="ＭＳ Ｐゴシック" pitchFamily="34" charset="-128"/>
              </a:rPr>
              <a:t> a </a:t>
            </a:r>
            <a:r>
              <a:rPr lang="en-GB" altLang="en-US" sz="2800" dirty="0" err="1" smtClean="0">
                <a:ea typeface="ＭＳ Ｐゴシック" pitchFamily="34" charset="-128"/>
              </a:rPr>
              <a:t>sefydlu</a:t>
            </a:r>
            <a:r>
              <a:rPr lang="en-GB" altLang="en-US" sz="2800" dirty="0" smtClean="0">
                <a:ea typeface="ＭＳ Ｐゴシック" pitchFamily="34" charset="-128"/>
              </a:rPr>
              <a:t> ymddygiad </a:t>
            </a:r>
            <a:r>
              <a:rPr lang="en-GB" altLang="en-US" sz="2800" dirty="0" err="1" smtClean="0">
                <a:ea typeface="ＭＳ Ｐゴシック" pitchFamily="34" charset="-128"/>
              </a:rPr>
              <a:t>na</a:t>
            </a:r>
            <a:r>
              <a:rPr lang="en-GB" altLang="en-US" sz="2800" dirty="0" smtClean="0">
                <a:ea typeface="ＭＳ Ｐゴシック" pitchFamily="34" charset="-128"/>
              </a:rPr>
              <a:t> </a:t>
            </a:r>
            <a:r>
              <a:rPr lang="en-GB" altLang="en-US" sz="2800" dirty="0" err="1">
                <a:ea typeface="ＭＳ Ｐゴシック" pitchFamily="34" charset="-128"/>
              </a:rPr>
              <a:t>chosb</a:t>
            </a:r>
            <a:endParaRPr lang="en-GB" altLang="en-US" sz="2800" dirty="0">
              <a:ea typeface="ＭＳ Ｐゴシック" pitchFamily="34" charset="-128"/>
            </a:endParaRPr>
          </a:p>
          <a:p>
            <a:r>
              <a:rPr lang="en-GB" altLang="en-US" sz="2800" dirty="0">
                <a:ea typeface="ＭＳ Ｐゴシック" pitchFamily="34" charset="-128"/>
              </a:rPr>
              <a:t>Y </a:t>
            </a:r>
            <a:r>
              <a:rPr lang="en-GB" altLang="en-US" sz="2800" dirty="0" err="1">
                <a:ea typeface="ＭＳ Ｐゴシック" pitchFamily="34" charset="-128"/>
              </a:rPr>
              <a:t>prif</a:t>
            </a:r>
            <a:r>
              <a:rPr lang="en-GB" altLang="en-US" sz="2800" dirty="0">
                <a:ea typeface="ＭＳ Ｐゴシック" pitchFamily="34" charset="-128"/>
              </a:rPr>
              <a:t> </a:t>
            </a:r>
            <a:r>
              <a:rPr lang="en-GB" altLang="en-US" sz="2800" dirty="0" err="1">
                <a:ea typeface="ＭＳ Ｐゴシック" pitchFamily="34" charset="-128"/>
              </a:rPr>
              <a:t>beth</a:t>
            </a:r>
            <a:r>
              <a:rPr lang="en-GB" altLang="en-US" sz="2800" dirty="0">
                <a:ea typeface="ＭＳ Ｐゴシック" pitchFamily="34" charset="-128"/>
              </a:rPr>
              <a:t> </a:t>
            </a:r>
            <a:r>
              <a:rPr lang="en-GB" altLang="en-US" sz="2800" dirty="0" err="1">
                <a:ea typeface="ＭＳ Ｐゴシック" pitchFamily="34" charset="-128"/>
              </a:rPr>
              <a:t>mae</a:t>
            </a:r>
            <a:r>
              <a:rPr lang="en-GB" altLang="en-US" sz="2800" dirty="0">
                <a:ea typeface="ＭＳ Ｐゴシック" pitchFamily="34" charset="-128"/>
              </a:rPr>
              <a:t> </a:t>
            </a:r>
            <a:r>
              <a:rPr lang="en-GB" altLang="en-US" sz="2800" dirty="0" err="1">
                <a:ea typeface="ＭＳ Ｐゴシック" pitchFamily="34" charset="-128"/>
              </a:rPr>
              <a:t>pobl</a:t>
            </a:r>
            <a:r>
              <a:rPr lang="en-GB" altLang="en-US" sz="2800" dirty="0">
                <a:ea typeface="ＭＳ Ｐゴシック" pitchFamily="34" charset="-128"/>
              </a:rPr>
              <a:t> yn dysgu </a:t>
            </a:r>
            <a:r>
              <a:rPr lang="en-GB" altLang="en-US" sz="2800" dirty="0" smtClean="0">
                <a:ea typeface="ＭＳ Ｐゴシック" pitchFamily="34" charset="-128"/>
              </a:rPr>
              <a:t>o </a:t>
            </a:r>
            <a:r>
              <a:rPr lang="en-GB" altLang="en-US" sz="2800" dirty="0" err="1" smtClean="0">
                <a:ea typeface="ＭＳ Ｐゴシック" pitchFamily="34" charset="-128"/>
              </a:rPr>
              <a:t>gael</a:t>
            </a:r>
            <a:r>
              <a:rPr lang="en-GB" altLang="en-US" sz="2800" dirty="0" smtClean="0">
                <a:ea typeface="ＭＳ Ｐゴシック" pitchFamily="34" charset="-128"/>
              </a:rPr>
              <a:t> </a:t>
            </a:r>
            <a:r>
              <a:rPr lang="en-GB" altLang="en-US" sz="2800" dirty="0" err="1" smtClean="0">
                <a:ea typeface="ＭＳ Ｐゴシック" pitchFamily="34" charset="-128"/>
              </a:rPr>
              <a:t>eu</a:t>
            </a:r>
            <a:r>
              <a:rPr lang="en-GB" altLang="en-US" sz="2800" dirty="0" smtClean="0">
                <a:ea typeface="ＭＳ Ｐゴシック" pitchFamily="34" charset="-128"/>
              </a:rPr>
              <a:t> </a:t>
            </a:r>
            <a:r>
              <a:rPr lang="en-GB" altLang="en-US" sz="2800" dirty="0" err="1" smtClean="0">
                <a:ea typeface="ＭＳ Ｐゴシック" pitchFamily="34" charset="-128"/>
              </a:rPr>
              <a:t>cosbi</a:t>
            </a:r>
            <a:r>
              <a:rPr lang="en-GB" altLang="en-US" sz="2800" dirty="0" smtClean="0">
                <a:ea typeface="ＭＳ Ｐゴシック" pitchFamily="34" charset="-128"/>
              </a:rPr>
              <a:t> </a:t>
            </a:r>
            <a:r>
              <a:rPr lang="en-GB" altLang="en-US" sz="2800" dirty="0" err="1">
                <a:ea typeface="ＭＳ Ｐゴシック" pitchFamily="34" charset="-128"/>
              </a:rPr>
              <a:t>yw</a:t>
            </a:r>
            <a:r>
              <a:rPr lang="en-GB" altLang="en-US" sz="2800" dirty="0">
                <a:ea typeface="ＭＳ Ｐゴシック" pitchFamily="34" charset="-128"/>
              </a:rPr>
              <a:t> sut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osgoi</a:t>
            </a:r>
            <a:r>
              <a:rPr lang="en-GB" altLang="en-US" sz="2800" dirty="0">
                <a:ea typeface="ＭＳ Ｐゴシック" pitchFamily="34" charset="-128"/>
              </a:rPr>
              <a:t> </a:t>
            </a:r>
            <a:r>
              <a:rPr lang="en-GB" altLang="en-US" sz="2800" dirty="0" err="1" smtClean="0">
                <a:ea typeface="ＭＳ Ｐゴシック" pitchFamily="34" charset="-128"/>
              </a:rPr>
              <a:t>cosb</a:t>
            </a:r>
            <a:endParaRPr lang="en-GB" altLang="en-US" sz="2800" dirty="0">
              <a:ea typeface="ＭＳ Ｐゴシック" pitchFamily="34" charset="-128"/>
            </a:endParaRPr>
          </a:p>
        </p:txBody>
      </p:sp>
      <p:sp>
        <p:nvSpPr>
          <p:cNvPr id="9218" name="Rectangle 3"/>
          <p:cNvSpPr>
            <a:spLocks noGrp="1" noChangeArrowheads="1"/>
          </p:cNvSpPr>
          <p:nvPr>
            <p:ph sz="half" idx="2"/>
          </p:nvPr>
        </p:nvSpPr>
        <p:spPr>
          <a:xfrm>
            <a:off x="5377604" y="2041489"/>
            <a:ext cx="4038600" cy="4400341"/>
          </a:xfrm>
        </p:spPr>
        <p:txBody>
          <a:bodyPr>
            <a:normAutofit fontScale="92500"/>
          </a:bodyPr>
          <a:lstStyle/>
          <a:p>
            <a:pPr>
              <a:defRPr/>
            </a:pPr>
            <a:r>
              <a:rPr lang="en-GB" altLang="en-US" sz="2800" i="1" dirty="0" smtClean="0"/>
              <a:t>Positive </a:t>
            </a:r>
            <a:r>
              <a:rPr lang="en-GB" altLang="en-US" sz="2800" i="1" dirty="0"/>
              <a:t>reinforcement is more effective at changing and establishing behaviour than punishment</a:t>
            </a:r>
          </a:p>
          <a:p>
            <a:pPr>
              <a:defRPr/>
            </a:pPr>
            <a:r>
              <a:rPr lang="en-GB" altLang="en-US" sz="2800" i="1" dirty="0"/>
              <a:t>The main thing people learn from being punished is how to avoid punishment</a:t>
            </a:r>
          </a:p>
          <a:p>
            <a:pPr lvl="1" eaLnBrk="1" hangingPunct="1">
              <a:lnSpc>
                <a:spcPct val="90000"/>
              </a:lnSpc>
              <a:defRPr/>
            </a:pPr>
            <a:endParaRPr lang="en-GB" altLang="en-US" sz="2800" dirty="0">
              <a:solidFill>
                <a:schemeClr val="bg2">
                  <a:lumMod val="25000"/>
                </a:schemeClr>
              </a:solidFill>
              <a:ea typeface="ＭＳ Ｐゴシック" pitchFamily="34" charset="-128"/>
            </a:endParaRPr>
          </a:p>
        </p:txBody>
      </p:sp>
      <p:pic>
        <p:nvPicPr>
          <p:cNvPr id="3" name="Picture 2"/>
          <p:cNvPicPr>
            <a:picLocks noChangeAspect="1"/>
          </p:cNvPicPr>
          <p:nvPr/>
        </p:nvPicPr>
        <p:blipFill>
          <a:blip r:embed="rId2"/>
          <a:stretch>
            <a:fillRect/>
          </a:stretch>
        </p:blipFill>
        <p:spPr>
          <a:xfrm>
            <a:off x="9829922" y="532005"/>
            <a:ext cx="1834020" cy="1825869"/>
          </a:xfrm>
          <a:prstGeom prst="rect">
            <a:avLst/>
          </a:prstGeom>
        </p:spPr>
      </p:pic>
    </p:spTree>
    <p:extLst>
      <p:ext uri="{BB962C8B-B14F-4D97-AF65-F5344CB8AC3E}">
        <p14:creationId xmlns:p14="http://schemas.microsoft.com/office/powerpoint/2010/main" val="19498162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Autofit/>
          </a:bodyPr>
          <a:lstStyle/>
          <a:p>
            <a:pPr>
              <a:defRPr/>
            </a:pPr>
            <a:r>
              <a:rPr lang="en-GB" sz="4000" dirty="0" smtClean="0">
                <a:ea typeface="+mj-ea"/>
                <a:cs typeface="+mj-cs"/>
              </a:rPr>
              <a:t>Skinner a dysgu</a:t>
            </a:r>
            <a:br>
              <a:rPr lang="en-GB" sz="4000" dirty="0" smtClean="0">
                <a:ea typeface="+mj-ea"/>
                <a:cs typeface="+mj-cs"/>
              </a:rPr>
            </a:br>
            <a:r>
              <a:rPr lang="en-GB" sz="4000" dirty="0" smtClean="0">
                <a:ea typeface="+mj-ea"/>
                <a:cs typeface="+mj-cs"/>
              </a:rPr>
              <a:t>Skinner</a:t>
            </a:r>
            <a:r>
              <a:rPr lang="en-GB" sz="4000" dirty="0">
                <a:ea typeface="+mj-ea"/>
                <a:cs typeface="+mj-cs"/>
              </a:rPr>
              <a:t> </a:t>
            </a:r>
            <a:r>
              <a:rPr lang="en-GB" sz="4000" dirty="0" smtClean="0">
                <a:ea typeface="+mj-ea"/>
                <a:cs typeface="+mj-cs"/>
              </a:rPr>
              <a:t>and learning</a:t>
            </a:r>
            <a:endParaRPr lang="en-GB" sz="4000" dirty="0">
              <a:ea typeface="+mj-ea"/>
              <a:cs typeface="+mj-cs"/>
            </a:endParaRPr>
          </a:p>
        </p:txBody>
      </p:sp>
      <p:sp>
        <p:nvSpPr>
          <p:cNvPr id="22531" name="Text Placeholder 1"/>
          <p:cNvSpPr>
            <a:spLocks noGrp="1"/>
          </p:cNvSpPr>
          <p:nvPr>
            <p:ph type="body" sz="half" idx="1"/>
          </p:nvPr>
        </p:nvSpPr>
        <p:spPr>
          <a:xfrm>
            <a:off x="976085" y="1865085"/>
            <a:ext cx="4038600" cy="4533900"/>
          </a:xfrm>
        </p:spPr>
        <p:txBody>
          <a:bodyPr>
            <a:normAutofit/>
          </a:bodyPr>
          <a:lstStyle/>
          <a:p>
            <a:r>
              <a:rPr lang="en-GB" altLang="en-US" sz="2400" dirty="0">
                <a:ea typeface="ＭＳ Ｐゴシック" pitchFamily="34" charset="-128"/>
              </a:rPr>
              <a:t>Pump </a:t>
            </a:r>
            <a:r>
              <a:rPr lang="en-GB" altLang="en-US" sz="2400" dirty="0" err="1">
                <a:ea typeface="ＭＳ Ｐゴシック" pitchFamily="34" charset="-128"/>
              </a:rPr>
              <a:t>prif</a:t>
            </a:r>
            <a:r>
              <a:rPr lang="en-GB" altLang="en-US" sz="2400" dirty="0">
                <a:ea typeface="ＭＳ Ｐゴシック" pitchFamily="34" charset="-128"/>
              </a:rPr>
              <a:t> </a:t>
            </a:r>
            <a:r>
              <a:rPr lang="en-GB" altLang="en-US" sz="2400" dirty="0" err="1">
                <a:ea typeface="ＭＳ Ｐゴシック" pitchFamily="34" charset="-128"/>
              </a:rPr>
              <a:t>rhwystr</a:t>
            </a:r>
            <a:r>
              <a:rPr lang="en-GB" altLang="en-US" sz="2400" dirty="0">
                <a:ea typeface="ＭＳ Ｐゴシック" pitchFamily="34" charset="-128"/>
              </a:rPr>
              <a:t> </a:t>
            </a:r>
            <a:r>
              <a:rPr lang="en-GB" altLang="en-US" sz="2400" dirty="0" err="1">
                <a:ea typeface="ＭＳ Ｐゴシック" pitchFamily="34" charset="-128"/>
              </a:rPr>
              <a:t>i</a:t>
            </a:r>
            <a:r>
              <a:rPr lang="en-GB" altLang="en-US" sz="2400" dirty="0">
                <a:ea typeface="ＭＳ Ｐゴシック" pitchFamily="34" charset="-128"/>
              </a:rPr>
              <a:t>   </a:t>
            </a:r>
            <a:r>
              <a:rPr lang="en-GB" altLang="en-US" sz="2400" dirty="0" err="1">
                <a:ea typeface="ＭＳ Ｐゴシック" pitchFamily="34" charset="-128"/>
              </a:rPr>
              <a:t>ddysgu</a:t>
            </a:r>
            <a:endParaRPr lang="en-GB" altLang="en-US" sz="2400" dirty="0">
              <a:ea typeface="ＭＳ Ｐゴシック" pitchFamily="34" charset="-128"/>
            </a:endParaRPr>
          </a:p>
          <a:p>
            <a:pPr lvl="1">
              <a:buFont typeface="Wingdings" pitchFamily="2" charset="2"/>
              <a:buChar char="§"/>
            </a:pPr>
            <a:r>
              <a:rPr lang="en-GB" altLang="en-US" sz="2400" dirty="0" err="1">
                <a:ea typeface="ＭＳ Ｐゴシック" pitchFamily="34" charset="-128"/>
              </a:rPr>
              <a:t>ofn</a:t>
            </a:r>
            <a:r>
              <a:rPr lang="en-GB" altLang="en-US" sz="2400" dirty="0">
                <a:ea typeface="ＭＳ Ｐゴシック" pitchFamily="34" charset="-128"/>
              </a:rPr>
              <a:t> </a:t>
            </a:r>
            <a:r>
              <a:rPr lang="en-GB" altLang="en-US" sz="2400" dirty="0" err="1">
                <a:ea typeface="ＭＳ Ｐゴシック" pitchFamily="34" charset="-128"/>
              </a:rPr>
              <a:t>methu</a:t>
            </a:r>
            <a:endParaRPr lang="en-GB" altLang="en-US" sz="2400" dirty="0">
              <a:ea typeface="ＭＳ Ｐゴシック" pitchFamily="34" charset="-128"/>
            </a:endParaRPr>
          </a:p>
          <a:p>
            <a:pPr lvl="1">
              <a:buFont typeface="Wingdings" pitchFamily="2" charset="2"/>
              <a:buChar char="§"/>
            </a:pPr>
            <a:r>
              <a:rPr lang="en-GB" altLang="en-US" sz="2400" dirty="0">
                <a:ea typeface="ＭＳ Ｐゴシック" pitchFamily="34" charset="-128"/>
              </a:rPr>
              <a:t>y</a:t>
            </a:r>
            <a:r>
              <a:rPr lang="en-GB" altLang="en-US" sz="2400" dirty="0" smtClean="0">
                <a:ea typeface="ＭＳ Ｐゴシック" pitchFamily="34" charset="-128"/>
              </a:rPr>
              <a:t> </a:t>
            </a:r>
            <a:r>
              <a:rPr lang="en-GB" altLang="en-US" sz="2400" dirty="0">
                <a:ea typeface="ＭＳ Ｐゴシック" pitchFamily="34" charset="-128"/>
              </a:rPr>
              <a:t>dasg </a:t>
            </a:r>
            <a:r>
              <a:rPr lang="en-GB" altLang="en-US" sz="2400" dirty="0" err="1" smtClean="0">
                <a:ea typeface="ＭＳ Ｐゴシック" pitchFamily="34" charset="-128"/>
              </a:rPr>
              <a:t>heb</a:t>
            </a:r>
            <a:r>
              <a:rPr lang="en-GB" altLang="en-US" sz="2400" dirty="0" smtClean="0">
                <a:ea typeface="ＭＳ Ｐゴシック" pitchFamily="34" charset="-128"/>
              </a:rPr>
              <a:t> </a:t>
            </a:r>
            <a:r>
              <a:rPr lang="en-GB" altLang="en-US" sz="2400" dirty="0" err="1" smtClean="0">
                <a:ea typeface="ＭＳ Ｐゴシック" pitchFamily="34" charset="-128"/>
              </a:rPr>
              <a:t>gael</a:t>
            </a:r>
            <a:r>
              <a:rPr lang="en-GB" altLang="en-US" sz="2400" dirty="0" smtClean="0">
                <a:ea typeface="ＭＳ Ｐゴシック" pitchFamily="34" charset="-128"/>
              </a:rPr>
              <a:t> ei dorri </a:t>
            </a:r>
            <a:r>
              <a:rPr lang="en-GB" altLang="en-US" sz="2400" dirty="0" err="1" smtClean="0">
                <a:ea typeface="ＭＳ Ｐゴシック" pitchFamily="34" charset="-128"/>
              </a:rPr>
              <a:t>lawr</a:t>
            </a:r>
            <a:r>
              <a:rPr lang="en-GB" altLang="en-US" sz="2400" dirty="0" smtClean="0">
                <a:ea typeface="ＭＳ Ｐゴシック" pitchFamily="34" charset="-128"/>
              </a:rPr>
              <a:t> </a:t>
            </a:r>
            <a:r>
              <a:rPr lang="en-GB" altLang="en-US" sz="2400" dirty="0" err="1" smtClean="0">
                <a:ea typeface="ＭＳ Ｐゴシック" pitchFamily="34" charset="-128"/>
              </a:rPr>
              <a:t>i</a:t>
            </a:r>
            <a:r>
              <a:rPr lang="en-GB" altLang="en-US" sz="2400" dirty="0" smtClean="0">
                <a:ea typeface="ＭＳ Ｐゴシック" pitchFamily="34" charset="-128"/>
              </a:rPr>
              <a:t> </a:t>
            </a:r>
            <a:r>
              <a:rPr lang="en-GB" altLang="en-US" sz="2400" dirty="0" err="1">
                <a:ea typeface="ＭＳ Ｐゴシック" pitchFamily="34" charset="-128"/>
              </a:rPr>
              <a:t>gamau</a:t>
            </a:r>
            <a:r>
              <a:rPr lang="en-GB" altLang="en-US" sz="2400" dirty="0">
                <a:ea typeface="ＭＳ Ｐゴシック" pitchFamily="34" charset="-128"/>
              </a:rPr>
              <a:t> </a:t>
            </a:r>
            <a:r>
              <a:rPr lang="en-GB" altLang="en-US" sz="2400" dirty="0" err="1">
                <a:ea typeface="ＭＳ Ｐゴシック" pitchFamily="34" charset="-128"/>
              </a:rPr>
              <a:t>llai</a:t>
            </a:r>
            <a:endParaRPr lang="en-GB" altLang="en-US" sz="2400" dirty="0">
              <a:ea typeface="ＭＳ Ｐゴシック" pitchFamily="34" charset="-128"/>
            </a:endParaRPr>
          </a:p>
          <a:p>
            <a:pPr lvl="1">
              <a:buFont typeface="Wingdings" pitchFamily="2" charset="2"/>
              <a:buChar char="§"/>
            </a:pPr>
            <a:r>
              <a:rPr lang="en-GB" altLang="en-US" sz="2400" dirty="0" err="1">
                <a:ea typeface="ＭＳ Ｐゴシック" pitchFamily="34" charset="-128"/>
              </a:rPr>
              <a:t>d</a:t>
            </a:r>
            <a:r>
              <a:rPr lang="en-GB" altLang="en-US" sz="2400" dirty="0" err="1" smtClean="0">
                <a:ea typeface="ＭＳ Ｐゴシック" pitchFamily="34" charset="-128"/>
              </a:rPr>
              <a:t>iffyg</a:t>
            </a:r>
            <a:r>
              <a:rPr lang="en-GB" altLang="en-US" sz="2400" dirty="0" smtClean="0">
                <a:ea typeface="ＭＳ Ｐゴシック" pitchFamily="34" charset="-128"/>
              </a:rPr>
              <a:t> </a:t>
            </a:r>
            <a:r>
              <a:rPr lang="en-GB" altLang="en-US" sz="2400" dirty="0" err="1">
                <a:ea typeface="ＭＳ Ｐゴシック" pitchFamily="34" charset="-128"/>
              </a:rPr>
              <a:t>cyfarwyddiadau</a:t>
            </a:r>
            <a:endParaRPr lang="en-GB" altLang="en-US" sz="2400" dirty="0">
              <a:ea typeface="ＭＳ Ｐゴシック" pitchFamily="34" charset="-128"/>
            </a:endParaRPr>
          </a:p>
          <a:p>
            <a:pPr lvl="1">
              <a:buFont typeface="Wingdings" pitchFamily="2" charset="2"/>
              <a:buChar char="§"/>
            </a:pPr>
            <a:r>
              <a:rPr lang="en-GB" altLang="en-US" sz="2400" dirty="0" err="1">
                <a:ea typeface="ＭＳ Ｐゴシック" pitchFamily="34" charset="-128"/>
              </a:rPr>
              <a:t>d</a:t>
            </a:r>
            <a:r>
              <a:rPr lang="en-GB" altLang="en-US" sz="2400" dirty="0" err="1" smtClean="0">
                <a:ea typeface="ＭＳ Ｐゴシック" pitchFamily="34" charset="-128"/>
              </a:rPr>
              <a:t>iffyg</a:t>
            </a:r>
            <a:r>
              <a:rPr lang="en-GB" altLang="en-US" sz="2400" dirty="0" smtClean="0">
                <a:ea typeface="ＭＳ Ｐゴシック" pitchFamily="34" charset="-128"/>
              </a:rPr>
              <a:t> </a:t>
            </a:r>
            <a:r>
              <a:rPr lang="en-GB" altLang="en-US" sz="2400" dirty="0" err="1">
                <a:ea typeface="ＭＳ Ｐゴシック" pitchFamily="34" charset="-128"/>
              </a:rPr>
              <a:t>eglurder</a:t>
            </a:r>
            <a:r>
              <a:rPr lang="en-GB" altLang="en-US" sz="2400" dirty="0">
                <a:ea typeface="ＭＳ Ｐゴシック" pitchFamily="34" charset="-128"/>
              </a:rPr>
              <a:t> yn y </a:t>
            </a:r>
            <a:r>
              <a:rPr lang="en-GB" altLang="en-US" sz="2400" dirty="0" err="1">
                <a:ea typeface="ＭＳ Ｐゴシック" pitchFamily="34" charset="-128"/>
              </a:rPr>
              <a:t>cyfarwyddiadau</a:t>
            </a:r>
            <a:endParaRPr lang="en-GB" altLang="en-US" sz="2400" dirty="0">
              <a:ea typeface="ＭＳ Ｐゴシック" pitchFamily="34" charset="-128"/>
            </a:endParaRPr>
          </a:p>
          <a:p>
            <a:pPr lvl="1">
              <a:buFont typeface="Wingdings" pitchFamily="2" charset="2"/>
              <a:buChar char="§"/>
            </a:pPr>
            <a:r>
              <a:rPr lang="en-GB" altLang="en-US" sz="2400" dirty="0" err="1">
                <a:ea typeface="ＭＳ Ｐゴシック" pitchFamily="34" charset="-128"/>
              </a:rPr>
              <a:t>d</a:t>
            </a:r>
            <a:r>
              <a:rPr lang="en-GB" altLang="en-US" sz="2400" dirty="0" err="1" smtClean="0">
                <a:ea typeface="ＭＳ Ｐゴシック" pitchFamily="34" charset="-128"/>
              </a:rPr>
              <a:t>iffyg</a:t>
            </a:r>
            <a:r>
              <a:rPr lang="en-GB" altLang="en-US" sz="2400" dirty="0" smtClean="0">
                <a:ea typeface="ＭＳ Ｐゴシック" pitchFamily="34" charset="-128"/>
              </a:rPr>
              <a:t> </a:t>
            </a:r>
            <a:r>
              <a:rPr lang="en-GB" altLang="en-US" sz="2400" dirty="0" err="1">
                <a:ea typeface="ＭＳ Ｐゴシック" pitchFamily="34" charset="-128"/>
              </a:rPr>
              <a:t>atgyfnerthu</a:t>
            </a:r>
            <a:r>
              <a:rPr lang="en-GB" altLang="en-US" sz="2400" dirty="0">
                <a:ea typeface="ＭＳ Ｐゴシック" pitchFamily="34" charset="-128"/>
              </a:rPr>
              <a:t> </a:t>
            </a:r>
            <a:r>
              <a:rPr lang="en-GB" altLang="en-US" sz="2400" dirty="0" err="1">
                <a:ea typeface="ＭＳ Ｐゴシック" pitchFamily="34" charset="-128"/>
              </a:rPr>
              <a:t>positif</a:t>
            </a:r>
            <a:endParaRPr lang="en-GB" altLang="en-US" sz="2400" dirty="0">
              <a:ea typeface="ＭＳ Ｐゴシック" pitchFamily="34" charset="-128"/>
            </a:endParaRPr>
          </a:p>
        </p:txBody>
      </p:sp>
      <p:sp>
        <p:nvSpPr>
          <p:cNvPr id="22532" name="Rectangle 3"/>
          <p:cNvSpPr>
            <a:spLocks noGrp="1" noChangeArrowheads="1"/>
          </p:cNvSpPr>
          <p:nvPr>
            <p:ph sz="half" idx="2"/>
          </p:nvPr>
        </p:nvSpPr>
        <p:spPr>
          <a:xfrm>
            <a:off x="5631542" y="1970314"/>
            <a:ext cx="4038600" cy="4533900"/>
          </a:xfrm>
        </p:spPr>
        <p:txBody>
          <a:bodyPr>
            <a:normAutofit lnSpcReduction="10000"/>
          </a:bodyPr>
          <a:lstStyle/>
          <a:p>
            <a:r>
              <a:rPr lang="en-GB" altLang="en-US" sz="2400" i="1" dirty="0">
                <a:ea typeface="ＭＳ Ｐゴシック" pitchFamily="34" charset="-128"/>
              </a:rPr>
              <a:t>Five main obstacles in learning:</a:t>
            </a:r>
          </a:p>
          <a:p>
            <a:pPr lvl="1">
              <a:buFont typeface="Wingdings" pitchFamily="2" charset="2"/>
              <a:buChar char="§"/>
            </a:pPr>
            <a:r>
              <a:rPr lang="en-GB" altLang="en-US" sz="2400" i="1" dirty="0">
                <a:ea typeface="ＭＳ Ｐゴシック" pitchFamily="34" charset="-128"/>
              </a:rPr>
              <a:t>fear of failure</a:t>
            </a:r>
          </a:p>
          <a:p>
            <a:pPr lvl="1">
              <a:buFont typeface="Wingdings" pitchFamily="2" charset="2"/>
              <a:buChar char="§"/>
            </a:pPr>
            <a:r>
              <a:rPr lang="en-GB" altLang="en-US" sz="2400" i="1" dirty="0">
                <a:ea typeface="ＭＳ Ｐゴシック" pitchFamily="34" charset="-128"/>
              </a:rPr>
              <a:t>task is not broken down into small enough steps</a:t>
            </a:r>
          </a:p>
          <a:p>
            <a:pPr lvl="1">
              <a:buFont typeface="Wingdings" pitchFamily="2" charset="2"/>
              <a:buChar char="§"/>
            </a:pPr>
            <a:r>
              <a:rPr lang="en-GB" altLang="en-US" sz="2400" i="1" dirty="0">
                <a:ea typeface="ＭＳ Ｐゴシック" pitchFamily="34" charset="-128"/>
              </a:rPr>
              <a:t>lack of directions</a:t>
            </a:r>
          </a:p>
          <a:p>
            <a:pPr lvl="1">
              <a:buFont typeface="Wingdings" pitchFamily="2" charset="2"/>
              <a:buChar char="§"/>
            </a:pPr>
            <a:r>
              <a:rPr lang="en-GB" altLang="en-US" sz="2400" i="1" dirty="0">
                <a:ea typeface="ＭＳ Ｐゴシック" pitchFamily="34" charset="-128"/>
              </a:rPr>
              <a:t>lack of clarity in the directions</a:t>
            </a:r>
          </a:p>
          <a:p>
            <a:pPr lvl="1">
              <a:buFont typeface="Wingdings" pitchFamily="2" charset="2"/>
              <a:buChar char="§"/>
            </a:pPr>
            <a:r>
              <a:rPr lang="en-GB" altLang="en-US" sz="2400" i="1" dirty="0">
                <a:ea typeface="ＭＳ Ｐゴシック" pitchFamily="34" charset="-128"/>
              </a:rPr>
              <a:t>Lack of positive reinforcement </a:t>
            </a:r>
          </a:p>
          <a:p>
            <a:pPr lvl="1"/>
            <a:endParaRPr lang="en-GB" altLang="en-US" sz="2800" dirty="0">
              <a:ea typeface="ＭＳ Ｐゴシック" pitchFamily="34" charset="-128"/>
            </a:endParaRPr>
          </a:p>
        </p:txBody>
      </p:sp>
      <p:pic>
        <p:nvPicPr>
          <p:cNvPr id="2" name="Picture 1"/>
          <p:cNvPicPr>
            <a:picLocks noChangeAspect="1"/>
          </p:cNvPicPr>
          <p:nvPr/>
        </p:nvPicPr>
        <p:blipFill>
          <a:blip r:embed="rId3"/>
          <a:stretch>
            <a:fillRect/>
          </a:stretch>
        </p:blipFill>
        <p:spPr>
          <a:xfrm>
            <a:off x="8625254" y="133350"/>
            <a:ext cx="3185746" cy="1543050"/>
          </a:xfrm>
          <a:prstGeom prst="rect">
            <a:avLst/>
          </a:prstGeom>
        </p:spPr>
      </p:pic>
    </p:spTree>
    <p:extLst>
      <p:ext uri="{BB962C8B-B14F-4D97-AF65-F5344CB8AC3E}">
        <p14:creationId xmlns:p14="http://schemas.microsoft.com/office/powerpoint/2010/main" val="31555502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smtClean="0"/>
              <a:t>Skinner </a:t>
            </a:r>
            <a:r>
              <a:rPr lang="en-GB" sz="4000" dirty="0" err="1" smtClean="0"/>
              <a:t>yn</a:t>
            </a:r>
            <a:r>
              <a:rPr lang="en-GB" sz="4000" dirty="0" smtClean="0"/>
              <a:t> y </a:t>
            </a:r>
            <a:r>
              <a:rPr lang="en-GB" sz="4000" dirty="0" err="1" smtClean="0"/>
              <a:t>dosbarth</a:t>
            </a:r>
            <a:r>
              <a:rPr lang="en-GB" sz="4000" dirty="0" smtClean="0"/>
              <a:t/>
            </a:r>
            <a:br>
              <a:rPr lang="en-GB" sz="4000" dirty="0" smtClean="0"/>
            </a:br>
            <a:r>
              <a:rPr lang="en-GB" sz="4000" dirty="0" smtClean="0"/>
              <a:t>Skinner in the classroom</a:t>
            </a:r>
            <a:endParaRPr lang="en-GB" sz="4000" dirty="0"/>
          </a:p>
        </p:txBody>
      </p:sp>
      <p:sp>
        <p:nvSpPr>
          <p:cNvPr id="3" name="Text Placeholder 2"/>
          <p:cNvSpPr>
            <a:spLocks noGrp="1"/>
          </p:cNvSpPr>
          <p:nvPr>
            <p:ph type="body" sz="half" idx="1"/>
          </p:nvPr>
        </p:nvSpPr>
        <p:spPr>
          <a:xfrm>
            <a:off x="609600" y="1901371"/>
            <a:ext cx="4038600" cy="4533900"/>
          </a:xfrm>
        </p:spPr>
        <p:txBody>
          <a:bodyPr>
            <a:normAutofit/>
          </a:bodyPr>
          <a:lstStyle/>
          <a:p>
            <a:r>
              <a:rPr lang="en-GB" sz="2800" dirty="0"/>
              <a:t>Yn </a:t>
            </a:r>
            <a:r>
              <a:rPr lang="en-GB" sz="2800" dirty="0" err="1"/>
              <a:t>dadlau</a:t>
            </a:r>
            <a:r>
              <a:rPr lang="en-GB" sz="2800" dirty="0"/>
              <a:t> </a:t>
            </a:r>
            <a:r>
              <a:rPr lang="en-GB" sz="2800" dirty="0" err="1" smtClean="0"/>
              <a:t>na</a:t>
            </a:r>
            <a:r>
              <a:rPr lang="en-GB" sz="2800" dirty="0" smtClean="0"/>
              <a:t> </a:t>
            </a:r>
            <a:r>
              <a:rPr lang="en-GB" sz="2800" dirty="0" err="1" smtClean="0"/>
              <a:t>ddylid</a:t>
            </a:r>
            <a:r>
              <a:rPr lang="en-GB" sz="2800" dirty="0" smtClean="0"/>
              <a:t> </a:t>
            </a:r>
            <a:r>
              <a:rPr lang="en-GB" sz="2800" dirty="0" err="1" smtClean="0"/>
              <a:t>defnyddioi</a:t>
            </a:r>
            <a:r>
              <a:rPr lang="en-GB" sz="2800" dirty="0" smtClean="0"/>
              <a:t> </a:t>
            </a:r>
            <a:r>
              <a:rPr lang="en-GB" sz="2800" dirty="0" err="1"/>
              <a:t>ysgogiad</a:t>
            </a:r>
            <a:r>
              <a:rPr lang="en-GB" sz="2800" dirty="0"/>
              <a:t> </a:t>
            </a:r>
            <a:r>
              <a:rPr lang="cy-GB" sz="2800" b="1" dirty="0" err="1"/>
              <a:t>anghynhenid</a:t>
            </a:r>
            <a:r>
              <a:rPr lang="cy-GB" sz="2800" dirty="0"/>
              <a:t> </a:t>
            </a:r>
            <a:r>
              <a:rPr lang="en-GB" sz="2800" dirty="0" err="1" smtClean="0"/>
              <a:t>i</a:t>
            </a:r>
            <a:r>
              <a:rPr lang="en-GB" sz="2800" dirty="0" smtClean="0"/>
              <a:t> </a:t>
            </a:r>
            <a:r>
              <a:rPr lang="en-GB" sz="2800" dirty="0" err="1" smtClean="0"/>
              <a:t>gymedroli</a:t>
            </a:r>
            <a:r>
              <a:rPr lang="en-GB" sz="2800" dirty="0" smtClean="0"/>
              <a:t> ymddygiad </a:t>
            </a:r>
            <a:r>
              <a:rPr lang="en-GB" sz="2800" dirty="0" err="1" smtClean="0"/>
              <a:t>cymhedrol</a:t>
            </a:r>
            <a:r>
              <a:rPr lang="en-GB" sz="2800" dirty="0" smtClean="0"/>
              <a:t> </a:t>
            </a:r>
            <a:r>
              <a:rPr lang="en-GB" sz="2800" dirty="0" err="1" smtClean="0"/>
              <a:t>ar</a:t>
            </a:r>
            <a:r>
              <a:rPr lang="en-GB" sz="2800" dirty="0" smtClean="0"/>
              <a:t> </a:t>
            </a:r>
            <a:r>
              <a:rPr lang="en-GB" sz="2800" dirty="0" err="1" smtClean="0"/>
              <a:t>draul</a:t>
            </a:r>
            <a:r>
              <a:rPr lang="en-GB" sz="2800" dirty="0" smtClean="0"/>
              <a:t> </a:t>
            </a:r>
            <a:r>
              <a:rPr lang="en-GB" sz="2800" dirty="0" err="1"/>
              <a:t>ysgogiad</a:t>
            </a:r>
            <a:r>
              <a:rPr lang="en-GB" sz="2800" dirty="0"/>
              <a:t> </a:t>
            </a:r>
            <a:r>
              <a:rPr lang="en-GB" sz="2800" b="1" dirty="0" err="1"/>
              <a:t>cynhenid</a:t>
            </a:r>
            <a:endParaRPr lang="en-GB" sz="2800" b="1" dirty="0"/>
          </a:p>
        </p:txBody>
      </p:sp>
      <p:sp>
        <p:nvSpPr>
          <p:cNvPr id="4" name="Content Placeholder 3"/>
          <p:cNvSpPr>
            <a:spLocks noGrp="1"/>
          </p:cNvSpPr>
          <p:nvPr>
            <p:ph sz="half" idx="2"/>
          </p:nvPr>
        </p:nvSpPr>
        <p:spPr>
          <a:xfrm>
            <a:off x="5254171" y="1901371"/>
            <a:ext cx="4038600" cy="4533900"/>
          </a:xfrm>
        </p:spPr>
        <p:txBody>
          <a:bodyPr/>
          <a:lstStyle/>
          <a:p>
            <a:r>
              <a:rPr lang="en-GB" sz="2800" i="1" dirty="0" smtClean="0"/>
              <a:t>Argued that </a:t>
            </a:r>
            <a:r>
              <a:rPr lang="en-GB" sz="2800" b="1" i="1" dirty="0" smtClean="0"/>
              <a:t>extrinsic</a:t>
            </a:r>
            <a:r>
              <a:rPr lang="en-GB" sz="2800" i="1" dirty="0" smtClean="0"/>
              <a:t> motivation to moderate behaviour should not be used at the expense of encouraging </a:t>
            </a:r>
            <a:r>
              <a:rPr lang="en-GB" sz="2800" b="1" i="1" dirty="0" smtClean="0"/>
              <a:t>intrinsic</a:t>
            </a:r>
            <a:r>
              <a:rPr lang="en-GB" sz="2800" i="1" dirty="0" smtClean="0"/>
              <a:t> motivation</a:t>
            </a:r>
            <a:r>
              <a:rPr lang="en-GB" i="1" dirty="0" smtClean="0"/>
              <a:t>.</a:t>
            </a:r>
            <a:endParaRPr lang="en-GB" i="1" dirty="0"/>
          </a:p>
        </p:txBody>
      </p:sp>
      <p:pic>
        <p:nvPicPr>
          <p:cNvPr id="5" name="Picture 4"/>
          <p:cNvPicPr>
            <a:picLocks noChangeAspect="1"/>
          </p:cNvPicPr>
          <p:nvPr/>
        </p:nvPicPr>
        <p:blipFill>
          <a:blip r:embed="rId2"/>
          <a:stretch>
            <a:fillRect/>
          </a:stretch>
        </p:blipFill>
        <p:spPr>
          <a:xfrm>
            <a:off x="8598877" y="108439"/>
            <a:ext cx="3387968" cy="1570891"/>
          </a:xfrm>
          <a:prstGeom prst="rect">
            <a:avLst/>
          </a:prstGeom>
        </p:spPr>
      </p:pic>
    </p:spTree>
    <p:extLst>
      <p:ext uri="{BB962C8B-B14F-4D97-AF65-F5344CB8AC3E}">
        <p14:creationId xmlns:p14="http://schemas.microsoft.com/office/powerpoint/2010/main" val="39507544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Skinner</a:t>
            </a:r>
            <a:endParaRPr lang="en-GB" sz="4000" dirty="0"/>
          </a:p>
        </p:txBody>
      </p:sp>
      <p:sp>
        <p:nvSpPr>
          <p:cNvPr id="5" name="Content Placeholder 4"/>
          <p:cNvSpPr>
            <a:spLocks noGrp="1"/>
          </p:cNvSpPr>
          <p:nvPr>
            <p:ph idx="1"/>
          </p:nvPr>
        </p:nvSpPr>
        <p:spPr>
          <a:xfrm>
            <a:off x="1026886" y="1658258"/>
            <a:ext cx="7620000" cy="4800600"/>
          </a:xfrm>
        </p:spPr>
        <p:txBody>
          <a:bodyPr>
            <a:noAutofit/>
          </a:bodyPr>
          <a:lstStyle/>
          <a:p>
            <a:r>
              <a:rPr lang="en-GB" sz="3200" dirty="0"/>
              <a:t>‘</a:t>
            </a:r>
            <a:r>
              <a:rPr lang="en-GB" sz="2800" dirty="0"/>
              <a:t>Possibly through no fault of her own the teacher was violating two fundamental principles, the students were not being told at once whether their work was right or wrong (a corrected paper seen twenty four hours later cannot act as a </a:t>
            </a:r>
            <a:r>
              <a:rPr lang="en-GB" sz="2800" dirty="0" err="1"/>
              <a:t>reinforcer</a:t>
            </a:r>
            <a:r>
              <a:rPr lang="en-GB" sz="2800" dirty="0"/>
              <a:t>), and they were all moving at the same pace, regardless of preparation or ability.’ (Skinner, 1983 </a:t>
            </a:r>
            <a:r>
              <a:rPr lang="en-GB" sz="2800" dirty="0" err="1"/>
              <a:t>pg</a:t>
            </a:r>
            <a:r>
              <a:rPr lang="en-GB" sz="2800" dirty="0"/>
              <a:t> 64 </a:t>
            </a:r>
            <a:r>
              <a:rPr lang="en-GB" sz="2800" i="1" dirty="0"/>
              <a:t>cited in </a:t>
            </a:r>
            <a:r>
              <a:rPr lang="en-GB" sz="2800" dirty="0"/>
              <a:t>Aubrey and Riley 2016 </a:t>
            </a:r>
            <a:r>
              <a:rPr lang="en-GB" sz="2800" dirty="0" err="1"/>
              <a:t>pg</a:t>
            </a:r>
            <a:r>
              <a:rPr lang="en-GB" sz="2800" dirty="0"/>
              <a:t> 68)</a:t>
            </a:r>
          </a:p>
        </p:txBody>
      </p:sp>
      <p:pic>
        <p:nvPicPr>
          <p:cNvPr id="3" name="Picture 2"/>
          <p:cNvPicPr>
            <a:picLocks noChangeAspect="1"/>
          </p:cNvPicPr>
          <p:nvPr/>
        </p:nvPicPr>
        <p:blipFill>
          <a:blip r:embed="rId2"/>
          <a:stretch>
            <a:fillRect/>
          </a:stretch>
        </p:blipFill>
        <p:spPr>
          <a:xfrm>
            <a:off x="8808427" y="0"/>
            <a:ext cx="3383573" cy="1468315"/>
          </a:xfrm>
          <a:prstGeom prst="rect">
            <a:avLst/>
          </a:prstGeom>
        </p:spPr>
      </p:pic>
    </p:spTree>
    <p:extLst>
      <p:ext uri="{BB962C8B-B14F-4D97-AF65-F5344CB8AC3E}">
        <p14:creationId xmlns:p14="http://schemas.microsoft.com/office/powerpoint/2010/main" val="12953136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849086" y="388459"/>
            <a:ext cx="8229600" cy="1143000"/>
          </a:xfrm>
        </p:spPr>
        <p:txBody>
          <a:bodyPr>
            <a:normAutofit/>
          </a:bodyPr>
          <a:lstStyle/>
          <a:p>
            <a:pPr>
              <a:defRPr/>
            </a:pPr>
            <a:r>
              <a:rPr lang="en-GB" sz="4000" dirty="0" smtClean="0">
                <a:ea typeface="+mj-ea"/>
                <a:cs typeface="+mj-cs"/>
              </a:rPr>
              <a:t>Skinner</a:t>
            </a:r>
            <a:endParaRPr lang="en-GB" sz="4000" dirty="0">
              <a:ea typeface="+mj-ea"/>
              <a:cs typeface="+mj-cs"/>
            </a:endParaRPr>
          </a:p>
        </p:txBody>
      </p:sp>
      <p:sp>
        <p:nvSpPr>
          <p:cNvPr id="2" name="Text Placeholder 1"/>
          <p:cNvSpPr>
            <a:spLocks noGrp="1"/>
          </p:cNvSpPr>
          <p:nvPr>
            <p:ph type="body" sz="half" idx="1"/>
          </p:nvPr>
        </p:nvSpPr>
        <p:spPr>
          <a:xfrm>
            <a:off x="743858" y="1583217"/>
            <a:ext cx="4537075" cy="4533900"/>
          </a:xfrm>
        </p:spPr>
        <p:txBody>
          <a:bodyPr>
            <a:normAutofit lnSpcReduction="10000"/>
          </a:bodyPr>
          <a:lstStyle/>
          <a:p>
            <a:pPr marL="114300" indent="0">
              <a:buNone/>
              <a:defRPr/>
            </a:pPr>
            <a:r>
              <a:rPr lang="en-GB" sz="2400" dirty="0"/>
              <a:t>Mae’n </a:t>
            </a:r>
            <a:r>
              <a:rPr lang="en-GB" sz="2400" dirty="0" smtClean="0"/>
              <a:t>bosibl </a:t>
            </a:r>
            <a:r>
              <a:rPr lang="en-GB" sz="2400" dirty="0" err="1" smtClean="0"/>
              <a:t>goresgyn</a:t>
            </a:r>
            <a:r>
              <a:rPr lang="en-GB" sz="2400" dirty="0" smtClean="0"/>
              <a:t> </a:t>
            </a:r>
            <a:r>
              <a:rPr lang="en-GB" sz="2400" dirty="0"/>
              <a:t>y </a:t>
            </a:r>
            <a:r>
              <a:rPr lang="en-GB" sz="2400" dirty="0" err="1"/>
              <a:t>rhwystrau</a:t>
            </a:r>
            <a:r>
              <a:rPr lang="en-GB" sz="2400" dirty="0"/>
              <a:t> </a:t>
            </a:r>
            <a:r>
              <a:rPr lang="en-GB" sz="2400" dirty="0" smtClean="0"/>
              <a:t>drwy </a:t>
            </a:r>
            <a:r>
              <a:rPr lang="en-GB" sz="2400" dirty="0" err="1"/>
              <a:t>ddefnyddio’r</a:t>
            </a:r>
            <a:r>
              <a:rPr lang="en-GB" sz="2400" dirty="0"/>
              <a:t> egwyddorion hyn:</a:t>
            </a:r>
          </a:p>
          <a:p>
            <a:pPr marL="566737" indent="-457200">
              <a:buFont typeface="Wingdings 3" pitchFamily="18" charset="2"/>
              <a:buAutoNum type="arabicPeriod"/>
              <a:defRPr/>
            </a:pPr>
            <a:r>
              <a:rPr lang="en-GB" sz="2400" dirty="0"/>
              <a:t>Rhoi adborth </a:t>
            </a:r>
            <a:r>
              <a:rPr lang="en-GB" sz="2400" dirty="0" smtClean="0"/>
              <a:t>i’r </a:t>
            </a:r>
            <a:r>
              <a:rPr lang="en-GB" sz="2400" dirty="0" err="1" smtClean="0"/>
              <a:t>dysgwr</a:t>
            </a:r>
            <a:r>
              <a:rPr lang="en-GB" sz="2400" dirty="0" smtClean="0"/>
              <a:t> yn </a:t>
            </a:r>
            <a:r>
              <a:rPr lang="en-GB" sz="2400" dirty="0" err="1"/>
              <a:t>syth</a:t>
            </a:r>
            <a:endParaRPr lang="en-GB" sz="2400" dirty="0"/>
          </a:p>
          <a:p>
            <a:pPr marL="566737" indent="-457200">
              <a:buFont typeface="Wingdings 3" pitchFamily="18" charset="2"/>
              <a:buAutoNum type="arabicPeriod"/>
              <a:defRPr/>
            </a:pPr>
            <a:r>
              <a:rPr lang="en-GB" sz="2400" dirty="0" err="1"/>
              <a:t>Torri’r</a:t>
            </a:r>
            <a:r>
              <a:rPr lang="en-GB" sz="2400" dirty="0"/>
              <a:t> </a:t>
            </a:r>
            <a:r>
              <a:rPr lang="en-GB" sz="2400" dirty="0" err="1"/>
              <a:t>dasg</a:t>
            </a:r>
            <a:r>
              <a:rPr lang="en-GB" sz="2400" dirty="0"/>
              <a:t> </a:t>
            </a:r>
            <a:r>
              <a:rPr lang="en-GB" sz="2400" dirty="0" err="1"/>
              <a:t>i</a:t>
            </a:r>
            <a:r>
              <a:rPr lang="en-GB" sz="2400" dirty="0"/>
              <a:t> </a:t>
            </a:r>
            <a:r>
              <a:rPr lang="en-GB" sz="2400" dirty="0" err="1"/>
              <a:t>ddarnau</a:t>
            </a:r>
            <a:r>
              <a:rPr lang="en-GB" sz="2400" dirty="0"/>
              <a:t> </a:t>
            </a:r>
            <a:r>
              <a:rPr lang="en-GB" sz="2400" dirty="0" err="1"/>
              <a:t>llai</a:t>
            </a:r>
            <a:endParaRPr lang="en-GB" sz="2400" dirty="0"/>
          </a:p>
          <a:p>
            <a:pPr marL="566737" indent="-457200">
              <a:buFont typeface="Wingdings 3" pitchFamily="18" charset="2"/>
              <a:buAutoNum type="arabicPeriod"/>
              <a:defRPr/>
            </a:pPr>
            <a:r>
              <a:rPr lang="en-GB" sz="2400" dirty="0" err="1"/>
              <a:t>Ailadrodd</a:t>
            </a:r>
            <a:r>
              <a:rPr lang="en-GB" sz="2400" dirty="0"/>
              <a:t> </a:t>
            </a:r>
            <a:r>
              <a:rPr lang="en-GB" sz="2400" dirty="0" err="1"/>
              <a:t>cyfarwyddiadau</a:t>
            </a:r>
            <a:r>
              <a:rPr lang="en-GB" sz="2400" dirty="0"/>
              <a:t> </a:t>
            </a:r>
            <a:r>
              <a:rPr lang="en-GB" sz="2400" dirty="0" err="1"/>
              <a:t>mor</a:t>
            </a:r>
            <a:r>
              <a:rPr lang="en-GB" sz="2400" dirty="0"/>
              <a:t> </a:t>
            </a:r>
            <a:r>
              <a:rPr lang="en-GB" sz="2400" dirty="0" err="1"/>
              <a:t>aml</a:t>
            </a:r>
            <a:r>
              <a:rPr lang="en-GB" sz="2400" dirty="0"/>
              <a:t> ag </a:t>
            </a:r>
            <a:r>
              <a:rPr lang="en-GB" sz="2400" dirty="0" err="1"/>
              <a:t>sydd</a:t>
            </a:r>
            <a:r>
              <a:rPr lang="en-GB" sz="2400" dirty="0"/>
              <a:t> </a:t>
            </a:r>
            <a:r>
              <a:rPr lang="en-GB" sz="2400" dirty="0" err="1"/>
              <a:t>angen</a:t>
            </a:r>
            <a:endParaRPr lang="en-GB" sz="2400" dirty="0"/>
          </a:p>
          <a:p>
            <a:pPr marL="566737" indent="-457200">
              <a:buFont typeface="Wingdings 3" pitchFamily="18" charset="2"/>
              <a:buAutoNum type="arabicPeriod"/>
              <a:defRPr/>
            </a:pPr>
            <a:r>
              <a:rPr lang="en-GB" sz="2400" dirty="0"/>
              <a:t>Gweithio o’r </a:t>
            </a:r>
            <a:r>
              <a:rPr lang="en-GB" sz="2400" dirty="0" err="1" smtClean="0"/>
              <a:t>tagau</a:t>
            </a:r>
            <a:r>
              <a:rPr lang="en-GB" sz="2400" dirty="0" smtClean="0"/>
              <a:t> </a:t>
            </a:r>
            <a:r>
              <a:rPr lang="en-GB" sz="2400" dirty="0" err="1" smtClean="0"/>
              <a:t>symlaf</a:t>
            </a:r>
            <a:r>
              <a:rPr lang="en-GB" sz="2400" dirty="0" smtClean="0"/>
              <a:t> </a:t>
            </a:r>
            <a:r>
              <a:rPr lang="en-GB" sz="2400" dirty="0"/>
              <a:t>i’r </a:t>
            </a:r>
            <a:r>
              <a:rPr lang="en-GB" sz="2400" dirty="0" err="1" smtClean="0"/>
              <a:t>tasgau</a:t>
            </a:r>
            <a:r>
              <a:rPr lang="en-GB" sz="2400" dirty="0" smtClean="0"/>
              <a:t> </a:t>
            </a:r>
            <a:r>
              <a:rPr lang="en-GB" sz="2400" dirty="0" err="1" smtClean="0"/>
              <a:t>mwyaf</a:t>
            </a:r>
            <a:r>
              <a:rPr lang="en-GB" sz="2400" dirty="0" smtClean="0"/>
              <a:t> </a:t>
            </a:r>
            <a:r>
              <a:rPr lang="en-GB" sz="2400" dirty="0" err="1" smtClean="0"/>
              <a:t>cymhleth</a:t>
            </a:r>
            <a:endParaRPr lang="en-GB" sz="2400" dirty="0"/>
          </a:p>
          <a:p>
            <a:pPr marL="566737" indent="-457200">
              <a:buFont typeface="Wingdings 3" pitchFamily="18" charset="2"/>
              <a:buAutoNum type="arabicPeriod"/>
              <a:defRPr/>
            </a:pPr>
            <a:r>
              <a:rPr lang="en-GB" sz="2400" dirty="0" err="1" smtClean="0"/>
              <a:t>Atgyfnerthu’n</a:t>
            </a:r>
            <a:r>
              <a:rPr lang="en-GB" sz="2400" dirty="0" smtClean="0"/>
              <a:t> </a:t>
            </a:r>
            <a:r>
              <a:rPr lang="en-GB" sz="2400" dirty="0" err="1"/>
              <a:t>b</a:t>
            </a:r>
            <a:r>
              <a:rPr lang="en-GB" sz="2400" dirty="0" err="1" smtClean="0"/>
              <a:t>ositif</a:t>
            </a:r>
            <a:endParaRPr lang="en-GB" sz="2400" dirty="0"/>
          </a:p>
          <a:p>
            <a:pPr marL="109537" indent="0">
              <a:buNone/>
              <a:defRPr/>
            </a:pPr>
            <a:endParaRPr lang="en-GB" dirty="0"/>
          </a:p>
        </p:txBody>
      </p:sp>
      <p:sp>
        <p:nvSpPr>
          <p:cNvPr id="23556" name="Rectangle 3"/>
          <p:cNvSpPr>
            <a:spLocks noGrp="1" noChangeArrowheads="1"/>
          </p:cNvSpPr>
          <p:nvPr>
            <p:ph sz="half" idx="2"/>
          </p:nvPr>
        </p:nvSpPr>
        <p:spPr>
          <a:xfrm>
            <a:off x="5280932" y="1634975"/>
            <a:ext cx="4356553" cy="4533900"/>
          </a:xfrm>
        </p:spPr>
        <p:txBody>
          <a:bodyPr>
            <a:normAutofit lnSpcReduction="10000"/>
          </a:bodyPr>
          <a:lstStyle/>
          <a:p>
            <a:pPr marL="107950" indent="0">
              <a:lnSpc>
                <a:spcPct val="90000"/>
              </a:lnSpc>
              <a:buNone/>
            </a:pPr>
            <a:r>
              <a:rPr lang="en-GB" altLang="en-US" sz="2400" i="1" dirty="0">
                <a:ea typeface="ＭＳ Ｐゴシック" pitchFamily="34" charset="-128"/>
              </a:rPr>
              <a:t>Overcome the obstacles using these principles:</a:t>
            </a:r>
          </a:p>
          <a:p>
            <a:pPr marL="107950" indent="0">
              <a:lnSpc>
                <a:spcPct val="90000"/>
              </a:lnSpc>
              <a:buNone/>
            </a:pPr>
            <a:r>
              <a:rPr lang="en-GB" altLang="en-US" sz="2400" i="1" dirty="0">
                <a:ea typeface="ＭＳ Ｐゴシック" pitchFamily="34" charset="-128"/>
              </a:rPr>
              <a:t>1.Give the learner immediate feedback</a:t>
            </a:r>
          </a:p>
          <a:p>
            <a:pPr marL="107950" indent="0">
              <a:lnSpc>
                <a:spcPct val="90000"/>
              </a:lnSpc>
              <a:buNone/>
            </a:pPr>
            <a:r>
              <a:rPr lang="en-GB" altLang="en-US" sz="2400" i="1" dirty="0">
                <a:ea typeface="ＭＳ Ｐゴシック" pitchFamily="34" charset="-128"/>
              </a:rPr>
              <a:t>2.Break the task into small steps</a:t>
            </a:r>
          </a:p>
          <a:p>
            <a:pPr marL="107950" indent="0">
              <a:lnSpc>
                <a:spcPct val="90000"/>
              </a:lnSpc>
              <a:buNone/>
            </a:pPr>
            <a:r>
              <a:rPr lang="en-GB" altLang="en-US" sz="2400" i="1" dirty="0">
                <a:ea typeface="ＭＳ Ｐゴシック" pitchFamily="34" charset="-128"/>
              </a:rPr>
              <a:t>3.Repeat directions as many times as necessary</a:t>
            </a:r>
          </a:p>
          <a:p>
            <a:pPr marL="107950" indent="0">
              <a:lnSpc>
                <a:spcPct val="90000"/>
              </a:lnSpc>
              <a:buNone/>
            </a:pPr>
            <a:r>
              <a:rPr lang="en-GB" altLang="en-US" sz="2400" i="1" dirty="0">
                <a:ea typeface="ＭＳ Ｐゴシック" pitchFamily="34" charset="-128"/>
              </a:rPr>
              <a:t>4.Work from the most simple to the most complex tasks </a:t>
            </a:r>
          </a:p>
          <a:p>
            <a:pPr marL="107950" indent="0">
              <a:lnSpc>
                <a:spcPct val="90000"/>
              </a:lnSpc>
              <a:buNone/>
            </a:pPr>
            <a:r>
              <a:rPr lang="en-GB" altLang="en-US" sz="2400" i="1" dirty="0">
                <a:ea typeface="ＭＳ Ｐゴシック" pitchFamily="34" charset="-128"/>
              </a:rPr>
              <a:t>5.Give positive reinforcement</a:t>
            </a:r>
          </a:p>
          <a:p>
            <a:pPr lvl="1"/>
            <a:endParaRPr lang="en-GB" altLang="en-US" sz="3600" dirty="0">
              <a:ea typeface="ＭＳ Ｐゴシック" pitchFamily="34" charset="-128"/>
            </a:endParaRPr>
          </a:p>
        </p:txBody>
      </p:sp>
      <p:pic>
        <p:nvPicPr>
          <p:cNvPr id="3" name="Picture 2"/>
          <p:cNvPicPr>
            <a:picLocks noChangeAspect="1"/>
          </p:cNvPicPr>
          <p:nvPr/>
        </p:nvPicPr>
        <p:blipFill>
          <a:blip r:embed="rId2"/>
          <a:stretch>
            <a:fillRect/>
          </a:stretch>
        </p:blipFill>
        <p:spPr>
          <a:xfrm>
            <a:off x="9832403" y="0"/>
            <a:ext cx="2145978" cy="2133785"/>
          </a:xfrm>
          <a:prstGeom prst="rect">
            <a:avLst/>
          </a:prstGeom>
        </p:spPr>
      </p:pic>
    </p:spTree>
    <p:extLst>
      <p:ext uri="{BB962C8B-B14F-4D97-AF65-F5344CB8AC3E}">
        <p14:creationId xmlns:p14="http://schemas.microsoft.com/office/powerpoint/2010/main" val="8825031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925286" y="442685"/>
            <a:ext cx="8229600" cy="1143000"/>
          </a:xfrm>
        </p:spPr>
        <p:txBody>
          <a:bodyPr>
            <a:normAutofit fontScale="90000"/>
          </a:bodyPr>
          <a:lstStyle/>
          <a:p>
            <a:pPr>
              <a:defRPr/>
            </a:pPr>
            <a:r>
              <a:rPr lang="en-GB" sz="4400" dirty="0" err="1">
                <a:ea typeface="+mj-ea"/>
                <a:cs typeface="+mj-cs"/>
              </a:rPr>
              <a:t>Beirniadaeth</a:t>
            </a:r>
            <a:r>
              <a:rPr lang="en-GB" sz="4400" dirty="0">
                <a:ea typeface="+mj-ea"/>
                <a:cs typeface="+mj-cs"/>
              </a:rPr>
              <a:t> o </a:t>
            </a:r>
            <a:r>
              <a:rPr lang="en-GB" sz="4400" dirty="0" smtClean="0">
                <a:ea typeface="+mj-ea"/>
                <a:cs typeface="+mj-cs"/>
              </a:rPr>
              <a:t>Skinner</a:t>
            </a:r>
            <a:br>
              <a:rPr lang="en-GB" sz="4400" dirty="0" smtClean="0">
                <a:ea typeface="+mj-ea"/>
                <a:cs typeface="+mj-cs"/>
              </a:rPr>
            </a:br>
            <a:r>
              <a:rPr lang="en-GB" sz="4400" dirty="0" smtClean="0">
                <a:ea typeface="+mj-ea"/>
                <a:cs typeface="+mj-cs"/>
              </a:rPr>
              <a:t>Criticisms of Skinner</a:t>
            </a:r>
            <a:r>
              <a:rPr lang="en-GB" dirty="0" smtClean="0">
                <a:ea typeface="+mj-ea"/>
                <a:cs typeface="+mj-cs"/>
              </a:rPr>
              <a:t/>
            </a:r>
            <a:br>
              <a:rPr lang="en-GB" dirty="0" smtClean="0">
                <a:ea typeface="+mj-ea"/>
                <a:cs typeface="+mj-cs"/>
              </a:rPr>
            </a:br>
            <a:endParaRPr lang="en-GB" dirty="0">
              <a:ea typeface="+mj-ea"/>
              <a:cs typeface="+mj-cs"/>
            </a:endParaRPr>
          </a:p>
        </p:txBody>
      </p:sp>
      <p:sp>
        <p:nvSpPr>
          <p:cNvPr id="24579" name="Text Placeholder 1"/>
          <p:cNvSpPr>
            <a:spLocks noGrp="1"/>
          </p:cNvSpPr>
          <p:nvPr>
            <p:ph type="body" sz="half" idx="1"/>
          </p:nvPr>
        </p:nvSpPr>
        <p:spPr>
          <a:xfrm>
            <a:off x="674007" y="1919514"/>
            <a:ext cx="4038600" cy="4533900"/>
          </a:xfrm>
        </p:spPr>
        <p:txBody>
          <a:bodyPr/>
          <a:lstStyle/>
          <a:p>
            <a:r>
              <a:rPr lang="en-GB" altLang="en-US" sz="3200" dirty="0" err="1">
                <a:ea typeface="ＭＳ Ｐゴシック" pitchFamily="34" charset="-128"/>
              </a:rPr>
              <a:t>Addysgwyr</a:t>
            </a:r>
            <a:r>
              <a:rPr lang="en-GB" altLang="en-US" sz="3200" dirty="0">
                <a:ea typeface="ＭＳ Ｐゴシック" pitchFamily="34" charset="-128"/>
              </a:rPr>
              <a:t> yn </a:t>
            </a:r>
            <a:r>
              <a:rPr lang="en-GB" altLang="en-US" sz="3200" dirty="0" err="1">
                <a:ea typeface="ＭＳ Ｐゴシック" pitchFamily="34" charset="-128"/>
              </a:rPr>
              <a:t>ystyried</a:t>
            </a:r>
            <a:r>
              <a:rPr lang="en-GB" altLang="en-US" sz="3200" dirty="0">
                <a:ea typeface="ＭＳ Ｐゴシック" pitchFamily="34" charset="-128"/>
              </a:rPr>
              <a:t> ei fod eisiau </a:t>
            </a:r>
            <a:r>
              <a:rPr lang="en-GB" altLang="en-US" sz="3200" dirty="0" err="1" smtClean="0">
                <a:ea typeface="ＭＳ Ｐゴシック" pitchFamily="34" charset="-128"/>
              </a:rPr>
              <a:t>i</a:t>
            </a:r>
            <a:r>
              <a:rPr lang="en-GB" altLang="en-US" sz="3200" dirty="0" smtClean="0">
                <a:ea typeface="ＭＳ Ｐゴシック" pitchFamily="34" charset="-128"/>
              </a:rPr>
              <a:t> </a:t>
            </a:r>
            <a:r>
              <a:rPr lang="en-GB" altLang="en-US" sz="3200" dirty="0" err="1" smtClean="0">
                <a:ea typeface="ＭＳ Ｐゴシック" pitchFamily="34" charset="-128"/>
              </a:rPr>
              <a:t>ysgolion</a:t>
            </a:r>
            <a:r>
              <a:rPr lang="en-GB" altLang="en-US" sz="3200" dirty="0" smtClean="0">
                <a:ea typeface="ＭＳ Ｐゴシック" pitchFamily="34" charset="-128"/>
              </a:rPr>
              <a:t> </a:t>
            </a:r>
            <a:r>
              <a:rPr lang="en-GB" altLang="en-US" sz="3200" dirty="0" err="1" smtClean="0">
                <a:ea typeface="ＭＳ Ｐゴシック" pitchFamily="34" charset="-128"/>
              </a:rPr>
              <a:t>gael</a:t>
            </a:r>
            <a:r>
              <a:rPr lang="en-GB" altLang="en-US" sz="3200" dirty="0" smtClean="0">
                <a:ea typeface="ＭＳ Ｐゴシック" pitchFamily="34" charset="-128"/>
              </a:rPr>
              <a:t> </a:t>
            </a:r>
            <a:r>
              <a:rPr lang="en-GB" altLang="en-US" sz="3200" dirty="0" err="1" smtClean="0">
                <a:ea typeface="ＭＳ Ｐゴシック" pitchFamily="34" charset="-128"/>
              </a:rPr>
              <a:t>eu</a:t>
            </a:r>
            <a:r>
              <a:rPr lang="en-GB" altLang="en-US" sz="3200" dirty="0" smtClean="0">
                <a:ea typeface="ＭＳ Ｐゴシック" pitchFamily="34" charset="-128"/>
              </a:rPr>
              <a:t> </a:t>
            </a:r>
            <a:r>
              <a:rPr lang="en-GB" altLang="en-US" sz="3200" dirty="0" err="1" smtClean="0">
                <a:ea typeface="ＭＳ Ｐゴシック" pitchFamily="34" charset="-128"/>
              </a:rPr>
              <a:t>rhedeg</a:t>
            </a:r>
            <a:r>
              <a:rPr lang="en-GB" altLang="en-US" sz="3200" dirty="0" smtClean="0">
                <a:ea typeface="ＭＳ Ｐゴシック" pitchFamily="34" charset="-128"/>
              </a:rPr>
              <a:t> </a:t>
            </a:r>
            <a:r>
              <a:rPr lang="en-GB" altLang="en-US" sz="3200" dirty="0">
                <a:ea typeface="ＭＳ Ｐゴシック" pitchFamily="34" charset="-128"/>
              </a:rPr>
              <a:t>fel </a:t>
            </a:r>
            <a:r>
              <a:rPr lang="en-GB" altLang="en-US" sz="3200" dirty="0" err="1">
                <a:ea typeface="ＭＳ Ｐゴシック" pitchFamily="34" charset="-128"/>
              </a:rPr>
              <a:t>gwersi</a:t>
            </a:r>
            <a:r>
              <a:rPr lang="en-GB" altLang="en-US" sz="3200" dirty="0">
                <a:ea typeface="ＭＳ Ｐゴシック" pitchFamily="34" charset="-128"/>
              </a:rPr>
              <a:t> </a:t>
            </a:r>
            <a:r>
              <a:rPr lang="en-GB" altLang="en-US" sz="3200" dirty="0" err="1">
                <a:ea typeface="ＭＳ Ｐゴシック" pitchFamily="34" charset="-128"/>
              </a:rPr>
              <a:t>ufudd-dod</a:t>
            </a:r>
            <a:r>
              <a:rPr lang="en-GB" altLang="en-US" sz="3200" dirty="0">
                <a:ea typeface="ＭＳ Ｐゴシック" pitchFamily="34" charset="-128"/>
              </a:rPr>
              <a:t> </a:t>
            </a:r>
            <a:r>
              <a:rPr lang="en-GB" altLang="en-US" sz="3200" dirty="0" err="1">
                <a:ea typeface="ＭＳ Ｐゴシック" pitchFamily="34" charset="-128"/>
              </a:rPr>
              <a:t>i</a:t>
            </a:r>
            <a:r>
              <a:rPr lang="en-GB" altLang="en-US" sz="3200" dirty="0">
                <a:ea typeface="ＭＳ Ｐゴシック" pitchFamily="34" charset="-128"/>
              </a:rPr>
              <a:t> </a:t>
            </a:r>
            <a:r>
              <a:rPr lang="en-GB" altLang="en-US" sz="3200" dirty="0" err="1">
                <a:ea typeface="ＭＳ Ｐゴシック" pitchFamily="34" charset="-128"/>
              </a:rPr>
              <a:t>gŵn</a:t>
            </a:r>
            <a:endParaRPr lang="en-GB" altLang="en-US" sz="3200" dirty="0">
              <a:ea typeface="ＭＳ Ｐゴシック" pitchFamily="34" charset="-128"/>
            </a:endParaRPr>
          </a:p>
        </p:txBody>
      </p:sp>
      <p:sp>
        <p:nvSpPr>
          <p:cNvPr id="24580" name="Rectangle 3"/>
          <p:cNvSpPr>
            <a:spLocks noGrp="1" noChangeArrowheads="1"/>
          </p:cNvSpPr>
          <p:nvPr>
            <p:ph sz="half" idx="2"/>
          </p:nvPr>
        </p:nvSpPr>
        <p:spPr>
          <a:xfrm>
            <a:off x="5040086" y="1919514"/>
            <a:ext cx="4038600" cy="4533900"/>
          </a:xfrm>
        </p:spPr>
        <p:txBody>
          <a:bodyPr/>
          <a:lstStyle/>
          <a:p>
            <a:pPr lvl="1"/>
            <a:r>
              <a:rPr lang="en-US" altLang="en-US" sz="3200" i="1" dirty="0">
                <a:ea typeface="ＭＳ Ｐゴシック" pitchFamily="34" charset="-128"/>
              </a:rPr>
              <a:t>Educators considered he wanted schools to be run along the lines of dog obedience classes</a:t>
            </a:r>
            <a:endParaRPr lang="en-GB" altLang="en-US" sz="3200" i="1" dirty="0">
              <a:ea typeface="ＭＳ Ｐゴシック" pitchFamily="34" charset="-128"/>
            </a:endParaRPr>
          </a:p>
        </p:txBody>
      </p:sp>
    </p:spTree>
    <p:extLst>
      <p:ext uri="{BB962C8B-B14F-4D97-AF65-F5344CB8AC3E}">
        <p14:creationId xmlns:p14="http://schemas.microsoft.com/office/powerpoint/2010/main" val="17711199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757152"/>
            <a:ext cx="10972800" cy="1143000"/>
          </a:xfrm>
        </p:spPr>
        <p:txBody>
          <a:bodyPr>
            <a:normAutofit/>
          </a:bodyPr>
          <a:lstStyle/>
          <a:p>
            <a:r>
              <a:rPr lang="en-GB" sz="4000" dirty="0" err="1" smtClean="0"/>
              <a:t>Tasg</a:t>
            </a:r>
            <a:r>
              <a:rPr lang="en-GB" sz="4000" dirty="0" smtClean="0"/>
              <a:t>/ Task</a:t>
            </a:r>
            <a:endParaRPr lang="en-GB" sz="4000" dirty="0"/>
          </a:p>
        </p:txBody>
      </p:sp>
      <p:sp>
        <p:nvSpPr>
          <p:cNvPr id="3" name="Text Placeholder 2"/>
          <p:cNvSpPr>
            <a:spLocks noGrp="1"/>
          </p:cNvSpPr>
          <p:nvPr>
            <p:ph type="body" sz="half" idx="1"/>
          </p:nvPr>
        </p:nvSpPr>
        <p:spPr>
          <a:xfrm>
            <a:off x="609600" y="2303584"/>
            <a:ext cx="4484914" cy="3830516"/>
          </a:xfrm>
        </p:spPr>
        <p:txBody>
          <a:bodyPr>
            <a:normAutofit/>
          </a:bodyPr>
          <a:lstStyle/>
          <a:p>
            <a:r>
              <a:rPr lang="en-GB" sz="2400" dirty="0" err="1" smtClean="0"/>
              <a:t>Adfyfyriwch</a:t>
            </a:r>
            <a:r>
              <a:rPr lang="en-GB" sz="2400" dirty="0" smtClean="0"/>
              <a:t> </a:t>
            </a:r>
            <a:r>
              <a:rPr lang="en-GB" sz="2400" dirty="0" err="1" smtClean="0"/>
              <a:t>ar</a:t>
            </a:r>
            <a:r>
              <a:rPr lang="en-GB" sz="2400" dirty="0" smtClean="0"/>
              <a:t> </a:t>
            </a:r>
            <a:r>
              <a:rPr lang="en-GB" sz="2400" dirty="0" err="1" smtClean="0"/>
              <a:t>eich</a:t>
            </a:r>
            <a:r>
              <a:rPr lang="en-GB" sz="2400" dirty="0" smtClean="0"/>
              <a:t> </a:t>
            </a:r>
            <a:r>
              <a:rPr lang="en-GB" sz="2400" dirty="0" err="1" smtClean="0"/>
              <a:t>profiad</a:t>
            </a:r>
            <a:r>
              <a:rPr lang="en-GB" sz="2400" dirty="0" smtClean="0"/>
              <a:t> </a:t>
            </a:r>
            <a:r>
              <a:rPr lang="en-GB" sz="2400" dirty="0" err="1" smtClean="0"/>
              <a:t>mewn</a:t>
            </a:r>
            <a:r>
              <a:rPr lang="en-GB" sz="2400" dirty="0" smtClean="0"/>
              <a:t> </a:t>
            </a:r>
            <a:r>
              <a:rPr lang="en-GB" sz="2400" dirty="0" err="1" smtClean="0"/>
              <a:t>ysgolion</a:t>
            </a:r>
            <a:endParaRPr lang="en-GB" sz="2400" dirty="0" smtClean="0"/>
          </a:p>
          <a:p>
            <a:r>
              <a:rPr lang="en-GB" sz="2400" dirty="0" smtClean="0"/>
              <a:t>A </a:t>
            </a:r>
            <a:r>
              <a:rPr lang="en-GB" sz="2400" dirty="0" err="1" smtClean="0"/>
              <a:t>adlewyrchir</a:t>
            </a:r>
            <a:r>
              <a:rPr lang="en-GB" sz="2400" dirty="0" smtClean="0"/>
              <a:t> damcaniaeth Skinner o fewn eich </a:t>
            </a:r>
            <a:r>
              <a:rPr lang="en-GB" sz="2400" dirty="0" err="1" smtClean="0"/>
              <a:t>profiad</a:t>
            </a:r>
            <a:r>
              <a:rPr lang="en-GB" sz="2400" dirty="0" smtClean="0"/>
              <a:t>?</a:t>
            </a:r>
          </a:p>
          <a:p>
            <a:r>
              <a:rPr lang="en-GB" sz="2400" dirty="0" smtClean="0"/>
              <a:t>Beth </a:t>
            </a:r>
            <a:r>
              <a:rPr lang="en-GB" sz="2400" dirty="0" err="1" smtClean="0"/>
              <a:t>yw</a:t>
            </a:r>
            <a:r>
              <a:rPr lang="en-GB" sz="2400" dirty="0" smtClean="0"/>
              <a:t> </a:t>
            </a:r>
            <a:r>
              <a:rPr lang="en-GB" sz="2400" dirty="0" err="1" smtClean="0"/>
              <a:t>manteision</a:t>
            </a:r>
            <a:r>
              <a:rPr lang="en-GB" sz="2400" dirty="0" smtClean="0"/>
              <a:t> ac </a:t>
            </a:r>
            <a:r>
              <a:rPr lang="en-GB" sz="2400" dirty="0" err="1" smtClean="0"/>
              <a:t>anfanteision</a:t>
            </a:r>
            <a:r>
              <a:rPr lang="en-GB" sz="2400" dirty="0" smtClean="0"/>
              <a:t> </a:t>
            </a:r>
            <a:r>
              <a:rPr lang="en-GB" sz="2400" dirty="0" err="1" smtClean="0"/>
              <a:t>atgyfnerthu</a:t>
            </a:r>
            <a:r>
              <a:rPr lang="en-GB" sz="2400" dirty="0" smtClean="0"/>
              <a:t> </a:t>
            </a:r>
            <a:r>
              <a:rPr lang="en-GB" sz="2400" dirty="0" err="1" smtClean="0"/>
              <a:t>yn</a:t>
            </a:r>
            <a:r>
              <a:rPr lang="en-GB" sz="2400" dirty="0" smtClean="0"/>
              <a:t> y </a:t>
            </a:r>
            <a:r>
              <a:rPr lang="en-GB" sz="2400" dirty="0" err="1" smtClean="0"/>
              <a:t>dosbarth</a:t>
            </a:r>
            <a:r>
              <a:rPr lang="en-GB" sz="2400" dirty="0" smtClean="0"/>
              <a:t> </a:t>
            </a:r>
            <a:r>
              <a:rPr lang="en-GB" sz="2400" dirty="0" err="1" smtClean="0"/>
              <a:t>cynradd</a:t>
            </a:r>
            <a:r>
              <a:rPr lang="en-GB" sz="2400" dirty="0" smtClean="0"/>
              <a:t>? </a:t>
            </a:r>
            <a:endParaRPr lang="en-GB" sz="2400" dirty="0"/>
          </a:p>
        </p:txBody>
      </p:sp>
      <p:sp>
        <p:nvSpPr>
          <p:cNvPr id="4" name="Content Placeholder 3"/>
          <p:cNvSpPr>
            <a:spLocks noGrp="1"/>
          </p:cNvSpPr>
          <p:nvPr>
            <p:ph sz="half" idx="2"/>
          </p:nvPr>
        </p:nvSpPr>
        <p:spPr>
          <a:xfrm>
            <a:off x="5571951" y="2374091"/>
            <a:ext cx="4341305" cy="3830515"/>
          </a:xfrm>
        </p:spPr>
        <p:txBody>
          <a:bodyPr>
            <a:noAutofit/>
          </a:bodyPr>
          <a:lstStyle/>
          <a:p>
            <a:r>
              <a:rPr lang="en-GB" sz="2400" i="1" dirty="0" smtClean="0"/>
              <a:t>Reflect on your experience in schools</a:t>
            </a:r>
          </a:p>
          <a:p>
            <a:r>
              <a:rPr lang="en-GB" sz="2400" i="1" dirty="0" smtClean="0"/>
              <a:t>Is Skinner’s theory reflected in your experience? </a:t>
            </a:r>
          </a:p>
          <a:p>
            <a:r>
              <a:rPr lang="en-GB" sz="2400" i="1" dirty="0" smtClean="0"/>
              <a:t>What are the advantages and disadvantages of reinforcement in the primary school classroom? </a:t>
            </a:r>
            <a:endParaRPr lang="en-GB" sz="2400" i="1" dirty="0"/>
          </a:p>
        </p:txBody>
      </p:sp>
      <p:pic>
        <p:nvPicPr>
          <p:cNvPr id="5" name="Picture 4"/>
          <p:cNvPicPr>
            <a:picLocks noChangeAspect="1"/>
          </p:cNvPicPr>
          <p:nvPr/>
        </p:nvPicPr>
        <p:blipFill>
          <a:blip r:embed="rId2"/>
          <a:stretch>
            <a:fillRect/>
          </a:stretch>
        </p:blipFill>
        <p:spPr>
          <a:xfrm>
            <a:off x="8795676" y="283212"/>
            <a:ext cx="2566638" cy="2090879"/>
          </a:xfrm>
          <a:prstGeom prst="rect">
            <a:avLst/>
          </a:prstGeom>
        </p:spPr>
      </p:pic>
    </p:spTree>
    <p:extLst>
      <p:ext uri="{BB962C8B-B14F-4D97-AF65-F5344CB8AC3E}">
        <p14:creationId xmlns:p14="http://schemas.microsoft.com/office/powerpoint/2010/main" val="199472784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847243" y="382794"/>
            <a:ext cx="7127659" cy="1143000"/>
          </a:xfrm>
        </p:spPr>
        <p:txBody>
          <a:bodyPr>
            <a:normAutofit fontScale="90000"/>
          </a:bodyPr>
          <a:lstStyle/>
          <a:p>
            <a:pPr>
              <a:defRPr/>
            </a:pPr>
            <a:r>
              <a:rPr lang="en-GB" sz="4000" dirty="0"/>
              <a:t>Jerome Bruner</a:t>
            </a:r>
            <a:br>
              <a:rPr lang="en-GB" sz="4000" dirty="0"/>
            </a:br>
            <a:r>
              <a:rPr lang="en-GB" sz="4000" dirty="0"/>
              <a:t>1915 - 2016</a:t>
            </a:r>
          </a:p>
        </p:txBody>
      </p:sp>
      <p:sp>
        <p:nvSpPr>
          <p:cNvPr id="25604" name="Rectangle 3"/>
          <p:cNvSpPr>
            <a:spLocks noGrp="1" noChangeArrowheads="1"/>
          </p:cNvSpPr>
          <p:nvPr>
            <p:ph type="body" sz="half" idx="2"/>
          </p:nvPr>
        </p:nvSpPr>
        <p:spPr>
          <a:xfrm>
            <a:off x="4818743" y="1752600"/>
            <a:ext cx="4858657" cy="4533900"/>
          </a:xfrm>
        </p:spPr>
        <p:txBody>
          <a:bodyPr>
            <a:normAutofit/>
          </a:bodyPr>
          <a:lstStyle/>
          <a:p>
            <a:r>
              <a:rPr lang="en-GB" altLang="en-US" sz="2400" i="1" dirty="0">
                <a:ea typeface="ＭＳ Ｐゴシック" pitchFamily="34" charset="-128"/>
              </a:rPr>
              <a:t>‘The shrewd guess, the fertile hypothesise, the courageous leap to a tentative conclusion-these are the most valuable coins of the thinker at work. But in most schools guessing is heavily penalized and is associated somehow with laziness</a:t>
            </a:r>
            <a:r>
              <a:rPr lang="en-GB" altLang="en-US" sz="1100" i="1" dirty="0" smtClean="0">
                <a:ea typeface="ＭＳ Ｐゴシック" pitchFamily="34" charset="-128"/>
              </a:rPr>
              <a:t>’ </a:t>
            </a:r>
            <a:r>
              <a:rPr lang="en-GB" altLang="en-US" sz="1100" i="1" dirty="0">
                <a:ea typeface="ＭＳ Ｐゴシック" pitchFamily="34" charset="-128"/>
                <a:hlinkClick r:id="rId3"/>
              </a:rPr>
              <a:t>http://</a:t>
            </a:r>
            <a:r>
              <a:rPr lang="en-GB" altLang="en-US" sz="1100" i="1" dirty="0" smtClean="0">
                <a:ea typeface="ＭＳ Ｐゴシック" pitchFamily="34" charset="-128"/>
                <a:hlinkClick r:id="rId3"/>
              </a:rPr>
              <a:t>psicologia.historiapsi.com</a:t>
            </a:r>
            <a:endParaRPr lang="en-GB" altLang="en-US" sz="1100" i="1" dirty="0" smtClean="0">
              <a:ea typeface="ＭＳ Ｐゴシック" pitchFamily="34" charset="-128"/>
            </a:endParaRPr>
          </a:p>
          <a:p>
            <a:endParaRPr lang="en-GB" altLang="en-US" sz="800" i="1" dirty="0" smtClean="0">
              <a:ea typeface="ＭＳ Ｐゴシック" pitchFamily="34" charset="-128"/>
            </a:endParaRPr>
          </a:p>
          <a:p>
            <a:pPr marL="0" indent="0">
              <a:buNone/>
            </a:pPr>
            <a:endParaRPr lang="en-GB" altLang="en-US" sz="2400" i="1" dirty="0">
              <a:ea typeface="ＭＳ Ｐゴシック" pitchFamily="34" charset="-128"/>
            </a:endParaRPr>
          </a:p>
        </p:txBody>
      </p:sp>
      <p:pic>
        <p:nvPicPr>
          <p:cNvPr id="3" name="Content Placeholder 2"/>
          <p:cNvPicPr>
            <a:picLocks noGrp="1" noChangeAspect="1"/>
          </p:cNvPicPr>
          <p:nvPr>
            <p:ph sz="half" idx="1"/>
          </p:nvPr>
        </p:nvPicPr>
        <p:blipFill>
          <a:blip r:embed="rId4"/>
          <a:stretch>
            <a:fillRect/>
          </a:stretch>
        </p:blipFill>
        <p:spPr>
          <a:xfrm>
            <a:off x="1136707" y="1907931"/>
            <a:ext cx="2925648" cy="4008682"/>
          </a:xfrm>
          <a:prstGeom prst="rect">
            <a:avLst/>
          </a:prstGeom>
        </p:spPr>
      </p:pic>
    </p:spTree>
    <p:extLst>
      <p:ext uri="{BB962C8B-B14F-4D97-AF65-F5344CB8AC3E}">
        <p14:creationId xmlns:p14="http://schemas.microsoft.com/office/powerpoint/2010/main" val="21042704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t>Bruner</a:t>
            </a:r>
            <a:endParaRPr lang="en-GB" sz="4000" dirty="0"/>
          </a:p>
        </p:txBody>
      </p:sp>
      <p:sp>
        <p:nvSpPr>
          <p:cNvPr id="3" name="Content Placeholder 2"/>
          <p:cNvSpPr>
            <a:spLocks noGrp="1"/>
          </p:cNvSpPr>
          <p:nvPr>
            <p:ph sz="half" idx="1"/>
          </p:nvPr>
        </p:nvSpPr>
        <p:spPr>
          <a:xfrm>
            <a:off x="609600" y="1600200"/>
            <a:ext cx="4754880" cy="4533900"/>
          </a:xfrm>
        </p:spPr>
        <p:txBody>
          <a:bodyPr>
            <a:normAutofit/>
          </a:bodyPr>
          <a:lstStyle/>
          <a:p>
            <a:r>
              <a:rPr lang="en-GB" sz="2600" dirty="0" smtClean="0"/>
              <a:t>Yn </a:t>
            </a:r>
            <a:r>
              <a:rPr lang="en-GB" sz="2600" dirty="0" err="1" smtClean="0"/>
              <a:t>ffafrio</a:t>
            </a:r>
            <a:r>
              <a:rPr lang="en-GB" sz="2600" dirty="0" smtClean="0"/>
              <a:t> </a:t>
            </a:r>
            <a:r>
              <a:rPr lang="en-GB" sz="2600" dirty="0"/>
              <a:t>plant yn </a:t>
            </a:r>
            <a:r>
              <a:rPr lang="en-GB" sz="2600" dirty="0" err="1"/>
              <a:t>adeiladu</a:t>
            </a:r>
            <a:r>
              <a:rPr lang="en-GB" sz="2600" dirty="0"/>
              <a:t> gwybodaeth mewn modd </a:t>
            </a:r>
            <a:r>
              <a:rPr lang="en-GB" sz="2600" dirty="0" err="1"/>
              <a:t>gwyddonol</a:t>
            </a:r>
            <a:endParaRPr lang="en-GB" sz="2600" dirty="0"/>
          </a:p>
          <a:p>
            <a:r>
              <a:rPr lang="en-GB" sz="2600" dirty="0" err="1"/>
              <a:t>Cwricwlwm</a:t>
            </a:r>
            <a:r>
              <a:rPr lang="en-GB" sz="2600" dirty="0"/>
              <a:t> </a:t>
            </a:r>
            <a:r>
              <a:rPr lang="en-GB" sz="2600" dirty="0" err="1"/>
              <a:t>troellog</a:t>
            </a:r>
            <a:r>
              <a:rPr lang="en-GB" sz="2600" dirty="0"/>
              <a:t> </a:t>
            </a:r>
            <a:r>
              <a:rPr lang="en-GB" sz="2600" dirty="0" smtClean="0"/>
              <a:t>– lle </a:t>
            </a:r>
            <a:r>
              <a:rPr lang="en-GB" sz="2600" dirty="0" err="1"/>
              <a:t>mae</a:t>
            </a:r>
            <a:r>
              <a:rPr lang="en-GB" sz="2600" dirty="0"/>
              <a:t> </a:t>
            </a:r>
            <a:r>
              <a:rPr lang="en-GB" sz="2600" dirty="0" err="1" smtClean="0"/>
              <a:t>them</a:t>
            </a:r>
            <a:r>
              <a:rPr lang="en-GB" sz="2600" dirty="0" err="1" smtClean="0">
                <a:latin typeface="Arial" panose="020B0604020202020204" pitchFamily="34" charset="0"/>
                <a:cs typeface="Arial" panose="020B0604020202020204" pitchFamily="34" charset="0"/>
              </a:rPr>
              <a:t>â</a:t>
            </a:r>
            <a:r>
              <a:rPr lang="en-GB" sz="2600" dirty="0" err="1" smtClean="0"/>
              <a:t>u</a:t>
            </a:r>
            <a:r>
              <a:rPr lang="en-GB" sz="2600" dirty="0" smtClean="0"/>
              <a:t> </a:t>
            </a:r>
            <a:r>
              <a:rPr lang="en-GB" sz="2600" dirty="0"/>
              <a:t>yn </a:t>
            </a:r>
            <a:r>
              <a:rPr lang="en-GB" sz="2600" dirty="0" err="1"/>
              <a:t>cael</a:t>
            </a:r>
            <a:r>
              <a:rPr lang="en-GB" sz="2600" dirty="0"/>
              <a:t> </a:t>
            </a:r>
            <a:r>
              <a:rPr lang="en-GB" sz="2600" dirty="0" err="1"/>
              <a:t>eu</a:t>
            </a:r>
            <a:r>
              <a:rPr lang="en-GB" sz="2600" dirty="0"/>
              <a:t> </a:t>
            </a:r>
            <a:r>
              <a:rPr lang="en-GB" sz="2600" dirty="0" err="1"/>
              <a:t>cyflwyno</a:t>
            </a:r>
            <a:r>
              <a:rPr lang="en-GB" sz="2600" dirty="0"/>
              <a:t> </a:t>
            </a:r>
            <a:r>
              <a:rPr lang="en-GB" sz="2600" dirty="0" err="1"/>
              <a:t>i</a:t>
            </a:r>
            <a:r>
              <a:rPr lang="en-GB" sz="2600" dirty="0"/>
              <a:t> </a:t>
            </a:r>
            <a:r>
              <a:rPr lang="en-GB" sz="2600" dirty="0" err="1"/>
              <a:t>ddysgwyr</a:t>
            </a:r>
            <a:r>
              <a:rPr lang="en-GB" sz="2600" dirty="0"/>
              <a:t> ac </a:t>
            </a:r>
            <a:r>
              <a:rPr lang="en-GB" sz="2600" dirty="0" err="1"/>
              <a:t>yna</a:t>
            </a:r>
            <a:r>
              <a:rPr lang="en-GB" sz="2600" dirty="0"/>
              <a:t> </a:t>
            </a:r>
            <a:r>
              <a:rPr lang="en-GB" sz="2600" dirty="0" err="1"/>
              <a:t>maent</a:t>
            </a:r>
            <a:r>
              <a:rPr lang="en-GB" sz="2600" dirty="0"/>
              <a:t> yn </a:t>
            </a:r>
            <a:r>
              <a:rPr lang="en-GB" sz="2600" dirty="0" err="1"/>
              <a:t>ailymweld</a:t>
            </a:r>
            <a:r>
              <a:rPr lang="en-GB" sz="2600" dirty="0"/>
              <a:t> a nhw </a:t>
            </a:r>
            <a:r>
              <a:rPr lang="en-GB" sz="2600" dirty="0" err="1"/>
              <a:t>i</a:t>
            </a:r>
            <a:r>
              <a:rPr lang="en-GB" sz="2600" dirty="0"/>
              <a:t> </a:t>
            </a:r>
            <a:r>
              <a:rPr lang="en-GB" sz="2600" dirty="0" err="1"/>
              <a:t>atgyfnerthu’r</a:t>
            </a:r>
            <a:r>
              <a:rPr lang="en-GB" sz="2600" dirty="0"/>
              <a:t> dealltwriaeth</a:t>
            </a:r>
          </a:p>
        </p:txBody>
      </p:sp>
      <p:sp>
        <p:nvSpPr>
          <p:cNvPr id="4" name="Text Placeholder 3"/>
          <p:cNvSpPr>
            <a:spLocks noGrp="1"/>
          </p:cNvSpPr>
          <p:nvPr>
            <p:ph type="body" sz="half" idx="2"/>
          </p:nvPr>
        </p:nvSpPr>
        <p:spPr>
          <a:xfrm>
            <a:off x="5723467" y="1731609"/>
            <a:ext cx="4334933" cy="4533900"/>
          </a:xfrm>
        </p:spPr>
        <p:txBody>
          <a:bodyPr>
            <a:normAutofit/>
          </a:bodyPr>
          <a:lstStyle/>
          <a:p>
            <a:r>
              <a:rPr lang="en-GB" sz="2600" i="1" dirty="0"/>
              <a:t>In favour of children constructing knowledge in a scientific manner</a:t>
            </a:r>
          </a:p>
          <a:p>
            <a:r>
              <a:rPr lang="en-GB" sz="2600" i="1" dirty="0"/>
              <a:t>Spiral curriculum – where themes were initially presented to learners and then revisited later to reinforce </a:t>
            </a:r>
            <a:r>
              <a:rPr lang="en-GB" sz="2600" i="1" dirty="0" smtClean="0"/>
              <a:t>understanding</a:t>
            </a:r>
          </a:p>
          <a:p>
            <a:pPr marL="0" indent="0">
              <a:buNone/>
            </a:pPr>
            <a:endParaRPr lang="en-GB" sz="2600" i="1" dirty="0"/>
          </a:p>
        </p:txBody>
      </p:sp>
      <p:pic>
        <p:nvPicPr>
          <p:cNvPr id="5" name="Picture 4"/>
          <p:cNvPicPr>
            <a:picLocks noChangeAspect="1"/>
          </p:cNvPicPr>
          <p:nvPr/>
        </p:nvPicPr>
        <p:blipFill>
          <a:blip r:embed="rId2"/>
          <a:stretch>
            <a:fillRect/>
          </a:stretch>
        </p:blipFill>
        <p:spPr>
          <a:xfrm>
            <a:off x="10058400" y="274638"/>
            <a:ext cx="1514475" cy="1782762"/>
          </a:xfrm>
          <a:prstGeom prst="rect">
            <a:avLst/>
          </a:prstGeom>
        </p:spPr>
      </p:pic>
    </p:spTree>
    <p:extLst>
      <p:ext uri="{BB962C8B-B14F-4D97-AF65-F5344CB8AC3E}">
        <p14:creationId xmlns:p14="http://schemas.microsoft.com/office/powerpoint/2010/main" val="52498153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7667" y="249858"/>
            <a:ext cx="8229600" cy="1143000"/>
          </a:xfrm>
        </p:spPr>
        <p:txBody>
          <a:bodyPr>
            <a:normAutofit/>
          </a:bodyPr>
          <a:lstStyle/>
          <a:p>
            <a:r>
              <a:rPr lang="en-GB" sz="4000" dirty="0" smtClean="0"/>
              <a:t>Bruner</a:t>
            </a:r>
            <a:endParaRPr lang="en-GB" sz="4000" dirty="0"/>
          </a:p>
        </p:txBody>
      </p:sp>
      <p:sp>
        <p:nvSpPr>
          <p:cNvPr id="3" name="Content Placeholder 2"/>
          <p:cNvSpPr>
            <a:spLocks noGrp="1"/>
          </p:cNvSpPr>
          <p:nvPr>
            <p:ph sz="half" idx="1"/>
          </p:nvPr>
        </p:nvSpPr>
        <p:spPr>
          <a:xfrm>
            <a:off x="795866" y="1267682"/>
            <a:ext cx="4191000" cy="4533900"/>
          </a:xfrm>
        </p:spPr>
        <p:txBody>
          <a:bodyPr>
            <a:noAutofit/>
          </a:bodyPr>
          <a:lstStyle/>
          <a:p>
            <a:r>
              <a:rPr lang="en-GB" sz="2600" dirty="0" err="1"/>
              <a:t>Pwysigrwydd</a:t>
            </a:r>
            <a:r>
              <a:rPr lang="en-GB" sz="2600" dirty="0"/>
              <a:t> </a:t>
            </a:r>
            <a:r>
              <a:rPr lang="en-GB" sz="2600" dirty="0" err="1"/>
              <a:t>diwylliant</a:t>
            </a:r>
            <a:r>
              <a:rPr lang="en-GB" sz="2600" dirty="0"/>
              <a:t> </a:t>
            </a:r>
            <a:r>
              <a:rPr lang="en-GB" sz="2600" dirty="0" err="1"/>
              <a:t>a’r</a:t>
            </a:r>
            <a:r>
              <a:rPr lang="en-GB" sz="2600" dirty="0"/>
              <a:t> </a:t>
            </a:r>
            <a:r>
              <a:rPr lang="en-GB" sz="2600" dirty="0" err="1"/>
              <a:t>rhyngweithio</a:t>
            </a:r>
            <a:r>
              <a:rPr lang="en-GB" sz="2600" dirty="0"/>
              <a:t> </a:t>
            </a:r>
            <a:r>
              <a:rPr lang="en-GB" sz="2600" dirty="0" err="1"/>
              <a:t>rhwng</a:t>
            </a:r>
            <a:r>
              <a:rPr lang="en-GB" sz="2600" dirty="0"/>
              <a:t> </a:t>
            </a:r>
            <a:r>
              <a:rPr lang="en-GB" sz="2600" dirty="0" err="1"/>
              <a:t>dysgwyr</a:t>
            </a:r>
            <a:r>
              <a:rPr lang="en-GB" sz="2600" dirty="0"/>
              <a:t> ac </a:t>
            </a:r>
            <a:r>
              <a:rPr lang="en-GB" sz="2600" dirty="0" err="1"/>
              <a:t>athrawon</a:t>
            </a:r>
            <a:r>
              <a:rPr lang="en-GB" sz="2600" dirty="0"/>
              <a:t> </a:t>
            </a:r>
            <a:r>
              <a:rPr lang="en-GB" sz="2600" dirty="0" err="1"/>
              <a:t>yn</a:t>
            </a:r>
            <a:r>
              <a:rPr lang="en-GB" sz="2600" dirty="0"/>
              <a:t> y broses o </a:t>
            </a:r>
            <a:r>
              <a:rPr lang="en-GB" sz="2600" dirty="0" err="1"/>
              <a:t>adeiladu</a:t>
            </a:r>
            <a:r>
              <a:rPr lang="en-GB" sz="2600" dirty="0"/>
              <a:t> </a:t>
            </a:r>
            <a:r>
              <a:rPr lang="en-GB" sz="2600" dirty="0" err="1"/>
              <a:t>gwybodaeth</a:t>
            </a:r>
            <a:r>
              <a:rPr lang="en-GB" sz="2600" dirty="0"/>
              <a:t> </a:t>
            </a:r>
            <a:r>
              <a:rPr lang="en-GB" sz="2600" dirty="0" err="1"/>
              <a:t>gyda’i</a:t>
            </a:r>
            <a:r>
              <a:rPr lang="en-GB" sz="2600" dirty="0"/>
              <a:t> </a:t>
            </a:r>
            <a:r>
              <a:rPr lang="en-GB" sz="2600" dirty="0" err="1"/>
              <a:t>gilydd</a:t>
            </a:r>
            <a:endParaRPr lang="en-GB" sz="2600" dirty="0"/>
          </a:p>
          <a:p>
            <a:r>
              <a:rPr lang="en-GB" sz="2600" dirty="0" err="1"/>
              <a:t>Dadlau</a:t>
            </a:r>
            <a:r>
              <a:rPr lang="en-GB" sz="2600" dirty="0"/>
              <a:t> yn erbyn ffocws </a:t>
            </a:r>
            <a:r>
              <a:rPr lang="en-GB" sz="2600" dirty="0" err="1"/>
              <a:t>ar</a:t>
            </a:r>
            <a:r>
              <a:rPr lang="en-GB" sz="2600" dirty="0"/>
              <a:t> </a:t>
            </a:r>
            <a:r>
              <a:rPr lang="en-GB" sz="2600" dirty="0" err="1" smtClean="0"/>
              <a:t>yr</a:t>
            </a:r>
            <a:r>
              <a:rPr lang="en-GB" sz="2600" dirty="0" smtClean="0"/>
              <a:t> </a:t>
            </a:r>
            <a:r>
              <a:rPr lang="en-GB" sz="2600" dirty="0" err="1" smtClean="0"/>
              <a:t>unigolyn</a:t>
            </a:r>
            <a:r>
              <a:rPr lang="en-GB" sz="2600" dirty="0" smtClean="0"/>
              <a:t> </a:t>
            </a:r>
            <a:r>
              <a:rPr lang="en-GB" sz="2600" dirty="0"/>
              <a:t>a </a:t>
            </a:r>
            <a:r>
              <a:rPr lang="en-GB" sz="2600" dirty="0" err="1"/>
              <a:t>dadlau</a:t>
            </a:r>
            <a:r>
              <a:rPr lang="en-GB" sz="2600" dirty="0"/>
              <a:t> </a:t>
            </a:r>
            <a:r>
              <a:rPr lang="en-GB" sz="2600" dirty="0" smtClean="0"/>
              <a:t>dros </a:t>
            </a:r>
            <a:r>
              <a:rPr lang="en-GB" sz="2600" dirty="0"/>
              <a:t>gwaith </a:t>
            </a:r>
            <a:r>
              <a:rPr lang="en-GB" sz="2600" dirty="0" err="1" smtClean="0"/>
              <a:t>grŵp</a:t>
            </a:r>
            <a:endParaRPr lang="en-GB" sz="2600" dirty="0" smtClean="0"/>
          </a:p>
          <a:p>
            <a:r>
              <a:rPr lang="en-GB" sz="2600" dirty="0" err="1" smtClean="0"/>
              <a:t>Oes</a:t>
            </a:r>
            <a:r>
              <a:rPr lang="en-GB" sz="2600" dirty="0" smtClean="0"/>
              <a:t> </a:t>
            </a:r>
            <a:r>
              <a:rPr lang="en-GB" sz="2600" dirty="0" err="1" smtClean="0"/>
              <a:t>cysylltiad</a:t>
            </a:r>
            <a:r>
              <a:rPr lang="en-GB" sz="2600" dirty="0" smtClean="0"/>
              <a:t> </a:t>
            </a:r>
            <a:r>
              <a:rPr lang="en-GB" sz="2600" dirty="0" err="1" smtClean="0"/>
              <a:t>gyda</a:t>
            </a:r>
            <a:r>
              <a:rPr lang="en-GB" sz="2600" dirty="0" smtClean="0"/>
              <a:t> </a:t>
            </a:r>
            <a:r>
              <a:rPr lang="en-GB" sz="2600" dirty="0" err="1" smtClean="0"/>
              <a:t>damcaniaethydd</a:t>
            </a:r>
            <a:r>
              <a:rPr lang="en-GB" sz="2600" dirty="0" smtClean="0"/>
              <a:t> </a:t>
            </a:r>
            <a:r>
              <a:rPr lang="en-GB" sz="2600" dirty="0" err="1" smtClean="0"/>
              <a:t>arall</a:t>
            </a:r>
            <a:r>
              <a:rPr lang="en-GB" sz="2600" dirty="0" smtClean="0"/>
              <a:t>?</a:t>
            </a:r>
            <a:endParaRPr lang="en-GB" sz="2600" dirty="0"/>
          </a:p>
        </p:txBody>
      </p:sp>
      <p:sp>
        <p:nvSpPr>
          <p:cNvPr id="4" name="Text Placeholder 3"/>
          <p:cNvSpPr>
            <a:spLocks noGrp="1"/>
          </p:cNvSpPr>
          <p:nvPr>
            <p:ph type="body" sz="half" idx="2"/>
          </p:nvPr>
        </p:nvSpPr>
        <p:spPr>
          <a:xfrm>
            <a:off x="5494867" y="1392858"/>
            <a:ext cx="4245186" cy="4953000"/>
          </a:xfrm>
        </p:spPr>
        <p:txBody>
          <a:bodyPr>
            <a:normAutofit/>
          </a:bodyPr>
          <a:lstStyle/>
          <a:p>
            <a:r>
              <a:rPr lang="en-GB" sz="2600" i="1" dirty="0"/>
              <a:t>Significance of culture and the interaction between learners and teachers in the process of building knowledge together.</a:t>
            </a:r>
          </a:p>
          <a:p>
            <a:r>
              <a:rPr lang="en-GB" sz="2600" i="1" dirty="0" smtClean="0"/>
              <a:t>Disputes </a:t>
            </a:r>
            <a:r>
              <a:rPr lang="en-GB" sz="2600" i="1" dirty="0"/>
              <a:t>focus on individual and argued for group </a:t>
            </a:r>
            <a:r>
              <a:rPr lang="en-GB" sz="2600" i="1" dirty="0" smtClean="0"/>
              <a:t>work</a:t>
            </a:r>
          </a:p>
          <a:p>
            <a:r>
              <a:rPr lang="en-GB" sz="2600" i="1" dirty="0" smtClean="0"/>
              <a:t>Link with which other theorist?</a:t>
            </a:r>
            <a:endParaRPr lang="en-GB" sz="2600" i="1" dirty="0"/>
          </a:p>
        </p:txBody>
      </p:sp>
      <p:pic>
        <p:nvPicPr>
          <p:cNvPr id="5" name="Picture 4"/>
          <p:cNvPicPr>
            <a:picLocks noChangeAspect="1"/>
          </p:cNvPicPr>
          <p:nvPr/>
        </p:nvPicPr>
        <p:blipFill>
          <a:blip r:embed="rId2"/>
          <a:stretch>
            <a:fillRect/>
          </a:stretch>
        </p:blipFill>
        <p:spPr>
          <a:xfrm>
            <a:off x="10430776" y="249858"/>
            <a:ext cx="1511939" cy="1786283"/>
          </a:xfrm>
          <a:prstGeom prst="rect">
            <a:avLst/>
          </a:prstGeom>
        </p:spPr>
      </p:pic>
    </p:spTree>
    <p:extLst>
      <p:ext uri="{BB962C8B-B14F-4D97-AF65-F5344CB8AC3E}">
        <p14:creationId xmlns:p14="http://schemas.microsoft.com/office/powerpoint/2010/main" val="279590718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Sgaffaldio</a:t>
            </a:r>
            <a:r>
              <a:rPr lang="en-GB" dirty="0" smtClean="0"/>
              <a:t>  /  Scaffolding</a:t>
            </a:r>
            <a:endParaRPr lang="en-GB" dirty="0"/>
          </a:p>
        </p:txBody>
      </p:sp>
      <p:sp>
        <p:nvSpPr>
          <p:cNvPr id="3" name="Content Placeholder 2"/>
          <p:cNvSpPr>
            <a:spLocks noGrp="1"/>
          </p:cNvSpPr>
          <p:nvPr>
            <p:ph sz="half" idx="1"/>
          </p:nvPr>
        </p:nvSpPr>
        <p:spPr>
          <a:xfrm>
            <a:off x="609600" y="1600200"/>
            <a:ext cx="3601915" cy="4533900"/>
          </a:xfrm>
        </p:spPr>
        <p:txBody>
          <a:bodyPr/>
          <a:lstStyle/>
          <a:p>
            <a:r>
              <a:rPr lang="en-GB" dirty="0" err="1" smtClean="0"/>
              <a:t>Sgaffaldio</a:t>
            </a:r>
            <a:r>
              <a:rPr lang="en-GB" dirty="0" smtClean="0"/>
              <a:t> </a:t>
            </a:r>
            <a:r>
              <a:rPr lang="en-GB" dirty="0" err="1" smtClean="0"/>
              <a:t>datblygiad</a:t>
            </a:r>
            <a:r>
              <a:rPr lang="en-GB" dirty="0" smtClean="0"/>
              <a:t> </a:t>
            </a:r>
            <a:r>
              <a:rPr lang="en-GB" dirty="0" err="1" smtClean="0"/>
              <a:t>iaith</a:t>
            </a:r>
            <a:r>
              <a:rPr lang="en-GB" dirty="0" smtClean="0"/>
              <a:t> ( clip YouTube)</a:t>
            </a:r>
          </a:p>
          <a:p>
            <a:endParaRPr lang="en-GB" dirty="0"/>
          </a:p>
          <a:p>
            <a:r>
              <a:rPr lang="en-GB" dirty="0" err="1" smtClean="0"/>
              <a:t>Adfyfyriwch</a:t>
            </a:r>
            <a:r>
              <a:rPr lang="en-GB" dirty="0" smtClean="0"/>
              <a:t> </a:t>
            </a:r>
            <a:r>
              <a:rPr lang="en-GB" dirty="0" err="1" smtClean="0"/>
              <a:t>ar</a:t>
            </a:r>
            <a:r>
              <a:rPr lang="en-GB" dirty="0" smtClean="0"/>
              <a:t> y </a:t>
            </a:r>
            <a:r>
              <a:rPr lang="en-GB" dirty="0" err="1" smtClean="0"/>
              <a:t>tebygrwydd</a:t>
            </a:r>
            <a:r>
              <a:rPr lang="en-GB" dirty="0" smtClean="0"/>
              <a:t> rhwng </a:t>
            </a:r>
            <a:r>
              <a:rPr lang="en-GB" dirty="0" err="1" smtClean="0"/>
              <a:t>syniadau</a:t>
            </a:r>
            <a:r>
              <a:rPr lang="en-GB" dirty="0" smtClean="0"/>
              <a:t> Vygotsky a Bruner yn </a:t>
            </a:r>
            <a:r>
              <a:rPr lang="en-GB" dirty="0" err="1" smtClean="0"/>
              <a:t>nhermau</a:t>
            </a:r>
            <a:r>
              <a:rPr lang="en-GB" dirty="0" smtClean="0"/>
              <a:t> </a:t>
            </a:r>
            <a:r>
              <a:rPr lang="en-GB" dirty="0" err="1" smtClean="0"/>
              <a:t>creu</a:t>
            </a:r>
            <a:r>
              <a:rPr lang="en-GB" dirty="0" smtClean="0"/>
              <a:t> </a:t>
            </a:r>
            <a:r>
              <a:rPr lang="en-GB" dirty="0" err="1" smtClean="0"/>
              <a:t>sefyllfaoedd</a:t>
            </a:r>
            <a:r>
              <a:rPr lang="en-GB" dirty="0" smtClean="0"/>
              <a:t> dysgu lle </a:t>
            </a:r>
            <a:r>
              <a:rPr lang="en-GB" dirty="0" err="1" smtClean="0"/>
              <a:t>mae</a:t>
            </a:r>
            <a:r>
              <a:rPr lang="en-GB" dirty="0" smtClean="0"/>
              <a:t> plant yn datblygu </a:t>
            </a:r>
            <a:r>
              <a:rPr lang="en-GB" dirty="0" err="1" smtClean="0"/>
              <a:t>eu</a:t>
            </a:r>
            <a:r>
              <a:rPr lang="en-GB" dirty="0" smtClean="0"/>
              <a:t> </a:t>
            </a:r>
            <a:r>
              <a:rPr lang="en-GB" dirty="0" err="1" smtClean="0"/>
              <a:t>meddyliau</a:t>
            </a:r>
            <a:r>
              <a:rPr lang="en-GB" dirty="0" smtClean="0"/>
              <a:t> drwy </a:t>
            </a:r>
            <a:r>
              <a:rPr lang="en-GB" dirty="0" err="1" smtClean="0"/>
              <a:t>weithio</a:t>
            </a:r>
            <a:r>
              <a:rPr lang="en-GB" dirty="0" smtClean="0"/>
              <a:t> </a:t>
            </a:r>
            <a:r>
              <a:rPr lang="en-GB" dirty="0" err="1" smtClean="0"/>
              <a:t>ochr</a:t>
            </a:r>
            <a:r>
              <a:rPr lang="en-GB" dirty="0" smtClean="0"/>
              <a:t> yn </a:t>
            </a:r>
            <a:r>
              <a:rPr lang="en-GB" dirty="0" err="1" smtClean="0"/>
              <a:t>ochr</a:t>
            </a:r>
            <a:r>
              <a:rPr lang="en-GB" dirty="0" smtClean="0"/>
              <a:t> gydag </a:t>
            </a:r>
            <a:r>
              <a:rPr lang="en-GB" dirty="0" err="1" smtClean="0"/>
              <a:t>oedolion</a:t>
            </a:r>
            <a:endParaRPr lang="en-GB" dirty="0" smtClean="0"/>
          </a:p>
        </p:txBody>
      </p:sp>
      <p:sp>
        <p:nvSpPr>
          <p:cNvPr id="4" name="Text Placeholder 3"/>
          <p:cNvSpPr>
            <a:spLocks noGrp="1"/>
          </p:cNvSpPr>
          <p:nvPr>
            <p:ph type="body" sz="half" idx="2"/>
          </p:nvPr>
        </p:nvSpPr>
        <p:spPr>
          <a:xfrm>
            <a:off x="5064370" y="1600200"/>
            <a:ext cx="3982916" cy="4533900"/>
          </a:xfrm>
        </p:spPr>
        <p:txBody>
          <a:bodyPr/>
          <a:lstStyle/>
          <a:p>
            <a:r>
              <a:rPr lang="en-GB" i="1" dirty="0" smtClean="0">
                <a:hlinkClick r:id="rId2"/>
              </a:rPr>
              <a:t>Scaffolding language development </a:t>
            </a:r>
            <a:endParaRPr lang="en-GB" i="1" dirty="0" smtClean="0"/>
          </a:p>
          <a:p>
            <a:endParaRPr lang="en-GB" i="1" dirty="0"/>
          </a:p>
          <a:p>
            <a:r>
              <a:rPr lang="en-GB" i="1" dirty="0" smtClean="0"/>
              <a:t>Reflect on the similarities between the ideas expressed by Vygotsky and those of Bruner in regard to creating learning situations in which children develop their thinking through working alongside adults</a:t>
            </a:r>
            <a:endParaRPr lang="en-GB" i="1" dirty="0"/>
          </a:p>
        </p:txBody>
      </p:sp>
    </p:spTree>
    <p:extLst>
      <p:ext uri="{BB962C8B-B14F-4D97-AF65-F5344CB8AC3E}">
        <p14:creationId xmlns:p14="http://schemas.microsoft.com/office/powerpoint/2010/main" val="2606984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98938"/>
            <a:ext cx="8229600" cy="1143000"/>
          </a:xfrm>
        </p:spPr>
        <p:txBody>
          <a:bodyPr/>
          <a:lstStyle/>
          <a:p>
            <a:r>
              <a:rPr lang="en-GB" dirty="0" smtClean="0"/>
              <a:t>Bruner</a:t>
            </a:r>
            <a:endParaRPr lang="en-GB" dirty="0"/>
          </a:p>
        </p:txBody>
      </p:sp>
      <p:sp>
        <p:nvSpPr>
          <p:cNvPr id="3" name="Content Placeholder 2"/>
          <p:cNvSpPr>
            <a:spLocks noGrp="1"/>
          </p:cNvSpPr>
          <p:nvPr>
            <p:ph sz="half" idx="1"/>
          </p:nvPr>
        </p:nvSpPr>
        <p:spPr>
          <a:xfrm>
            <a:off x="792480" y="1092200"/>
            <a:ext cx="4038600" cy="5410200"/>
          </a:xfrm>
        </p:spPr>
        <p:txBody>
          <a:bodyPr>
            <a:normAutofit/>
          </a:bodyPr>
          <a:lstStyle/>
          <a:p>
            <a:r>
              <a:rPr lang="en-GB" dirty="0" smtClean="0"/>
              <a:t>Tri modd lle </a:t>
            </a:r>
            <a:r>
              <a:rPr lang="en-GB" dirty="0" err="1" smtClean="0"/>
              <a:t>mae</a:t>
            </a:r>
            <a:r>
              <a:rPr lang="en-GB" dirty="0" smtClean="0"/>
              <a:t> plant yn datblygu </a:t>
            </a:r>
            <a:r>
              <a:rPr lang="en-GB" dirty="0" err="1" smtClean="0"/>
              <a:t>profiadau</a:t>
            </a:r>
            <a:r>
              <a:rPr lang="en-GB" dirty="0" smtClean="0"/>
              <a:t> mewn </a:t>
            </a:r>
            <a:r>
              <a:rPr lang="en-GB" dirty="0" err="1" smtClean="0"/>
              <a:t>i</a:t>
            </a:r>
            <a:r>
              <a:rPr lang="en-GB" dirty="0" smtClean="0"/>
              <a:t> </a:t>
            </a:r>
            <a:r>
              <a:rPr lang="en-GB" dirty="0" err="1" smtClean="0"/>
              <a:t>ddysgu</a:t>
            </a:r>
            <a:endParaRPr lang="en-GB" dirty="0" smtClean="0"/>
          </a:p>
          <a:p>
            <a:r>
              <a:rPr lang="en-GB" b="1" dirty="0" err="1" smtClean="0"/>
              <a:t>Enactif</a:t>
            </a:r>
            <a:r>
              <a:rPr lang="en-GB" dirty="0" smtClean="0"/>
              <a:t> – ble </a:t>
            </a:r>
            <a:r>
              <a:rPr lang="en-GB" dirty="0" err="1" smtClean="0"/>
              <a:t>mae</a:t>
            </a:r>
            <a:r>
              <a:rPr lang="en-GB" dirty="0" smtClean="0"/>
              <a:t> plant yn gwneud </a:t>
            </a:r>
            <a:r>
              <a:rPr lang="en-GB" dirty="0" err="1" smtClean="0"/>
              <a:t>pethau</a:t>
            </a:r>
            <a:r>
              <a:rPr lang="en-GB" dirty="0" smtClean="0"/>
              <a:t> dros </a:t>
            </a:r>
            <a:r>
              <a:rPr lang="en-GB" dirty="0" err="1" smtClean="0"/>
              <a:t>eu</a:t>
            </a:r>
            <a:r>
              <a:rPr lang="en-GB" dirty="0" smtClean="0"/>
              <a:t> </a:t>
            </a:r>
            <a:r>
              <a:rPr lang="en-GB" dirty="0" err="1" smtClean="0"/>
              <a:t>hunain</a:t>
            </a:r>
            <a:r>
              <a:rPr lang="en-GB" dirty="0" smtClean="0"/>
              <a:t> </a:t>
            </a:r>
            <a:r>
              <a:rPr lang="en-GB" dirty="0" err="1" smtClean="0"/>
              <a:t>trwy</a:t>
            </a:r>
            <a:r>
              <a:rPr lang="en-GB" dirty="0" smtClean="0"/>
              <a:t> </a:t>
            </a:r>
            <a:r>
              <a:rPr lang="en-GB" dirty="0" err="1" smtClean="0"/>
              <a:t>weithredu</a:t>
            </a:r>
            <a:r>
              <a:rPr lang="en-GB" dirty="0" smtClean="0"/>
              <a:t> a </a:t>
            </a:r>
            <a:r>
              <a:rPr lang="en-GB" dirty="0" err="1" smtClean="0"/>
              <a:t>chwarae</a:t>
            </a:r>
            <a:r>
              <a:rPr lang="en-GB" dirty="0" smtClean="0"/>
              <a:t> </a:t>
            </a:r>
          </a:p>
          <a:p>
            <a:r>
              <a:rPr lang="en-GB" b="1" dirty="0" err="1" smtClean="0"/>
              <a:t>Eiconig</a:t>
            </a:r>
            <a:r>
              <a:rPr lang="en-GB" dirty="0" smtClean="0"/>
              <a:t> – plant yn gallu </a:t>
            </a:r>
            <a:r>
              <a:rPr lang="en-GB" dirty="0" err="1" smtClean="0"/>
              <a:t>deall</a:t>
            </a:r>
            <a:r>
              <a:rPr lang="en-GB" dirty="0" smtClean="0"/>
              <a:t> </a:t>
            </a:r>
            <a:r>
              <a:rPr lang="en-GB" dirty="0" err="1" smtClean="0"/>
              <a:t>lluniau</a:t>
            </a:r>
            <a:r>
              <a:rPr lang="en-GB" dirty="0" smtClean="0"/>
              <a:t>, </a:t>
            </a:r>
            <a:r>
              <a:rPr lang="en-GB" dirty="0" err="1" smtClean="0"/>
              <a:t>delweddau</a:t>
            </a:r>
            <a:r>
              <a:rPr lang="en-GB" dirty="0" smtClean="0"/>
              <a:t> a </a:t>
            </a:r>
            <a:r>
              <a:rPr lang="en-GB" dirty="0" err="1" smtClean="0"/>
              <a:t>rhifau</a:t>
            </a:r>
            <a:endParaRPr lang="en-GB" dirty="0" smtClean="0"/>
          </a:p>
          <a:p>
            <a:r>
              <a:rPr lang="en-GB" b="1" dirty="0" err="1" smtClean="0"/>
              <a:t>Symbolaidd</a:t>
            </a:r>
            <a:r>
              <a:rPr lang="en-GB" dirty="0" smtClean="0"/>
              <a:t> – </a:t>
            </a:r>
            <a:r>
              <a:rPr lang="en-GB" dirty="0" err="1" smtClean="0"/>
              <a:t>lle</a:t>
            </a:r>
            <a:r>
              <a:rPr lang="en-GB" dirty="0" smtClean="0"/>
              <a:t> </a:t>
            </a:r>
            <a:r>
              <a:rPr lang="en-GB" dirty="0" err="1" smtClean="0"/>
              <a:t>mae</a:t>
            </a:r>
            <a:r>
              <a:rPr lang="en-GB" dirty="0" smtClean="0"/>
              <a:t> plant </a:t>
            </a:r>
            <a:r>
              <a:rPr lang="en-GB" dirty="0" err="1" smtClean="0"/>
              <a:t>yn</a:t>
            </a:r>
            <a:r>
              <a:rPr lang="en-GB" dirty="0" smtClean="0"/>
              <a:t> </a:t>
            </a:r>
            <a:r>
              <a:rPr lang="en-GB" dirty="0" err="1" smtClean="0"/>
              <a:t>deall</a:t>
            </a:r>
            <a:r>
              <a:rPr lang="en-GB" dirty="0" smtClean="0"/>
              <a:t> </a:t>
            </a:r>
            <a:r>
              <a:rPr lang="en-GB" dirty="0" err="1" smtClean="0"/>
              <a:t>cysyniadau</a:t>
            </a:r>
            <a:r>
              <a:rPr lang="en-GB" dirty="0" smtClean="0"/>
              <a:t> </a:t>
            </a:r>
            <a:r>
              <a:rPr lang="en-GB" dirty="0" err="1" smtClean="0"/>
              <a:t>haniaethol</a:t>
            </a:r>
            <a:r>
              <a:rPr lang="en-GB" dirty="0" smtClean="0"/>
              <a:t>, </a:t>
            </a:r>
            <a:r>
              <a:rPr lang="en-GB" dirty="0" err="1" smtClean="0"/>
              <a:t>iaith</a:t>
            </a:r>
            <a:r>
              <a:rPr lang="en-GB" dirty="0" smtClean="0"/>
              <a:t> a </a:t>
            </a:r>
            <a:r>
              <a:rPr lang="en-GB" dirty="0" err="1" smtClean="0"/>
              <a:t>rhesymu</a:t>
            </a:r>
            <a:endParaRPr lang="en-GB" dirty="0" smtClean="0"/>
          </a:p>
          <a:p>
            <a:r>
              <a:rPr lang="en-GB" dirty="0" smtClean="0"/>
              <a:t>Nid proses </a:t>
            </a:r>
            <a:r>
              <a:rPr lang="en-GB" dirty="0" err="1" smtClean="0"/>
              <a:t>cyfresol</a:t>
            </a:r>
            <a:r>
              <a:rPr lang="en-GB" dirty="0" smtClean="0"/>
              <a:t> </a:t>
            </a:r>
            <a:r>
              <a:rPr lang="en-GB" dirty="0" err="1" smtClean="0"/>
              <a:t>yw</a:t>
            </a:r>
            <a:r>
              <a:rPr lang="en-GB" dirty="0" smtClean="0"/>
              <a:t> hyn ond yn hytrach mae’n </a:t>
            </a:r>
            <a:r>
              <a:rPr lang="en-GB" dirty="0" err="1" smtClean="0"/>
              <a:t>ddibynnol</a:t>
            </a:r>
            <a:r>
              <a:rPr lang="en-GB" dirty="0" smtClean="0"/>
              <a:t> </a:t>
            </a:r>
            <a:r>
              <a:rPr lang="en-GB" dirty="0" err="1" smtClean="0"/>
              <a:t>ar</a:t>
            </a:r>
            <a:r>
              <a:rPr lang="en-GB" dirty="0" smtClean="0"/>
              <a:t> </a:t>
            </a:r>
            <a:r>
              <a:rPr lang="en-GB" dirty="0" err="1" smtClean="0"/>
              <a:t>ryngweithio</a:t>
            </a:r>
            <a:r>
              <a:rPr lang="en-GB" dirty="0" smtClean="0"/>
              <a:t> gydag eraill</a:t>
            </a:r>
          </a:p>
          <a:p>
            <a:r>
              <a:rPr lang="en-GB" b="1" dirty="0" err="1" smtClean="0"/>
              <a:t>Trafodwch</a:t>
            </a:r>
            <a:r>
              <a:rPr lang="en-GB" b="1" dirty="0" smtClean="0"/>
              <a:t> </a:t>
            </a:r>
            <a:r>
              <a:rPr lang="en-GB" b="1" dirty="0" err="1" smtClean="0"/>
              <a:t>enghreifftiau</a:t>
            </a:r>
            <a:r>
              <a:rPr lang="en-GB" b="1" dirty="0" smtClean="0"/>
              <a:t> o </a:t>
            </a:r>
            <a:r>
              <a:rPr lang="en-GB" b="1" dirty="0" err="1" smtClean="0"/>
              <a:t>weithgareddau</a:t>
            </a:r>
            <a:r>
              <a:rPr lang="en-GB" b="1" dirty="0" smtClean="0"/>
              <a:t> dosbarth sydd yn berthnasol i’r tri modd yma</a:t>
            </a:r>
            <a:endParaRPr lang="en-GB" b="1" dirty="0"/>
          </a:p>
        </p:txBody>
      </p:sp>
      <p:sp>
        <p:nvSpPr>
          <p:cNvPr id="4" name="Text Placeholder 3"/>
          <p:cNvSpPr>
            <a:spLocks noGrp="1"/>
          </p:cNvSpPr>
          <p:nvPr>
            <p:ph type="body" sz="half" idx="2"/>
          </p:nvPr>
        </p:nvSpPr>
        <p:spPr>
          <a:xfrm>
            <a:off x="5252720" y="1178560"/>
            <a:ext cx="4277360" cy="5448300"/>
          </a:xfrm>
        </p:spPr>
        <p:txBody>
          <a:bodyPr>
            <a:normAutofit/>
          </a:bodyPr>
          <a:lstStyle/>
          <a:p>
            <a:r>
              <a:rPr lang="en-GB" i="1" dirty="0" smtClean="0"/>
              <a:t>Three modes whereby children develop experiences into learning.</a:t>
            </a:r>
          </a:p>
          <a:p>
            <a:r>
              <a:rPr lang="en-GB" b="1" i="1" dirty="0" smtClean="0"/>
              <a:t>Enactive</a:t>
            </a:r>
            <a:r>
              <a:rPr lang="en-GB" i="1" dirty="0" smtClean="0"/>
              <a:t> – where children do things for themselves through action and play</a:t>
            </a:r>
          </a:p>
          <a:p>
            <a:r>
              <a:rPr lang="en-GB" b="1" i="1" dirty="0" smtClean="0"/>
              <a:t>Iconic</a:t>
            </a:r>
            <a:r>
              <a:rPr lang="en-GB" i="1" dirty="0" smtClean="0"/>
              <a:t> – children can comprehend images, pictures and numbers</a:t>
            </a:r>
          </a:p>
          <a:p>
            <a:r>
              <a:rPr lang="en-GB" b="1" i="1" dirty="0" smtClean="0"/>
              <a:t>Symbolic</a:t>
            </a:r>
            <a:r>
              <a:rPr lang="en-GB" i="1" dirty="0" smtClean="0"/>
              <a:t> – where children can understand abstraction, language and reason.</a:t>
            </a:r>
          </a:p>
          <a:p>
            <a:r>
              <a:rPr lang="en-GB" i="1" dirty="0" smtClean="0"/>
              <a:t>Acquiring these modes is not a sequential process but reliant on being developed with other people</a:t>
            </a:r>
          </a:p>
          <a:p>
            <a:r>
              <a:rPr lang="en-GB" b="1" i="1" dirty="0" smtClean="0"/>
              <a:t>Discuss examples of classroom activities which are relevant to these three modes</a:t>
            </a:r>
            <a:endParaRPr lang="en-GB" b="1" i="1" dirty="0"/>
          </a:p>
        </p:txBody>
      </p:sp>
      <p:pic>
        <p:nvPicPr>
          <p:cNvPr id="5" name="Picture 4"/>
          <p:cNvPicPr>
            <a:picLocks noChangeAspect="1"/>
          </p:cNvPicPr>
          <p:nvPr/>
        </p:nvPicPr>
        <p:blipFill>
          <a:blip r:embed="rId2"/>
          <a:stretch>
            <a:fillRect/>
          </a:stretch>
        </p:blipFill>
        <p:spPr>
          <a:xfrm>
            <a:off x="10307684" y="97458"/>
            <a:ext cx="1511939" cy="1786283"/>
          </a:xfrm>
          <a:prstGeom prst="rect">
            <a:avLst/>
          </a:prstGeom>
        </p:spPr>
      </p:pic>
    </p:spTree>
    <p:extLst>
      <p:ext uri="{BB962C8B-B14F-4D97-AF65-F5344CB8AC3E}">
        <p14:creationId xmlns:p14="http://schemas.microsoft.com/office/powerpoint/2010/main" val="260392076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6514" y="500743"/>
            <a:ext cx="7024744" cy="1143000"/>
          </a:xfrm>
        </p:spPr>
        <p:txBody>
          <a:bodyPr>
            <a:normAutofit/>
          </a:bodyPr>
          <a:lstStyle/>
          <a:p>
            <a:r>
              <a:rPr lang="en-GB" sz="4000" dirty="0" smtClean="0"/>
              <a:t>Bruner</a:t>
            </a:r>
            <a:endParaRPr lang="en-GB" sz="4000" dirty="0"/>
          </a:p>
        </p:txBody>
      </p:sp>
      <p:sp>
        <p:nvSpPr>
          <p:cNvPr id="3" name="Content Placeholder 2"/>
          <p:cNvSpPr>
            <a:spLocks noGrp="1"/>
          </p:cNvSpPr>
          <p:nvPr>
            <p:ph sz="half" idx="1"/>
          </p:nvPr>
        </p:nvSpPr>
        <p:spPr>
          <a:xfrm>
            <a:off x="1103086" y="2254279"/>
            <a:ext cx="3581400" cy="4343400"/>
          </a:xfrm>
        </p:spPr>
        <p:txBody>
          <a:bodyPr>
            <a:normAutofit/>
          </a:bodyPr>
          <a:lstStyle/>
          <a:p>
            <a:r>
              <a:rPr lang="en-GB" sz="2400" dirty="0" smtClean="0"/>
              <a:t>Mae plant yn </a:t>
            </a:r>
            <a:r>
              <a:rPr lang="en-GB" sz="2400" dirty="0" err="1" smtClean="0"/>
              <a:t>adeiladu</a:t>
            </a:r>
            <a:r>
              <a:rPr lang="en-GB" sz="2400" dirty="0" smtClean="0"/>
              <a:t> gwybodaeth gydag eraill ond hefyd </a:t>
            </a:r>
            <a:r>
              <a:rPr lang="en-GB" sz="2400" dirty="0" err="1" smtClean="0"/>
              <a:t>trwy</a:t>
            </a:r>
            <a:r>
              <a:rPr lang="en-GB" sz="2400" dirty="0" smtClean="0"/>
              <a:t> </a:t>
            </a:r>
            <a:r>
              <a:rPr lang="en-GB" sz="2400" dirty="0" err="1" smtClean="0"/>
              <a:t>ryngweithio</a:t>
            </a:r>
            <a:r>
              <a:rPr lang="en-GB" sz="2400" dirty="0" smtClean="0"/>
              <a:t> gyda’r </a:t>
            </a:r>
            <a:r>
              <a:rPr lang="en-GB" sz="2400" dirty="0" err="1" smtClean="0"/>
              <a:t>amgylchedd</a:t>
            </a:r>
            <a:endParaRPr lang="en-GB" sz="2400" dirty="0" smtClean="0"/>
          </a:p>
          <a:p>
            <a:r>
              <a:rPr lang="en-GB" sz="2400" dirty="0" smtClean="0"/>
              <a:t>Dysgu </a:t>
            </a:r>
            <a:r>
              <a:rPr lang="en-GB" sz="2400" dirty="0" err="1"/>
              <a:t>d</a:t>
            </a:r>
            <a:r>
              <a:rPr lang="en-GB" sz="2400" dirty="0" err="1" smtClean="0"/>
              <a:t>atrys</a:t>
            </a:r>
            <a:r>
              <a:rPr lang="en-GB" sz="2400" dirty="0" smtClean="0"/>
              <a:t> </a:t>
            </a:r>
            <a:r>
              <a:rPr lang="en-GB" sz="2400" dirty="0" err="1" smtClean="0"/>
              <a:t>problemau</a:t>
            </a:r>
            <a:r>
              <a:rPr lang="en-GB" sz="2400" dirty="0" smtClean="0"/>
              <a:t> a </a:t>
            </a:r>
            <a:r>
              <a:rPr lang="en-GB" sz="2400" dirty="0" err="1" smtClean="0"/>
              <a:t>darganfod</a:t>
            </a:r>
            <a:endParaRPr lang="en-GB" sz="2400" dirty="0" smtClean="0"/>
          </a:p>
        </p:txBody>
      </p:sp>
      <p:sp>
        <p:nvSpPr>
          <p:cNvPr id="4" name="Content Placeholder 3"/>
          <p:cNvSpPr>
            <a:spLocks noGrp="1"/>
          </p:cNvSpPr>
          <p:nvPr>
            <p:ph sz="half" idx="2"/>
          </p:nvPr>
        </p:nvSpPr>
        <p:spPr>
          <a:xfrm>
            <a:off x="5457372" y="2254279"/>
            <a:ext cx="3736848" cy="4114800"/>
          </a:xfrm>
        </p:spPr>
        <p:txBody>
          <a:bodyPr>
            <a:normAutofit/>
          </a:bodyPr>
          <a:lstStyle/>
          <a:p>
            <a:r>
              <a:rPr lang="en-GB" sz="2400" i="1" dirty="0" smtClean="0"/>
              <a:t>Children build knowledge with others but also through interacting with the environment</a:t>
            </a:r>
          </a:p>
          <a:p>
            <a:r>
              <a:rPr lang="en-GB" sz="2400" i="1" dirty="0" smtClean="0"/>
              <a:t>Problem solving and discovery learning</a:t>
            </a:r>
          </a:p>
        </p:txBody>
      </p:sp>
      <p:pic>
        <p:nvPicPr>
          <p:cNvPr id="5" name="Picture 4"/>
          <p:cNvPicPr>
            <a:picLocks noChangeAspect="1"/>
          </p:cNvPicPr>
          <p:nvPr/>
        </p:nvPicPr>
        <p:blipFill>
          <a:blip r:embed="rId2"/>
          <a:stretch>
            <a:fillRect/>
          </a:stretch>
        </p:blipFill>
        <p:spPr>
          <a:xfrm>
            <a:off x="10536284" y="337781"/>
            <a:ext cx="1511939" cy="1786283"/>
          </a:xfrm>
          <a:prstGeom prst="rect">
            <a:avLst/>
          </a:prstGeom>
        </p:spPr>
      </p:pic>
    </p:spTree>
    <p:extLst>
      <p:ext uri="{BB962C8B-B14F-4D97-AF65-F5344CB8AC3E}">
        <p14:creationId xmlns:p14="http://schemas.microsoft.com/office/powerpoint/2010/main" val="26058278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Bruner</a:t>
            </a:r>
            <a:endParaRPr lang="en-GB" dirty="0"/>
          </a:p>
        </p:txBody>
      </p:sp>
      <p:sp>
        <p:nvSpPr>
          <p:cNvPr id="3" name="Content Placeholder 2"/>
          <p:cNvSpPr>
            <a:spLocks noGrp="1"/>
          </p:cNvSpPr>
          <p:nvPr>
            <p:ph sz="half" idx="1"/>
          </p:nvPr>
        </p:nvSpPr>
        <p:spPr>
          <a:xfrm>
            <a:off x="856342" y="1486380"/>
            <a:ext cx="4038600" cy="4533900"/>
          </a:xfrm>
        </p:spPr>
        <p:txBody>
          <a:bodyPr>
            <a:noAutofit/>
          </a:bodyPr>
          <a:lstStyle/>
          <a:p>
            <a:r>
              <a:rPr lang="en-GB" sz="2000" dirty="0"/>
              <a:t>Angen </a:t>
            </a:r>
            <a:r>
              <a:rPr lang="en-GB" sz="2000" dirty="0" err="1"/>
              <a:t>ailymweld</a:t>
            </a:r>
            <a:r>
              <a:rPr lang="en-GB" sz="2000" dirty="0"/>
              <a:t> </a:t>
            </a:r>
            <a:r>
              <a:rPr lang="en-GB" sz="2000" dirty="0" smtClean="0">
                <a:latin typeface="Arial" panose="020B0604020202020204" pitchFamily="34" charset="0"/>
                <a:cs typeface="Arial" panose="020B0604020202020204" pitchFamily="34" charset="0"/>
              </a:rPr>
              <a:t>â</a:t>
            </a:r>
            <a:r>
              <a:rPr lang="en-GB" sz="2000" dirty="0" smtClean="0"/>
              <a:t> </a:t>
            </a:r>
            <a:r>
              <a:rPr lang="en-GB" sz="2000" dirty="0"/>
              <a:t>gwybodaeth</a:t>
            </a:r>
          </a:p>
          <a:p>
            <a:r>
              <a:rPr lang="en-GB" sz="2000" dirty="0" err="1"/>
              <a:t>Plentyn</a:t>
            </a:r>
            <a:r>
              <a:rPr lang="en-GB" sz="2000" dirty="0"/>
              <a:t> </a:t>
            </a:r>
            <a:r>
              <a:rPr lang="en-GB" sz="2000" dirty="0" err="1"/>
              <a:t>yn</a:t>
            </a:r>
            <a:r>
              <a:rPr lang="en-GB" sz="2000" dirty="0"/>
              <a:t> </a:t>
            </a:r>
            <a:r>
              <a:rPr lang="en-GB" sz="2000" dirty="0" err="1"/>
              <a:t>adeiladu</a:t>
            </a:r>
            <a:r>
              <a:rPr lang="en-GB" sz="2000" dirty="0"/>
              <a:t> </a:t>
            </a:r>
            <a:r>
              <a:rPr lang="en-GB" sz="2000" dirty="0" err="1"/>
              <a:t>ar</a:t>
            </a:r>
            <a:r>
              <a:rPr lang="en-GB" sz="2000" dirty="0"/>
              <a:t> </a:t>
            </a:r>
            <a:r>
              <a:rPr lang="en-GB" sz="2000" dirty="0" err="1"/>
              <a:t>wybodaeth</a:t>
            </a:r>
            <a:r>
              <a:rPr lang="en-GB" sz="2000" dirty="0"/>
              <a:t> </a:t>
            </a:r>
            <a:r>
              <a:rPr lang="en-GB" sz="2000" dirty="0" err="1"/>
              <a:t>wrth</a:t>
            </a:r>
            <a:r>
              <a:rPr lang="en-GB" sz="2000" dirty="0"/>
              <a:t> </a:t>
            </a:r>
            <a:r>
              <a:rPr lang="en-GB" sz="2000" dirty="0" err="1"/>
              <a:t>ailymweld</a:t>
            </a:r>
            <a:endParaRPr lang="en-GB" sz="2000" dirty="0"/>
          </a:p>
          <a:p>
            <a:r>
              <a:rPr lang="en-GB" sz="2000" dirty="0"/>
              <a:t>H</a:t>
            </a:r>
            <a:r>
              <a:rPr lang="en-GB" sz="2000" dirty="0" smtClean="0"/>
              <a:t>yn </a:t>
            </a:r>
            <a:r>
              <a:rPr lang="en-GB" sz="2000" dirty="0"/>
              <a:t>yn wahanol </a:t>
            </a:r>
            <a:r>
              <a:rPr lang="en-GB" sz="2000" dirty="0" err="1"/>
              <a:t>i</a:t>
            </a:r>
            <a:r>
              <a:rPr lang="en-GB" sz="2000" dirty="0"/>
              <a:t> </a:t>
            </a:r>
            <a:r>
              <a:rPr lang="en-GB" sz="2000" dirty="0" err="1"/>
              <a:t>gred</a:t>
            </a:r>
            <a:r>
              <a:rPr lang="en-GB" sz="2000" dirty="0"/>
              <a:t> </a:t>
            </a:r>
            <a:r>
              <a:rPr lang="en-GB" sz="2000" dirty="0" err="1" smtClean="0"/>
              <a:t>pobl</a:t>
            </a:r>
            <a:r>
              <a:rPr lang="en-GB" sz="2000" dirty="0" smtClean="0"/>
              <a:t> fel Piaget oedd yn </a:t>
            </a:r>
            <a:r>
              <a:rPr lang="en-GB" sz="2000" dirty="0" err="1" smtClean="0"/>
              <a:t>credu</a:t>
            </a:r>
            <a:r>
              <a:rPr lang="en-GB" sz="2000" dirty="0" smtClean="0"/>
              <a:t> </a:t>
            </a:r>
            <a:r>
              <a:rPr lang="en-GB" sz="2000" dirty="0"/>
              <a:t>fod plant yn mynd </a:t>
            </a:r>
            <a:r>
              <a:rPr lang="en-GB" sz="2000" dirty="0" err="1"/>
              <a:t>trwy</a:t>
            </a:r>
            <a:r>
              <a:rPr lang="en-GB" sz="2000" dirty="0"/>
              <a:t> </a:t>
            </a:r>
            <a:r>
              <a:rPr lang="en-GB" sz="2000" dirty="0" err="1"/>
              <a:t>g</a:t>
            </a:r>
            <a:r>
              <a:rPr lang="en-GB" sz="2000" dirty="0" err="1" smtClean="0"/>
              <a:t>yfres</a:t>
            </a:r>
            <a:r>
              <a:rPr lang="en-GB" sz="2000" dirty="0" smtClean="0"/>
              <a:t> </a:t>
            </a:r>
            <a:r>
              <a:rPr lang="en-GB" sz="2000" dirty="0"/>
              <a:t>o </a:t>
            </a:r>
            <a:r>
              <a:rPr lang="en-GB" sz="2000" dirty="0" err="1"/>
              <a:t>gamau</a:t>
            </a:r>
            <a:r>
              <a:rPr lang="en-GB" sz="2000" dirty="0"/>
              <a:t> pendant</a:t>
            </a:r>
          </a:p>
          <a:p>
            <a:r>
              <a:rPr lang="en-GB" sz="2000" dirty="0" err="1"/>
              <a:t>Gwerth</a:t>
            </a:r>
            <a:r>
              <a:rPr lang="en-GB" sz="2000" dirty="0"/>
              <a:t> </a:t>
            </a:r>
            <a:r>
              <a:rPr lang="en-GB" sz="2000" dirty="0" err="1"/>
              <a:t>diwylliant</a:t>
            </a:r>
            <a:r>
              <a:rPr lang="en-GB" sz="2000" dirty="0"/>
              <a:t> a’r </a:t>
            </a:r>
            <a:r>
              <a:rPr lang="en-GB" sz="2000" dirty="0" err="1"/>
              <a:t>amgylchedd</a:t>
            </a:r>
            <a:r>
              <a:rPr lang="en-GB" sz="2000" dirty="0"/>
              <a:t> </a:t>
            </a:r>
            <a:r>
              <a:rPr lang="en-GB" sz="2000" dirty="0" err="1"/>
              <a:t>ee</a:t>
            </a:r>
            <a:r>
              <a:rPr lang="en-GB" sz="2000" dirty="0"/>
              <a:t>. </a:t>
            </a:r>
            <a:r>
              <a:rPr lang="en-GB" sz="2000" dirty="0" err="1"/>
              <a:t>p</a:t>
            </a:r>
            <a:r>
              <a:rPr lang="en-GB" sz="2000" dirty="0" err="1" smtClean="0"/>
              <a:t>wysigrwydd</a:t>
            </a:r>
            <a:r>
              <a:rPr lang="en-GB" sz="2000" dirty="0" smtClean="0"/>
              <a:t> </a:t>
            </a:r>
            <a:r>
              <a:rPr lang="en-GB" sz="2000" dirty="0"/>
              <a:t>y fam wrth </a:t>
            </a:r>
            <a:r>
              <a:rPr lang="en-GB" sz="2000" dirty="0" err="1"/>
              <a:t>ddatblygu</a:t>
            </a:r>
            <a:r>
              <a:rPr lang="en-GB" sz="2000" dirty="0"/>
              <a:t> iaith y </a:t>
            </a:r>
            <a:r>
              <a:rPr lang="en-GB" sz="2000" dirty="0" err="1"/>
              <a:t>plentyn</a:t>
            </a:r>
            <a:endParaRPr lang="en-GB" sz="2000" dirty="0"/>
          </a:p>
        </p:txBody>
      </p:sp>
      <p:sp>
        <p:nvSpPr>
          <p:cNvPr id="4" name="Text Placeholder 3"/>
          <p:cNvSpPr>
            <a:spLocks noGrp="1"/>
          </p:cNvSpPr>
          <p:nvPr>
            <p:ph type="body" sz="half" idx="2"/>
          </p:nvPr>
        </p:nvSpPr>
        <p:spPr>
          <a:xfrm>
            <a:off x="5373914" y="1486380"/>
            <a:ext cx="4038600" cy="4533900"/>
          </a:xfrm>
        </p:spPr>
        <p:txBody>
          <a:bodyPr>
            <a:noAutofit/>
          </a:bodyPr>
          <a:lstStyle/>
          <a:p>
            <a:r>
              <a:rPr lang="en-GB" sz="2000" i="1" dirty="0"/>
              <a:t>Knowledge needs to be revisited</a:t>
            </a:r>
          </a:p>
          <a:p>
            <a:r>
              <a:rPr lang="en-GB" sz="2000" i="1" dirty="0"/>
              <a:t>Child builds on knowledge by revisiting topics</a:t>
            </a:r>
          </a:p>
          <a:p>
            <a:r>
              <a:rPr lang="en-GB" sz="2000" i="1" dirty="0"/>
              <a:t>This differs from thinkers such as Piaget who believed that children pass through a series of predetermined stages.</a:t>
            </a:r>
          </a:p>
          <a:p>
            <a:r>
              <a:rPr lang="en-GB" sz="2000" i="1" dirty="0"/>
              <a:t>Value of culture and environment e.g. function of mother in regard to linguistic process of child.</a:t>
            </a:r>
          </a:p>
        </p:txBody>
      </p:sp>
      <p:pic>
        <p:nvPicPr>
          <p:cNvPr id="5" name="Picture 4"/>
          <p:cNvPicPr>
            <a:picLocks noChangeAspect="1"/>
          </p:cNvPicPr>
          <p:nvPr/>
        </p:nvPicPr>
        <p:blipFill>
          <a:blip r:embed="rId2"/>
          <a:stretch>
            <a:fillRect/>
          </a:stretch>
        </p:blipFill>
        <p:spPr>
          <a:xfrm>
            <a:off x="10325268" y="205896"/>
            <a:ext cx="1511939" cy="1786283"/>
          </a:xfrm>
          <a:prstGeom prst="rect">
            <a:avLst/>
          </a:prstGeom>
        </p:spPr>
      </p:pic>
    </p:spTree>
    <p:extLst>
      <p:ext uri="{BB962C8B-B14F-4D97-AF65-F5344CB8AC3E}">
        <p14:creationId xmlns:p14="http://schemas.microsoft.com/office/powerpoint/2010/main" val="183154064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Beirniadaeth</a:t>
            </a:r>
            <a:r>
              <a:rPr lang="en-GB" dirty="0" smtClean="0"/>
              <a:t> o Bruner</a:t>
            </a:r>
            <a:br>
              <a:rPr lang="en-GB" dirty="0" smtClean="0"/>
            </a:br>
            <a:r>
              <a:rPr lang="en-GB" dirty="0" smtClean="0"/>
              <a:t>Criticism of Bruner</a:t>
            </a:r>
            <a:endParaRPr lang="en-GB" dirty="0"/>
          </a:p>
        </p:txBody>
      </p:sp>
      <p:sp>
        <p:nvSpPr>
          <p:cNvPr id="3" name="Content Placeholder 2"/>
          <p:cNvSpPr>
            <a:spLocks noGrp="1"/>
          </p:cNvSpPr>
          <p:nvPr>
            <p:ph sz="half" idx="1"/>
          </p:nvPr>
        </p:nvSpPr>
        <p:spPr>
          <a:xfrm>
            <a:off x="1026160" y="1800013"/>
            <a:ext cx="4038600" cy="4533900"/>
          </a:xfrm>
        </p:spPr>
        <p:txBody>
          <a:bodyPr>
            <a:noAutofit/>
          </a:bodyPr>
          <a:lstStyle/>
          <a:p>
            <a:r>
              <a:rPr lang="en-GB" sz="2400" dirty="0"/>
              <a:t>Dysgu </a:t>
            </a:r>
            <a:r>
              <a:rPr lang="en-GB" sz="2400" dirty="0" err="1"/>
              <a:t>trwy</a:t>
            </a:r>
            <a:r>
              <a:rPr lang="en-GB" sz="2400" dirty="0"/>
              <a:t> </a:t>
            </a:r>
            <a:r>
              <a:rPr lang="en-GB" sz="2400" dirty="0" err="1"/>
              <a:t>ddarganfod</a:t>
            </a:r>
            <a:r>
              <a:rPr lang="en-GB" sz="2400" dirty="0"/>
              <a:t> – </a:t>
            </a:r>
            <a:r>
              <a:rPr lang="en-GB" sz="2400" dirty="0" smtClean="0"/>
              <a:t>plant </a:t>
            </a:r>
            <a:r>
              <a:rPr lang="en-GB" sz="2400" dirty="0"/>
              <a:t>yn gallu </a:t>
            </a:r>
            <a:r>
              <a:rPr lang="en-GB" sz="2400" dirty="0" err="1"/>
              <a:t>camddeall</a:t>
            </a:r>
            <a:r>
              <a:rPr lang="en-GB" sz="2400" dirty="0"/>
              <a:t> </a:t>
            </a:r>
            <a:r>
              <a:rPr lang="en-GB" sz="2400" dirty="0" err="1"/>
              <a:t>pethau</a:t>
            </a:r>
            <a:r>
              <a:rPr lang="en-GB" sz="2400" dirty="0"/>
              <a:t> sydd ddim </a:t>
            </a:r>
            <a:r>
              <a:rPr lang="en-GB" sz="2400" dirty="0" smtClean="0"/>
              <a:t>o </a:t>
            </a:r>
            <a:r>
              <a:rPr lang="en-GB" sz="2400" dirty="0" err="1" smtClean="0"/>
              <a:t>hyd</a:t>
            </a:r>
            <a:r>
              <a:rPr lang="en-GB" sz="2400" dirty="0" smtClean="0"/>
              <a:t> </a:t>
            </a:r>
            <a:r>
              <a:rPr lang="en-GB" sz="2400" dirty="0"/>
              <a:t>yn </a:t>
            </a:r>
            <a:r>
              <a:rPr lang="en-GB" sz="2400" dirty="0" err="1"/>
              <a:t>weladwy</a:t>
            </a:r>
            <a:r>
              <a:rPr lang="en-GB" sz="2400" dirty="0"/>
              <a:t> i’r </a:t>
            </a:r>
            <a:r>
              <a:rPr lang="en-GB" sz="2400" dirty="0" err="1"/>
              <a:t>athro</a:t>
            </a:r>
            <a:endParaRPr lang="en-GB" sz="2400" dirty="0"/>
          </a:p>
          <a:p>
            <a:r>
              <a:rPr lang="en-GB" sz="2400" dirty="0" err="1" smtClean="0"/>
              <a:t>Tŵf</a:t>
            </a:r>
            <a:r>
              <a:rPr lang="en-GB" sz="2400" dirty="0" smtClean="0"/>
              <a:t> </a:t>
            </a:r>
            <a:r>
              <a:rPr lang="en-GB" sz="2400" dirty="0"/>
              <a:t>yn y </a:t>
            </a:r>
            <a:r>
              <a:rPr lang="en-GB" sz="2400" dirty="0" err="1"/>
              <a:t>gred</a:t>
            </a:r>
            <a:r>
              <a:rPr lang="en-GB" sz="2400" dirty="0"/>
              <a:t> </a:t>
            </a:r>
            <a:r>
              <a:rPr lang="en-GB" sz="2400" dirty="0" smtClean="0"/>
              <a:t>fod </a:t>
            </a:r>
            <a:r>
              <a:rPr lang="en-GB" sz="2400" dirty="0"/>
              <a:t>angen dull mwy </a:t>
            </a:r>
            <a:r>
              <a:rPr lang="en-GB" sz="2400" dirty="0" err="1"/>
              <a:t>traddodiadol</a:t>
            </a:r>
            <a:r>
              <a:rPr lang="en-GB" sz="2400" dirty="0"/>
              <a:t> o </a:t>
            </a:r>
            <a:r>
              <a:rPr lang="en-GB" sz="2400" dirty="0" smtClean="0"/>
              <a:t>addysgu </a:t>
            </a:r>
            <a:r>
              <a:rPr lang="en-GB" sz="2400" dirty="0" err="1"/>
              <a:t>ar</a:t>
            </a:r>
            <a:r>
              <a:rPr lang="en-GB" sz="2400" dirty="0"/>
              <a:t> </a:t>
            </a:r>
            <a:r>
              <a:rPr lang="en-GB" sz="2400" dirty="0" err="1"/>
              <a:t>blant</a:t>
            </a:r>
            <a:r>
              <a:rPr lang="en-GB" sz="2400" dirty="0"/>
              <a:t> yn </a:t>
            </a:r>
            <a:r>
              <a:rPr lang="en-GB" sz="2400" dirty="0" err="1"/>
              <a:t>enwedig</a:t>
            </a:r>
            <a:r>
              <a:rPr lang="en-GB" sz="2400" dirty="0"/>
              <a:t> </a:t>
            </a:r>
            <a:r>
              <a:rPr lang="en-GB" sz="2400" dirty="0" smtClean="0"/>
              <a:t>pan </a:t>
            </a:r>
            <a:r>
              <a:rPr lang="en-GB" sz="2400" dirty="0" err="1" smtClean="0"/>
              <a:t>fo</a:t>
            </a:r>
            <a:r>
              <a:rPr lang="en-GB" sz="2400" dirty="0" smtClean="0"/>
              <a:t> </a:t>
            </a:r>
            <a:r>
              <a:rPr lang="en-GB" sz="2400" dirty="0" err="1" smtClean="0"/>
              <a:t>ysgolion</a:t>
            </a:r>
            <a:r>
              <a:rPr lang="en-GB" sz="2400" dirty="0" smtClean="0"/>
              <a:t> yn </a:t>
            </a:r>
            <a:r>
              <a:rPr lang="en-GB" sz="2400" dirty="0" err="1" smtClean="0"/>
              <a:t>cael</a:t>
            </a:r>
            <a:r>
              <a:rPr lang="en-GB" sz="2400" dirty="0" smtClean="0"/>
              <a:t> </a:t>
            </a:r>
            <a:r>
              <a:rPr lang="en-GB" sz="2400" dirty="0" err="1" smtClean="0"/>
              <a:t>eu</a:t>
            </a:r>
            <a:r>
              <a:rPr lang="en-GB" sz="2400" dirty="0" smtClean="0"/>
              <a:t> </a:t>
            </a:r>
            <a:r>
              <a:rPr lang="en-GB" sz="2400" dirty="0" err="1" smtClean="0"/>
              <a:t>gyrru</a:t>
            </a:r>
            <a:r>
              <a:rPr lang="en-GB" sz="2400" dirty="0" smtClean="0"/>
              <a:t> gan </a:t>
            </a:r>
            <a:r>
              <a:rPr lang="en-GB" sz="2400" dirty="0" err="1" smtClean="0"/>
              <a:t>dargedau</a:t>
            </a:r>
            <a:r>
              <a:rPr lang="en-GB" sz="2400" dirty="0" smtClean="0"/>
              <a:t> </a:t>
            </a:r>
            <a:r>
              <a:rPr lang="en-GB" sz="2400" dirty="0"/>
              <a:t>ac </a:t>
            </a:r>
            <a:r>
              <a:rPr lang="en-GB" sz="2400" dirty="0" err="1"/>
              <a:t>arholiadau</a:t>
            </a:r>
            <a:endParaRPr lang="en-GB" sz="2400" dirty="0"/>
          </a:p>
        </p:txBody>
      </p:sp>
      <p:sp>
        <p:nvSpPr>
          <p:cNvPr id="4" name="Text Placeholder 3"/>
          <p:cNvSpPr>
            <a:spLocks noGrp="1"/>
          </p:cNvSpPr>
          <p:nvPr>
            <p:ph type="body" sz="half" idx="2"/>
          </p:nvPr>
        </p:nvSpPr>
        <p:spPr>
          <a:xfrm>
            <a:off x="5867400" y="1676400"/>
            <a:ext cx="4038600" cy="4533900"/>
          </a:xfrm>
        </p:spPr>
        <p:txBody>
          <a:bodyPr>
            <a:noAutofit/>
          </a:bodyPr>
          <a:lstStyle/>
          <a:p>
            <a:r>
              <a:rPr lang="en-GB" sz="2400" i="1" dirty="0"/>
              <a:t>Discovery learning – children can misconstrue meaning which may be unobserved by teachers</a:t>
            </a:r>
          </a:p>
          <a:p>
            <a:r>
              <a:rPr lang="en-GB" sz="2400" i="1" dirty="0"/>
              <a:t>Growing perception that children need more traditional form of teaching particularly when schools are driven by targets and exams.</a:t>
            </a:r>
          </a:p>
        </p:txBody>
      </p:sp>
    </p:spTree>
    <p:extLst>
      <p:ext uri="{BB962C8B-B14F-4D97-AF65-F5344CB8AC3E}">
        <p14:creationId xmlns:p14="http://schemas.microsoft.com/office/powerpoint/2010/main" val="160900457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507" y="274638"/>
            <a:ext cx="8534400" cy="1143000"/>
          </a:xfrm>
        </p:spPr>
        <p:txBody>
          <a:bodyPr>
            <a:normAutofit/>
          </a:bodyPr>
          <a:lstStyle/>
          <a:p>
            <a:r>
              <a:rPr lang="en-GB" sz="3200" dirty="0" err="1"/>
              <a:t>Syniadau</a:t>
            </a:r>
            <a:r>
              <a:rPr lang="en-GB" sz="3200" dirty="0"/>
              <a:t> Bruner </a:t>
            </a:r>
            <a:r>
              <a:rPr lang="en-GB" sz="3200" dirty="0" err="1"/>
              <a:t>yn</a:t>
            </a:r>
            <a:r>
              <a:rPr lang="en-GB" sz="3200" dirty="0"/>
              <a:t> </a:t>
            </a:r>
            <a:r>
              <a:rPr lang="en-GB" sz="3200" dirty="0" err="1"/>
              <a:t>yr</a:t>
            </a:r>
            <a:r>
              <a:rPr lang="en-GB" sz="3200" dirty="0"/>
              <a:t> </a:t>
            </a:r>
            <a:r>
              <a:rPr lang="en-GB" sz="3200" dirty="0" err="1"/>
              <a:t>ystafell</a:t>
            </a:r>
            <a:r>
              <a:rPr lang="en-GB" sz="3200" dirty="0"/>
              <a:t> </a:t>
            </a:r>
            <a:r>
              <a:rPr lang="en-GB" sz="3200" dirty="0" err="1"/>
              <a:t>dosbarth</a:t>
            </a:r>
            <a:r>
              <a:rPr lang="en-GB" sz="3200" dirty="0"/>
              <a:t/>
            </a:r>
            <a:br>
              <a:rPr lang="en-GB" sz="3200" dirty="0"/>
            </a:br>
            <a:r>
              <a:rPr lang="en-GB" sz="3200" dirty="0"/>
              <a:t>Applying Bruner in the classroom</a:t>
            </a:r>
          </a:p>
        </p:txBody>
      </p:sp>
      <p:sp>
        <p:nvSpPr>
          <p:cNvPr id="3" name="Content Placeholder 2"/>
          <p:cNvSpPr>
            <a:spLocks noGrp="1"/>
          </p:cNvSpPr>
          <p:nvPr>
            <p:ph sz="half" idx="1"/>
          </p:nvPr>
        </p:nvSpPr>
        <p:spPr>
          <a:xfrm>
            <a:off x="768773" y="1544320"/>
            <a:ext cx="4038600" cy="4533900"/>
          </a:xfrm>
        </p:spPr>
        <p:txBody>
          <a:bodyPr>
            <a:noAutofit/>
          </a:bodyPr>
          <a:lstStyle/>
          <a:p>
            <a:r>
              <a:rPr lang="en-GB" sz="2400" dirty="0" err="1"/>
              <a:t>Athro</a:t>
            </a:r>
            <a:r>
              <a:rPr lang="en-GB" sz="2400" dirty="0"/>
              <a:t> fel </a:t>
            </a:r>
            <a:r>
              <a:rPr lang="en-GB" sz="2400" dirty="0" err="1"/>
              <a:t>ysgogwr</a:t>
            </a:r>
            <a:r>
              <a:rPr lang="en-GB" sz="2400" dirty="0"/>
              <a:t> a </a:t>
            </a:r>
            <a:r>
              <a:rPr lang="en-GB" sz="2400" dirty="0" err="1"/>
              <a:t>chatalydd</a:t>
            </a:r>
            <a:r>
              <a:rPr lang="en-GB" sz="2400" dirty="0"/>
              <a:t> </a:t>
            </a:r>
            <a:r>
              <a:rPr lang="en-GB" sz="2400" dirty="0" err="1" smtClean="0"/>
              <a:t>ar</a:t>
            </a:r>
            <a:r>
              <a:rPr lang="en-GB" sz="2400" dirty="0" smtClean="0"/>
              <a:t> gyfer dysgu </a:t>
            </a:r>
            <a:endParaRPr lang="en-GB" sz="2400" dirty="0"/>
          </a:p>
          <a:p>
            <a:r>
              <a:rPr lang="en-GB" sz="2400" dirty="0" err="1"/>
              <a:t>Sgaffaldio</a:t>
            </a:r>
            <a:r>
              <a:rPr lang="en-GB" sz="2400" dirty="0"/>
              <a:t> – plant yn </a:t>
            </a:r>
            <a:r>
              <a:rPr lang="en-GB" sz="2400" dirty="0" err="1"/>
              <a:t>cael</a:t>
            </a:r>
            <a:r>
              <a:rPr lang="en-GB" sz="2400" dirty="0"/>
              <a:t> </a:t>
            </a:r>
            <a:r>
              <a:rPr lang="en-GB" sz="2400" dirty="0" err="1"/>
              <a:t>eu</a:t>
            </a:r>
            <a:r>
              <a:rPr lang="en-GB" sz="2400" dirty="0"/>
              <a:t> </a:t>
            </a:r>
            <a:r>
              <a:rPr lang="en-GB" sz="2400" dirty="0" err="1"/>
              <a:t>cynorthwyo</a:t>
            </a:r>
            <a:r>
              <a:rPr lang="en-GB" sz="2400" dirty="0"/>
              <a:t> gan </a:t>
            </a:r>
            <a:r>
              <a:rPr lang="en-GB" sz="2400" dirty="0" err="1"/>
              <a:t>oedolyn</a:t>
            </a:r>
            <a:r>
              <a:rPr lang="en-GB" sz="2400" dirty="0"/>
              <a:t> neu </a:t>
            </a:r>
            <a:r>
              <a:rPr lang="en-GB" sz="2400" dirty="0" err="1"/>
              <a:t>blentyn</a:t>
            </a:r>
            <a:r>
              <a:rPr lang="en-GB" sz="2400" dirty="0"/>
              <a:t> arall </a:t>
            </a:r>
            <a:r>
              <a:rPr lang="en-GB" sz="2400" dirty="0" smtClean="0"/>
              <a:t>yn dechrau </a:t>
            </a:r>
            <a:r>
              <a:rPr lang="en-GB" sz="2400" dirty="0" err="1"/>
              <a:t>tasgau</a:t>
            </a:r>
            <a:r>
              <a:rPr lang="en-GB" sz="2400" dirty="0"/>
              <a:t>, </a:t>
            </a:r>
            <a:r>
              <a:rPr lang="en-GB" sz="2400" dirty="0" err="1"/>
              <a:t>symleiddio</a:t>
            </a:r>
            <a:r>
              <a:rPr lang="en-GB" sz="2400" dirty="0"/>
              <a:t> </a:t>
            </a:r>
            <a:r>
              <a:rPr lang="en-GB" sz="2400" dirty="0" err="1"/>
              <a:t>problemau</a:t>
            </a:r>
            <a:r>
              <a:rPr lang="en-GB" sz="2400" dirty="0"/>
              <a:t> </a:t>
            </a:r>
            <a:r>
              <a:rPr lang="en-GB" sz="2400" dirty="0" smtClean="0"/>
              <a:t>ac </a:t>
            </a:r>
            <a:r>
              <a:rPr lang="en-GB" sz="2400" dirty="0" err="1" smtClean="0"/>
              <a:t>uwcholeuo</a:t>
            </a:r>
            <a:r>
              <a:rPr lang="en-GB" sz="2400" dirty="0" smtClean="0"/>
              <a:t> </a:t>
            </a:r>
            <a:r>
              <a:rPr lang="en-GB" sz="2400" dirty="0"/>
              <a:t>c</a:t>
            </a:r>
            <a:r>
              <a:rPr lang="en-GB" sz="2400" dirty="0" smtClean="0"/>
              <a:t>amgymeriadau</a:t>
            </a:r>
            <a:endParaRPr lang="en-GB" sz="2400" dirty="0"/>
          </a:p>
          <a:p>
            <a:r>
              <a:rPr lang="en-GB" sz="2400" dirty="0"/>
              <a:t>Yn erbyn </a:t>
            </a:r>
            <a:r>
              <a:rPr lang="en-GB" sz="2400" dirty="0" err="1" smtClean="0"/>
              <a:t>addysgeg</a:t>
            </a:r>
            <a:r>
              <a:rPr lang="en-GB" sz="2400" dirty="0" smtClean="0"/>
              <a:t> </a:t>
            </a:r>
            <a:r>
              <a:rPr lang="en-GB" sz="2400" dirty="0" err="1" smtClean="0"/>
              <a:t>didacteig</a:t>
            </a:r>
            <a:r>
              <a:rPr lang="en-GB" sz="2400" dirty="0" smtClean="0"/>
              <a:t> ac </a:t>
            </a:r>
            <a:r>
              <a:rPr lang="en-GB" sz="2400" dirty="0" err="1" smtClean="0"/>
              <a:t>arferol</a:t>
            </a:r>
            <a:endParaRPr lang="en-GB" sz="2400" dirty="0"/>
          </a:p>
        </p:txBody>
      </p:sp>
      <p:sp>
        <p:nvSpPr>
          <p:cNvPr id="4" name="Text Placeholder 3"/>
          <p:cNvSpPr>
            <a:spLocks noGrp="1"/>
          </p:cNvSpPr>
          <p:nvPr>
            <p:ph type="body" sz="half" idx="2"/>
          </p:nvPr>
        </p:nvSpPr>
        <p:spPr>
          <a:xfrm>
            <a:off x="5347547" y="1544320"/>
            <a:ext cx="4023360" cy="4953000"/>
          </a:xfrm>
        </p:spPr>
        <p:txBody>
          <a:bodyPr>
            <a:noAutofit/>
          </a:bodyPr>
          <a:lstStyle/>
          <a:p>
            <a:r>
              <a:rPr lang="en-GB" sz="2400" i="1" dirty="0"/>
              <a:t>Teacher as a motivator and catalyst for learning</a:t>
            </a:r>
          </a:p>
          <a:p>
            <a:r>
              <a:rPr lang="en-GB" sz="2400" i="1" dirty="0" smtClean="0"/>
              <a:t>Scaffolding </a:t>
            </a:r>
            <a:r>
              <a:rPr lang="en-GB" sz="2400" i="1" dirty="0"/>
              <a:t>– helped by another adult or child by starting tasks, simplifying problems and highlighting errors.</a:t>
            </a:r>
          </a:p>
          <a:p>
            <a:r>
              <a:rPr lang="en-GB" sz="2400" i="1" dirty="0"/>
              <a:t>Against didactic and routine pedagogy</a:t>
            </a:r>
          </a:p>
        </p:txBody>
      </p:sp>
      <p:pic>
        <p:nvPicPr>
          <p:cNvPr id="5" name="Picture 4"/>
          <p:cNvPicPr>
            <a:picLocks noChangeAspect="1"/>
          </p:cNvPicPr>
          <p:nvPr/>
        </p:nvPicPr>
        <p:blipFill>
          <a:blip r:embed="rId2"/>
          <a:stretch>
            <a:fillRect/>
          </a:stretch>
        </p:blipFill>
        <p:spPr>
          <a:xfrm>
            <a:off x="10515600" y="179520"/>
            <a:ext cx="1511939" cy="1786283"/>
          </a:xfrm>
          <a:prstGeom prst="rect">
            <a:avLst/>
          </a:prstGeom>
        </p:spPr>
      </p:pic>
    </p:spTree>
    <p:extLst>
      <p:ext uri="{BB962C8B-B14F-4D97-AF65-F5344CB8AC3E}">
        <p14:creationId xmlns:p14="http://schemas.microsoft.com/office/powerpoint/2010/main" val="352957131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4228" y="267443"/>
            <a:ext cx="8534400" cy="1143000"/>
          </a:xfrm>
        </p:spPr>
        <p:txBody>
          <a:bodyPr>
            <a:normAutofit/>
          </a:bodyPr>
          <a:lstStyle/>
          <a:p>
            <a:r>
              <a:rPr lang="en-GB" sz="3200" dirty="0" err="1"/>
              <a:t>Syniadau</a:t>
            </a:r>
            <a:r>
              <a:rPr lang="en-GB" sz="3200" dirty="0"/>
              <a:t> Bruner </a:t>
            </a:r>
            <a:r>
              <a:rPr lang="en-GB" sz="3200" dirty="0" err="1"/>
              <a:t>yn</a:t>
            </a:r>
            <a:r>
              <a:rPr lang="en-GB" sz="3200" dirty="0"/>
              <a:t> </a:t>
            </a:r>
            <a:r>
              <a:rPr lang="en-GB" sz="3200" dirty="0" err="1"/>
              <a:t>yr</a:t>
            </a:r>
            <a:r>
              <a:rPr lang="en-GB" sz="3200" dirty="0"/>
              <a:t> </a:t>
            </a:r>
            <a:r>
              <a:rPr lang="en-GB" sz="3200" dirty="0" err="1"/>
              <a:t>ystafell</a:t>
            </a:r>
            <a:r>
              <a:rPr lang="en-GB" sz="3200" dirty="0"/>
              <a:t> </a:t>
            </a:r>
            <a:r>
              <a:rPr lang="en-GB" sz="3200" dirty="0" err="1"/>
              <a:t>dosbarth</a:t>
            </a:r>
            <a:r>
              <a:rPr lang="en-GB" sz="3200" dirty="0"/>
              <a:t/>
            </a:r>
            <a:br>
              <a:rPr lang="en-GB" sz="3200" dirty="0"/>
            </a:br>
            <a:r>
              <a:rPr lang="en-GB" sz="3200" dirty="0"/>
              <a:t>Applying Bruner in the classroom</a:t>
            </a:r>
          </a:p>
        </p:txBody>
      </p:sp>
      <p:sp>
        <p:nvSpPr>
          <p:cNvPr id="3" name="Content Placeholder 2"/>
          <p:cNvSpPr>
            <a:spLocks noGrp="1"/>
          </p:cNvSpPr>
          <p:nvPr>
            <p:ph sz="half" idx="1"/>
          </p:nvPr>
        </p:nvSpPr>
        <p:spPr>
          <a:xfrm>
            <a:off x="994228" y="1600200"/>
            <a:ext cx="4114800" cy="4434840"/>
          </a:xfrm>
        </p:spPr>
        <p:txBody>
          <a:bodyPr>
            <a:normAutofit fontScale="92500"/>
          </a:bodyPr>
          <a:lstStyle/>
          <a:p>
            <a:r>
              <a:rPr lang="en-GB" sz="2800" dirty="0" err="1"/>
              <a:t>Cwricwlwm</a:t>
            </a:r>
            <a:r>
              <a:rPr lang="en-GB" sz="2800" dirty="0"/>
              <a:t> </a:t>
            </a:r>
            <a:r>
              <a:rPr lang="en-GB" sz="2800" dirty="0" err="1"/>
              <a:t>troellog</a:t>
            </a:r>
            <a:r>
              <a:rPr lang="en-GB" sz="2800" dirty="0"/>
              <a:t> – </a:t>
            </a:r>
            <a:r>
              <a:rPr lang="en-GB" sz="2800" dirty="0" err="1"/>
              <a:t>adlewyrchu</a:t>
            </a:r>
            <a:r>
              <a:rPr lang="en-GB" sz="2800" dirty="0"/>
              <a:t> </a:t>
            </a:r>
            <a:r>
              <a:rPr lang="en-GB" sz="2800" dirty="0" err="1"/>
              <a:t>ar</a:t>
            </a:r>
            <a:r>
              <a:rPr lang="en-GB" sz="2800" dirty="0"/>
              <a:t> </a:t>
            </a:r>
            <a:r>
              <a:rPr lang="en-GB" sz="2800" dirty="0" err="1"/>
              <a:t>ddysgu</a:t>
            </a:r>
            <a:r>
              <a:rPr lang="en-GB" sz="2800" dirty="0"/>
              <a:t> ac </a:t>
            </a:r>
            <a:r>
              <a:rPr lang="en-GB" sz="2800" dirty="0" err="1"/>
              <a:t>ailymweld</a:t>
            </a:r>
            <a:r>
              <a:rPr lang="en-GB" sz="2800" dirty="0"/>
              <a:t> nid </a:t>
            </a:r>
            <a:r>
              <a:rPr lang="en-GB" sz="2800" dirty="0" err="1"/>
              <a:t>adeiladu</a:t>
            </a:r>
            <a:r>
              <a:rPr lang="en-GB" sz="2800" dirty="0"/>
              <a:t> </a:t>
            </a:r>
            <a:r>
              <a:rPr lang="en-GB" sz="2800" dirty="0" smtClean="0"/>
              <a:t>gwybodaeth yn </a:t>
            </a:r>
            <a:r>
              <a:rPr lang="en-GB" sz="2800" dirty="0" err="1" smtClean="0"/>
              <a:t>rheolaidd</a:t>
            </a:r>
            <a:endParaRPr lang="en-GB" sz="2800" dirty="0"/>
          </a:p>
          <a:p>
            <a:r>
              <a:rPr lang="en-GB" sz="2800" dirty="0" err="1"/>
              <a:t>Troelli</a:t>
            </a:r>
            <a:r>
              <a:rPr lang="en-GB" sz="2800" dirty="0"/>
              <a:t> </a:t>
            </a:r>
            <a:r>
              <a:rPr lang="en-GB" sz="2800" dirty="0" err="1"/>
              <a:t>effeithiol</a:t>
            </a:r>
            <a:r>
              <a:rPr lang="en-GB" sz="2800" dirty="0"/>
              <a:t> – </a:t>
            </a:r>
            <a:r>
              <a:rPr lang="en-GB" sz="2800" dirty="0" err="1"/>
              <a:t>deall</a:t>
            </a:r>
            <a:r>
              <a:rPr lang="en-GB" sz="2800" dirty="0"/>
              <a:t> </a:t>
            </a:r>
            <a:r>
              <a:rPr lang="en-GB" sz="2800" dirty="0" err="1"/>
              <a:t>pwnc</a:t>
            </a:r>
            <a:r>
              <a:rPr lang="en-GB" sz="2800" dirty="0"/>
              <a:t> </a:t>
            </a:r>
            <a:r>
              <a:rPr lang="en-GB" sz="2800" dirty="0" err="1"/>
              <a:t>mewn</a:t>
            </a:r>
            <a:r>
              <a:rPr lang="en-GB" sz="2800" dirty="0"/>
              <a:t> </a:t>
            </a:r>
            <a:r>
              <a:rPr lang="en-GB" sz="2800" dirty="0" err="1"/>
              <a:t>perthynas</a:t>
            </a:r>
            <a:r>
              <a:rPr lang="en-GB" sz="2800" dirty="0"/>
              <a:t> a </a:t>
            </a:r>
            <a:r>
              <a:rPr lang="en-GB" sz="2800" dirty="0" err="1"/>
              <a:t>chyd-destun</a:t>
            </a:r>
            <a:r>
              <a:rPr lang="en-GB" sz="2800" dirty="0"/>
              <a:t> </a:t>
            </a:r>
            <a:r>
              <a:rPr lang="en-GB" sz="2800" dirty="0" err="1"/>
              <a:t>mwy</a:t>
            </a:r>
            <a:r>
              <a:rPr lang="en-GB" sz="2800" dirty="0"/>
              <a:t> </a:t>
            </a:r>
            <a:r>
              <a:rPr lang="en-GB" sz="2800" dirty="0" err="1"/>
              <a:t>eang</a:t>
            </a:r>
            <a:r>
              <a:rPr lang="en-GB" sz="2800" dirty="0"/>
              <a:t>. </a:t>
            </a:r>
            <a:r>
              <a:rPr lang="en-GB" sz="2800" dirty="0" err="1"/>
              <a:t>Llai</a:t>
            </a:r>
            <a:r>
              <a:rPr lang="en-GB" sz="2800" dirty="0"/>
              <a:t> </a:t>
            </a:r>
            <a:r>
              <a:rPr lang="en-GB" sz="2800" dirty="0" smtClean="0"/>
              <a:t>o addysgu pwnc </a:t>
            </a:r>
            <a:r>
              <a:rPr lang="en-GB" sz="2800" dirty="0" err="1"/>
              <a:t>penodol</a:t>
            </a:r>
            <a:r>
              <a:rPr lang="en-GB" sz="2800" dirty="0"/>
              <a:t>.</a:t>
            </a:r>
          </a:p>
        </p:txBody>
      </p:sp>
      <p:sp>
        <p:nvSpPr>
          <p:cNvPr id="4" name="Text Placeholder 3"/>
          <p:cNvSpPr>
            <a:spLocks noGrp="1"/>
          </p:cNvSpPr>
          <p:nvPr>
            <p:ph type="body" sz="half" idx="2"/>
          </p:nvPr>
        </p:nvSpPr>
        <p:spPr>
          <a:xfrm>
            <a:off x="5461000" y="1676400"/>
            <a:ext cx="3962400" cy="4953000"/>
          </a:xfrm>
        </p:spPr>
        <p:txBody>
          <a:bodyPr>
            <a:noAutofit/>
          </a:bodyPr>
          <a:lstStyle/>
          <a:p>
            <a:r>
              <a:rPr lang="en-GB" sz="2400" i="1" dirty="0"/>
              <a:t>Spiral ‘curriculum’ – reflect on understanding and revisit not a steady build up of knowledge.</a:t>
            </a:r>
          </a:p>
          <a:p>
            <a:r>
              <a:rPr lang="en-GB" sz="2400" i="1" dirty="0"/>
              <a:t>Effective spiralling – understand the subject in relation to broader context of learning. Less subject specific teaching.</a:t>
            </a:r>
          </a:p>
          <a:p>
            <a:endParaRPr lang="en-GB" sz="2800" dirty="0"/>
          </a:p>
        </p:txBody>
      </p:sp>
      <p:pic>
        <p:nvPicPr>
          <p:cNvPr id="5" name="Picture 4"/>
          <p:cNvPicPr>
            <a:picLocks noChangeAspect="1"/>
          </p:cNvPicPr>
          <p:nvPr/>
        </p:nvPicPr>
        <p:blipFill>
          <a:blip r:embed="rId2"/>
          <a:stretch>
            <a:fillRect/>
          </a:stretch>
        </p:blipFill>
        <p:spPr>
          <a:xfrm>
            <a:off x="10515600" y="267443"/>
            <a:ext cx="1511939" cy="1786283"/>
          </a:xfrm>
          <a:prstGeom prst="rect">
            <a:avLst/>
          </a:prstGeom>
        </p:spPr>
      </p:pic>
    </p:spTree>
    <p:extLst>
      <p:ext uri="{BB962C8B-B14F-4D97-AF65-F5344CB8AC3E}">
        <p14:creationId xmlns:p14="http://schemas.microsoft.com/office/powerpoint/2010/main" val="333480698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7846" y="640398"/>
            <a:ext cx="10972800" cy="1143000"/>
          </a:xfrm>
        </p:spPr>
        <p:txBody>
          <a:bodyPr/>
          <a:lstStyle/>
          <a:p>
            <a:r>
              <a:rPr lang="en-GB" dirty="0" err="1" smtClean="0"/>
              <a:t>Tasg</a:t>
            </a:r>
            <a:r>
              <a:rPr lang="en-GB" dirty="0" smtClean="0"/>
              <a:t> / Task</a:t>
            </a:r>
            <a:endParaRPr lang="en-GB" dirty="0"/>
          </a:p>
        </p:txBody>
      </p:sp>
      <p:sp>
        <p:nvSpPr>
          <p:cNvPr id="3" name="Content Placeholder 2"/>
          <p:cNvSpPr>
            <a:spLocks noGrp="1"/>
          </p:cNvSpPr>
          <p:nvPr>
            <p:ph sz="half" idx="1"/>
          </p:nvPr>
        </p:nvSpPr>
        <p:spPr>
          <a:xfrm>
            <a:off x="589280" y="2187124"/>
            <a:ext cx="4727787" cy="4533900"/>
          </a:xfrm>
        </p:spPr>
        <p:txBody>
          <a:bodyPr>
            <a:normAutofit/>
          </a:bodyPr>
          <a:lstStyle/>
          <a:p>
            <a:r>
              <a:rPr lang="en-GB" sz="3200" dirty="0" err="1"/>
              <a:t>Gwnewch</a:t>
            </a:r>
            <a:r>
              <a:rPr lang="en-GB" sz="3200" dirty="0"/>
              <a:t> </a:t>
            </a:r>
            <a:r>
              <a:rPr lang="en-GB" sz="3200" dirty="0" err="1"/>
              <a:t>restr</a:t>
            </a:r>
            <a:r>
              <a:rPr lang="en-GB" sz="3200" dirty="0"/>
              <a:t> o </a:t>
            </a:r>
            <a:r>
              <a:rPr lang="en-GB" sz="3200" dirty="0" smtClean="0"/>
              <a:t>sut a </a:t>
            </a:r>
            <a:r>
              <a:rPr lang="en-GB" sz="3200" dirty="0"/>
              <a:t>lle </a:t>
            </a:r>
            <a:r>
              <a:rPr lang="en-GB" sz="3200" dirty="0" smtClean="0"/>
              <a:t>y </a:t>
            </a:r>
            <a:r>
              <a:rPr lang="en-GB" sz="3200" dirty="0" err="1" smtClean="0"/>
              <a:t>gwelir</a:t>
            </a:r>
            <a:r>
              <a:rPr lang="en-GB" sz="3200" dirty="0" smtClean="0"/>
              <a:t> </a:t>
            </a:r>
            <a:r>
              <a:rPr lang="en-GB" sz="3200" dirty="0" err="1"/>
              <a:t>syniadau</a:t>
            </a:r>
            <a:r>
              <a:rPr lang="en-GB" sz="3200" dirty="0"/>
              <a:t> Bruner </a:t>
            </a:r>
            <a:r>
              <a:rPr lang="en-GB" sz="3200" dirty="0" smtClean="0"/>
              <a:t>mewn </a:t>
            </a:r>
            <a:r>
              <a:rPr lang="en-GB" sz="3200" dirty="0" err="1"/>
              <a:t>addysg</a:t>
            </a:r>
            <a:r>
              <a:rPr lang="en-GB" sz="3200" dirty="0"/>
              <a:t> heddiw</a:t>
            </a:r>
          </a:p>
        </p:txBody>
      </p:sp>
      <p:sp>
        <p:nvSpPr>
          <p:cNvPr id="4" name="Text Placeholder 3"/>
          <p:cNvSpPr>
            <a:spLocks noGrp="1"/>
          </p:cNvSpPr>
          <p:nvPr>
            <p:ph type="body" sz="half" idx="2"/>
          </p:nvPr>
        </p:nvSpPr>
        <p:spPr>
          <a:xfrm>
            <a:off x="5674359" y="2187124"/>
            <a:ext cx="4038600" cy="4533900"/>
          </a:xfrm>
        </p:spPr>
        <p:txBody>
          <a:bodyPr>
            <a:normAutofit/>
          </a:bodyPr>
          <a:lstStyle/>
          <a:p>
            <a:r>
              <a:rPr lang="en-GB" sz="3200" i="1" dirty="0"/>
              <a:t>List how and where Bruner’s ideas can be seen in education today</a:t>
            </a:r>
          </a:p>
        </p:txBody>
      </p:sp>
      <p:pic>
        <p:nvPicPr>
          <p:cNvPr id="5" name="Picture 4"/>
          <p:cNvPicPr>
            <a:picLocks noChangeAspect="1"/>
          </p:cNvPicPr>
          <p:nvPr/>
        </p:nvPicPr>
        <p:blipFill>
          <a:blip r:embed="rId2"/>
          <a:stretch>
            <a:fillRect/>
          </a:stretch>
        </p:blipFill>
        <p:spPr>
          <a:xfrm>
            <a:off x="9523306" y="236672"/>
            <a:ext cx="1859019" cy="1767254"/>
          </a:xfrm>
          <a:prstGeom prst="rect">
            <a:avLst/>
          </a:prstGeom>
        </p:spPr>
      </p:pic>
    </p:spTree>
    <p:extLst>
      <p:ext uri="{BB962C8B-B14F-4D97-AF65-F5344CB8AC3E}">
        <p14:creationId xmlns:p14="http://schemas.microsoft.com/office/powerpoint/2010/main" val="394897714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3"/>
          <p:cNvSpPr>
            <a:spLocks noGrp="1" noChangeArrowheads="1"/>
          </p:cNvSpPr>
          <p:nvPr>
            <p:ph sz="half" idx="4294967295"/>
          </p:nvPr>
        </p:nvSpPr>
        <p:spPr>
          <a:xfrm>
            <a:off x="1524000" y="2013439"/>
            <a:ext cx="3714750" cy="4264270"/>
          </a:xfrm>
        </p:spPr>
        <p:txBody>
          <a:bodyPr/>
          <a:lstStyle/>
          <a:p>
            <a:r>
              <a:rPr lang="en-GB" altLang="en-US" sz="3600" i="1" dirty="0">
                <a:ea typeface="ＭＳ Ｐゴシック" pitchFamily="34" charset="-128"/>
              </a:rPr>
              <a:t> ‘Talent is not something to be found in the few; it is to be developed in the many ’ </a:t>
            </a:r>
            <a:r>
              <a:rPr lang="en-GB" altLang="en-US" i="1" dirty="0">
                <a:ea typeface="ＭＳ Ｐゴシック" pitchFamily="34" charset="-128"/>
              </a:rPr>
              <a:t>(Bloom, Cited in Anderson et al, 2001) </a:t>
            </a:r>
          </a:p>
          <a:p>
            <a:pPr marL="0" indent="0" eaLnBrk="1" hangingPunct="1">
              <a:buNone/>
            </a:pPr>
            <a:endParaRPr lang="en-GB" altLang="en-US" sz="2800" dirty="0">
              <a:ea typeface="ＭＳ Ｐゴシック" pitchFamily="34" charset="-128"/>
            </a:endParaRPr>
          </a:p>
        </p:txBody>
      </p:sp>
      <p:sp>
        <p:nvSpPr>
          <p:cNvPr id="51202" name="Rectangle 2"/>
          <p:cNvSpPr>
            <a:spLocks noGrp="1" noChangeArrowheads="1"/>
          </p:cNvSpPr>
          <p:nvPr>
            <p:ph type="title" idx="4294967295"/>
          </p:nvPr>
        </p:nvSpPr>
        <p:spPr>
          <a:xfrm>
            <a:off x="1524000" y="381000"/>
            <a:ext cx="9144000" cy="939800"/>
          </a:xfrm>
        </p:spPr>
        <p:txBody>
          <a:bodyPr rtlCol="0">
            <a:normAutofit fontScale="90000"/>
          </a:bodyPr>
          <a:lstStyle/>
          <a:p>
            <a:pPr algn="ctr">
              <a:defRPr/>
            </a:pPr>
            <a:r>
              <a:rPr lang="en-GB" sz="4400" dirty="0"/>
              <a:t>Benjamin Bloom</a:t>
            </a:r>
            <a:br>
              <a:rPr lang="en-GB" sz="4400" dirty="0"/>
            </a:br>
            <a:r>
              <a:rPr lang="en-GB" sz="4400" dirty="0"/>
              <a:t>1913-1999</a:t>
            </a:r>
            <a:endParaRPr lang="en-GB" dirty="0">
              <a:ea typeface="+mj-ea"/>
              <a:cs typeface="+mj-cs"/>
            </a:endParaRPr>
          </a:p>
        </p:txBody>
      </p:sp>
      <p:pic>
        <p:nvPicPr>
          <p:cNvPr id="2" name="Picture 1"/>
          <p:cNvPicPr>
            <a:picLocks noChangeAspect="1"/>
          </p:cNvPicPr>
          <p:nvPr/>
        </p:nvPicPr>
        <p:blipFill>
          <a:blip r:embed="rId2"/>
          <a:stretch>
            <a:fillRect/>
          </a:stretch>
        </p:blipFill>
        <p:spPr>
          <a:xfrm>
            <a:off x="6976695" y="2013439"/>
            <a:ext cx="2949819" cy="3578469"/>
          </a:xfrm>
          <a:prstGeom prst="rect">
            <a:avLst/>
          </a:prstGeom>
        </p:spPr>
      </p:pic>
    </p:spTree>
    <p:extLst>
      <p:ext uri="{BB962C8B-B14F-4D97-AF65-F5344CB8AC3E}">
        <p14:creationId xmlns:p14="http://schemas.microsoft.com/office/powerpoint/2010/main" val="13328127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0573" y="565573"/>
            <a:ext cx="7024744" cy="1143000"/>
          </a:xfrm>
        </p:spPr>
        <p:txBody>
          <a:bodyPr/>
          <a:lstStyle/>
          <a:p>
            <a:r>
              <a:rPr lang="en-GB" dirty="0" smtClean="0"/>
              <a:t>Bloom</a:t>
            </a:r>
            <a:endParaRPr lang="en-GB" dirty="0"/>
          </a:p>
        </p:txBody>
      </p:sp>
      <p:sp>
        <p:nvSpPr>
          <p:cNvPr id="3" name="Content Placeholder 2"/>
          <p:cNvSpPr>
            <a:spLocks noGrp="1"/>
          </p:cNvSpPr>
          <p:nvPr>
            <p:ph sz="half" idx="1"/>
          </p:nvPr>
        </p:nvSpPr>
        <p:spPr>
          <a:xfrm>
            <a:off x="880533" y="1916592"/>
            <a:ext cx="3733800" cy="4319954"/>
          </a:xfrm>
        </p:spPr>
        <p:txBody>
          <a:bodyPr>
            <a:normAutofit lnSpcReduction="10000"/>
          </a:bodyPr>
          <a:lstStyle/>
          <a:p>
            <a:r>
              <a:rPr lang="en-GB" sz="2000" dirty="0" err="1" smtClean="0"/>
              <a:t>Cyfoeth</a:t>
            </a:r>
            <a:r>
              <a:rPr lang="en-GB" sz="2000" dirty="0" smtClean="0"/>
              <a:t> a dosbarth </a:t>
            </a:r>
            <a:r>
              <a:rPr lang="en-GB" sz="2000" dirty="0" err="1" smtClean="0"/>
              <a:t>cymdeithasol</a:t>
            </a:r>
            <a:r>
              <a:rPr lang="en-GB" sz="2000" dirty="0" smtClean="0"/>
              <a:t> – yn </a:t>
            </a:r>
            <a:r>
              <a:rPr lang="en-GB" sz="2000" dirty="0" err="1" smtClean="0"/>
              <a:t>chwarae</a:t>
            </a:r>
            <a:r>
              <a:rPr lang="en-GB" sz="2000" dirty="0" smtClean="0"/>
              <a:t> rhan </a:t>
            </a:r>
            <a:r>
              <a:rPr lang="en-GB" sz="2000" dirty="0" err="1" smtClean="0"/>
              <a:t>sylweddol</a:t>
            </a:r>
            <a:r>
              <a:rPr lang="en-GB" sz="2000" dirty="0" smtClean="0"/>
              <a:t> </a:t>
            </a:r>
            <a:r>
              <a:rPr lang="en-GB" sz="2000" dirty="0" err="1" smtClean="0"/>
              <a:t>i</a:t>
            </a:r>
            <a:r>
              <a:rPr lang="en-GB" sz="2000" dirty="0" smtClean="0"/>
              <a:t> </a:t>
            </a:r>
            <a:r>
              <a:rPr lang="en-GB" sz="2000" dirty="0" err="1" smtClean="0"/>
              <a:t>benderfynu</a:t>
            </a:r>
            <a:r>
              <a:rPr lang="en-GB" sz="2000" dirty="0" smtClean="0"/>
              <a:t> pa </a:t>
            </a:r>
            <a:r>
              <a:rPr lang="en-GB" sz="2000" dirty="0" err="1" smtClean="0"/>
              <a:t>mor</a:t>
            </a:r>
            <a:r>
              <a:rPr lang="en-GB" sz="2000" dirty="0" smtClean="0"/>
              <a:t> </a:t>
            </a:r>
            <a:r>
              <a:rPr lang="en-GB" sz="2000" dirty="0" err="1" smtClean="0"/>
              <a:t>lwyddiannus</a:t>
            </a:r>
            <a:r>
              <a:rPr lang="en-GB" sz="2000" dirty="0" smtClean="0"/>
              <a:t> </a:t>
            </a:r>
            <a:r>
              <a:rPr lang="en-GB" sz="2000" dirty="0" err="1" smtClean="0"/>
              <a:t>mae</a:t>
            </a:r>
            <a:r>
              <a:rPr lang="en-GB" sz="2000" dirty="0" smtClean="0"/>
              <a:t> plant yn </a:t>
            </a:r>
            <a:r>
              <a:rPr lang="en-GB" sz="2000" dirty="0" err="1" smtClean="0"/>
              <a:t>yr</a:t>
            </a:r>
            <a:r>
              <a:rPr lang="en-GB" sz="2000" dirty="0" smtClean="0"/>
              <a:t> ysgol</a:t>
            </a:r>
          </a:p>
          <a:p>
            <a:r>
              <a:rPr lang="en-GB" sz="2000" dirty="0" err="1" smtClean="0"/>
              <a:t>Credai</a:t>
            </a:r>
            <a:r>
              <a:rPr lang="en-GB" sz="2000" dirty="0" smtClean="0"/>
              <a:t> Bloom y </a:t>
            </a:r>
            <a:r>
              <a:rPr lang="en-GB" sz="2000" dirty="0" err="1" smtClean="0"/>
              <a:t>gallai</a:t>
            </a:r>
            <a:r>
              <a:rPr lang="en-GB" sz="2000" dirty="0" smtClean="0"/>
              <a:t> </a:t>
            </a:r>
            <a:r>
              <a:rPr lang="en-GB" sz="2000" dirty="0" err="1" smtClean="0"/>
              <a:t>pawb</a:t>
            </a:r>
            <a:r>
              <a:rPr lang="en-GB" sz="2000" dirty="0" smtClean="0"/>
              <a:t> </a:t>
            </a:r>
            <a:r>
              <a:rPr lang="en-GB" sz="2000" dirty="0" err="1" smtClean="0"/>
              <a:t>ddysgu</a:t>
            </a:r>
            <a:r>
              <a:rPr lang="en-GB" sz="2000" dirty="0" smtClean="0"/>
              <a:t> sgiliau </a:t>
            </a:r>
            <a:r>
              <a:rPr lang="en-GB" sz="2000" dirty="0"/>
              <a:t>a</a:t>
            </a:r>
            <a:r>
              <a:rPr lang="en-GB" sz="2000" dirty="0" smtClean="0"/>
              <a:t> gwybodaeth </a:t>
            </a:r>
            <a:r>
              <a:rPr lang="en-GB" sz="2000" dirty="0" err="1" smtClean="0"/>
              <a:t>sylfaenol</a:t>
            </a:r>
            <a:r>
              <a:rPr lang="en-GB" sz="2000" dirty="0" smtClean="0"/>
              <a:t> </a:t>
            </a:r>
            <a:r>
              <a:rPr lang="en-GB" sz="2000" dirty="0" err="1" smtClean="0"/>
              <a:t>os</a:t>
            </a:r>
            <a:r>
              <a:rPr lang="en-GB" sz="2000" dirty="0" smtClean="0"/>
              <a:t> oes amser</a:t>
            </a:r>
            <a:r>
              <a:rPr lang="en-GB" sz="2000" dirty="0"/>
              <a:t> </a:t>
            </a:r>
            <a:r>
              <a:rPr lang="en-GB" sz="2000" dirty="0" err="1" smtClean="0"/>
              <a:t>ganddynt</a:t>
            </a:r>
            <a:r>
              <a:rPr lang="en-GB" sz="2000" dirty="0" smtClean="0"/>
              <a:t> </a:t>
            </a:r>
            <a:r>
              <a:rPr lang="en-GB" sz="2000" dirty="0" err="1" smtClean="0"/>
              <a:t>i</a:t>
            </a:r>
            <a:r>
              <a:rPr lang="en-GB" sz="2000" dirty="0" smtClean="0"/>
              <a:t> wneud hynny</a:t>
            </a:r>
          </a:p>
          <a:p>
            <a:r>
              <a:rPr lang="en-GB" sz="2000" dirty="0" err="1" smtClean="0"/>
              <a:t>Poeni</a:t>
            </a:r>
            <a:r>
              <a:rPr lang="en-GB" sz="2000" dirty="0" smtClean="0"/>
              <a:t> am </a:t>
            </a:r>
            <a:r>
              <a:rPr lang="en-GB" sz="2000" dirty="0" err="1" smtClean="0"/>
              <a:t>ddysgu</a:t>
            </a:r>
            <a:r>
              <a:rPr lang="en-GB" sz="2000" dirty="0" smtClean="0"/>
              <a:t> </a:t>
            </a:r>
            <a:r>
              <a:rPr lang="en-GB" sz="2000" dirty="0" err="1" smtClean="0"/>
              <a:t>ar</a:t>
            </a:r>
            <a:r>
              <a:rPr lang="en-GB" sz="2000" dirty="0" smtClean="0"/>
              <a:t> y </a:t>
            </a:r>
            <a:r>
              <a:rPr lang="en-GB" sz="2000" dirty="0" err="1" smtClean="0"/>
              <a:t>cof</a:t>
            </a:r>
            <a:r>
              <a:rPr lang="en-GB" sz="2000" dirty="0" smtClean="0"/>
              <a:t> – </a:t>
            </a:r>
            <a:r>
              <a:rPr lang="en-GB" sz="2000" dirty="0" err="1" smtClean="0"/>
              <a:t>cofio</a:t>
            </a:r>
            <a:r>
              <a:rPr lang="en-GB" sz="2000" dirty="0" smtClean="0"/>
              <a:t> gwybodaeth yn </a:t>
            </a:r>
            <a:r>
              <a:rPr lang="en-GB" sz="2000" dirty="0" err="1" smtClean="0"/>
              <a:t>ddigon</a:t>
            </a:r>
            <a:r>
              <a:rPr lang="en-GB" sz="2000" dirty="0" smtClean="0"/>
              <a:t> </a:t>
            </a:r>
            <a:r>
              <a:rPr lang="en-GB" sz="2000" dirty="0" err="1" smtClean="0"/>
              <a:t>hir</a:t>
            </a:r>
            <a:r>
              <a:rPr lang="en-GB" sz="2000" dirty="0" smtClean="0"/>
              <a:t> </a:t>
            </a:r>
            <a:r>
              <a:rPr lang="en-GB" sz="2000" dirty="0" err="1" smtClean="0"/>
              <a:t>i</a:t>
            </a:r>
            <a:r>
              <a:rPr lang="en-GB" sz="2000" dirty="0" smtClean="0"/>
              <a:t> </a:t>
            </a:r>
            <a:r>
              <a:rPr lang="en-GB" sz="2000" dirty="0" err="1" smtClean="0"/>
              <a:t>lwyddo</a:t>
            </a:r>
            <a:r>
              <a:rPr lang="en-GB" sz="2000" dirty="0" smtClean="0"/>
              <a:t> mewn </a:t>
            </a:r>
            <a:r>
              <a:rPr lang="en-GB" sz="2000" dirty="0" err="1" smtClean="0"/>
              <a:t>arholiad</a:t>
            </a:r>
            <a:endParaRPr lang="en-GB" sz="2000" dirty="0"/>
          </a:p>
        </p:txBody>
      </p:sp>
      <p:sp>
        <p:nvSpPr>
          <p:cNvPr id="4" name="Content Placeholder 3"/>
          <p:cNvSpPr>
            <a:spLocks noGrp="1"/>
          </p:cNvSpPr>
          <p:nvPr>
            <p:ph sz="half" idx="2"/>
          </p:nvPr>
        </p:nvSpPr>
        <p:spPr>
          <a:xfrm>
            <a:off x="5275072" y="2275579"/>
            <a:ext cx="3584448" cy="4319954"/>
          </a:xfrm>
        </p:spPr>
        <p:txBody>
          <a:bodyPr>
            <a:normAutofit lnSpcReduction="10000"/>
          </a:bodyPr>
          <a:lstStyle/>
          <a:p>
            <a:r>
              <a:rPr lang="en-GB" sz="2000" i="1" dirty="0" smtClean="0"/>
              <a:t>Privilege and social class – large part in deciding how well children did at school</a:t>
            </a:r>
          </a:p>
          <a:p>
            <a:r>
              <a:rPr lang="en-GB" sz="2000" i="1" dirty="0" smtClean="0"/>
              <a:t>Bloom </a:t>
            </a:r>
            <a:r>
              <a:rPr lang="en-GB" sz="2000" i="1" dirty="0"/>
              <a:t>thought everyone could learn the fundamentals of skills and knowledge if they had time to do so</a:t>
            </a:r>
            <a:r>
              <a:rPr lang="en-GB" sz="2000" i="1" dirty="0" smtClean="0"/>
              <a:t>.</a:t>
            </a:r>
          </a:p>
          <a:p>
            <a:r>
              <a:rPr lang="en-GB" sz="2000" i="1" dirty="0" smtClean="0"/>
              <a:t>Worried by rote learning – retaining information long enough to pass an exam</a:t>
            </a:r>
            <a:endParaRPr lang="en-GB" sz="2000" i="1" dirty="0"/>
          </a:p>
          <a:p>
            <a:endParaRPr lang="en-GB" i="1" dirty="0"/>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42783122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550334" y="89747"/>
            <a:ext cx="9252520" cy="1143000"/>
          </a:xfrm>
        </p:spPr>
        <p:txBody>
          <a:bodyPr>
            <a:normAutofit fontScale="90000"/>
          </a:bodyPr>
          <a:lstStyle/>
          <a:p>
            <a:pPr>
              <a:defRPr/>
            </a:pPr>
            <a:r>
              <a:rPr lang="en-GB" dirty="0" smtClean="0"/>
              <a:t/>
            </a:r>
            <a:br>
              <a:rPr lang="en-GB" dirty="0" smtClean="0"/>
            </a:br>
            <a:r>
              <a:rPr lang="en-GB" dirty="0" err="1"/>
              <a:t>Tacsonomeg</a:t>
            </a:r>
            <a:r>
              <a:rPr lang="en-GB" dirty="0"/>
              <a:t> Bloom o </a:t>
            </a:r>
            <a:r>
              <a:rPr lang="en-GB" dirty="0" err="1"/>
              <a:t>Nodau</a:t>
            </a:r>
            <a:r>
              <a:rPr lang="en-GB" dirty="0"/>
              <a:t> </a:t>
            </a:r>
            <a:r>
              <a:rPr lang="en-GB" dirty="0" err="1"/>
              <a:t>Addysgol</a:t>
            </a:r>
            <a:r>
              <a:rPr lang="en-GB" i="1" dirty="0"/>
              <a:t/>
            </a:r>
            <a:br>
              <a:rPr lang="en-GB" i="1" dirty="0"/>
            </a:br>
            <a:r>
              <a:rPr lang="en-GB" dirty="0"/>
              <a:t>Bloom’s Taxonomy of Educational Objectives</a:t>
            </a:r>
            <a:r>
              <a:rPr lang="en-GB" dirty="0" smtClean="0"/>
              <a:t/>
            </a:r>
            <a:br>
              <a:rPr lang="en-GB" dirty="0" smtClean="0"/>
            </a:br>
            <a:endParaRPr lang="en-GB" i="1" dirty="0" smtClean="0"/>
          </a:p>
        </p:txBody>
      </p:sp>
      <p:sp>
        <p:nvSpPr>
          <p:cNvPr id="22531" name="Rectangle 3"/>
          <p:cNvSpPr>
            <a:spLocks noGrp="1" noChangeArrowheads="1"/>
          </p:cNvSpPr>
          <p:nvPr>
            <p:ph type="body" sz="half" idx="1"/>
          </p:nvPr>
        </p:nvSpPr>
        <p:spPr>
          <a:xfrm>
            <a:off x="318348" y="2128520"/>
            <a:ext cx="4610630" cy="4533900"/>
          </a:xfrm>
        </p:spPr>
        <p:txBody>
          <a:bodyPr>
            <a:normAutofit fontScale="92500" lnSpcReduction="20000"/>
          </a:bodyPr>
          <a:lstStyle/>
          <a:p>
            <a:pPr marL="533400" indent="-533400">
              <a:buFont typeface="Wingdings" pitchFamily="2" charset="2"/>
              <a:buAutoNum type="arabicPeriod"/>
              <a:defRPr/>
            </a:pPr>
            <a:endParaRPr lang="en-GB" altLang="en-US" sz="2800" i="1" dirty="0">
              <a:ea typeface="ＭＳ Ｐゴシック" pitchFamily="34" charset="-128"/>
            </a:endParaRPr>
          </a:p>
          <a:p>
            <a:pPr marL="533400" indent="-533400">
              <a:defRPr/>
            </a:pPr>
            <a:r>
              <a:rPr lang="en-GB" altLang="en-US" sz="3600" dirty="0" err="1">
                <a:ea typeface="ＭＳ Ｐゴシック" pitchFamily="34" charset="-128"/>
              </a:rPr>
              <a:t>Tacsonomeg</a:t>
            </a:r>
            <a:r>
              <a:rPr lang="en-GB" altLang="en-US" sz="3600" dirty="0">
                <a:ea typeface="ＭＳ Ｐゴシック" pitchFamily="34" charset="-128"/>
              </a:rPr>
              <a:t> </a:t>
            </a:r>
            <a:r>
              <a:rPr lang="en-GB" altLang="en-US" sz="3600" dirty="0" smtClean="0">
                <a:ea typeface="ＭＳ Ｐゴシック" pitchFamily="34" charset="-128"/>
              </a:rPr>
              <a:t>–</a:t>
            </a:r>
            <a:endParaRPr lang="en-GB" altLang="en-US" sz="3600" dirty="0">
              <a:ea typeface="ＭＳ Ｐゴシック" pitchFamily="34" charset="-128"/>
            </a:endParaRPr>
          </a:p>
          <a:p>
            <a:pPr marL="827088" lvl="1" indent="-571500">
              <a:buFont typeface="Courier New" panose="02070309020205020404" pitchFamily="49" charset="0"/>
              <a:buChar char="o"/>
              <a:defRPr/>
            </a:pPr>
            <a:r>
              <a:rPr lang="en-GB" altLang="en-US" sz="3600" dirty="0" err="1" smtClean="0">
                <a:ea typeface="ＭＳ Ｐゴシック" pitchFamily="34" charset="-128"/>
              </a:rPr>
              <a:t>Dosbarthu</a:t>
            </a:r>
            <a:endParaRPr lang="en-GB" altLang="en-US" sz="3600" dirty="0">
              <a:ea typeface="ＭＳ Ｐゴシック" pitchFamily="34" charset="-128"/>
            </a:endParaRPr>
          </a:p>
          <a:p>
            <a:pPr marL="827088" lvl="1" indent="-571500">
              <a:buFont typeface="Courier New" panose="02070309020205020404" pitchFamily="49" charset="0"/>
              <a:buChar char="o"/>
              <a:defRPr/>
            </a:pPr>
            <a:r>
              <a:rPr lang="en-GB" altLang="en-US" sz="3200" dirty="0" err="1">
                <a:ea typeface="ＭＳ Ｐゴシック" pitchFamily="34" charset="-128"/>
              </a:rPr>
              <a:t>Categoreiddio</a:t>
            </a:r>
            <a:r>
              <a:rPr lang="en-GB" altLang="en-US" sz="3200" dirty="0">
                <a:ea typeface="ＭＳ Ｐゴシック" pitchFamily="34" charset="-128"/>
              </a:rPr>
              <a:t> </a:t>
            </a:r>
            <a:r>
              <a:rPr lang="en-GB" altLang="en-US" sz="3200" dirty="0" err="1">
                <a:ea typeface="ＭＳ Ｐゴシック" pitchFamily="34" charset="-128"/>
              </a:rPr>
              <a:t>lefelau</a:t>
            </a:r>
            <a:r>
              <a:rPr lang="en-GB" altLang="en-US" sz="3200" dirty="0">
                <a:ea typeface="ＭＳ Ｐゴシック" pitchFamily="34" charset="-128"/>
              </a:rPr>
              <a:t> o </a:t>
            </a:r>
            <a:r>
              <a:rPr lang="en-GB" altLang="en-US" sz="3200" dirty="0" err="1" smtClean="0">
                <a:ea typeface="ＭＳ Ｐゴシック" pitchFamily="34" charset="-128"/>
              </a:rPr>
              <a:t>ddysgu</a:t>
            </a:r>
            <a:endParaRPr lang="en-GB" altLang="en-US" sz="3200" dirty="0" smtClean="0">
              <a:ea typeface="ＭＳ Ｐゴシック" pitchFamily="34" charset="-128"/>
            </a:endParaRPr>
          </a:p>
          <a:p>
            <a:pPr marL="827088" lvl="1" indent="-571500">
              <a:buFont typeface="Courier New" panose="02070309020205020404" pitchFamily="49" charset="0"/>
              <a:buChar char="o"/>
              <a:defRPr/>
            </a:pPr>
            <a:r>
              <a:rPr lang="en-GB" altLang="en-US" sz="3200" i="1" dirty="0">
                <a:ea typeface="ＭＳ Ｐゴシック" pitchFamily="34" charset="-128"/>
                <a:hlinkClick r:id="rId2"/>
              </a:rPr>
              <a:t>Structuring the Learning Journey</a:t>
            </a:r>
            <a:endParaRPr lang="en-GB" altLang="en-US" sz="3200" i="1" dirty="0">
              <a:ea typeface="ＭＳ Ｐゴシック" pitchFamily="34" charset="-128"/>
            </a:endParaRPr>
          </a:p>
          <a:p>
            <a:pPr marL="827088" lvl="1" indent="-571500">
              <a:buFont typeface="Courier New" panose="02070309020205020404" pitchFamily="49" charset="0"/>
              <a:buChar char="o"/>
              <a:defRPr/>
            </a:pPr>
            <a:endParaRPr lang="en-GB" altLang="en-US" sz="3200" dirty="0">
              <a:ea typeface="ＭＳ Ｐゴシック" pitchFamily="34" charset="-128"/>
            </a:endParaRPr>
          </a:p>
          <a:p>
            <a:pPr marL="0" indent="0">
              <a:buNone/>
              <a:defRPr/>
            </a:pPr>
            <a:r>
              <a:rPr lang="en-GB" altLang="en-US" sz="3600" dirty="0">
                <a:ea typeface="ＭＳ Ｐゴシック" pitchFamily="34" charset="-128"/>
              </a:rPr>
              <a:t> </a:t>
            </a:r>
            <a:endParaRPr lang="en-GB" altLang="en-US" sz="3600" i="1" dirty="0">
              <a:ea typeface="ＭＳ Ｐゴシック" pitchFamily="34" charset="-128"/>
            </a:endParaRPr>
          </a:p>
          <a:p>
            <a:pPr marL="533400" indent="-533400">
              <a:defRPr/>
            </a:pPr>
            <a:endParaRPr lang="en-GB" altLang="en-US" sz="2800" dirty="0">
              <a:ea typeface="ＭＳ Ｐゴシック" pitchFamily="34" charset="-128"/>
            </a:endParaRPr>
          </a:p>
        </p:txBody>
      </p:sp>
      <p:sp>
        <p:nvSpPr>
          <p:cNvPr id="18436" name="Content Placeholder 2"/>
          <p:cNvSpPr>
            <a:spLocks noGrp="1"/>
          </p:cNvSpPr>
          <p:nvPr>
            <p:ph sz="half" idx="2"/>
          </p:nvPr>
        </p:nvSpPr>
        <p:spPr>
          <a:xfrm>
            <a:off x="4707467" y="1837267"/>
            <a:ext cx="5384800" cy="4533900"/>
          </a:xfrm>
        </p:spPr>
        <p:txBody>
          <a:bodyPr>
            <a:normAutofit/>
          </a:bodyPr>
          <a:lstStyle/>
          <a:p>
            <a:pPr marL="109537" indent="0">
              <a:lnSpc>
                <a:spcPct val="80000"/>
              </a:lnSpc>
              <a:buNone/>
              <a:defRPr/>
            </a:pPr>
            <a:endParaRPr lang="en-GB" altLang="en-US" sz="3600" dirty="0">
              <a:ea typeface="ＭＳ Ｐゴシック" pitchFamily="34" charset="-128"/>
            </a:endParaRPr>
          </a:p>
          <a:p>
            <a:pPr>
              <a:lnSpc>
                <a:spcPct val="80000"/>
              </a:lnSpc>
              <a:defRPr/>
            </a:pPr>
            <a:r>
              <a:rPr lang="en-GB" altLang="en-US" sz="3600" i="1" dirty="0">
                <a:ea typeface="ＭＳ Ｐゴシック" pitchFamily="34" charset="-128"/>
              </a:rPr>
              <a:t>Taxonomy –</a:t>
            </a:r>
          </a:p>
          <a:p>
            <a:pPr lvl="1">
              <a:lnSpc>
                <a:spcPct val="110000"/>
              </a:lnSpc>
              <a:defRPr/>
            </a:pPr>
            <a:r>
              <a:rPr lang="en-GB" altLang="en-US" sz="3600" i="1" dirty="0" smtClean="0">
                <a:ea typeface="ＭＳ Ｐゴシック" pitchFamily="34" charset="-128"/>
              </a:rPr>
              <a:t>Classification</a:t>
            </a:r>
            <a:endParaRPr lang="en-GB" altLang="en-US" sz="3600" i="1" dirty="0">
              <a:ea typeface="ＭＳ Ｐゴシック" pitchFamily="34" charset="-128"/>
            </a:endParaRPr>
          </a:p>
          <a:p>
            <a:pPr lvl="1">
              <a:lnSpc>
                <a:spcPct val="110000"/>
              </a:lnSpc>
              <a:defRPr/>
            </a:pPr>
            <a:r>
              <a:rPr lang="en-GB" altLang="en-US" sz="3600" i="1" dirty="0">
                <a:ea typeface="ＭＳ Ｐゴシック" pitchFamily="34" charset="-128"/>
              </a:rPr>
              <a:t>Categorising levels of </a:t>
            </a:r>
            <a:r>
              <a:rPr lang="en-GB" altLang="en-US" sz="3600" i="1" dirty="0" smtClean="0">
                <a:ea typeface="ＭＳ Ｐゴシック" pitchFamily="34" charset="-128"/>
              </a:rPr>
              <a:t>learning</a:t>
            </a:r>
          </a:p>
          <a:p>
            <a:pPr lvl="1">
              <a:lnSpc>
                <a:spcPct val="110000"/>
              </a:lnSpc>
              <a:defRPr/>
            </a:pPr>
            <a:r>
              <a:rPr lang="en-GB" altLang="en-US" sz="2800" i="1" dirty="0" smtClean="0">
                <a:ea typeface="ＭＳ Ｐゴシック" pitchFamily="34" charset="-128"/>
                <a:hlinkClick r:id="rId2"/>
              </a:rPr>
              <a:t>Structuring the Learning Journey</a:t>
            </a:r>
            <a:endParaRPr lang="en-GB" altLang="en-US" sz="2800" i="1" dirty="0">
              <a:ea typeface="ＭＳ Ｐゴシック" pitchFamily="34" charset="-128"/>
            </a:endParaRPr>
          </a:p>
          <a:p>
            <a:pPr lvl="1">
              <a:lnSpc>
                <a:spcPct val="80000"/>
              </a:lnSpc>
              <a:defRPr/>
            </a:pPr>
            <a:endParaRPr lang="en-GB" altLang="en-US" sz="2000" b="1" dirty="0">
              <a:ea typeface="ＭＳ Ｐゴシック" pitchFamily="34" charset="-128"/>
            </a:endParaRPr>
          </a:p>
        </p:txBody>
      </p:sp>
      <p:pic>
        <p:nvPicPr>
          <p:cNvPr id="6" name="Picture 5"/>
          <p:cNvPicPr>
            <a:picLocks noChangeAspect="1"/>
          </p:cNvPicPr>
          <p:nvPr/>
        </p:nvPicPr>
        <p:blipFill>
          <a:blip r:embed="rId3"/>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1330333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normAutofit/>
          </a:bodyPr>
          <a:lstStyle/>
          <a:p>
            <a:pPr>
              <a:defRPr/>
            </a:pPr>
            <a:r>
              <a:rPr lang="en-GB" dirty="0" err="1" smtClean="0">
                <a:ea typeface="+mj-ea"/>
                <a:cs typeface="+mj-cs"/>
              </a:rPr>
              <a:t>Tacsonomi</a:t>
            </a:r>
            <a:r>
              <a:rPr lang="en-GB" dirty="0" smtClean="0">
                <a:ea typeface="+mj-ea"/>
                <a:cs typeface="+mj-cs"/>
              </a:rPr>
              <a:t> Bloom / Bloom’s Taxonomy</a:t>
            </a:r>
            <a:endParaRPr lang="en-GB" dirty="0">
              <a:ea typeface="+mj-ea"/>
              <a:cs typeface="+mj-cs"/>
            </a:endParaRPr>
          </a:p>
        </p:txBody>
      </p:sp>
      <p:sp>
        <p:nvSpPr>
          <p:cNvPr id="31747" name="Text Placeholder 1"/>
          <p:cNvSpPr>
            <a:spLocks noGrp="1"/>
          </p:cNvSpPr>
          <p:nvPr>
            <p:ph type="body" sz="half" idx="1"/>
          </p:nvPr>
        </p:nvSpPr>
        <p:spPr>
          <a:xfrm>
            <a:off x="873335" y="1417638"/>
            <a:ext cx="4199891" cy="4533900"/>
          </a:xfrm>
        </p:spPr>
        <p:txBody>
          <a:bodyPr>
            <a:normAutofit/>
          </a:bodyPr>
          <a:lstStyle/>
          <a:p>
            <a:r>
              <a:rPr lang="en-GB" altLang="en-US" sz="3200" dirty="0" err="1">
                <a:ea typeface="ＭＳ Ｐゴシック" pitchFamily="34" charset="-128"/>
              </a:rPr>
              <a:t>Ym</a:t>
            </a:r>
            <a:r>
              <a:rPr lang="en-GB" altLang="en-US" sz="3200" dirty="0">
                <a:ea typeface="ＭＳ Ｐゴシック" pitchFamily="34" charset="-128"/>
              </a:rPr>
              <a:t> </a:t>
            </a:r>
            <a:r>
              <a:rPr lang="en-GB" altLang="en-US" sz="3200" dirty="0" err="1">
                <a:ea typeface="ＭＳ Ｐゴシック" pitchFamily="34" charset="-128"/>
              </a:rPr>
              <a:t>mhob</a:t>
            </a:r>
            <a:r>
              <a:rPr lang="en-GB" altLang="en-US" sz="3200" dirty="0">
                <a:ea typeface="ＭＳ Ｐゴシック" pitchFamily="34" charset="-128"/>
              </a:rPr>
              <a:t> </a:t>
            </a:r>
            <a:r>
              <a:rPr lang="en-GB" altLang="en-US" sz="3200" dirty="0" err="1">
                <a:ea typeface="ＭＳ Ｐゴシック" pitchFamily="34" charset="-128"/>
              </a:rPr>
              <a:t>categori</a:t>
            </a:r>
            <a:r>
              <a:rPr lang="en-GB" altLang="en-US" sz="3200" dirty="0">
                <a:ea typeface="ＭＳ Ｐゴシック" pitchFamily="34" charset="-128"/>
              </a:rPr>
              <a:t>, </a:t>
            </a:r>
            <a:r>
              <a:rPr lang="en-GB" altLang="en-US" sz="3200" dirty="0" err="1">
                <a:ea typeface="ＭＳ Ｐゴシック" pitchFamily="34" charset="-128"/>
              </a:rPr>
              <a:t>mae</a:t>
            </a:r>
            <a:r>
              <a:rPr lang="en-GB" altLang="en-US" sz="3200" dirty="0">
                <a:ea typeface="ＭＳ Ｐゴシック" pitchFamily="34" charset="-128"/>
              </a:rPr>
              <a:t> </a:t>
            </a:r>
            <a:r>
              <a:rPr lang="en-GB" altLang="en-US" sz="3200" dirty="0" err="1">
                <a:ea typeface="ＭＳ Ｐゴシック" pitchFamily="34" charset="-128"/>
              </a:rPr>
              <a:t>cyflawniad</a:t>
            </a:r>
            <a:r>
              <a:rPr lang="en-GB" altLang="en-US" sz="3200" dirty="0">
                <a:ea typeface="ＭＳ Ｐゴシック" pitchFamily="34" charset="-128"/>
              </a:rPr>
              <a:t> </a:t>
            </a:r>
            <a:r>
              <a:rPr lang="en-GB" altLang="en-US" sz="3200" dirty="0" err="1">
                <a:ea typeface="ＭＳ Ｐゴシック" pitchFamily="34" charset="-128"/>
              </a:rPr>
              <a:t>yn</a:t>
            </a:r>
            <a:r>
              <a:rPr lang="en-GB" altLang="en-US" sz="3200" dirty="0">
                <a:ea typeface="ＭＳ Ｐゴシック" pitchFamily="34" charset="-128"/>
              </a:rPr>
              <a:t> </a:t>
            </a:r>
            <a:r>
              <a:rPr lang="en-GB" altLang="en-US" sz="3200" dirty="0" err="1">
                <a:ea typeface="ＭＳ Ｐゴシック" pitchFamily="34" charset="-128"/>
              </a:rPr>
              <a:t>ddibynnol</a:t>
            </a:r>
            <a:r>
              <a:rPr lang="en-GB" altLang="en-US" sz="3200" dirty="0">
                <a:ea typeface="ＭＳ Ｐゴシック" pitchFamily="34" charset="-128"/>
              </a:rPr>
              <a:t> </a:t>
            </a:r>
            <a:r>
              <a:rPr lang="en-GB" altLang="en-US" sz="3200" dirty="0" err="1">
                <a:ea typeface="ＭＳ Ｐゴシック" pitchFamily="34" charset="-128"/>
              </a:rPr>
              <a:t>ar</a:t>
            </a:r>
            <a:r>
              <a:rPr lang="en-GB" altLang="en-US" sz="3200" dirty="0">
                <a:ea typeface="ＭＳ Ｐゴシック" pitchFamily="34" charset="-128"/>
              </a:rPr>
              <a:t> </a:t>
            </a:r>
            <a:r>
              <a:rPr lang="en-GB" altLang="en-US" sz="3200" dirty="0" err="1">
                <a:ea typeface="ＭＳ Ｐゴシック" pitchFamily="34" charset="-128"/>
              </a:rPr>
              <a:t>gaffael</a:t>
            </a:r>
            <a:r>
              <a:rPr lang="en-GB" altLang="en-US" sz="3200" dirty="0">
                <a:ea typeface="ＭＳ Ｐゴシック" pitchFamily="34" charset="-128"/>
              </a:rPr>
              <a:t> </a:t>
            </a:r>
            <a:r>
              <a:rPr lang="en-GB" altLang="en-US" sz="3200" dirty="0" err="1">
                <a:ea typeface="ＭＳ Ｐゴシック" pitchFamily="34" charset="-128"/>
              </a:rPr>
              <a:t>gwybodaeth</a:t>
            </a:r>
            <a:r>
              <a:rPr lang="en-GB" altLang="en-US" sz="3200" dirty="0">
                <a:ea typeface="ＭＳ Ｐゴシック" pitchFamily="34" charset="-128"/>
              </a:rPr>
              <a:t> a </a:t>
            </a:r>
            <a:r>
              <a:rPr lang="en-GB" altLang="en-US" sz="3200" dirty="0" err="1">
                <a:ea typeface="ＭＳ Ｐゴシック" pitchFamily="34" charset="-128"/>
              </a:rPr>
              <a:t>sgiliau</a:t>
            </a:r>
            <a:r>
              <a:rPr lang="en-GB" altLang="en-US" sz="3200" dirty="0">
                <a:ea typeface="ＭＳ Ｐゴシック" pitchFamily="34" charset="-128"/>
              </a:rPr>
              <a:t> </a:t>
            </a:r>
            <a:r>
              <a:rPr lang="en-GB" altLang="en-US" sz="3200" dirty="0" err="1">
                <a:ea typeface="ＭＳ Ｐゴシック" pitchFamily="34" charset="-128"/>
              </a:rPr>
              <a:t>ar</a:t>
            </a:r>
            <a:r>
              <a:rPr lang="en-GB" altLang="en-US" sz="3200" dirty="0">
                <a:ea typeface="ＭＳ Ｐゴシック" pitchFamily="34" charset="-128"/>
              </a:rPr>
              <a:t> y </a:t>
            </a:r>
            <a:r>
              <a:rPr lang="en-GB" altLang="en-US" sz="3200" dirty="0" err="1">
                <a:ea typeface="ＭＳ Ｐゴシック" pitchFamily="34" charset="-128"/>
              </a:rPr>
              <a:t>lefelau</a:t>
            </a:r>
            <a:r>
              <a:rPr lang="en-GB" altLang="en-US" sz="3200" dirty="0">
                <a:ea typeface="ＭＳ Ｐゴシック" pitchFamily="34" charset="-128"/>
              </a:rPr>
              <a:t> is</a:t>
            </a:r>
          </a:p>
        </p:txBody>
      </p:sp>
      <p:sp>
        <p:nvSpPr>
          <p:cNvPr id="31748" name="Rectangle 3"/>
          <p:cNvSpPr>
            <a:spLocks noGrp="1" noChangeArrowheads="1"/>
          </p:cNvSpPr>
          <p:nvPr>
            <p:ph sz="half" idx="2"/>
          </p:nvPr>
        </p:nvSpPr>
        <p:spPr>
          <a:xfrm>
            <a:off x="5527039" y="1539876"/>
            <a:ext cx="4294293" cy="4533900"/>
          </a:xfrm>
        </p:spPr>
        <p:txBody>
          <a:bodyPr>
            <a:normAutofit/>
          </a:bodyPr>
          <a:lstStyle/>
          <a:p>
            <a:pPr>
              <a:lnSpc>
                <a:spcPct val="80000"/>
              </a:lnSpc>
            </a:pPr>
            <a:r>
              <a:rPr lang="en-US" altLang="en-US" sz="3200" i="1" dirty="0">
                <a:ea typeface="ＭＳ Ｐゴシック" pitchFamily="34" charset="-128"/>
              </a:rPr>
              <a:t>In each category, achievement is dependent on having attained knowledge and skills at lower levels</a:t>
            </a:r>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7880164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1981200" y="304800"/>
            <a:ext cx="8839200" cy="1137138"/>
          </a:xfrm>
        </p:spPr>
        <p:txBody>
          <a:bodyPr>
            <a:normAutofit fontScale="90000"/>
          </a:bodyPr>
          <a:lstStyle/>
          <a:p>
            <a:pPr>
              <a:defRPr/>
            </a:pPr>
            <a:r>
              <a:rPr lang="en-GB" dirty="0" err="1"/>
              <a:t>Mynd</a:t>
            </a:r>
            <a:r>
              <a:rPr lang="en-GB" dirty="0"/>
              <a:t> </a:t>
            </a:r>
            <a:r>
              <a:rPr lang="en-GB" dirty="0" err="1"/>
              <a:t>i’r</a:t>
            </a:r>
            <a:r>
              <a:rPr lang="en-GB" dirty="0"/>
              <a:t> </a:t>
            </a:r>
            <a:r>
              <a:rPr lang="en-GB" dirty="0" err="1"/>
              <a:t>afael</a:t>
            </a:r>
            <a:r>
              <a:rPr lang="en-GB" dirty="0"/>
              <a:t> a </a:t>
            </a:r>
            <a:r>
              <a:rPr lang="en-GB" dirty="0" err="1"/>
              <a:t>phroblem</a:t>
            </a:r>
            <a:r>
              <a:rPr lang="en-GB" dirty="0"/>
              <a:t>: </a:t>
            </a:r>
            <a:r>
              <a:rPr lang="en-GB" dirty="0" err="1"/>
              <a:t>Tacsonomeg</a:t>
            </a:r>
            <a:r>
              <a:rPr lang="en-GB" dirty="0"/>
              <a:t/>
            </a:r>
            <a:br>
              <a:rPr lang="en-GB" dirty="0"/>
            </a:br>
            <a:r>
              <a:rPr lang="en-GB" dirty="0"/>
              <a:t>Approaching a Problem: </a:t>
            </a:r>
            <a:r>
              <a:rPr lang="en-GB" dirty="0" smtClean="0"/>
              <a:t>Taxonomy</a:t>
            </a:r>
            <a:r>
              <a:rPr lang="en-GB" dirty="0"/>
              <a:t/>
            </a:r>
            <a:br>
              <a:rPr lang="en-GB" dirty="0"/>
            </a:br>
            <a:r>
              <a:rPr lang="en-GB" altLang="en-US" sz="4000" dirty="0"/>
              <a:t/>
            </a:r>
            <a:br>
              <a:rPr lang="en-GB" altLang="en-US" sz="4000" dirty="0"/>
            </a:br>
            <a:r>
              <a:rPr lang="en-GB" sz="4000" dirty="0"/>
              <a:t> </a:t>
            </a:r>
          </a:p>
        </p:txBody>
      </p:sp>
      <p:graphicFrame>
        <p:nvGraphicFramePr>
          <p:cNvPr id="67587" name="Group 3"/>
          <p:cNvGraphicFramePr>
            <a:graphicFrameLocks noGrp="1"/>
          </p:cNvGraphicFramePr>
          <p:nvPr>
            <p:ph type="tbl" idx="1"/>
            <p:extLst>
              <p:ext uri="{D42A27DB-BD31-4B8C-83A1-F6EECF244321}">
                <p14:modId xmlns:p14="http://schemas.microsoft.com/office/powerpoint/2010/main" val="2257203168"/>
              </p:ext>
            </p:extLst>
          </p:nvPr>
        </p:nvGraphicFramePr>
        <p:xfrm>
          <a:off x="340882" y="1374986"/>
          <a:ext cx="10726744" cy="5381120"/>
        </p:xfrm>
        <a:graphic>
          <a:graphicData uri="http://schemas.openxmlformats.org/drawingml/2006/table">
            <a:tbl>
              <a:tblPr/>
              <a:tblGrid>
                <a:gridCol w="1354730">
                  <a:extLst>
                    <a:ext uri="{9D8B030D-6E8A-4147-A177-3AD203B41FA5}">
                      <a16:colId xmlns:a16="http://schemas.microsoft.com/office/drawing/2014/main" val="20000"/>
                    </a:ext>
                  </a:extLst>
                </a:gridCol>
                <a:gridCol w="4063156">
                  <a:extLst>
                    <a:ext uri="{9D8B030D-6E8A-4147-A177-3AD203B41FA5}">
                      <a16:colId xmlns:a16="http://schemas.microsoft.com/office/drawing/2014/main" val="20001"/>
                    </a:ext>
                  </a:extLst>
                </a:gridCol>
                <a:gridCol w="5308858">
                  <a:extLst>
                    <a:ext uri="{9D8B030D-6E8A-4147-A177-3AD203B41FA5}">
                      <a16:colId xmlns:a16="http://schemas.microsoft.com/office/drawing/2014/main" val="20002"/>
                    </a:ext>
                  </a:extLst>
                </a:gridCol>
              </a:tblGrid>
              <a:tr h="463253">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Competence</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Skills demonstrated</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smtClean="0">
                          <a:ln>
                            <a:noFill/>
                          </a:ln>
                          <a:solidFill>
                            <a:schemeClr val="tx1"/>
                          </a:solidFill>
                          <a:effectLst/>
                          <a:latin typeface="Arial" panose="020B0604020202020204" pitchFamily="34" charset="0"/>
                          <a:cs typeface="Arial" panose="020B0604020202020204" pitchFamily="34" charset="0"/>
                        </a:rPr>
                        <a:t>Question cues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06413">
                <a:tc>
                  <a:txBody>
                    <a:bodyPr/>
                    <a:lstStyle/>
                    <a:p>
                      <a:pPr marL="533400" marR="0" lvl="0" indent="-53340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1.Remembering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are able to recall information, know dates, events and places.</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list, define, tell, describe, identify, show, label, collect, examine, tabulate, quote, name, who, when, where</a:t>
                      </a:r>
                      <a:endPar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68638">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2. Understanding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can understand information. You can order, group and make inferences from information.</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summarise, describe, interpret, contrast, predict, associate, distinguish, estimate, discuss, extend</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06413">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3. Applying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can use information including methods, ideas and theories in new situations. You can solve problems using the skills of knowledge</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apply, demonstrate, calculate, complete, illustrate, show, solve, examine, modify, relate, change, classify, experiment, discover</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72154">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4. Analysing</a:t>
                      </a: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can see patterns in the information that you have ordered. You can find the meaning of those patterns and identify the reasons for them.</a:t>
                      </a: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analyse, separate, order, explain, connect, classify, arrange, divide, compare, select, explain</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14181">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5. Evaluating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can compare and discriminate between ideas. You can assess the value of an idea or presentation.</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assess, decide, rank, grade, test, measure, recommend, convince, select, judge, explain, discriminate, support, conclude, compare, summarise</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1104735">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r>
                        <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rPr>
                        <a:t>6. Creating</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smtClean="0">
                        <a:ln>
                          <a:noFill/>
                        </a:ln>
                        <a:solidFill>
                          <a:schemeClr val="tx1"/>
                        </a:solidFill>
                        <a:effectLst/>
                        <a:latin typeface="Arial" panose="020B0604020202020204" pitchFamily="34" charset="0"/>
                        <a:ea typeface="Times New Roman" pitchFamily="18" charset="0"/>
                        <a:cs typeface="Arial" panose="020B0604020202020204" pitchFamily="34" charset="0"/>
                      </a:endParaRPr>
                    </a:p>
                  </a:txBody>
                  <a:tcPr marT="45709" marB="45709"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You can use old ideas to create new ones and make generalisations linked to your ideas. You can use knowledge from lots of other areas. You can predict and draw conclusions.</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defRPr/>
                      </a:pPr>
                      <a:r>
                        <a:rPr kumimoji="0" lang="en-GB" sz="12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combine, integrate, modify, rearrange, substitute, plan, create, design, invent, what if?, compose, formulate, prepare, generalise, rewrite</a:t>
                      </a:r>
                      <a:r>
                        <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1" fontAlgn="base" latinLnBrk="0" hangingPunct="1">
                        <a:lnSpc>
                          <a:spcPct val="100000"/>
                        </a:lnSpc>
                        <a:spcBef>
                          <a:spcPct val="20000"/>
                        </a:spcBef>
                        <a:spcAft>
                          <a:spcPct val="0"/>
                        </a:spcAft>
                        <a:buClr>
                          <a:schemeClr val="hlink"/>
                        </a:buClr>
                        <a:buSzTx/>
                        <a:buFont typeface="Wingdings" pitchFamily="2" charset="2"/>
                        <a:buNone/>
                        <a:tabLst/>
                      </a:pPr>
                      <a:endParaRPr kumimoji="0" lang="en-GB" sz="12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txBody>
                  <a:tcPr marT="45709" marB="45709"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bl>
          </a:graphicData>
        </a:graphic>
      </p:graphicFrame>
      <p:pic>
        <p:nvPicPr>
          <p:cNvPr id="4" name="Picture 3"/>
          <p:cNvPicPr>
            <a:picLocks noChangeAspect="1"/>
          </p:cNvPicPr>
          <p:nvPr/>
        </p:nvPicPr>
        <p:blipFill>
          <a:blip r:embed="rId2"/>
          <a:stretch>
            <a:fillRect/>
          </a:stretch>
        </p:blipFill>
        <p:spPr>
          <a:xfrm>
            <a:off x="10243038" y="152401"/>
            <a:ext cx="1708522" cy="946638"/>
          </a:xfrm>
          <a:prstGeom prst="rect">
            <a:avLst/>
          </a:prstGeom>
        </p:spPr>
      </p:pic>
    </p:spTree>
    <p:extLst>
      <p:ext uri="{BB962C8B-B14F-4D97-AF65-F5344CB8AC3E}">
        <p14:creationId xmlns:p14="http://schemas.microsoft.com/office/powerpoint/2010/main" val="424537167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6" name="Picture 2" descr="Image result for bloom's taxonomy"/>
          <p:cNvPicPr>
            <a:picLocks noGrp="1" noChangeAspect="1" noChangeArrowheads="1"/>
          </p:cNvPicPr>
          <p:nvPr>
            <p:ph type="tbl" idx="1"/>
          </p:nvPr>
        </p:nvPicPr>
        <p:blipFill>
          <a:blip r:embed="rId2">
            <a:extLst>
              <a:ext uri="{28A0092B-C50C-407E-A947-70E740481C1C}">
                <a14:useLocalDpi xmlns:a14="http://schemas.microsoft.com/office/drawing/2010/main" val="0"/>
              </a:ext>
            </a:extLst>
          </a:blip>
          <a:srcRect/>
          <a:stretch>
            <a:fillRect/>
          </a:stretch>
        </p:blipFill>
        <p:spPr bwMode="auto">
          <a:xfrm>
            <a:off x="1272702" y="1600200"/>
            <a:ext cx="9646595" cy="453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46681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Grp="1" noChangeArrowheads="1"/>
          </p:cNvSpPr>
          <p:nvPr>
            <p:ph sz="half" idx="4294967295"/>
          </p:nvPr>
        </p:nvSpPr>
        <p:spPr>
          <a:xfrm>
            <a:off x="719204" y="1524001"/>
            <a:ext cx="4562302" cy="4800600"/>
          </a:xfrm>
        </p:spPr>
        <p:txBody>
          <a:bodyPr>
            <a:normAutofit lnSpcReduction="10000"/>
          </a:bodyPr>
          <a:lstStyle/>
          <a:p>
            <a:pPr eaLnBrk="1" hangingPunct="1">
              <a:lnSpc>
                <a:spcPct val="80000"/>
              </a:lnSpc>
            </a:pPr>
            <a:r>
              <a:rPr lang="en-GB" altLang="en-US" sz="2800" dirty="0">
                <a:ea typeface="ＭＳ Ｐゴシック" pitchFamily="34" charset="-128"/>
              </a:rPr>
              <a:t>Mae </a:t>
            </a:r>
            <a:r>
              <a:rPr lang="en-GB" altLang="en-US" sz="2800" dirty="0" err="1">
                <a:ea typeface="ＭＳ Ｐゴシック" pitchFamily="34" charset="-128"/>
              </a:rPr>
              <a:t>tacsonomeg</a:t>
            </a:r>
            <a:r>
              <a:rPr lang="en-GB" altLang="en-US" sz="2800" dirty="0">
                <a:ea typeface="ＭＳ Ｐゴシック" pitchFamily="34" charset="-128"/>
              </a:rPr>
              <a:t> Bloom yn </a:t>
            </a:r>
            <a:r>
              <a:rPr lang="en-GB" altLang="en-US" sz="2800" dirty="0" err="1">
                <a:ea typeface="ＭＳ Ｐゴシック" pitchFamily="34" charset="-128"/>
              </a:rPr>
              <a:t>ganolog</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a:t>
            </a:r>
            <a:r>
              <a:rPr lang="en-GB" altLang="en-US" sz="2800" dirty="0" err="1">
                <a:ea typeface="ＭＳ Ｐゴシック" pitchFamily="34" charset="-128"/>
              </a:rPr>
              <a:t>lawer</a:t>
            </a:r>
            <a:r>
              <a:rPr lang="en-GB" altLang="en-US" sz="2800" dirty="0">
                <a:ea typeface="ＭＳ Ｐゴシック" pitchFamily="34" charset="-128"/>
              </a:rPr>
              <a:t> o </a:t>
            </a:r>
            <a:r>
              <a:rPr lang="en-GB" altLang="en-US" sz="2800" dirty="0" err="1">
                <a:ea typeface="ＭＳ Ｐゴシック" pitchFamily="34" charset="-128"/>
              </a:rPr>
              <a:t>athroniaethau</a:t>
            </a:r>
            <a:r>
              <a:rPr lang="en-GB" altLang="en-US" sz="2800" dirty="0">
                <a:ea typeface="ＭＳ Ｐゴシック" pitchFamily="34" charset="-128"/>
              </a:rPr>
              <a:t> dysgu yn </a:t>
            </a:r>
            <a:r>
              <a:rPr lang="en-GB" altLang="en-US" sz="2800" dirty="0" err="1">
                <a:ea typeface="ＭＳ Ｐゴシック" pitchFamily="34" charset="-128"/>
              </a:rPr>
              <a:t>enwedig</a:t>
            </a:r>
            <a:r>
              <a:rPr lang="en-GB" altLang="en-US" sz="2800" dirty="0">
                <a:ea typeface="ＭＳ Ｐゴシック" pitchFamily="34" charset="-128"/>
              </a:rPr>
              <a:t> </a:t>
            </a:r>
            <a:r>
              <a:rPr lang="en-GB" altLang="en-US" sz="2800" dirty="0" smtClean="0">
                <a:ea typeface="ＭＳ Ｐゴシック" pitchFamily="34" charset="-128"/>
              </a:rPr>
              <a:t>y rhai sy’n seiliedig </a:t>
            </a:r>
            <a:r>
              <a:rPr lang="en-GB" altLang="en-US" sz="2800" dirty="0" err="1">
                <a:ea typeface="ＭＳ Ｐゴシック" pitchFamily="34" charset="-128"/>
              </a:rPr>
              <a:t>ar</a:t>
            </a:r>
            <a:r>
              <a:rPr lang="en-GB" altLang="en-US" sz="2800" dirty="0">
                <a:ea typeface="ＭＳ Ｐゴシック" pitchFamily="34" charset="-128"/>
              </a:rPr>
              <a:t> </a:t>
            </a:r>
            <a:r>
              <a:rPr lang="en-GB" altLang="en-US" sz="2800" dirty="0" smtClean="0">
                <a:ea typeface="ＭＳ Ｐゴシック" pitchFamily="34" charset="-128"/>
              </a:rPr>
              <a:t>sgiliau yn hytrach </a:t>
            </a:r>
            <a:r>
              <a:rPr lang="en-GB" altLang="en-US" sz="2800" dirty="0" err="1" smtClean="0">
                <a:ea typeface="ＭＳ Ｐゴシック" pitchFamily="34" charset="-128"/>
              </a:rPr>
              <a:t>na</a:t>
            </a:r>
            <a:r>
              <a:rPr lang="en-GB" altLang="en-US" sz="2800" dirty="0" smtClean="0">
                <a:ea typeface="ＭＳ Ｐゴシック" pitchFamily="34" charset="-128"/>
              </a:rPr>
              <a:t> </a:t>
            </a:r>
            <a:r>
              <a:rPr lang="en-GB" altLang="en-US" sz="2800" dirty="0" err="1" smtClean="0">
                <a:ea typeface="ＭＳ Ｐゴシック" pitchFamily="34" charset="-128"/>
              </a:rPr>
              <a:t>chynnwys</a:t>
            </a:r>
            <a:endParaRPr lang="en-GB" altLang="en-US" sz="2800" dirty="0">
              <a:ea typeface="ＭＳ Ｐゴシック" pitchFamily="34" charset="-128"/>
            </a:endParaRPr>
          </a:p>
          <a:p>
            <a:pPr eaLnBrk="1" hangingPunct="1">
              <a:lnSpc>
                <a:spcPct val="80000"/>
              </a:lnSpc>
            </a:pPr>
            <a:r>
              <a:rPr lang="en-GB" altLang="en-US" sz="2800" dirty="0" smtClean="0">
                <a:ea typeface="ＭＳ Ｐゴシック" pitchFamily="34" charset="-128"/>
              </a:rPr>
              <a:t>Gellir </a:t>
            </a:r>
            <a:r>
              <a:rPr lang="en-GB" altLang="en-US" sz="2800" dirty="0" err="1">
                <a:ea typeface="ＭＳ Ｐゴシック" pitchFamily="34" charset="-128"/>
              </a:rPr>
              <a:t>defnyddio</a:t>
            </a:r>
            <a:r>
              <a:rPr lang="en-GB" altLang="en-US" sz="2800" dirty="0">
                <a:ea typeface="ＭＳ Ｐゴシック" pitchFamily="34" charset="-128"/>
              </a:rPr>
              <a:t> </a:t>
            </a:r>
            <a:r>
              <a:rPr lang="en-GB" altLang="en-US" sz="2800" dirty="0" err="1">
                <a:ea typeface="ＭＳ Ｐゴシック" pitchFamily="34" charset="-128"/>
              </a:rPr>
              <a:t>tacsonomeg</a:t>
            </a:r>
            <a:r>
              <a:rPr lang="en-GB" altLang="en-US" sz="2800" dirty="0">
                <a:ea typeface="ＭＳ Ｐゴシック" pitchFamily="34" charset="-128"/>
              </a:rPr>
              <a:t> Bloom fel </a:t>
            </a:r>
            <a:r>
              <a:rPr lang="en-GB" altLang="en-US" sz="2800" dirty="0" err="1">
                <a:ea typeface="ＭＳ Ｐゴシック" pitchFamily="34" charset="-128"/>
              </a:rPr>
              <a:t>offeryn</a:t>
            </a:r>
            <a:r>
              <a:rPr lang="en-GB" altLang="en-US" sz="2800" dirty="0">
                <a:ea typeface="ＭＳ Ｐゴシック" pitchFamily="34" charset="-128"/>
              </a:rPr>
              <a:t> </a:t>
            </a:r>
            <a:r>
              <a:rPr lang="en-GB" altLang="en-US" sz="2800" dirty="0" smtClean="0">
                <a:ea typeface="ＭＳ Ｐゴシック" pitchFamily="34" charset="-128"/>
              </a:rPr>
              <a:t>addysgu ac asesu </a:t>
            </a:r>
            <a:r>
              <a:rPr lang="en-GB" altLang="en-US" sz="2800" dirty="0" err="1" smtClean="0">
                <a:ea typeface="ＭＳ Ｐゴシック" pitchFamily="34" charset="-128"/>
              </a:rPr>
              <a:t>i</a:t>
            </a:r>
            <a:r>
              <a:rPr lang="en-GB" altLang="en-US" sz="2800" dirty="0" smtClean="0">
                <a:ea typeface="ＭＳ Ｐゴシック" pitchFamily="34" charset="-128"/>
              </a:rPr>
              <a:t> </a:t>
            </a:r>
            <a:r>
              <a:rPr lang="en-GB" altLang="en-US" sz="2800" dirty="0" err="1" smtClean="0">
                <a:ea typeface="ＭＳ Ｐゴシック" pitchFamily="34" charset="-128"/>
              </a:rPr>
              <a:t>helpu</a:t>
            </a:r>
            <a:r>
              <a:rPr lang="en-GB" altLang="en-US" sz="2800" dirty="0" smtClean="0">
                <a:ea typeface="ＭＳ Ｐゴシック" pitchFamily="34" charset="-128"/>
              </a:rPr>
              <a:t> </a:t>
            </a:r>
            <a:r>
              <a:rPr lang="en-GB" altLang="en-US" sz="2800" dirty="0" err="1" smtClean="0">
                <a:ea typeface="ＭＳ Ｐゴシック" pitchFamily="34" charset="-128"/>
              </a:rPr>
              <a:t>i</a:t>
            </a:r>
            <a:r>
              <a:rPr lang="en-GB" altLang="en-US" sz="2800" dirty="0" smtClean="0">
                <a:ea typeface="ＭＳ Ｐゴシック" pitchFamily="34" charset="-128"/>
              </a:rPr>
              <a:t> </a:t>
            </a:r>
            <a:r>
              <a:rPr lang="en-GB" altLang="en-US" sz="2800" dirty="0" err="1">
                <a:ea typeface="ＭＳ Ｐゴシック" pitchFamily="34" charset="-128"/>
              </a:rPr>
              <a:t>gydbwyso</a:t>
            </a:r>
            <a:r>
              <a:rPr lang="en-GB" altLang="en-US" sz="2800" dirty="0">
                <a:ea typeface="ＭＳ Ｐゴシック" pitchFamily="34" charset="-128"/>
              </a:rPr>
              <a:t> </a:t>
            </a:r>
            <a:r>
              <a:rPr lang="en-GB" altLang="en-US" sz="2800" dirty="0" err="1">
                <a:ea typeface="ＭＳ Ｐゴシック" pitchFamily="34" charset="-128"/>
              </a:rPr>
              <a:t>cwestiynu</a:t>
            </a:r>
            <a:r>
              <a:rPr lang="en-GB" altLang="en-US" sz="2800" dirty="0">
                <a:ea typeface="ＭＳ Ｐゴシック" pitchFamily="34" charset="-128"/>
              </a:rPr>
              <a:t> yn y dosbarth ac mewn </a:t>
            </a:r>
            <a:r>
              <a:rPr lang="en-GB" altLang="en-US" sz="2800" dirty="0" err="1">
                <a:ea typeface="ＭＳ Ｐゴシック" pitchFamily="34" charset="-128"/>
              </a:rPr>
              <a:t>aseiniadau</a:t>
            </a:r>
            <a:r>
              <a:rPr lang="en-GB" altLang="en-US" sz="2800" dirty="0">
                <a:ea typeface="ＭＳ Ｐゴシック" pitchFamily="34" charset="-128"/>
              </a:rPr>
              <a:t> </a:t>
            </a:r>
            <a:r>
              <a:rPr lang="en-GB" altLang="en-US" sz="2800" dirty="0" err="1">
                <a:ea typeface="ＭＳ Ｐゴシック" pitchFamily="34" charset="-128"/>
              </a:rPr>
              <a:t>i</a:t>
            </a:r>
            <a:r>
              <a:rPr lang="en-GB" altLang="en-US" sz="2800" dirty="0">
                <a:ea typeface="ＭＳ Ｐゴシック" pitchFamily="34" charset="-128"/>
              </a:rPr>
              <a:t> sicrhau fod disgyblion yn </a:t>
            </a:r>
            <a:r>
              <a:rPr lang="en-GB" altLang="en-US" sz="2800" dirty="0" smtClean="0">
                <a:ea typeface="ＭＳ Ｐゴシック" pitchFamily="34" charset="-128"/>
              </a:rPr>
              <a:t>ymarfer </a:t>
            </a:r>
            <a:r>
              <a:rPr lang="en-GB" altLang="en-US" sz="2800" dirty="0" err="1">
                <a:ea typeface="ＭＳ Ｐゴシック" pitchFamily="34" charset="-128"/>
              </a:rPr>
              <a:t>pob</a:t>
            </a:r>
            <a:r>
              <a:rPr lang="en-GB" altLang="en-US" sz="2800" dirty="0">
                <a:ea typeface="ＭＳ Ｐゴシック" pitchFamily="34" charset="-128"/>
              </a:rPr>
              <a:t> </a:t>
            </a:r>
            <a:r>
              <a:rPr lang="en-GB" altLang="en-US" sz="2800" dirty="0" err="1">
                <a:ea typeface="ＭＳ Ｐゴシック" pitchFamily="34" charset="-128"/>
              </a:rPr>
              <a:t>lefel</a:t>
            </a:r>
            <a:r>
              <a:rPr lang="en-GB" altLang="en-US" sz="2800" dirty="0">
                <a:ea typeface="ＭＳ Ｐゴシック" pitchFamily="34" charset="-128"/>
              </a:rPr>
              <a:t> o feddwl</a:t>
            </a:r>
          </a:p>
        </p:txBody>
      </p:sp>
      <p:sp>
        <p:nvSpPr>
          <p:cNvPr id="34819" name="Content Placeholder 6"/>
          <p:cNvSpPr>
            <a:spLocks noGrp="1"/>
          </p:cNvSpPr>
          <p:nvPr>
            <p:ph sz="half" idx="4294967295"/>
          </p:nvPr>
        </p:nvSpPr>
        <p:spPr>
          <a:xfrm>
            <a:off x="5943599" y="1524001"/>
            <a:ext cx="4824153" cy="4924425"/>
          </a:xfrm>
        </p:spPr>
        <p:txBody>
          <a:bodyPr>
            <a:noAutofit/>
          </a:bodyPr>
          <a:lstStyle/>
          <a:p>
            <a:pPr eaLnBrk="1" hangingPunct="1">
              <a:lnSpc>
                <a:spcPct val="80000"/>
              </a:lnSpc>
            </a:pPr>
            <a:r>
              <a:rPr lang="en-US" altLang="en-US" sz="2800" i="1" dirty="0">
                <a:ea typeface="ＭＳ Ｐゴシック" pitchFamily="34" charset="-128"/>
              </a:rPr>
              <a:t>Bloom’s taxonomy is at </a:t>
            </a:r>
            <a:r>
              <a:rPr lang="en-US" altLang="en-US" sz="2800" i="1" dirty="0" smtClean="0">
                <a:ea typeface="ＭＳ Ｐゴシック" pitchFamily="34" charset="-128"/>
              </a:rPr>
              <a:t>the core </a:t>
            </a:r>
            <a:r>
              <a:rPr lang="en-US" altLang="en-US" sz="2800" i="1" dirty="0">
                <a:ea typeface="ＭＳ Ｐゴシック" pitchFamily="34" charset="-128"/>
              </a:rPr>
              <a:t>of many teaching philosophies especially those that are skills-based  rather than content-based</a:t>
            </a:r>
            <a:endParaRPr lang="en-US" altLang="en-US" sz="2800" i="1" baseline="30000" dirty="0">
              <a:ea typeface="ＭＳ Ｐゴシック" pitchFamily="34" charset="-128"/>
            </a:endParaRPr>
          </a:p>
          <a:p>
            <a:pPr eaLnBrk="1" hangingPunct="1">
              <a:lnSpc>
                <a:spcPct val="80000"/>
              </a:lnSpc>
            </a:pPr>
            <a:r>
              <a:rPr lang="en-US" altLang="en-US" sz="2800" i="1" dirty="0">
                <a:ea typeface="ＭＳ Ｐゴシック" pitchFamily="34" charset="-128"/>
              </a:rPr>
              <a:t>Bloom’s taxonomy can be used as a teaching and assessment tool to help balance questioning in class and in assignments to ensure students exercise all orders of thinking</a:t>
            </a:r>
            <a:endParaRPr lang="en-GB" altLang="en-US" sz="2800" i="1" dirty="0">
              <a:ea typeface="ＭＳ Ｐゴシック" pitchFamily="34" charset="-128"/>
            </a:endParaRPr>
          </a:p>
        </p:txBody>
      </p:sp>
      <p:sp>
        <p:nvSpPr>
          <p:cNvPr id="14338" name="Rectangle 2"/>
          <p:cNvSpPr>
            <a:spLocks noGrp="1" noChangeArrowheads="1"/>
          </p:cNvSpPr>
          <p:nvPr>
            <p:ph type="title" idx="4294967295"/>
          </p:nvPr>
        </p:nvSpPr>
        <p:spPr>
          <a:xfrm>
            <a:off x="1524000" y="274638"/>
            <a:ext cx="8229600" cy="1143000"/>
          </a:xfrm>
        </p:spPr>
        <p:txBody>
          <a:bodyPr rtlCol="0">
            <a:normAutofit/>
          </a:bodyPr>
          <a:lstStyle/>
          <a:p>
            <a:pPr algn="ctr">
              <a:defRPr/>
            </a:pPr>
            <a:r>
              <a:rPr lang="en-GB" sz="4000" dirty="0" smtClean="0">
                <a:ea typeface="+mj-ea"/>
                <a:cs typeface="+mj-cs"/>
              </a:rPr>
              <a:t>Bloom</a:t>
            </a:r>
            <a:endParaRPr lang="en-GB" sz="4000" dirty="0">
              <a:ea typeface="+mj-ea"/>
              <a:cs typeface="+mj-cs"/>
            </a:endParaRPr>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332351079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 Task</a:t>
            </a:r>
            <a:endParaRPr lang="en-GB" dirty="0"/>
          </a:p>
        </p:txBody>
      </p:sp>
      <p:sp>
        <p:nvSpPr>
          <p:cNvPr id="3" name="Content Placeholder 2"/>
          <p:cNvSpPr>
            <a:spLocks noGrp="1"/>
          </p:cNvSpPr>
          <p:nvPr>
            <p:ph sz="half" idx="1"/>
          </p:nvPr>
        </p:nvSpPr>
        <p:spPr>
          <a:xfrm>
            <a:off x="855134" y="1796562"/>
            <a:ext cx="3960706" cy="3994638"/>
          </a:xfrm>
        </p:spPr>
        <p:txBody>
          <a:bodyPr>
            <a:normAutofit/>
          </a:bodyPr>
          <a:lstStyle/>
          <a:p>
            <a:r>
              <a:rPr lang="en-GB" sz="2000" dirty="0" err="1" smtClean="0"/>
              <a:t>Ystyriwch</a:t>
            </a:r>
            <a:r>
              <a:rPr lang="en-GB" sz="2000" dirty="0" smtClean="0"/>
              <a:t> </a:t>
            </a:r>
            <a:r>
              <a:rPr lang="en-GB" sz="2000" dirty="0" err="1" smtClean="0"/>
              <a:t>lyfr</a:t>
            </a:r>
            <a:r>
              <a:rPr lang="en-GB" sz="2000" dirty="0" smtClean="0"/>
              <a:t> </a:t>
            </a:r>
            <a:r>
              <a:rPr lang="en-GB" sz="2000" dirty="0" err="1" smtClean="0"/>
              <a:t>stori</a:t>
            </a:r>
            <a:r>
              <a:rPr lang="en-GB" sz="2000" dirty="0" smtClean="0"/>
              <a:t> </a:t>
            </a:r>
            <a:r>
              <a:rPr lang="en-GB" sz="2000" dirty="0" err="1" smtClean="0"/>
              <a:t>plentyn</a:t>
            </a:r>
            <a:r>
              <a:rPr lang="en-GB" sz="2000" dirty="0" smtClean="0"/>
              <a:t> </a:t>
            </a:r>
            <a:endParaRPr lang="en-GB" sz="2000" dirty="0"/>
          </a:p>
          <a:p>
            <a:r>
              <a:rPr lang="en-GB" sz="2000" dirty="0" err="1" smtClean="0"/>
              <a:t>Dyfeisiwch</a:t>
            </a:r>
            <a:r>
              <a:rPr lang="en-GB" sz="2000" dirty="0" smtClean="0"/>
              <a:t> </a:t>
            </a:r>
            <a:r>
              <a:rPr lang="en-GB" sz="2000" dirty="0" err="1"/>
              <a:t>g</a:t>
            </a:r>
            <a:r>
              <a:rPr lang="en-GB" sz="2000" dirty="0" err="1" smtClean="0"/>
              <a:t>yfres</a:t>
            </a:r>
            <a:r>
              <a:rPr lang="en-GB" sz="2000" dirty="0" smtClean="0"/>
              <a:t> o </a:t>
            </a:r>
            <a:r>
              <a:rPr lang="en-GB" sz="2000" dirty="0" err="1" smtClean="0"/>
              <a:t>gwestiynau</a:t>
            </a:r>
            <a:r>
              <a:rPr lang="en-GB" sz="2000" dirty="0" smtClean="0"/>
              <a:t> </a:t>
            </a:r>
            <a:r>
              <a:rPr lang="en-GB" sz="2000" dirty="0" err="1" smtClean="0"/>
              <a:t>i</a:t>
            </a:r>
            <a:r>
              <a:rPr lang="en-GB" sz="2000" dirty="0" smtClean="0"/>
              <a:t> </a:t>
            </a:r>
            <a:r>
              <a:rPr lang="en-GB" sz="2000" dirty="0" err="1" smtClean="0"/>
              <a:t>drafod</a:t>
            </a:r>
            <a:r>
              <a:rPr lang="en-GB" sz="2000" dirty="0" smtClean="0"/>
              <a:t> gyda </a:t>
            </a:r>
            <a:r>
              <a:rPr lang="en-GB" sz="2000" dirty="0" err="1" smtClean="0"/>
              <a:t>grŵp</a:t>
            </a:r>
            <a:r>
              <a:rPr lang="en-GB" sz="2000" dirty="0" smtClean="0"/>
              <a:t> o </a:t>
            </a:r>
            <a:r>
              <a:rPr lang="en-GB" sz="2000" dirty="0" err="1" smtClean="0"/>
              <a:t>blant</a:t>
            </a:r>
            <a:r>
              <a:rPr lang="en-GB" sz="2000" dirty="0" smtClean="0"/>
              <a:t> gan </a:t>
            </a:r>
            <a:r>
              <a:rPr lang="en-GB" sz="2000" dirty="0" err="1" smtClean="0"/>
              <a:t>ddefnyddio</a:t>
            </a:r>
            <a:r>
              <a:rPr lang="en-GB" sz="2000" dirty="0" smtClean="0"/>
              <a:t> </a:t>
            </a:r>
            <a:r>
              <a:rPr lang="en-GB" sz="2000" dirty="0" err="1" smtClean="0"/>
              <a:t>holl</a:t>
            </a:r>
            <a:r>
              <a:rPr lang="en-GB" sz="2000" dirty="0" smtClean="0"/>
              <a:t> </a:t>
            </a:r>
            <a:r>
              <a:rPr lang="en-GB" sz="2000" dirty="0" err="1" smtClean="0"/>
              <a:t>lefelau</a:t>
            </a:r>
            <a:r>
              <a:rPr lang="en-GB" sz="2000" dirty="0" smtClean="0"/>
              <a:t>  </a:t>
            </a:r>
            <a:r>
              <a:rPr lang="en-GB" sz="2000" dirty="0" err="1"/>
              <a:t>t</a:t>
            </a:r>
            <a:r>
              <a:rPr lang="en-GB" sz="2000" dirty="0" err="1" smtClean="0"/>
              <a:t>acsonomeg</a:t>
            </a:r>
            <a:r>
              <a:rPr lang="en-GB" sz="2000" dirty="0" smtClean="0"/>
              <a:t> Bloom</a:t>
            </a:r>
          </a:p>
          <a:p>
            <a:r>
              <a:rPr lang="en-GB" sz="2000" dirty="0" err="1" smtClean="0"/>
              <a:t>Defnyddiwch</a:t>
            </a:r>
            <a:r>
              <a:rPr lang="en-GB" sz="2000" dirty="0" smtClean="0"/>
              <a:t> y </a:t>
            </a:r>
            <a:r>
              <a:rPr lang="en-GB" sz="2000" dirty="0" err="1" smtClean="0"/>
              <a:t>daflen</a:t>
            </a:r>
            <a:r>
              <a:rPr lang="en-GB" sz="2000" dirty="0" smtClean="0"/>
              <a:t> </a:t>
            </a:r>
            <a:r>
              <a:rPr lang="en-GB" sz="2000" dirty="0" err="1" smtClean="0"/>
              <a:t>tacsonomeg</a:t>
            </a:r>
            <a:r>
              <a:rPr lang="en-GB" sz="2000" dirty="0" smtClean="0"/>
              <a:t> </a:t>
            </a:r>
            <a:r>
              <a:rPr lang="en-GB" sz="2000" dirty="0" err="1" smtClean="0"/>
              <a:t>i’ch</a:t>
            </a:r>
            <a:r>
              <a:rPr lang="en-GB" sz="2000" dirty="0" smtClean="0"/>
              <a:t> </a:t>
            </a:r>
            <a:r>
              <a:rPr lang="en-GB" sz="2000" dirty="0" err="1" smtClean="0"/>
              <a:t>cefnogi</a:t>
            </a:r>
            <a:endParaRPr lang="en-GB" sz="2000" dirty="0"/>
          </a:p>
        </p:txBody>
      </p:sp>
      <p:sp>
        <p:nvSpPr>
          <p:cNvPr id="4" name="Content Placeholder 3"/>
          <p:cNvSpPr>
            <a:spLocks noGrp="1"/>
          </p:cNvSpPr>
          <p:nvPr>
            <p:ph sz="half" idx="2"/>
          </p:nvPr>
        </p:nvSpPr>
        <p:spPr>
          <a:xfrm>
            <a:off x="5418667" y="2101362"/>
            <a:ext cx="4182533" cy="3860526"/>
          </a:xfrm>
        </p:spPr>
        <p:txBody>
          <a:bodyPr>
            <a:normAutofit/>
          </a:bodyPr>
          <a:lstStyle/>
          <a:p>
            <a:r>
              <a:rPr lang="en-GB" sz="2000" i="1" dirty="0" smtClean="0"/>
              <a:t>Choose a child’s story book</a:t>
            </a:r>
          </a:p>
          <a:p>
            <a:r>
              <a:rPr lang="en-GB" sz="2000" i="1" dirty="0" smtClean="0"/>
              <a:t>Devise a series of questions to discuss with a group of children using all levels of Bloom’s taxonomy</a:t>
            </a:r>
          </a:p>
          <a:p>
            <a:r>
              <a:rPr lang="en-GB" sz="2000" i="1" dirty="0" smtClean="0"/>
              <a:t>Use the taxonomy sheet for support</a:t>
            </a:r>
            <a:endParaRPr lang="en-GB" sz="2000" i="1" dirty="0"/>
          </a:p>
        </p:txBody>
      </p:sp>
      <p:pic>
        <p:nvPicPr>
          <p:cNvPr id="5" name="Picture 4"/>
          <p:cNvPicPr>
            <a:picLocks noChangeAspect="1"/>
          </p:cNvPicPr>
          <p:nvPr/>
        </p:nvPicPr>
        <p:blipFill>
          <a:blip r:embed="rId2"/>
          <a:stretch>
            <a:fillRect/>
          </a:stretch>
        </p:blipFill>
        <p:spPr>
          <a:xfrm>
            <a:off x="10243038" y="152400"/>
            <a:ext cx="1708522" cy="1318847"/>
          </a:xfrm>
          <a:prstGeom prst="rect">
            <a:avLst/>
          </a:prstGeom>
        </p:spPr>
      </p:pic>
    </p:spTree>
    <p:extLst>
      <p:ext uri="{BB962C8B-B14F-4D97-AF65-F5344CB8AC3E}">
        <p14:creationId xmlns:p14="http://schemas.microsoft.com/office/powerpoint/2010/main" val="182705706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7607" y="4193380"/>
            <a:ext cx="8596668" cy="3078957"/>
          </a:xfrm>
        </p:spPr>
        <p:txBody>
          <a:bodyPr>
            <a:normAutofit/>
          </a:bodyPr>
          <a:lstStyle/>
          <a:p>
            <a:pPr algn="ctr"/>
            <a:r>
              <a:rPr lang="en-GB" dirty="0" err="1" smtClean="0">
                <a:hlinkClick r:id="rId3"/>
              </a:rPr>
              <a:t>Cwis</a:t>
            </a:r>
            <a:r>
              <a:rPr lang="en-GB" dirty="0" smtClean="0">
                <a:hlinkClick r:id="rId3"/>
              </a:rPr>
              <a:t> Damcaniaethau Dysgu / </a:t>
            </a:r>
            <a:br>
              <a:rPr lang="en-GB" dirty="0" smtClean="0">
                <a:hlinkClick r:id="rId3"/>
              </a:rPr>
            </a:br>
            <a:r>
              <a:rPr lang="en-GB" dirty="0" smtClean="0">
                <a:hlinkClick r:id="rId3"/>
              </a:rPr>
              <a:t>Learning Theory Quiz</a:t>
            </a:r>
            <a:endParaRPr lang="en-GB" dirty="0"/>
          </a:p>
        </p:txBody>
      </p:sp>
      <p:pic>
        <p:nvPicPr>
          <p:cNvPr id="5" name="Content Placeholder 4" descr="Kahoot equals easy, fun, gamified assessment | History Tech"/>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3325020" y="964405"/>
            <a:ext cx="3949154" cy="2878932"/>
          </a:xfrm>
        </p:spPr>
      </p:pic>
    </p:spTree>
    <p:extLst>
      <p:ext uri="{BB962C8B-B14F-4D97-AF65-F5344CB8AC3E}">
        <p14:creationId xmlns:p14="http://schemas.microsoft.com/office/powerpoint/2010/main" val="231127122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438400" y="304800"/>
            <a:ext cx="7024744" cy="1143000"/>
          </a:xfrm>
        </p:spPr>
        <p:txBody>
          <a:bodyPr/>
          <a:lstStyle/>
          <a:p>
            <a:pPr>
              <a:defRPr/>
            </a:pPr>
            <a:r>
              <a:rPr lang="en-GB" dirty="0" err="1" smtClean="0"/>
              <a:t>Cyfeiriadau</a:t>
            </a:r>
            <a:r>
              <a:rPr lang="en-GB" dirty="0" smtClean="0"/>
              <a:t> / References</a:t>
            </a:r>
            <a:endParaRPr lang="en-GB" dirty="0"/>
          </a:p>
        </p:txBody>
      </p:sp>
      <p:sp>
        <p:nvSpPr>
          <p:cNvPr id="37890" name="Rectangle 3"/>
          <p:cNvSpPr>
            <a:spLocks noGrp="1" noChangeArrowheads="1"/>
          </p:cNvSpPr>
          <p:nvPr>
            <p:ph idx="1"/>
          </p:nvPr>
        </p:nvSpPr>
        <p:spPr>
          <a:xfrm>
            <a:off x="1524000" y="1600201"/>
            <a:ext cx="8229600" cy="4924425"/>
          </a:xfrm>
        </p:spPr>
        <p:txBody>
          <a:bodyPr/>
          <a:lstStyle/>
          <a:p>
            <a:pPr eaLnBrk="1" hangingPunct="1">
              <a:lnSpc>
                <a:spcPct val="80000"/>
              </a:lnSpc>
              <a:defRPr/>
            </a:pPr>
            <a:r>
              <a:rPr lang="en-US" sz="1600" dirty="0"/>
              <a:t>Anderson, L.W. &amp; </a:t>
            </a:r>
            <a:r>
              <a:rPr lang="en-US" sz="1600" dirty="0" err="1"/>
              <a:t>Krathwold</a:t>
            </a:r>
            <a:r>
              <a:rPr lang="en-US" sz="1600" dirty="0"/>
              <a:t>, D. R. (eds.) (2001) </a:t>
            </a:r>
            <a:r>
              <a:rPr lang="en-US" sz="1600" i="1" dirty="0"/>
              <a:t>A Taxonomy for Learning, Teaching, and Assessing: A Revision of Bloom's Taxonomy of Educational Objectives.</a:t>
            </a:r>
            <a:r>
              <a:rPr lang="en-US" sz="1600" dirty="0"/>
              <a:t> New York: Longman</a:t>
            </a:r>
            <a:endParaRPr lang="en-GB" altLang="en-US" sz="1600" dirty="0"/>
          </a:p>
          <a:p>
            <a:pPr eaLnBrk="1" hangingPunct="1">
              <a:lnSpc>
                <a:spcPct val="80000"/>
              </a:lnSpc>
              <a:defRPr/>
            </a:pPr>
            <a:r>
              <a:rPr lang="en-GB" altLang="en-US" sz="1600" dirty="0"/>
              <a:t>Aubrey, </a:t>
            </a:r>
            <a:r>
              <a:rPr lang="en-GB" altLang="en-US" sz="1600" dirty="0" smtClean="0"/>
              <a:t>K. </a:t>
            </a:r>
            <a:r>
              <a:rPr lang="en-GB" altLang="en-US" sz="1600" dirty="0"/>
              <a:t>and Riley, </a:t>
            </a:r>
            <a:r>
              <a:rPr lang="en-GB" altLang="en-US" sz="1600" dirty="0" smtClean="0"/>
              <a:t>A. </a:t>
            </a:r>
            <a:r>
              <a:rPr lang="en-GB" altLang="en-US" sz="1600" dirty="0"/>
              <a:t>(2016) Understanding and using Educational Theories. </a:t>
            </a:r>
            <a:r>
              <a:rPr lang="en-GB" altLang="en-US" sz="1600" dirty="0" smtClean="0"/>
              <a:t>London: Sage</a:t>
            </a:r>
            <a:endParaRPr lang="en-GB" altLang="en-US" sz="1600" dirty="0"/>
          </a:p>
          <a:p>
            <a:pPr eaLnBrk="1" hangingPunct="1">
              <a:lnSpc>
                <a:spcPct val="80000"/>
              </a:lnSpc>
              <a:defRPr/>
            </a:pPr>
            <a:r>
              <a:rPr lang="en-GB" altLang="en-US" sz="1600" dirty="0"/>
              <a:t>Bloom </a:t>
            </a:r>
            <a:r>
              <a:rPr lang="en-GB" altLang="en-US" sz="1600" dirty="0" smtClean="0"/>
              <a:t>B.S. </a:t>
            </a:r>
            <a:r>
              <a:rPr lang="en-GB" altLang="en-US" sz="1600" dirty="0"/>
              <a:t>(</a:t>
            </a:r>
            <a:r>
              <a:rPr lang="en-GB" altLang="en-US" sz="1600" dirty="0" err="1"/>
              <a:t>ed</a:t>
            </a:r>
            <a:r>
              <a:rPr lang="en-GB" altLang="en-US" sz="1600" dirty="0"/>
              <a:t>). </a:t>
            </a:r>
            <a:r>
              <a:rPr lang="en-GB" altLang="en-US" sz="1600" dirty="0" smtClean="0"/>
              <a:t>(1956) </a:t>
            </a:r>
            <a:r>
              <a:rPr lang="en-GB" altLang="en-US" sz="1600" i="1" dirty="0" smtClean="0"/>
              <a:t>Taxonomy </a:t>
            </a:r>
            <a:r>
              <a:rPr lang="en-GB" altLang="en-US" sz="1600" i="1" dirty="0"/>
              <a:t>of Educational Objectives, the classification of educational goals – Handbook I: Cognitive Domain, </a:t>
            </a:r>
            <a:r>
              <a:rPr lang="en-GB" altLang="en-US" sz="1600" dirty="0"/>
              <a:t>New York: </a:t>
            </a:r>
            <a:r>
              <a:rPr lang="en-GB" altLang="en-US" sz="1600" dirty="0" smtClean="0"/>
              <a:t>McKay</a:t>
            </a:r>
          </a:p>
          <a:p>
            <a:pPr eaLnBrk="1" hangingPunct="1">
              <a:lnSpc>
                <a:spcPct val="80000"/>
              </a:lnSpc>
              <a:defRPr/>
            </a:pPr>
            <a:r>
              <a:rPr lang="en-US" sz="1600" dirty="0" smtClean="0"/>
              <a:t>Bruner</a:t>
            </a:r>
            <a:r>
              <a:rPr lang="en-US" sz="1600" dirty="0"/>
              <a:t>, J. (1960) </a:t>
            </a:r>
            <a:r>
              <a:rPr lang="en-US" sz="1600" i="1" dirty="0"/>
              <a:t>The Process of Education</a:t>
            </a:r>
            <a:r>
              <a:rPr lang="en-US" sz="1600" dirty="0"/>
              <a:t>, Cambridge, Mass.: Harvard University Press. </a:t>
            </a:r>
            <a:endParaRPr lang="en-GB" altLang="en-US" sz="1600" dirty="0"/>
          </a:p>
          <a:p>
            <a:pPr>
              <a:defRPr/>
            </a:pPr>
            <a:r>
              <a:rPr lang="en-GB" altLang="en-US" sz="1600" dirty="0" smtClean="0"/>
              <a:t>Dewey, </a:t>
            </a:r>
            <a:r>
              <a:rPr lang="en-GB" altLang="en-US" sz="1600" dirty="0"/>
              <a:t>J. (1963) </a:t>
            </a:r>
            <a:r>
              <a:rPr lang="en-GB" altLang="en-US" sz="1600" i="1" dirty="0"/>
              <a:t>Democracy and Education, </a:t>
            </a:r>
            <a:r>
              <a:rPr lang="en-GB" altLang="en-US" sz="1600" dirty="0"/>
              <a:t>Whitefish, MA:</a:t>
            </a:r>
            <a:r>
              <a:rPr lang="en-GB" altLang="en-US" sz="1600" i="1" dirty="0"/>
              <a:t> </a:t>
            </a:r>
            <a:r>
              <a:rPr lang="en-GB" altLang="en-US" sz="1600" dirty="0" err="1"/>
              <a:t>Kessinger</a:t>
            </a:r>
            <a:r>
              <a:rPr lang="en-GB" altLang="en-US" sz="1600" dirty="0"/>
              <a:t> Education</a:t>
            </a:r>
          </a:p>
          <a:p>
            <a:pPr>
              <a:defRPr/>
            </a:pPr>
            <a:r>
              <a:rPr lang="en-US" sz="1600" dirty="0"/>
              <a:t>Palmer, J. &amp; Cooper, D.E. (2001) </a:t>
            </a:r>
            <a:r>
              <a:rPr lang="en-US" sz="1600" i="1" dirty="0"/>
              <a:t>Fifty Modern Thinkers on Education: From Piaget to the Present Day, </a:t>
            </a:r>
            <a:r>
              <a:rPr lang="en-US" sz="1600" dirty="0"/>
              <a:t>London: Routledge Key </a:t>
            </a:r>
            <a:r>
              <a:rPr lang="en-US" sz="1600" dirty="0" smtClean="0"/>
              <a:t>Guides</a:t>
            </a:r>
            <a:endParaRPr lang="en-GB" altLang="en-US" sz="1600" dirty="0"/>
          </a:p>
          <a:p>
            <a:pPr>
              <a:defRPr/>
            </a:pPr>
            <a:r>
              <a:rPr lang="en-GB" altLang="en-US" sz="1600" dirty="0" smtClean="0"/>
              <a:t>Skinner,  </a:t>
            </a:r>
            <a:r>
              <a:rPr lang="en-GB" altLang="en-US" sz="1600" dirty="0"/>
              <a:t>Q. </a:t>
            </a:r>
            <a:r>
              <a:rPr lang="en-GB" altLang="en-US" sz="1600" dirty="0" smtClean="0"/>
              <a:t>(1992) </a:t>
            </a:r>
            <a:r>
              <a:rPr lang="en-GB" altLang="en-US" sz="1600" i="1" dirty="0" smtClean="0"/>
              <a:t>‘</a:t>
            </a:r>
            <a:r>
              <a:rPr lang="en-GB" altLang="en-US" sz="1600" dirty="0" smtClean="0"/>
              <a:t>On</a:t>
            </a:r>
            <a:r>
              <a:rPr lang="en-GB" altLang="en-US" sz="1600" i="1" dirty="0" smtClean="0"/>
              <a:t> </a:t>
            </a:r>
            <a:r>
              <a:rPr lang="en-GB" altLang="en-US" sz="1600" dirty="0"/>
              <a:t>justice, the common good and the priority of liberty’ </a:t>
            </a:r>
            <a:r>
              <a:rPr lang="en-GB" altLang="en-US" sz="1600" i="1" dirty="0"/>
              <a:t>cited in</a:t>
            </a:r>
            <a:r>
              <a:rPr lang="en-GB" altLang="en-US" sz="1600" dirty="0"/>
              <a:t> </a:t>
            </a:r>
            <a:r>
              <a:rPr lang="en-GB" altLang="en-US" sz="1600" dirty="0" err="1" smtClean="0"/>
              <a:t>Mouffe</a:t>
            </a:r>
            <a:r>
              <a:rPr lang="en-GB" altLang="en-US" sz="1600" dirty="0" smtClean="0"/>
              <a:t>, </a:t>
            </a:r>
            <a:r>
              <a:rPr lang="en-GB" altLang="en-US" sz="1600" dirty="0"/>
              <a:t>C</a:t>
            </a:r>
            <a:r>
              <a:rPr lang="en-GB" altLang="en-US" sz="1600" dirty="0" smtClean="0"/>
              <a:t>. (1992) </a:t>
            </a:r>
            <a:r>
              <a:rPr lang="en-GB" altLang="en-US" sz="1600" i="1" dirty="0" smtClean="0"/>
              <a:t>Dimensions </a:t>
            </a:r>
            <a:r>
              <a:rPr lang="en-GB" altLang="en-US" sz="1600" i="1" dirty="0"/>
              <a:t>of Radical Democracy: Pluralism, Citizenship and </a:t>
            </a:r>
            <a:r>
              <a:rPr lang="en-GB" altLang="en-US" sz="1600" i="1" dirty="0" smtClean="0"/>
              <a:t>Community .London: Verso Press</a:t>
            </a:r>
            <a:endParaRPr lang="en-GB" altLang="en-US" sz="1600" i="1" dirty="0"/>
          </a:p>
          <a:p>
            <a:pPr marL="109537" indent="0">
              <a:lnSpc>
                <a:spcPct val="80000"/>
              </a:lnSpc>
              <a:buNone/>
              <a:defRPr/>
            </a:pPr>
            <a:endParaRPr lang="en-GB" altLang="en-US" sz="1600" i="1" dirty="0"/>
          </a:p>
          <a:p>
            <a:pPr eaLnBrk="1" hangingPunct="1">
              <a:lnSpc>
                <a:spcPct val="80000"/>
              </a:lnSpc>
              <a:defRPr/>
            </a:pPr>
            <a:endParaRPr lang="en-GB" altLang="en-US" sz="1600" dirty="0"/>
          </a:p>
        </p:txBody>
      </p:sp>
    </p:spTree>
    <p:extLst>
      <p:ext uri="{BB962C8B-B14F-4D97-AF65-F5344CB8AC3E}">
        <p14:creationId xmlns:p14="http://schemas.microsoft.com/office/powerpoint/2010/main" val="3901744670"/>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223</TotalTime>
  <Words>2486</Words>
  <Application>Microsoft Office PowerPoint</Application>
  <PresentationFormat>Widescreen</PresentationFormat>
  <Paragraphs>224</Paragraphs>
  <Slides>35</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35</vt:i4>
      </vt:variant>
    </vt:vector>
  </HeadingPairs>
  <TitlesOfParts>
    <vt:vector size="44" baseType="lpstr">
      <vt:lpstr>ＭＳ Ｐゴシック</vt:lpstr>
      <vt:lpstr>Arial</vt:lpstr>
      <vt:lpstr>Calibri</vt:lpstr>
      <vt:lpstr>Courier New</vt:lpstr>
      <vt:lpstr>Times New Roman</vt:lpstr>
      <vt:lpstr>Trebuchet MS</vt:lpstr>
      <vt:lpstr>Wingdings</vt:lpstr>
      <vt:lpstr>Wingdings 3</vt:lpstr>
      <vt:lpstr>Facet</vt:lpstr>
      <vt:lpstr>Dysgu yn yr 21ain Ganrif 21st Century Learning  </vt:lpstr>
      <vt:lpstr>Gorolwg Sesiwn / Session Overview</vt:lpstr>
      <vt:lpstr>Deilliannau Dysgu Learning Outcomes </vt:lpstr>
      <vt:lpstr>Deilliannau Dysgu Learning Outcomes</vt:lpstr>
      <vt:lpstr>Skinner</vt:lpstr>
      <vt:lpstr> Skinner ar Atgyfnerthu  Skinner on Reinforcement  </vt:lpstr>
      <vt:lpstr>Skinner</vt:lpstr>
      <vt:lpstr> Skinner ar Addysg Skinner on Education </vt:lpstr>
      <vt:lpstr>Skinner a dysgu Skinner and learning</vt:lpstr>
      <vt:lpstr>Skinner yn y dosbarth Skinner in the classroom</vt:lpstr>
      <vt:lpstr>Skinner</vt:lpstr>
      <vt:lpstr>Skinner</vt:lpstr>
      <vt:lpstr>Beirniadaeth o Skinner Criticisms of Skinner </vt:lpstr>
      <vt:lpstr>Tasg/ Task</vt:lpstr>
      <vt:lpstr>Jerome Bruner 1915 - 2016</vt:lpstr>
      <vt:lpstr>Bruner</vt:lpstr>
      <vt:lpstr>Bruner</vt:lpstr>
      <vt:lpstr>Sgaffaldio  /  Scaffolding</vt:lpstr>
      <vt:lpstr>Bruner</vt:lpstr>
      <vt:lpstr>Bruner</vt:lpstr>
      <vt:lpstr>Bruner</vt:lpstr>
      <vt:lpstr>Beirniadaeth o Bruner Criticism of Bruner</vt:lpstr>
      <vt:lpstr>Syniadau Bruner yn yr ystafell dosbarth Applying Bruner in the classroom</vt:lpstr>
      <vt:lpstr>Syniadau Bruner yn yr ystafell dosbarth Applying Bruner in the classroom</vt:lpstr>
      <vt:lpstr>Tasg / Task</vt:lpstr>
      <vt:lpstr>Benjamin Bloom 1913-1999</vt:lpstr>
      <vt:lpstr>Bloom</vt:lpstr>
      <vt:lpstr> Tacsonomeg Bloom o Nodau Addysgol Bloom’s Taxonomy of Educational Objectives </vt:lpstr>
      <vt:lpstr>Tacsonomi Bloom / Bloom’s Taxonomy</vt:lpstr>
      <vt:lpstr>Mynd i’r afael a phroblem: Tacsonomeg Approaching a Problem: Taxonomy   </vt:lpstr>
      <vt:lpstr>PowerPoint Presentation</vt:lpstr>
      <vt:lpstr>Bloom</vt:lpstr>
      <vt:lpstr>Tasg / Task</vt:lpstr>
      <vt:lpstr>Cwis Damcaniaethau Dysgu /  Learning Theory Quiz</vt:lpstr>
      <vt:lpstr>Cyfeiriadau /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Helen A Griffiths</cp:lastModifiedBy>
  <cp:revision>32</cp:revision>
  <dcterms:created xsi:type="dcterms:W3CDTF">2019-07-09T09:55:30Z</dcterms:created>
  <dcterms:modified xsi:type="dcterms:W3CDTF">2020-12-07T12:00:08Z</dcterms:modified>
</cp:coreProperties>
</file>