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6" r:id="rId2"/>
    <p:sldId id="257" r:id="rId3"/>
    <p:sldId id="258" r:id="rId4"/>
    <p:sldId id="259" r:id="rId5"/>
    <p:sldId id="261" r:id="rId6"/>
    <p:sldId id="262" r:id="rId7"/>
    <p:sldId id="260" r:id="rId8"/>
    <p:sldId id="263" r:id="rId9"/>
    <p:sldId id="264"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361" autoAdjust="0"/>
    <p:restoredTop sz="94660"/>
  </p:normalViewPr>
  <p:slideViewPr>
    <p:cSldViewPr snapToGrid="0">
      <p:cViewPr varScale="1">
        <p:scale>
          <a:sx n="55" d="100"/>
          <a:sy n="55" d="100"/>
        </p:scale>
        <p:origin x="749"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Thursday, June 3,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522791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Thursday, June 3,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152774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Thursday, June 3,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184033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Thursday, June 3,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5947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Thursday, June 3, 2021</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12686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Thursday, June 3, 2021</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915944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Thursday, June 3, 2021</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757730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Thursday, June 3,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09559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Thursday, June 3,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23186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Thursday, June 3,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78806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Thursday, June 3,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318035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Thursday, June 3, 2021</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2551007345"/>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0" r:id="rId6"/>
    <p:sldLayoutId id="2147483676" r:id="rId7"/>
    <p:sldLayoutId id="2147483677" r:id="rId8"/>
    <p:sldLayoutId id="2147483678" r:id="rId9"/>
    <p:sldLayoutId id="2147483679" r:id="rId10"/>
    <p:sldLayoutId id="2147483681"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Rectangle 8">
            <a:extLst>
              <a:ext uri="{FF2B5EF4-FFF2-40B4-BE49-F238E27FC236}">
                <a16:creationId xmlns:a16="http://schemas.microsoft.com/office/drawing/2014/main" id="{742DFF2D-EA41-4CBE-9659-C2917E488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30665-10E8-4888-AC54-69E97EABBF41}"/>
              </a:ext>
            </a:extLst>
          </p:cNvPr>
          <p:cNvSpPr>
            <a:spLocks noGrp="1"/>
          </p:cNvSpPr>
          <p:nvPr>
            <p:ph type="ctrTitle"/>
          </p:nvPr>
        </p:nvSpPr>
        <p:spPr>
          <a:xfrm>
            <a:off x="720000" y="720000"/>
            <a:ext cx="5015638" cy="2804400"/>
          </a:xfrm>
        </p:spPr>
        <p:txBody>
          <a:bodyPr>
            <a:normAutofit/>
          </a:bodyPr>
          <a:lstStyle/>
          <a:p>
            <a:pPr>
              <a:lnSpc>
                <a:spcPct val="90000"/>
              </a:lnSpc>
            </a:pPr>
            <a:r>
              <a:rPr lang="en-GB" sz="4300" dirty="0"/>
              <a:t>The Grand strategy of Sparta during the Peloponnesian war </a:t>
            </a:r>
          </a:p>
        </p:txBody>
      </p:sp>
      <p:sp>
        <p:nvSpPr>
          <p:cNvPr id="3" name="Subtitle 2">
            <a:extLst>
              <a:ext uri="{FF2B5EF4-FFF2-40B4-BE49-F238E27FC236}">
                <a16:creationId xmlns:a16="http://schemas.microsoft.com/office/drawing/2014/main" id="{7B0586CC-E5E3-434F-B9E1-53356B2C4AB2}"/>
              </a:ext>
            </a:extLst>
          </p:cNvPr>
          <p:cNvSpPr>
            <a:spLocks noGrp="1"/>
          </p:cNvSpPr>
          <p:nvPr>
            <p:ph type="subTitle" idx="1"/>
          </p:nvPr>
        </p:nvSpPr>
        <p:spPr>
          <a:xfrm>
            <a:off x="720000" y="3830399"/>
            <a:ext cx="5015638" cy="1936800"/>
          </a:xfrm>
        </p:spPr>
        <p:txBody>
          <a:bodyPr>
            <a:normAutofit/>
          </a:bodyPr>
          <a:lstStyle/>
          <a:p>
            <a:r>
              <a:rPr lang="en-GB" dirty="0"/>
              <a:t>By Tyler</a:t>
            </a:r>
          </a:p>
        </p:txBody>
      </p:sp>
      <p:pic>
        <p:nvPicPr>
          <p:cNvPr id="49" name="Picture 3">
            <a:extLst>
              <a:ext uri="{FF2B5EF4-FFF2-40B4-BE49-F238E27FC236}">
                <a16:creationId xmlns:a16="http://schemas.microsoft.com/office/drawing/2014/main" id="{AF43A5E9-202C-4E7F-A0E2-6CC37B386704}"/>
              </a:ext>
            </a:extLst>
          </p:cNvPr>
          <p:cNvPicPr>
            <a:picLocks noChangeAspect="1"/>
          </p:cNvPicPr>
          <p:nvPr/>
        </p:nvPicPr>
        <p:blipFill rotWithShape="1">
          <a:blip r:embed="rId2"/>
          <a:srcRect l="14151" r="35273" b="1"/>
          <a:stretch/>
        </p:blipFill>
        <p:spPr>
          <a:xfrm>
            <a:off x="6529067" y="10"/>
            <a:ext cx="5662935" cy="6857990"/>
          </a:xfrm>
          <a:custGeom>
            <a:avLst/>
            <a:gdLst/>
            <a:ahLst/>
            <a:cxnLst/>
            <a:rect l="l" t="t" r="r" b="b"/>
            <a:pathLst>
              <a:path w="5662935" h="6858000">
                <a:moveTo>
                  <a:pt x="598332" y="0"/>
                </a:moveTo>
                <a:lnTo>
                  <a:pt x="5662935" y="0"/>
                </a:lnTo>
                <a:lnTo>
                  <a:pt x="5662935" y="6858000"/>
                </a:lnTo>
                <a:lnTo>
                  <a:pt x="0" y="6858000"/>
                </a:lnTo>
                <a:lnTo>
                  <a:pt x="78957" y="6777438"/>
                </a:lnTo>
                <a:cubicBezTo>
                  <a:pt x="291624" y="6544265"/>
                  <a:pt x="490445" y="6275955"/>
                  <a:pt x="672224" y="5969316"/>
                </a:cubicBezTo>
                <a:cubicBezTo>
                  <a:pt x="914597" y="5515036"/>
                  <a:pt x="1066080" y="5030470"/>
                  <a:pt x="1217563" y="4515619"/>
                </a:cubicBezTo>
                <a:cubicBezTo>
                  <a:pt x="1338748" y="3970483"/>
                  <a:pt x="1399341" y="3516203"/>
                  <a:pt x="1399341" y="3061922"/>
                </a:cubicBezTo>
                <a:cubicBezTo>
                  <a:pt x="1399341" y="1948936"/>
                  <a:pt x="1190580" y="1021447"/>
                  <a:pt x="773055" y="279455"/>
                </a:cubicBezTo>
                <a:close/>
              </a:path>
            </a:pathLst>
          </a:custGeom>
        </p:spPr>
      </p:pic>
    </p:spTree>
    <p:extLst>
      <p:ext uri="{BB962C8B-B14F-4D97-AF65-F5344CB8AC3E}">
        <p14:creationId xmlns:p14="http://schemas.microsoft.com/office/powerpoint/2010/main" val="1203376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9A081-662C-43D9-AA77-A8F8646D1A3A}"/>
              </a:ext>
            </a:extLst>
          </p:cNvPr>
          <p:cNvSpPr>
            <a:spLocks noGrp="1"/>
          </p:cNvSpPr>
          <p:nvPr>
            <p:ph type="title"/>
          </p:nvPr>
        </p:nvSpPr>
        <p:spPr/>
        <p:txBody>
          <a:bodyPr/>
          <a:lstStyle/>
          <a:p>
            <a:r>
              <a:rPr lang="en-GB" dirty="0"/>
              <a:t>Introduction/Goal of this presentation</a:t>
            </a:r>
          </a:p>
        </p:txBody>
      </p:sp>
      <p:pic>
        <p:nvPicPr>
          <p:cNvPr id="9" name="Content Placeholder 8" descr="A picture containing text, tree&#10;&#10;Description automatically generated">
            <a:extLst>
              <a:ext uri="{FF2B5EF4-FFF2-40B4-BE49-F238E27FC236}">
                <a16:creationId xmlns:a16="http://schemas.microsoft.com/office/drawing/2014/main" id="{20D8DE20-BA87-4C97-B126-17D86A2CC75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83372" y="1377561"/>
            <a:ext cx="4952272" cy="4861239"/>
          </a:xfrm>
        </p:spPr>
      </p:pic>
      <p:sp>
        <p:nvSpPr>
          <p:cNvPr id="10" name="TextBox 9">
            <a:extLst>
              <a:ext uri="{FF2B5EF4-FFF2-40B4-BE49-F238E27FC236}">
                <a16:creationId xmlns:a16="http://schemas.microsoft.com/office/drawing/2014/main" id="{99BA69FF-6B3B-447A-89FF-81D6B1B7B57F}"/>
              </a:ext>
            </a:extLst>
          </p:cNvPr>
          <p:cNvSpPr txBox="1"/>
          <p:nvPr/>
        </p:nvSpPr>
        <p:spPr>
          <a:xfrm>
            <a:off x="720000" y="1628505"/>
            <a:ext cx="5776050" cy="2308324"/>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overarching goal of this presentation is to overview the key aspects of Sparta’s grand strategy during both the </a:t>
            </a:r>
            <a:r>
              <a:rPr lang="en-GB" sz="2400" dirty="0" err="1"/>
              <a:t>Archidamian</a:t>
            </a:r>
            <a:r>
              <a:rPr lang="en-GB" sz="2400" dirty="0"/>
              <a:t> War and the </a:t>
            </a:r>
            <a:r>
              <a:rPr lang="en-GB" sz="2400" dirty="0" err="1"/>
              <a:t>Decelean</a:t>
            </a:r>
            <a:r>
              <a:rPr lang="en-GB" sz="2400" dirty="0"/>
              <a:t> War, and whether or not they were successful in the goal set.</a:t>
            </a:r>
          </a:p>
        </p:txBody>
      </p:sp>
      <p:sp>
        <p:nvSpPr>
          <p:cNvPr id="11" name="TextBox 10">
            <a:extLst>
              <a:ext uri="{FF2B5EF4-FFF2-40B4-BE49-F238E27FC236}">
                <a16:creationId xmlns:a16="http://schemas.microsoft.com/office/drawing/2014/main" id="{9A3DAE23-19D6-481C-A6F0-A4984AA0263F}"/>
              </a:ext>
            </a:extLst>
          </p:cNvPr>
          <p:cNvSpPr txBox="1"/>
          <p:nvPr/>
        </p:nvSpPr>
        <p:spPr>
          <a:xfrm>
            <a:off x="9055223" y="6238800"/>
            <a:ext cx="1864311" cy="246221"/>
          </a:xfrm>
          <a:prstGeom prst="rect">
            <a:avLst/>
          </a:prstGeom>
          <a:noFill/>
        </p:spPr>
        <p:txBody>
          <a:bodyPr wrap="square" rtlCol="0">
            <a:spAutoFit/>
          </a:bodyPr>
          <a:lstStyle/>
          <a:p>
            <a:r>
              <a:rPr lang="en-GB" sz="1000" b="0" i="0" dirty="0">
                <a:effectLst/>
                <a:latin typeface="Open Sans" panose="020B0606030504020204" pitchFamily="34" charset="0"/>
              </a:rPr>
              <a:t>(www.pngaaa.com, 2020)</a:t>
            </a:r>
            <a:endParaRPr lang="en-GB" sz="1000" dirty="0"/>
          </a:p>
        </p:txBody>
      </p:sp>
    </p:spTree>
    <p:extLst>
      <p:ext uri="{BB962C8B-B14F-4D97-AF65-F5344CB8AC3E}">
        <p14:creationId xmlns:p14="http://schemas.microsoft.com/office/powerpoint/2010/main" val="1067275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Logo&#10;&#10;Description automatically generated">
            <a:extLst>
              <a:ext uri="{FF2B5EF4-FFF2-40B4-BE49-F238E27FC236}">
                <a16:creationId xmlns:a16="http://schemas.microsoft.com/office/drawing/2014/main" id="{6A58DCF6-E2D7-486F-9289-EB04FE0E5872}"/>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876132" y="2803095"/>
            <a:ext cx="3306014" cy="3306014"/>
          </a:xfrm>
          <a:prstGeom prst="rect">
            <a:avLst/>
          </a:prstGeom>
        </p:spPr>
      </p:pic>
      <p:sp>
        <p:nvSpPr>
          <p:cNvPr id="2" name="Title 1">
            <a:extLst>
              <a:ext uri="{FF2B5EF4-FFF2-40B4-BE49-F238E27FC236}">
                <a16:creationId xmlns:a16="http://schemas.microsoft.com/office/drawing/2014/main" id="{B14BB07E-F8A6-4940-8148-69C21E84BED2}"/>
              </a:ext>
            </a:extLst>
          </p:cNvPr>
          <p:cNvSpPr>
            <a:spLocks noGrp="1"/>
          </p:cNvSpPr>
          <p:nvPr>
            <p:ph type="title"/>
          </p:nvPr>
        </p:nvSpPr>
        <p:spPr/>
        <p:txBody>
          <a:bodyPr/>
          <a:lstStyle/>
          <a:p>
            <a:r>
              <a:rPr lang="en-GB" dirty="0"/>
              <a:t>The Key figures of the Peloponnesian War and their influences on the Spartan Grand Strategy </a:t>
            </a:r>
          </a:p>
        </p:txBody>
      </p:sp>
      <p:sp>
        <p:nvSpPr>
          <p:cNvPr id="4" name="Content Placeholder 3">
            <a:extLst>
              <a:ext uri="{FF2B5EF4-FFF2-40B4-BE49-F238E27FC236}">
                <a16:creationId xmlns:a16="http://schemas.microsoft.com/office/drawing/2014/main" id="{B57FCF28-52F4-4B2C-BB02-1EDDF2D4D258}"/>
              </a:ext>
            </a:extLst>
          </p:cNvPr>
          <p:cNvSpPr>
            <a:spLocks noGrp="1"/>
          </p:cNvSpPr>
          <p:nvPr>
            <p:ph sz="half" idx="2"/>
          </p:nvPr>
        </p:nvSpPr>
        <p:spPr/>
        <p:txBody>
          <a:bodyPr/>
          <a:lstStyle/>
          <a:p>
            <a:r>
              <a:rPr lang="en-GB" dirty="0"/>
              <a:t>Pericles </a:t>
            </a:r>
          </a:p>
          <a:p>
            <a:r>
              <a:rPr lang="en-GB" dirty="0"/>
              <a:t>Cleon</a:t>
            </a:r>
          </a:p>
          <a:p>
            <a:r>
              <a:rPr lang="en-GB" dirty="0"/>
              <a:t>Alcibiades</a:t>
            </a:r>
          </a:p>
          <a:p>
            <a:r>
              <a:rPr lang="en-GB" dirty="0"/>
              <a:t>Nicias</a:t>
            </a:r>
          </a:p>
          <a:p>
            <a:r>
              <a:rPr lang="en-GB" dirty="0"/>
              <a:t>Demosthenes</a:t>
            </a:r>
          </a:p>
          <a:p>
            <a:endParaRPr lang="en-GB" dirty="0"/>
          </a:p>
        </p:txBody>
      </p:sp>
      <p:sp>
        <p:nvSpPr>
          <p:cNvPr id="5" name="TextBox 4">
            <a:extLst>
              <a:ext uri="{FF2B5EF4-FFF2-40B4-BE49-F238E27FC236}">
                <a16:creationId xmlns:a16="http://schemas.microsoft.com/office/drawing/2014/main" id="{D69C508B-D405-4D81-8AC2-7CE18170AB98}"/>
              </a:ext>
            </a:extLst>
          </p:cNvPr>
          <p:cNvSpPr txBox="1"/>
          <p:nvPr/>
        </p:nvSpPr>
        <p:spPr>
          <a:xfrm>
            <a:off x="720000" y="1973179"/>
            <a:ext cx="4413474" cy="369332"/>
          </a:xfrm>
          <a:prstGeom prst="rect">
            <a:avLst/>
          </a:prstGeom>
          <a:noFill/>
        </p:spPr>
        <p:txBody>
          <a:bodyPr wrap="square" rtlCol="0">
            <a:spAutoFit/>
          </a:bodyPr>
          <a:lstStyle/>
          <a:p>
            <a:r>
              <a:rPr lang="en-GB" dirty="0"/>
              <a:t>In support Peloponnesian League</a:t>
            </a:r>
          </a:p>
        </p:txBody>
      </p:sp>
      <p:sp>
        <p:nvSpPr>
          <p:cNvPr id="6" name="TextBox 5">
            <a:extLst>
              <a:ext uri="{FF2B5EF4-FFF2-40B4-BE49-F238E27FC236}">
                <a16:creationId xmlns:a16="http://schemas.microsoft.com/office/drawing/2014/main" id="{474E33EE-0753-4682-992C-959D70A07187}"/>
              </a:ext>
            </a:extLst>
          </p:cNvPr>
          <p:cNvSpPr txBox="1"/>
          <p:nvPr/>
        </p:nvSpPr>
        <p:spPr>
          <a:xfrm>
            <a:off x="6444519" y="2020788"/>
            <a:ext cx="3517627" cy="369332"/>
          </a:xfrm>
          <a:prstGeom prst="rect">
            <a:avLst/>
          </a:prstGeom>
          <a:noFill/>
        </p:spPr>
        <p:txBody>
          <a:bodyPr wrap="square" rtlCol="0">
            <a:spAutoFit/>
          </a:bodyPr>
          <a:lstStyle/>
          <a:p>
            <a:r>
              <a:rPr lang="en-GB" dirty="0"/>
              <a:t>In support  the Delian League</a:t>
            </a:r>
          </a:p>
        </p:txBody>
      </p:sp>
      <p:pic>
        <p:nvPicPr>
          <p:cNvPr id="10" name="Picture 9" descr="A close-up of a satellite&#10;&#10;Description automatically generated with low confidence">
            <a:extLst>
              <a:ext uri="{FF2B5EF4-FFF2-40B4-BE49-F238E27FC236}">
                <a16:creationId xmlns:a16="http://schemas.microsoft.com/office/drawing/2014/main" id="{D9D37E8A-A099-445B-B8E4-05C758455DB0}"/>
              </a:ext>
            </a:extLst>
          </p:cNvPr>
          <p:cNvPicPr>
            <a:picLocks noChangeAspect="1"/>
          </p:cNvPicPr>
          <p:nvPr/>
        </p:nvPicPr>
        <p:blipFill>
          <a:blip r:embed="rId3">
            <a:alphaModFix amt="35000"/>
            <a:extLst>
              <a:ext uri="{28A0092B-C50C-407E-A947-70E740481C1C}">
                <a14:useLocalDpi xmlns:a14="http://schemas.microsoft.com/office/drawing/2010/main" val="0"/>
              </a:ext>
            </a:extLst>
          </a:blip>
          <a:stretch>
            <a:fillRect/>
          </a:stretch>
        </p:blipFill>
        <p:spPr>
          <a:xfrm>
            <a:off x="6551194" y="3290409"/>
            <a:ext cx="4673155" cy="2331385"/>
          </a:xfrm>
          <a:prstGeom prst="rect">
            <a:avLst/>
          </a:prstGeom>
        </p:spPr>
      </p:pic>
      <p:sp>
        <p:nvSpPr>
          <p:cNvPr id="3" name="Content Placeholder 2">
            <a:extLst>
              <a:ext uri="{FF2B5EF4-FFF2-40B4-BE49-F238E27FC236}">
                <a16:creationId xmlns:a16="http://schemas.microsoft.com/office/drawing/2014/main" id="{11FD9357-3E46-4195-8FF0-9A06D6A997CA}"/>
              </a:ext>
            </a:extLst>
          </p:cNvPr>
          <p:cNvSpPr>
            <a:spLocks noGrp="1"/>
          </p:cNvSpPr>
          <p:nvPr>
            <p:ph sz="half" idx="1"/>
          </p:nvPr>
        </p:nvSpPr>
        <p:spPr/>
        <p:txBody>
          <a:bodyPr/>
          <a:lstStyle/>
          <a:p>
            <a:r>
              <a:rPr lang="en-GB" dirty="0" err="1"/>
              <a:t>Archidamus</a:t>
            </a:r>
            <a:r>
              <a:rPr lang="en-GB" dirty="0"/>
              <a:t> II</a:t>
            </a:r>
          </a:p>
          <a:p>
            <a:r>
              <a:rPr lang="en-GB" dirty="0" err="1"/>
              <a:t>Brasidas</a:t>
            </a:r>
            <a:endParaRPr lang="en-GB" dirty="0"/>
          </a:p>
          <a:p>
            <a:r>
              <a:rPr lang="en-GB" dirty="0" err="1"/>
              <a:t>Gylippus</a:t>
            </a:r>
            <a:endParaRPr lang="en-GB" dirty="0"/>
          </a:p>
          <a:p>
            <a:r>
              <a:rPr lang="en-GB" dirty="0"/>
              <a:t>Lysander</a:t>
            </a:r>
          </a:p>
          <a:p>
            <a:r>
              <a:rPr lang="en-GB" dirty="0"/>
              <a:t>Cyprus the Younger</a:t>
            </a:r>
          </a:p>
        </p:txBody>
      </p:sp>
      <p:sp>
        <p:nvSpPr>
          <p:cNvPr id="13" name="TextBox 12">
            <a:extLst>
              <a:ext uri="{FF2B5EF4-FFF2-40B4-BE49-F238E27FC236}">
                <a16:creationId xmlns:a16="http://schemas.microsoft.com/office/drawing/2014/main" id="{6429D221-CD1B-496E-80D7-58144ECEF5E3}"/>
              </a:ext>
            </a:extLst>
          </p:cNvPr>
          <p:cNvSpPr txBox="1"/>
          <p:nvPr/>
        </p:nvSpPr>
        <p:spPr>
          <a:xfrm>
            <a:off x="2246050" y="6178858"/>
            <a:ext cx="1100832" cy="184666"/>
          </a:xfrm>
          <a:prstGeom prst="rect">
            <a:avLst/>
          </a:prstGeom>
          <a:noFill/>
        </p:spPr>
        <p:txBody>
          <a:bodyPr wrap="square" rtlCol="0">
            <a:spAutoFit/>
          </a:bodyPr>
          <a:lstStyle/>
          <a:p>
            <a:r>
              <a:rPr lang="en-GB" sz="600" b="0" i="0" dirty="0">
                <a:effectLst/>
                <a:latin typeface="Open Sans" panose="020B0606030504020204" pitchFamily="34" charset="0"/>
              </a:rPr>
              <a:t>(www.cleanpng.com, n.d.)</a:t>
            </a:r>
            <a:endParaRPr lang="en-GB" sz="600" dirty="0"/>
          </a:p>
        </p:txBody>
      </p:sp>
      <p:sp>
        <p:nvSpPr>
          <p:cNvPr id="14" name="TextBox 13">
            <a:extLst>
              <a:ext uri="{FF2B5EF4-FFF2-40B4-BE49-F238E27FC236}">
                <a16:creationId xmlns:a16="http://schemas.microsoft.com/office/drawing/2014/main" id="{F3B057DA-877E-439E-92E6-6C918A297FDF}"/>
              </a:ext>
            </a:extLst>
          </p:cNvPr>
          <p:cNvSpPr txBox="1"/>
          <p:nvPr/>
        </p:nvSpPr>
        <p:spPr>
          <a:xfrm>
            <a:off x="8105313" y="5868140"/>
            <a:ext cx="1840637" cy="215444"/>
          </a:xfrm>
          <a:prstGeom prst="rect">
            <a:avLst/>
          </a:prstGeom>
          <a:noFill/>
        </p:spPr>
        <p:txBody>
          <a:bodyPr wrap="square" rtlCol="0">
            <a:spAutoFit/>
          </a:bodyPr>
          <a:lstStyle/>
          <a:p>
            <a:r>
              <a:rPr lang="en-GB" sz="800" b="0" i="0" dirty="0">
                <a:effectLst/>
                <a:latin typeface="Open Sans" panose="020B0606030504020204" pitchFamily="34" charset="0"/>
              </a:rPr>
              <a:t>(www.pngaaa.com, 2020)</a:t>
            </a:r>
            <a:endParaRPr lang="en-GB" sz="800" dirty="0"/>
          </a:p>
        </p:txBody>
      </p:sp>
    </p:spTree>
    <p:extLst>
      <p:ext uri="{BB962C8B-B14F-4D97-AF65-F5344CB8AC3E}">
        <p14:creationId xmlns:p14="http://schemas.microsoft.com/office/powerpoint/2010/main" val="2593142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19D8FB3-DC82-4F23-93E9-2D2E26F22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BE054836-96E4-4E15-9E6C-1AE7ED17F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E453B2-2689-40AA-936B-11C5A011A87F}"/>
              </a:ext>
            </a:extLst>
          </p:cNvPr>
          <p:cNvSpPr>
            <a:spLocks noGrp="1"/>
          </p:cNvSpPr>
          <p:nvPr>
            <p:ph type="title"/>
          </p:nvPr>
        </p:nvSpPr>
        <p:spPr>
          <a:xfrm>
            <a:off x="6480000" y="619200"/>
            <a:ext cx="4991961" cy="1477328"/>
          </a:xfrm>
        </p:spPr>
        <p:txBody>
          <a:bodyPr wrap="square" anchor="ctr">
            <a:normAutofit/>
          </a:bodyPr>
          <a:lstStyle/>
          <a:p>
            <a:r>
              <a:rPr lang="en-GB" dirty="0"/>
              <a:t>The Spartan grand strategy </a:t>
            </a:r>
          </a:p>
        </p:txBody>
      </p:sp>
      <p:pic>
        <p:nvPicPr>
          <p:cNvPr id="2050" name="Picture 2">
            <a:extLst>
              <a:ext uri="{FF2B5EF4-FFF2-40B4-BE49-F238E27FC236}">
                <a16:creationId xmlns:a16="http://schemas.microsoft.com/office/drawing/2014/main" id="{5CDAEC4B-B2A1-470F-97AD-31E6E04D021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6472" y="1299139"/>
            <a:ext cx="5547057" cy="4146425"/>
          </a:xfrm>
          <a:custGeom>
            <a:avLst/>
            <a:gdLst/>
            <a:ahLst/>
            <a:cxnLst/>
            <a:rect l="l" t="t" r="r" b="b"/>
            <a:pathLst>
              <a:path w="5014800" h="5409338">
                <a:moveTo>
                  <a:pt x="0" y="0"/>
                </a:moveTo>
                <a:lnTo>
                  <a:pt x="5014800" y="0"/>
                </a:lnTo>
                <a:lnTo>
                  <a:pt x="5014800" y="5409338"/>
                </a:lnTo>
                <a:lnTo>
                  <a:pt x="0" y="5409338"/>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3F096B7-FEF2-4C0D-98D8-0CEC52A2F5BC}"/>
              </a:ext>
            </a:extLst>
          </p:cNvPr>
          <p:cNvSpPr>
            <a:spLocks noGrp="1"/>
          </p:cNvSpPr>
          <p:nvPr>
            <p:ph idx="1"/>
          </p:nvPr>
        </p:nvSpPr>
        <p:spPr>
          <a:xfrm>
            <a:off x="6480000" y="2541600"/>
            <a:ext cx="4991962" cy="3216273"/>
          </a:xfrm>
        </p:spPr>
        <p:txBody>
          <a:bodyPr>
            <a:normAutofit/>
          </a:bodyPr>
          <a:lstStyle/>
          <a:p>
            <a:r>
              <a:rPr lang="en-GB" dirty="0"/>
              <a:t>The Spartan grand strategy in the terms of warfare for the Peloponnesian War was based around the total annihilation of the Athenian military might.</a:t>
            </a:r>
          </a:p>
          <a:p>
            <a:r>
              <a:rPr lang="en-GB" dirty="0"/>
              <a:t>Whilst if you believe the propaganda from Sparta, it was to “free the Greeks” from the budding empire off Athens.</a:t>
            </a:r>
          </a:p>
        </p:txBody>
      </p:sp>
      <p:sp>
        <p:nvSpPr>
          <p:cNvPr id="4" name="TextBox 3">
            <a:extLst>
              <a:ext uri="{FF2B5EF4-FFF2-40B4-BE49-F238E27FC236}">
                <a16:creationId xmlns:a16="http://schemas.microsoft.com/office/drawing/2014/main" id="{E7ED90EE-22D9-4A7A-BFEE-5E5094B8F8BD}"/>
              </a:ext>
            </a:extLst>
          </p:cNvPr>
          <p:cNvSpPr txBox="1"/>
          <p:nvPr/>
        </p:nvSpPr>
        <p:spPr>
          <a:xfrm>
            <a:off x="466472" y="5445564"/>
            <a:ext cx="1802167" cy="261610"/>
          </a:xfrm>
          <a:prstGeom prst="rect">
            <a:avLst/>
          </a:prstGeom>
          <a:noFill/>
        </p:spPr>
        <p:txBody>
          <a:bodyPr wrap="square" rtlCol="0">
            <a:spAutoFit/>
          </a:bodyPr>
          <a:lstStyle/>
          <a:p>
            <a:r>
              <a:rPr lang="en-GB" sz="1050" b="0" i="0" dirty="0">
                <a:effectLst/>
                <a:latin typeface="Open Sans" panose="020B0606030504020204" pitchFamily="34" charset="0"/>
              </a:rPr>
              <a:t>(</a:t>
            </a:r>
            <a:r>
              <a:rPr lang="en-GB" sz="1050" b="0" i="0" dirty="0" err="1">
                <a:effectLst/>
                <a:latin typeface="Open Sans" panose="020B0606030504020204" pitchFamily="34" charset="0"/>
              </a:rPr>
              <a:t>Merian</a:t>
            </a:r>
            <a:r>
              <a:rPr lang="en-GB" sz="1050" b="0" i="0" dirty="0">
                <a:effectLst/>
                <a:latin typeface="Open Sans" panose="020B0606030504020204" pitchFamily="34" charset="0"/>
              </a:rPr>
              <a:t>, 1630)</a:t>
            </a:r>
            <a:endParaRPr lang="en-GB" sz="1050" dirty="0"/>
          </a:p>
        </p:txBody>
      </p:sp>
    </p:spTree>
    <p:extLst>
      <p:ext uri="{BB962C8B-B14F-4D97-AF65-F5344CB8AC3E}">
        <p14:creationId xmlns:p14="http://schemas.microsoft.com/office/powerpoint/2010/main" val="2358084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ED9E2D9-EE69-4775-8CE5-9EAC35AD2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D75B673-1FA7-415E-8B2E-7A0550C8B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0C24AC-D2A0-4D2A-B305-4B269BF02E95}"/>
              </a:ext>
            </a:extLst>
          </p:cNvPr>
          <p:cNvSpPr>
            <a:spLocks noGrp="1"/>
          </p:cNvSpPr>
          <p:nvPr>
            <p:ph type="title"/>
          </p:nvPr>
        </p:nvSpPr>
        <p:spPr>
          <a:xfrm>
            <a:off x="6480000" y="619200"/>
            <a:ext cx="4991961" cy="1477328"/>
          </a:xfrm>
        </p:spPr>
        <p:txBody>
          <a:bodyPr wrap="square" anchor="ctr">
            <a:normAutofit/>
          </a:bodyPr>
          <a:lstStyle/>
          <a:p>
            <a:r>
              <a:rPr lang="en-GB" dirty="0"/>
              <a:t>The Athenians grand strategy and examples of Attrition Warfare</a:t>
            </a:r>
          </a:p>
        </p:txBody>
      </p:sp>
      <p:pic>
        <p:nvPicPr>
          <p:cNvPr id="3074" name="Picture 2">
            <a:extLst>
              <a:ext uri="{FF2B5EF4-FFF2-40B4-BE49-F238E27FC236}">
                <a16:creationId xmlns:a16="http://schemas.microsoft.com/office/drawing/2014/main" id="{B354C2ED-B319-461F-9087-909338E345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068"/>
          <a:stretch/>
        </p:blipFill>
        <p:spPr bwMode="auto">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BE7CB5B-EE7F-486F-9130-E0AD9E521480}"/>
              </a:ext>
            </a:extLst>
          </p:cNvPr>
          <p:cNvSpPr>
            <a:spLocks noGrp="1"/>
          </p:cNvSpPr>
          <p:nvPr>
            <p:ph idx="1"/>
          </p:nvPr>
        </p:nvSpPr>
        <p:spPr>
          <a:xfrm>
            <a:off x="6480000" y="2541600"/>
            <a:ext cx="4991962" cy="3216273"/>
          </a:xfrm>
        </p:spPr>
        <p:txBody>
          <a:bodyPr>
            <a:normAutofit/>
          </a:bodyPr>
          <a:lstStyle/>
          <a:p>
            <a:pPr>
              <a:lnSpc>
                <a:spcPct val="110000"/>
              </a:lnSpc>
            </a:pPr>
            <a:r>
              <a:rPr lang="en-GB" sz="1400"/>
              <a:t>The grand strategy of Athens was the commonly known war strategy dubbed in modern terms as Attrition warfare, where they could exhaust Spartan limited resources by the use of their superior navy and their economy.</a:t>
            </a:r>
          </a:p>
          <a:p>
            <a:pPr marL="0" indent="0">
              <a:lnSpc>
                <a:spcPct val="110000"/>
              </a:lnSpc>
              <a:buNone/>
            </a:pPr>
            <a:r>
              <a:rPr lang="en-GB" sz="1400"/>
              <a:t>Examples of Attrition Warfare:</a:t>
            </a:r>
          </a:p>
          <a:p>
            <a:pPr marL="0" indent="0">
              <a:lnSpc>
                <a:spcPct val="110000"/>
              </a:lnSpc>
              <a:buNone/>
            </a:pPr>
            <a:r>
              <a:rPr lang="en-GB" sz="1400"/>
              <a:t>The Scythian campaign of Darius 1: The Scythians avoid any large scale conflict and only engaged in skirmishes whilst destroying resources as they retreated.</a:t>
            </a:r>
          </a:p>
          <a:p>
            <a:pPr marL="0" indent="0">
              <a:lnSpc>
                <a:spcPct val="110000"/>
              </a:lnSpc>
              <a:buNone/>
            </a:pPr>
            <a:r>
              <a:rPr lang="en-GB" sz="1400"/>
              <a:t>The Battle of Verdun, WW1</a:t>
            </a:r>
          </a:p>
          <a:p>
            <a:pPr marL="0" indent="0">
              <a:lnSpc>
                <a:spcPct val="110000"/>
              </a:lnSpc>
              <a:buNone/>
            </a:pPr>
            <a:r>
              <a:rPr lang="en-GB" sz="1400"/>
              <a:t>The Battle of Aleppo, Syrian Civil War</a:t>
            </a:r>
          </a:p>
          <a:p>
            <a:pPr marL="0" indent="0">
              <a:lnSpc>
                <a:spcPct val="110000"/>
              </a:lnSpc>
              <a:buNone/>
            </a:pPr>
            <a:endParaRPr lang="en-GB" sz="1400"/>
          </a:p>
          <a:p>
            <a:pPr marL="0" indent="0">
              <a:lnSpc>
                <a:spcPct val="110000"/>
              </a:lnSpc>
              <a:buNone/>
            </a:pPr>
            <a:endParaRPr lang="en-GB" sz="1400"/>
          </a:p>
          <a:p>
            <a:pPr marL="0" indent="0">
              <a:lnSpc>
                <a:spcPct val="110000"/>
              </a:lnSpc>
              <a:buNone/>
            </a:pPr>
            <a:endParaRPr lang="en-GB" sz="1400"/>
          </a:p>
          <a:p>
            <a:pPr>
              <a:lnSpc>
                <a:spcPct val="110000"/>
              </a:lnSpc>
            </a:pPr>
            <a:endParaRPr lang="en-GB" sz="1400"/>
          </a:p>
        </p:txBody>
      </p:sp>
      <p:sp>
        <p:nvSpPr>
          <p:cNvPr id="4" name="TextBox 3">
            <a:extLst>
              <a:ext uri="{FF2B5EF4-FFF2-40B4-BE49-F238E27FC236}">
                <a16:creationId xmlns:a16="http://schemas.microsoft.com/office/drawing/2014/main" id="{A36FDF2D-AD70-4B22-9123-200869FC5B94}"/>
              </a:ext>
            </a:extLst>
          </p:cNvPr>
          <p:cNvSpPr txBox="1"/>
          <p:nvPr/>
        </p:nvSpPr>
        <p:spPr>
          <a:xfrm>
            <a:off x="5903724" y="6454066"/>
            <a:ext cx="2237099" cy="430887"/>
          </a:xfrm>
          <a:prstGeom prst="rect">
            <a:avLst/>
          </a:prstGeom>
          <a:noFill/>
        </p:spPr>
        <p:txBody>
          <a:bodyPr wrap="square" rtlCol="0">
            <a:spAutoFit/>
          </a:bodyPr>
          <a:lstStyle/>
          <a:p>
            <a:r>
              <a:rPr lang="en-GB" sz="1100" b="0" i="0" dirty="0">
                <a:effectLst/>
                <a:latin typeface="Open Sans" panose="020B0606030504020204" pitchFamily="34" charset="0"/>
              </a:rPr>
              <a:t>(Metropolitan Museum of Art, 1907)</a:t>
            </a:r>
            <a:endParaRPr lang="en-GB" sz="1100" dirty="0"/>
          </a:p>
        </p:txBody>
      </p:sp>
    </p:spTree>
    <p:extLst>
      <p:ext uri="{BB962C8B-B14F-4D97-AF65-F5344CB8AC3E}">
        <p14:creationId xmlns:p14="http://schemas.microsoft.com/office/powerpoint/2010/main" val="82041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D1CCC3C-EB52-47ED-B6AA-5F70D92155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84C50CF-FE9D-459C-890F-56C327795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Freeform: Shape 74">
            <a:extLst>
              <a:ext uri="{FF2B5EF4-FFF2-40B4-BE49-F238E27FC236}">
                <a16:creationId xmlns:a16="http://schemas.microsoft.com/office/drawing/2014/main" id="{79C4E6F9-8A11-4E94-8423-966E9DF0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096624" cy="6858000"/>
          </a:xfrm>
          <a:custGeom>
            <a:avLst/>
            <a:gdLst>
              <a:gd name="connsiteX0" fmla="*/ 0 w 11096624"/>
              <a:gd name="connsiteY0" fmla="*/ 0 h 6858000"/>
              <a:gd name="connsiteX1" fmla="*/ 10869306 w 11096624"/>
              <a:gd name="connsiteY1" fmla="*/ 0 h 6858000"/>
              <a:gd name="connsiteX2" fmla="*/ 10932108 w 11096624"/>
              <a:gd name="connsiteY2" fmla="*/ 181114 h 6858000"/>
              <a:gd name="connsiteX3" fmla="*/ 10953136 w 11096624"/>
              <a:gd name="connsiteY3" fmla="*/ 3620675 h 6858000"/>
              <a:gd name="connsiteX4" fmla="*/ 9722723 w 11096624"/>
              <a:gd name="connsiteY4" fmla="*/ 6351879 h 6858000"/>
              <a:gd name="connsiteX5" fmla="*/ 9365083 w 11096624"/>
              <a:gd name="connsiteY5" fmla="*/ 6847267 h 6858000"/>
              <a:gd name="connsiteX6" fmla="*/ 9354506 w 11096624"/>
              <a:gd name="connsiteY6" fmla="*/ 6858000 h 6858000"/>
              <a:gd name="connsiteX7" fmla="*/ 0 w 1109662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96624" h="6858000">
                <a:moveTo>
                  <a:pt x="0" y="0"/>
                </a:moveTo>
                <a:lnTo>
                  <a:pt x="10869306" y="0"/>
                </a:lnTo>
                <a:lnTo>
                  <a:pt x="10932108" y="181114"/>
                </a:lnTo>
                <a:cubicBezTo>
                  <a:pt x="11289577" y="1409141"/>
                  <a:pt x="10953136" y="3273767"/>
                  <a:pt x="10953136" y="3620675"/>
                </a:cubicBezTo>
                <a:cubicBezTo>
                  <a:pt x="10953136" y="5162483"/>
                  <a:pt x="10118214" y="5735156"/>
                  <a:pt x="9722723" y="6351879"/>
                </a:cubicBezTo>
                <a:cubicBezTo>
                  <a:pt x="9656808" y="6500554"/>
                  <a:pt x="9530643" y="6669361"/>
                  <a:pt x="9365083" y="6847267"/>
                </a:cubicBezTo>
                <a:lnTo>
                  <a:pt x="9354506" y="6858000"/>
                </a:lnTo>
                <a:lnTo>
                  <a:pt x="0" y="6858000"/>
                </a:lnTo>
                <a:close/>
              </a:path>
            </a:pathLst>
          </a:custGeom>
          <a:ln>
            <a:noFill/>
          </a:ln>
        </p:spPr>
        <p:txBody>
          <a:bodyPr vert="horz" wrap="square" lIns="91440" tIns="45720" rIns="91440" bIns="45720" numCol="1" anchor="t" anchorCtr="0" compatLnSpc="1">
            <a:prstTxWarp prst="textNoShape">
              <a:avLst/>
            </a:prstTxWarp>
            <a:noAutofit/>
          </a:bodyPr>
          <a:lstStyle/>
          <a:p>
            <a:endParaRPr lang="en-US">
              <a:solidFill>
                <a:schemeClr val="tx1"/>
              </a:solidFill>
            </a:endParaRPr>
          </a:p>
        </p:txBody>
      </p:sp>
      <p:sp>
        <p:nvSpPr>
          <p:cNvPr id="2" name="Title 1">
            <a:extLst>
              <a:ext uri="{FF2B5EF4-FFF2-40B4-BE49-F238E27FC236}">
                <a16:creationId xmlns:a16="http://schemas.microsoft.com/office/drawing/2014/main" id="{7EA30240-E8B0-4CBA-94EA-0F488ACD81F3}"/>
              </a:ext>
            </a:extLst>
          </p:cNvPr>
          <p:cNvSpPr>
            <a:spLocks noGrp="1"/>
          </p:cNvSpPr>
          <p:nvPr>
            <p:ph type="title"/>
          </p:nvPr>
        </p:nvSpPr>
        <p:spPr>
          <a:xfrm>
            <a:off x="720000" y="619200"/>
            <a:ext cx="6923812" cy="1477328"/>
          </a:xfrm>
        </p:spPr>
        <p:txBody>
          <a:bodyPr wrap="square" anchor="ctr">
            <a:normAutofit/>
          </a:bodyPr>
          <a:lstStyle/>
          <a:p>
            <a:r>
              <a:rPr lang="en-GB" dirty="0"/>
              <a:t>Examples of the Spartan Grand Strategy during the  </a:t>
            </a:r>
            <a:r>
              <a:rPr lang="en-GB"/>
              <a:t>Archidamian War</a:t>
            </a:r>
            <a:r>
              <a:rPr lang="en-GB" dirty="0"/>
              <a:t> </a:t>
            </a:r>
          </a:p>
        </p:txBody>
      </p:sp>
      <p:sp>
        <p:nvSpPr>
          <p:cNvPr id="3" name="Content Placeholder 2">
            <a:extLst>
              <a:ext uri="{FF2B5EF4-FFF2-40B4-BE49-F238E27FC236}">
                <a16:creationId xmlns:a16="http://schemas.microsoft.com/office/drawing/2014/main" id="{83F79EFA-0CBB-47D5-B954-091E4EB1D5E3}"/>
              </a:ext>
            </a:extLst>
          </p:cNvPr>
          <p:cNvSpPr>
            <a:spLocks noGrp="1"/>
          </p:cNvSpPr>
          <p:nvPr>
            <p:ph idx="1"/>
          </p:nvPr>
        </p:nvSpPr>
        <p:spPr>
          <a:xfrm>
            <a:off x="719999" y="2541600"/>
            <a:ext cx="6923813" cy="3216273"/>
          </a:xfrm>
        </p:spPr>
        <p:txBody>
          <a:bodyPr>
            <a:normAutofit/>
          </a:bodyPr>
          <a:lstStyle/>
          <a:p>
            <a:r>
              <a:rPr lang="en-GB"/>
              <a:t>The Spartans first started to enact their grand strategy during the </a:t>
            </a:r>
            <a:r>
              <a:rPr lang="en-GB" err="1"/>
              <a:t>Archidamian</a:t>
            </a:r>
            <a:r>
              <a:rPr lang="en-GB"/>
              <a:t> war was the </a:t>
            </a:r>
            <a:r>
              <a:rPr lang="en-GB" err="1"/>
              <a:t>Seige</a:t>
            </a:r>
            <a:r>
              <a:rPr lang="en-GB"/>
              <a:t> of Athens.</a:t>
            </a:r>
          </a:p>
          <a:p>
            <a:endParaRPr lang="en-GB"/>
          </a:p>
          <a:p>
            <a:r>
              <a:rPr lang="en-GB"/>
              <a:t>The Battle of Amphipolis resulted in the death of </a:t>
            </a:r>
            <a:r>
              <a:rPr lang="en-GB" err="1"/>
              <a:t>Brasidas</a:t>
            </a:r>
            <a:r>
              <a:rPr lang="en-GB"/>
              <a:t> and Cleon but the battle was won in favour of the Spartans.</a:t>
            </a:r>
          </a:p>
          <a:p>
            <a:endParaRPr lang="en-GB" dirty="0"/>
          </a:p>
        </p:txBody>
      </p:sp>
      <p:pic>
        <p:nvPicPr>
          <p:cNvPr id="4098" name="Picture 2" descr="Wreath &amp; Ossuary of Brasidas">
            <a:extLst>
              <a:ext uri="{FF2B5EF4-FFF2-40B4-BE49-F238E27FC236}">
                <a16:creationId xmlns:a16="http://schemas.microsoft.com/office/drawing/2014/main" id="{BE3226C3-6627-4214-A443-96B9D879A5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02812" y="720000"/>
            <a:ext cx="3042752" cy="5409338"/>
          </a:xfrm>
          <a:custGeom>
            <a:avLst/>
            <a:gdLst/>
            <a:ahLst/>
            <a:cxnLst/>
            <a:rect l="l" t="t" r="r" b="b"/>
            <a:pathLst>
              <a:path w="3095625" h="5409338">
                <a:moveTo>
                  <a:pt x="0" y="0"/>
                </a:moveTo>
                <a:lnTo>
                  <a:pt x="3095625" y="0"/>
                </a:lnTo>
                <a:lnTo>
                  <a:pt x="3095625" y="5409338"/>
                </a:lnTo>
                <a:lnTo>
                  <a:pt x="0" y="5409338"/>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BBD8EBA-52A5-465C-BC2B-46E4658A9F75}"/>
              </a:ext>
            </a:extLst>
          </p:cNvPr>
          <p:cNvSpPr txBox="1"/>
          <p:nvPr/>
        </p:nvSpPr>
        <p:spPr>
          <a:xfrm>
            <a:off x="9924188" y="6129338"/>
            <a:ext cx="1873188" cy="276999"/>
          </a:xfrm>
          <a:prstGeom prst="rect">
            <a:avLst/>
          </a:prstGeom>
          <a:noFill/>
        </p:spPr>
        <p:txBody>
          <a:bodyPr wrap="square" rtlCol="0">
            <a:spAutoFit/>
          </a:bodyPr>
          <a:lstStyle/>
          <a:p>
            <a:r>
              <a:rPr lang="en-GB" sz="1200" b="0" i="0" dirty="0">
                <a:effectLst/>
                <a:latin typeface="Open Sans" panose="020B0606030504020204" pitchFamily="34" charset="0"/>
              </a:rPr>
              <a:t>(</a:t>
            </a:r>
            <a:r>
              <a:rPr lang="en-GB" sz="1200" b="0" i="0" dirty="0" err="1">
                <a:effectLst/>
                <a:latin typeface="Open Sans" panose="020B0606030504020204" pitchFamily="34" charset="0"/>
              </a:rPr>
              <a:t>Kamilalis</a:t>
            </a:r>
            <a:r>
              <a:rPr lang="en-GB" sz="1200" b="0" i="0" dirty="0">
                <a:effectLst/>
                <a:latin typeface="Open Sans" panose="020B0606030504020204" pitchFamily="34" charset="0"/>
              </a:rPr>
              <a:t>, 2017)</a:t>
            </a:r>
            <a:endParaRPr lang="en-GB" sz="1200" dirty="0"/>
          </a:p>
        </p:txBody>
      </p:sp>
    </p:spTree>
    <p:extLst>
      <p:ext uri="{BB962C8B-B14F-4D97-AF65-F5344CB8AC3E}">
        <p14:creationId xmlns:p14="http://schemas.microsoft.com/office/powerpoint/2010/main" val="2999877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950CAB9-F0AE-414E-805C-776919054E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27C80BC-190C-4813-9BAE-C4B56C5C7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D460B0-9586-4DC0-8BF0-5BAAEAF43397}"/>
              </a:ext>
            </a:extLst>
          </p:cNvPr>
          <p:cNvSpPr>
            <a:spLocks noGrp="1"/>
          </p:cNvSpPr>
          <p:nvPr>
            <p:ph type="title"/>
          </p:nvPr>
        </p:nvSpPr>
        <p:spPr>
          <a:xfrm>
            <a:off x="720000" y="619201"/>
            <a:ext cx="3095626" cy="1477328"/>
          </a:xfrm>
        </p:spPr>
        <p:txBody>
          <a:bodyPr>
            <a:normAutofit/>
          </a:bodyPr>
          <a:lstStyle/>
          <a:p>
            <a:r>
              <a:rPr lang="en-GB" dirty="0"/>
              <a:t>The Sicilian expedition </a:t>
            </a:r>
          </a:p>
        </p:txBody>
      </p:sp>
      <p:sp>
        <p:nvSpPr>
          <p:cNvPr id="3" name="Content Placeholder 2">
            <a:extLst>
              <a:ext uri="{FF2B5EF4-FFF2-40B4-BE49-F238E27FC236}">
                <a16:creationId xmlns:a16="http://schemas.microsoft.com/office/drawing/2014/main" id="{DDE61684-F19C-4F77-A4B8-4413C5DA15FB}"/>
              </a:ext>
            </a:extLst>
          </p:cNvPr>
          <p:cNvSpPr>
            <a:spLocks noGrp="1"/>
          </p:cNvSpPr>
          <p:nvPr>
            <p:ph idx="1"/>
          </p:nvPr>
        </p:nvSpPr>
        <p:spPr>
          <a:xfrm>
            <a:off x="4052078" y="600583"/>
            <a:ext cx="7643812" cy="1739949"/>
          </a:xfrm>
        </p:spPr>
        <p:txBody>
          <a:bodyPr>
            <a:normAutofit/>
          </a:bodyPr>
          <a:lstStyle/>
          <a:p>
            <a:pPr>
              <a:lnSpc>
                <a:spcPct val="110000"/>
              </a:lnSpc>
            </a:pPr>
            <a:r>
              <a:rPr lang="en-GB" sz="1600" dirty="0"/>
              <a:t>During the Peace of Nicias, Athens launched an expedition to Sicily intending to conquer the land but this resulted in the devastation and enslavement of the Athenian military sent there.</a:t>
            </a:r>
          </a:p>
          <a:p>
            <a:pPr>
              <a:lnSpc>
                <a:spcPct val="110000"/>
              </a:lnSpc>
            </a:pPr>
            <a:r>
              <a:rPr lang="en-GB" sz="1600" dirty="0"/>
              <a:t>This war continued into the </a:t>
            </a:r>
            <a:r>
              <a:rPr lang="en-GB" sz="1600" dirty="0" err="1"/>
              <a:t>Decelean</a:t>
            </a:r>
            <a:r>
              <a:rPr lang="en-GB" sz="1600" dirty="0"/>
              <a:t> war, with the Spartan general </a:t>
            </a:r>
            <a:r>
              <a:rPr lang="en-GB" sz="1600" dirty="0" err="1"/>
              <a:t>Glyippus</a:t>
            </a:r>
            <a:r>
              <a:rPr lang="en-GB" sz="1600" dirty="0"/>
              <a:t> continuing to support the Syracusans against the Athenians.</a:t>
            </a:r>
          </a:p>
          <a:p>
            <a:pPr>
              <a:lnSpc>
                <a:spcPct val="110000"/>
              </a:lnSpc>
            </a:pPr>
            <a:endParaRPr lang="en-GB" sz="1300" dirty="0"/>
          </a:p>
          <a:p>
            <a:pPr>
              <a:lnSpc>
                <a:spcPct val="110000"/>
              </a:lnSpc>
            </a:pPr>
            <a:endParaRPr lang="en-GB" sz="1300" dirty="0"/>
          </a:p>
        </p:txBody>
      </p:sp>
      <p:pic>
        <p:nvPicPr>
          <p:cNvPr id="5122" name="Picture 2" descr="olympiasjpg">
            <a:extLst>
              <a:ext uri="{FF2B5EF4-FFF2-40B4-BE49-F238E27FC236}">
                <a16:creationId xmlns:a16="http://schemas.microsoft.com/office/drawing/2014/main" id="{DEB203C7-2121-4B6F-8CC9-47B21D0D9F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607"/>
          <a:stretch/>
        </p:blipFill>
        <p:spPr bwMode="auto">
          <a:xfrm>
            <a:off x="20" y="2584536"/>
            <a:ext cx="12191980" cy="4273465"/>
          </a:xfrm>
          <a:custGeom>
            <a:avLst/>
            <a:gdLst/>
            <a:ahLst/>
            <a:cxnLst/>
            <a:rect l="l" t="t" r="r" b="b"/>
            <a:pathLst>
              <a:path w="12192000" h="4273465">
                <a:moveTo>
                  <a:pt x="5674827" y="107"/>
                </a:moveTo>
                <a:cubicBezTo>
                  <a:pt x="6770307" y="-2269"/>
                  <a:pt x="8062055" y="35744"/>
                  <a:pt x="8986322" y="35744"/>
                </a:cubicBezTo>
                <a:cubicBezTo>
                  <a:pt x="10233527" y="52639"/>
                  <a:pt x="11168930" y="69533"/>
                  <a:pt x="12015248" y="52639"/>
                </a:cubicBezTo>
                <a:lnTo>
                  <a:pt x="12192000" y="60460"/>
                </a:lnTo>
                <a:lnTo>
                  <a:pt x="12192000" y="4273465"/>
                </a:lnTo>
                <a:lnTo>
                  <a:pt x="0" y="4273465"/>
                </a:lnTo>
                <a:lnTo>
                  <a:pt x="0" y="65877"/>
                </a:lnTo>
                <a:lnTo>
                  <a:pt x="107413" y="52639"/>
                </a:lnTo>
                <a:cubicBezTo>
                  <a:pt x="716168" y="1955"/>
                  <a:pt x="1725810" y="137111"/>
                  <a:pt x="4665650" y="18850"/>
                </a:cubicBezTo>
                <a:cubicBezTo>
                  <a:pt x="4966315" y="6179"/>
                  <a:pt x="5309667" y="899"/>
                  <a:pt x="5674827" y="107"/>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E2474E5-0BA6-4CA0-BEB0-1A78A9B7DF9A}"/>
              </a:ext>
            </a:extLst>
          </p:cNvPr>
          <p:cNvSpPr txBox="1"/>
          <p:nvPr/>
        </p:nvSpPr>
        <p:spPr>
          <a:xfrm>
            <a:off x="94124" y="2335576"/>
            <a:ext cx="1251751" cy="253916"/>
          </a:xfrm>
          <a:prstGeom prst="rect">
            <a:avLst/>
          </a:prstGeom>
          <a:noFill/>
        </p:spPr>
        <p:txBody>
          <a:bodyPr wrap="square" rtlCol="0">
            <a:spAutoFit/>
          </a:bodyPr>
          <a:lstStyle/>
          <a:p>
            <a:r>
              <a:rPr lang="en-GB" sz="1050" b="0" i="0" dirty="0">
                <a:effectLst/>
                <a:latin typeface="Open Sans" panose="020B0606030504020204" pitchFamily="34" charset="0"/>
              </a:rPr>
              <a:t>(</a:t>
            </a:r>
            <a:r>
              <a:rPr lang="en-GB" sz="1050" b="0" i="0" dirty="0" err="1">
                <a:effectLst/>
                <a:latin typeface="Open Sans" panose="020B0606030504020204" pitchFamily="34" charset="0"/>
              </a:rPr>
              <a:t>Choros</a:t>
            </a:r>
            <a:r>
              <a:rPr lang="en-GB" sz="1050" b="0" i="0" dirty="0">
                <a:effectLst/>
                <a:latin typeface="Open Sans" panose="020B0606030504020204" pitchFamily="34" charset="0"/>
              </a:rPr>
              <a:t>, 2016)</a:t>
            </a:r>
            <a:endParaRPr lang="en-GB" sz="1050" dirty="0"/>
          </a:p>
        </p:txBody>
      </p:sp>
    </p:spTree>
    <p:extLst>
      <p:ext uri="{BB962C8B-B14F-4D97-AF65-F5344CB8AC3E}">
        <p14:creationId xmlns:p14="http://schemas.microsoft.com/office/powerpoint/2010/main" val="1362258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148" name="Rectangle 70">
            <a:extLst>
              <a:ext uri="{FF2B5EF4-FFF2-40B4-BE49-F238E27FC236}">
                <a16:creationId xmlns:a16="http://schemas.microsoft.com/office/drawing/2014/main" id="{01D3B63D-97A2-43B6-B140-7FADB9C54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9" name="Rectangle 72">
            <a:extLst>
              <a:ext uri="{FF2B5EF4-FFF2-40B4-BE49-F238E27FC236}">
                <a16:creationId xmlns:a16="http://schemas.microsoft.com/office/drawing/2014/main" id="{899AB3E9-A7F5-451B-8FC3-9BBE53056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C7F077-DB52-456C-9C27-EC5E383501E2}"/>
              </a:ext>
            </a:extLst>
          </p:cNvPr>
          <p:cNvSpPr>
            <a:spLocks noGrp="1"/>
          </p:cNvSpPr>
          <p:nvPr>
            <p:ph type="title"/>
          </p:nvPr>
        </p:nvSpPr>
        <p:spPr>
          <a:xfrm>
            <a:off x="720000" y="619200"/>
            <a:ext cx="4991961" cy="1477328"/>
          </a:xfrm>
        </p:spPr>
        <p:txBody>
          <a:bodyPr wrap="square" anchor="ctr">
            <a:normAutofit/>
          </a:bodyPr>
          <a:lstStyle/>
          <a:p>
            <a:r>
              <a:rPr lang="en-GB"/>
              <a:t>Decelean War</a:t>
            </a:r>
            <a:endParaRPr lang="en-GB" dirty="0"/>
          </a:p>
        </p:txBody>
      </p:sp>
      <p:sp>
        <p:nvSpPr>
          <p:cNvPr id="3" name="Content Placeholder 2">
            <a:extLst>
              <a:ext uri="{FF2B5EF4-FFF2-40B4-BE49-F238E27FC236}">
                <a16:creationId xmlns:a16="http://schemas.microsoft.com/office/drawing/2014/main" id="{D772615B-5718-4C56-8070-AD5EF901FAE4}"/>
              </a:ext>
            </a:extLst>
          </p:cNvPr>
          <p:cNvSpPr>
            <a:spLocks noGrp="1"/>
          </p:cNvSpPr>
          <p:nvPr>
            <p:ph idx="1"/>
          </p:nvPr>
        </p:nvSpPr>
        <p:spPr>
          <a:xfrm>
            <a:off x="720000" y="2541600"/>
            <a:ext cx="4991962" cy="3216273"/>
          </a:xfrm>
        </p:spPr>
        <p:txBody>
          <a:bodyPr>
            <a:normAutofit/>
          </a:bodyPr>
          <a:lstStyle/>
          <a:p>
            <a:pPr>
              <a:lnSpc>
                <a:spcPct val="110000"/>
              </a:lnSpc>
            </a:pPr>
            <a:r>
              <a:rPr lang="en-GB" sz="1600"/>
              <a:t>The </a:t>
            </a:r>
            <a:r>
              <a:rPr lang="en-GB" sz="1600" err="1"/>
              <a:t>Decelean</a:t>
            </a:r>
            <a:r>
              <a:rPr lang="en-GB" sz="1600"/>
              <a:t> war, was initiated with the fortification of </a:t>
            </a:r>
            <a:r>
              <a:rPr lang="en-GB" sz="1600" err="1"/>
              <a:t>Decelea</a:t>
            </a:r>
            <a:r>
              <a:rPr lang="en-GB" sz="1600"/>
              <a:t> an village 13 miles away from Athens which blocked off inland trading routes, this was done on the advice of Alcibiades.</a:t>
            </a:r>
          </a:p>
          <a:p>
            <a:pPr>
              <a:lnSpc>
                <a:spcPct val="110000"/>
              </a:lnSpc>
            </a:pPr>
            <a:r>
              <a:rPr lang="en-GB" sz="1600"/>
              <a:t>The war in Sicily with Syracusans and the Spartan General </a:t>
            </a:r>
            <a:r>
              <a:rPr lang="en-GB" sz="1600" err="1"/>
              <a:t>Gylippus</a:t>
            </a:r>
            <a:r>
              <a:rPr lang="en-GB" sz="1600"/>
              <a:t> continued into the </a:t>
            </a:r>
            <a:r>
              <a:rPr lang="en-GB" sz="1600" err="1"/>
              <a:t>Decelean</a:t>
            </a:r>
            <a:r>
              <a:rPr lang="en-GB" sz="1600"/>
              <a:t>, with the initially reasoning for the start of the </a:t>
            </a:r>
            <a:r>
              <a:rPr lang="en-GB" sz="1600" err="1"/>
              <a:t>Decelean</a:t>
            </a:r>
            <a:r>
              <a:rPr lang="en-GB" sz="1600"/>
              <a:t> War being the resulting power that Athens could gain from their expedition into Sicily </a:t>
            </a:r>
          </a:p>
        </p:txBody>
      </p:sp>
      <p:pic>
        <p:nvPicPr>
          <p:cNvPr id="6146" name="Picture 2" descr="Open Seminar: Athens after the Peloponnesian War: reinventing the city in a transforming world">
            <a:extLst>
              <a:ext uri="{FF2B5EF4-FFF2-40B4-BE49-F238E27FC236}">
                <a16:creationId xmlns:a16="http://schemas.microsoft.com/office/drawing/2014/main" id="{171D7DF8-ED06-4675-AE1E-877CF890053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44525" y="1613072"/>
            <a:ext cx="5014800" cy="3623193"/>
          </a:xfrm>
          <a:custGeom>
            <a:avLst/>
            <a:gdLst/>
            <a:ahLst/>
            <a:cxnLst/>
            <a:rect l="l" t="t" r="r" b="b"/>
            <a:pathLst>
              <a:path w="5014800" h="5409338">
                <a:moveTo>
                  <a:pt x="0" y="0"/>
                </a:moveTo>
                <a:lnTo>
                  <a:pt x="5014800" y="0"/>
                </a:lnTo>
                <a:lnTo>
                  <a:pt x="5014800" y="5409338"/>
                </a:lnTo>
                <a:lnTo>
                  <a:pt x="0" y="5409338"/>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8AABE06-EA3F-466C-9D06-40D8BA42F25B}"/>
              </a:ext>
            </a:extLst>
          </p:cNvPr>
          <p:cNvSpPr txBox="1"/>
          <p:nvPr/>
        </p:nvSpPr>
        <p:spPr>
          <a:xfrm>
            <a:off x="9997735" y="5198157"/>
            <a:ext cx="1305018" cy="261610"/>
          </a:xfrm>
          <a:prstGeom prst="rect">
            <a:avLst/>
          </a:prstGeom>
          <a:noFill/>
        </p:spPr>
        <p:txBody>
          <a:bodyPr wrap="square" rtlCol="0">
            <a:spAutoFit/>
          </a:bodyPr>
          <a:lstStyle/>
          <a:p>
            <a:r>
              <a:rPr lang="en-GB" sz="1050" b="0" i="0" dirty="0">
                <a:effectLst/>
                <a:latin typeface="Open Sans" panose="020B0606030504020204" pitchFamily="34" charset="0"/>
              </a:rPr>
              <a:t>(</a:t>
            </a:r>
            <a:r>
              <a:rPr lang="en-GB" sz="1050" b="0" i="0" dirty="0" err="1">
                <a:effectLst/>
                <a:latin typeface="Open Sans" panose="020B0606030504020204" pitchFamily="34" charset="0"/>
              </a:rPr>
              <a:t>Ollier</a:t>
            </a:r>
            <a:r>
              <a:rPr lang="en-GB" sz="1050" b="0" i="0" dirty="0">
                <a:effectLst/>
                <a:latin typeface="Open Sans" panose="020B0606030504020204" pitchFamily="34" charset="0"/>
              </a:rPr>
              <a:t>, 1890)</a:t>
            </a:r>
            <a:endParaRPr lang="en-GB" sz="1050" dirty="0"/>
          </a:p>
        </p:txBody>
      </p:sp>
    </p:spTree>
    <p:extLst>
      <p:ext uri="{BB962C8B-B14F-4D97-AF65-F5344CB8AC3E}">
        <p14:creationId xmlns:p14="http://schemas.microsoft.com/office/powerpoint/2010/main" val="1193209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1D3B63D-97A2-43B6-B140-7FADB9C54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99AB3E9-A7F5-451B-8FC3-9BBE53056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D26422-ADC7-4451-B802-2A526CCA813A}"/>
              </a:ext>
            </a:extLst>
          </p:cNvPr>
          <p:cNvSpPr>
            <a:spLocks noGrp="1"/>
          </p:cNvSpPr>
          <p:nvPr>
            <p:ph type="title"/>
          </p:nvPr>
        </p:nvSpPr>
        <p:spPr>
          <a:xfrm>
            <a:off x="720000" y="619200"/>
            <a:ext cx="4991961" cy="1477328"/>
          </a:xfrm>
        </p:spPr>
        <p:txBody>
          <a:bodyPr wrap="square" anchor="ctr">
            <a:normAutofit/>
          </a:bodyPr>
          <a:lstStyle/>
          <a:p>
            <a:r>
              <a:rPr lang="en-GB" dirty="0"/>
              <a:t>Conclusion.</a:t>
            </a:r>
            <a:br>
              <a:rPr lang="en-GB" dirty="0"/>
            </a:br>
            <a:r>
              <a:rPr lang="en-GB" dirty="0"/>
              <a:t>Was the grand strategy of Sparta successful?</a:t>
            </a:r>
          </a:p>
        </p:txBody>
      </p:sp>
      <p:sp>
        <p:nvSpPr>
          <p:cNvPr id="3" name="Content Placeholder 2">
            <a:extLst>
              <a:ext uri="{FF2B5EF4-FFF2-40B4-BE49-F238E27FC236}">
                <a16:creationId xmlns:a16="http://schemas.microsoft.com/office/drawing/2014/main" id="{1036F3AA-FAA4-4C03-9AFC-ED67929F224F}"/>
              </a:ext>
            </a:extLst>
          </p:cNvPr>
          <p:cNvSpPr>
            <a:spLocks noGrp="1"/>
          </p:cNvSpPr>
          <p:nvPr>
            <p:ph idx="1"/>
          </p:nvPr>
        </p:nvSpPr>
        <p:spPr>
          <a:xfrm>
            <a:off x="720000" y="2541600"/>
            <a:ext cx="4991962" cy="3216273"/>
          </a:xfrm>
        </p:spPr>
        <p:txBody>
          <a:bodyPr>
            <a:normAutofit lnSpcReduction="10000"/>
          </a:bodyPr>
          <a:lstStyle/>
          <a:p>
            <a:r>
              <a:rPr lang="en-GB" dirty="0"/>
              <a:t>Athens and Sparta negotiated an peace treaty where in Athens political scene changed to an Oligarchy, their Navy was drastically reduced, and they were required to take down the long wall.</a:t>
            </a:r>
          </a:p>
          <a:p>
            <a:r>
              <a:rPr lang="en-GB" dirty="0"/>
              <a:t>Sparta essential achieve their goal and strengthen themselves significantly though this win however they would change with the Corinthian War.</a:t>
            </a:r>
          </a:p>
        </p:txBody>
      </p:sp>
      <p:pic>
        <p:nvPicPr>
          <p:cNvPr id="4" name="Picture 3" descr="Logo&#10;&#10;Description automatically generated">
            <a:extLst>
              <a:ext uri="{FF2B5EF4-FFF2-40B4-BE49-F238E27FC236}">
                <a16:creationId xmlns:a16="http://schemas.microsoft.com/office/drawing/2014/main" id="{FF22FA73-6F4C-4E85-9B4A-EA15CB2C7A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44525" y="917269"/>
            <a:ext cx="5014800" cy="5014800"/>
          </a:xfrm>
          <a:custGeom>
            <a:avLst/>
            <a:gdLst/>
            <a:ahLst/>
            <a:cxnLst/>
            <a:rect l="l" t="t" r="r" b="b"/>
            <a:pathLst>
              <a:path w="5014800" h="5409338">
                <a:moveTo>
                  <a:pt x="0" y="0"/>
                </a:moveTo>
                <a:lnTo>
                  <a:pt x="5014800" y="0"/>
                </a:lnTo>
                <a:lnTo>
                  <a:pt x="5014800" y="5409338"/>
                </a:lnTo>
                <a:lnTo>
                  <a:pt x="0" y="5409338"/>
                </a:lnTo>
                <a:close/>
              </a:path>
            </a:pathLst>
          </a:custGeom>
        </p:spPr>
      </p:pic>
      <p:sp>
        <p:nvSpPr>
          <p:cNvPr id="5" name="TextBox 4">
            <a:extLst>
              <a:ext uri="{FF2B5EF4-FFF2-40B4-BE49-F238E27FC236}">
                <a16:creationId xmlns:a16="http://schemas.microsoft.com/office/drawing/2014/main" id="{56292B40-4DA0-4817-AE78-201DD3C67FA2}"/>
              </a:ext>
            </a:extLst>
          </p:cNvPr>
          <p:cNvSpPr txBox="1"/>
          <p:nvPr/>
        </p:nvSpPr>
        <p:spPr>
          <a:xfrm>
            <a:off x="8629095" y="5940731"/>
            <a:ext cx="2965142" cy="261610"/>
          </a:xfrm>
          <a:prstGeom prst="rect">
            <a:avLst/>
          </a:prstGeom>
          <a:noFill/>
        </p:spPr>
        <p:txBody>
          <a:bodyPr wrap="square" rtlCol="0">
            <a:spAutoFit/>
          </a:bodyPr>
          <a:lstStyle/>
          <a:p>
            <a:r>
              <a:rPr lang="en-GB" sz="1100" b="0" i="0" dirty="0">
                <a:effectLst/>
                <a:latin typeface="Open Sans" panose="020B0606030504020204" pitchFamily="34" charset="0"/>
              </a:rPr>
              <a:t>(www.cleanpng.com, n.d.)</a:t>
            </a:r>
            <a:endParaRPr lang="en-GB" sz="1100" dirty="0"/>
          </a:p>
        </p:txBody>
      </p:sp>
    </p:spTree>
    <p:extLst>
      <p:ext uri="{BB962C8B-B14F-4D97-AF65-F5344CB8AC3E}">
        <p14:creationId xmlns:p14="http://schemas.microsoft.com/office/powerpoint/2010/main" val="547449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58FF0-CE82-4270-BB29-C39F62F52FF4}"/>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A55EEF21-8A04-4FCD-9591-BC68E67E8622}"/>
              </a:ext>
            </a:extLst>
          </p:cNvPr>
          <p:cNvSpPr>
            <a:spLocks noGrp="1"/>
          </p:cNvSpPr>
          <p:nvPr>
            <p:ph sz="half" idx="1"/>
          </p:nvPr>
        </p:nvSpPr>
        <p:spPr>
          <a:xfrm>
            <a:off x="743678" y="1829467"/>
            <a:ext cx="5953516" cy="4188035"/>
          </a:xfrm>
        </p:spPr>
        <p:txBody>
          <a:bodyPr>
            <a:normAutofit fontScale="85000" lnSpcReduction="10000"/>
          </a:bodyPr>
          <a:lstStyle/>
          <a:p>
            <a:r>
              <a:rPr lang="en-GB" dirty="0"/>
              <a:t>Image Bibliography</a:t>
            </a:r>
          </a:p>
          <a:p>
            <a:pPr marL="0" indent="0">
              <a:buNone/>
            </a:pPr>
            <a:r>
              <a:rPr lang="en-GB" sz="1200" b="0" i="0" dirty="0">
                <a:solidFill>
                  <a:schemeClr val="tx1"/>
                </a:solidFill>
                <a:effectLst/>
                <a:latin typeface="Open Sans" panose="020B0606030504020204" pitchFamily="34" charset="0"/>
              </a:rPr>
              <a:t>www.pngaaa.com, 2020. </a:t>
            </a:r>
            <a:r>
              <a:rPr lang="en-GB" sz="1200" b="0" i="1" dirty="0">
                <a:solidFill>
                  <a:schemeClr val="tx1"/>
                </a:solidFill>
                <a:effectLst/>
                <a:latin typeface="Open Sans" panose="020B0606030504020204" pitchFamily="34" charset="0"/>
              </a:rPr>
              <a:t>2e490ed Spartan Hoplite</a:t>
            </a:r>
            <a:r>
              <a:rPr lang="en-GB" sz="1200" b="0" i="0" dirty="0">
                <a:solidFill>
                  <a:schemeClr val="tx1"/>
                </a:solidFill>
                <a:effectLst/>
                <a:latin typeface="Open Sans" panose="020B0606030504020204" pitchFamily="34" charset="0"/>
              </a:rPr>
              <a:t>. [image] Available at: &lt;https://www.pngaaa.com/detail/1536276&gt; [Accessed 3 June 2021].</a:t>
            </a:r>
          </a:p>
          <a:p>
            <a:pPr marL="0" indent="0">
              <a:buNone/>
            </a:pPr>
            <a:r>
              <a:rPr lang="en-GB" sz="1100" b="0" i="0" dirty="0">
                <a:solidFill>
                  <a:schemeClr val="tx1"/>
                </a:solidFill>
                <a:effectLst/>
                <a:latin typeface="Open Sans" panose="020B0606030504020204" pitchFamily="34" charset="0"/>
              </a:rPr>
              <a:t>www.pngaaa.com, 2020. </a:t>
            </a:r>
            <a:r>
              <a:rPr lang="en-GB" sz="1100" b="0" i="1" dirty="0" err="1">
                <a:solidFill>
                  <a:schemeClr val="tx1"/>
                </a:solidFill>
                <a:effectLst/>
                <a:latin typeface="Open Sans" panose="020B0606030504020204" pitchFamily="34" charset="0"/>
              </a:rPr>
              <a:t>Png</a:t>
            </a:r>
            <a:r>
              <a:rPr lang="en-GB" sz="1100" b="0" i="1" dirty="0">
                <a:solidFill>
                  <a:schemeClr val="tx1"/>
                </a:solidFill>
                <a:effectLst/>
                <a:latin typeface="Open Sans" panose="020B0606030504020204" pitchFamily="34" charset="0"/>
              </a:rPr>
              <a:t> Olive Branch Picture 472204</a:t>
            </a:r>
            <a:r>
              <a:rPr lang="en-GB" sz="1100" b="0" i="0" dirty="0">
                <a:solidFill>
                  <a:schemeClr val="tx1"/>
                </a:solidFill>
                <a:effectLst/>
                <a:latin typeface="Open Sans" panose="020B0606030504020204" pitchFamily="34" charset="0"/>
              </a:rPr>
              <a:t>. [image] Available at: &lt;https://www.pngaaa.com/detail/1129909&gt; [Accessed 3 June 2021].</a:t>
            </a:r>
          </a:p>
          <a:p>
            <a:pPr marL="0" indent="0">
              <a:buNone/>
            </a:pPr>
            <a:r>
              <a:rPr lang="en-GB" sz="1100" b="0" i="0" dirty="0">
                <a:solidFill>
                  <a:schemeClr val="tx1"/>
                </a:solidFill>
                <a:effectLst/>
                <a:latin typeface="Open Sans" panose="020B0606030504020204" pitchFamily="34" charset="0"/>
              </a:rPr>
              <a:t>www.cleanpng.com, n.d. </a:t>
            </a:r>
            <a:r>
              <a:rPr lang="en-GB" sz="1100" b="0" i="1" dirty="0">
                <a:solidFill>
                  <a:schemeClr val="tx1"/>
                </a:solidFill>
                <a:effectLst/>
                <a:latin typeface="Open Sans" panose="020B0606030504020204" pitchFamily="34" charset="0"/>
              </a:rPr>
              <a:t>Spartan Hoplite shield cartoon</a:t>
            </a:r>
            <a:r>
              <a:rPr lang="en-GB" sz="1100" b="0" i="0" dirty="0">
                <a:solidFill>
                  <a:schemeClr val="tx1"/>
                </a:solidFill>
                <a:effectLst/>
                <a:latin typeface="Open Sans" panose="020B0606030504020204" pitchFamily="34" charset="0"/>
              </a:rPr>
              <a:t>. [image] Available at: &lt;https://www.cleanpng.com/png-sparta-classical-athens-shield-hoplite-aspis-1808600/&gt; [Accessed 3 June 2021].</a:t>
            </a:r>
          </a:p>
          <a:p>
            <a:pPr marL="0" indent="0">
              <a:buNone/>
            </a:pPr>
            <a:r>
              <a:rPr lang="en-GB" sz="1100" b="0" i="0" dirty="0" err="1">
                <a:solidFill>
                  <a:schemeClr val="tx1"/>
                </a:solidFill>
                <a:effectLst/>
                <a:latin typeface="Open Sans" panose="020B0606030504020204" pitchFamily="34" charset="0"/>
              </a:rPr>
              <a:t>Merian</a:t>
            </a:r>
            <a:r>
              <a:rPr lang="en-GB" sz="1100" b="0" i="0" dirty="0">
                <a:solidFill>
                  <a:schemeClr val="tx1"/>
                </a:solidFill>
                <a:effectLst/>
                <a:latin typeface="Open Sans" panose="020B0606030504020204" pitchFamily="34" charset="0"/>
              </a:rPr>
              <a:t>, M., 1630. </a:t>
            </a:r>
            <a:r>
              <a:rPr lang="en-GB" sz="1100" b="0" i="1" dirty="0">
                <a:solidFill>
                  <a:schemeClr val="tx1"/>
                </a:solidFill>
                <a:effectLst/>
                <a:latin typeface="Open Sans" panose="020B0606030504020204" pitchFamily="34" charset="0"/>
              </a:rPr>
              <a:t>Peloponnesian War</a:t>
            </a:r>
            <a:r>
              <a:rPr lang="en-GB" sz="1100" b="0" i="0" dirty="0">
                <a:solidFill>
                  <a:schemeClr val="tx1"/>
                </a:solidFill>
                <a:effectLst/>
                <a:latin typeface="Open Sans" panose="020B0606030504020204" pitchFamily="34" charset="0"/>
              </a:rPr>
              <a:t>. [image] Available at: &lt;https://www.akg-images.com/archive/-2UMDHUKDBTYU.html&gt; [Accessed 3 June 2021]</a:t>
            </a:r>
          </a:p>
          <a:p>
            <a:pPr marL="0" indent="0">
              <a:buNone/>
            </a:pPr>
            <a:r>
              <a:rPr lang="en-GB" sz="1050" b="0" i="0" dirty="0">
                <a:solidFill>
                  <a:schemeClr val="tx1"/>
                </a:solidFill>
                <a:effectLst/>
                <a:latin typeface="Open Sans" panose="020B0606030504020204" pitchFamily="34" charset="0"/>
              </a:rPr>
              <a:t>Metropolitan Museum of Art, 1907. </a:t>
            </a:r>
            <a:r>
              <a:rPr lang="en-GB" sz="1050" b="0" i="1" dirty="0">
                <a:solidFill>
                  <a:schemeClr val="tx1"/>
                </a:solidFill>
                <a:effectLst/>
                <a:latin typeface="Open Sans" panose="020B0606030504020204" pitchFamily="34" charset="0"/>
              </a:rPr>
              <a:t>Terracotta volute-krater, 07.286.84</a:t>
            </a:r>
            <a:r>
              <a:rPr lang="en-GB" sz="1050" b="0" i="0" dirty="0">
                <a:solidFill>
                  <a:schemeClr val="tx1"/>
                </a:solidFill>
                <a:effectLst/>
                <a:latin typeface="Open Sans" panose="020B0606030504020204" pitchFamily="34" charset="0"/>
              </a:rPr>
              <a:t>. [image] Available at: &lt;https://www.metmuseum.org/art/collection/search/247964&gt; [Accessed 3 June 2021].</a:t>
            </a:r>
            <a:r>
              <a:rPr lang="en-GB" sz="1100" b="0" i="0" dirty="0">
                <a:solidFill>
                  <a:schemeClr val="tx1"/>
                </a:solidFill>
                <a:effectLst/>
                <a:latin typeface="Open Sans" panose="020B0606030504020204" pitchFamily="34" charset="0"/>
              </a:rPr>
              <a:t>.</a:t>
            </a:r>
          </a:p>
          <a:p>
            <a:pPr marL="0" indent="0">
              <a:buNone/>
            </a:pPr>
            <a:r>
              <a:rPr lang="en-GB" sz="1100" b="0" i="0" dirty="0" err="1">
                <a:solidFill>
                  <a:schemeClr val="tx1"/>
                </a:solidFill>
                <a:effectLst/>
                <a:latin typeface="Open Sans" panose="020B0606030504020204" pitchFamily="34" charset="0"/>
              </a:rPr>
              <a:t>Kamilalis</a:t>
            </a:r>
            <a:r>
              <a:rPr lang="en-GB" sz="1100" b="0" i="0" dirty="0">
                <a:solidFill>
                  <a:schemeClr val="tx1"/>
                </a:solidFill>
                <a:effectLst/>
                <a:latin typeface="Open Sans" panose="020B0606030504020204" pitchFamily="34" charset="0"/>
              </a:rPr>
              <a:t>, S., 2017. </a:t>
            </a:r>
            <a:r>
              <a:rPr lang="en-GB" sz="1100" b="0" i="1" dirty="0">
                <a:solidFill>
                  <a:schemeClr val="tx1"/>
                </a:solidFill>
                <a:effectLst/>
                <a:latin typeface="Open Sans" panose="020B0606030504020204" pitchFamily="34" charset="0"/>
              </a:rPr>
              <a:t>Wreath &amp; Ossuary of </a:t>
            </a:r>
            <a:r>
              <a:rPr lang="en-GB" sz="1100" b="0" i="1" dirty="0" err="1">
                <a:solidFill>
                  <a:schemeClr val="tx1"/>
                </a:solidFill>
                <a:effectLst/>
                <a:latin typeface="Open Sans" panose="020B0606030504020204" pitchFamily="34" charset="0"/>
              </a:rPr>
              <a:t>Brasidas</a:t>
            </a:r>
            <a:r>
              <a:rPr lang="en-GB" sz="1100" b="0" i="0" dirty="0">
                <a:solidFill>
                  <a:schemeClr val="tx1"/>
                </a:solidFill>
                <a:effectLst/>
                <a:latin typeface="Open Sans" panose="020B0606030504020204" pitchFamily="34" charset="0"/>
              </a:rPr>
              <a:t>. [image] Available at: &lt;https://www.worldhistory.org/image/6833/wreath--ossuary-of-brasidas/&gt; [Accessed 3 June 2021].</a:t>
            </a:r>
          </a:p>
          <a:p>
            <a:pPr marL="0" indent="0">
              <a:buNone/>
            </a:pPr>
            <a:r>
              <a:rPr lang="en-GB" sz="1100" b="0" i="0" dirty="0" err="1">
                <a:solidFill>
                  <a:schemeClr val="tx1"/>
                </a:solidFill>
                <a:effectLst/>
                <a:latin typeface="Open Sans" panose="020B0606030504020204" pitchFamily="34" charset="0"/>
              </a:rPr>
              <a:t>Choros</a:t>
            </a:r>
            <a:r>
              <a:rPr lang="en-GB" sz="1100" b="0" i="0" dirty="0">
                <a:solidFill>
                  <a:schemeClr val="tx1"/>
                </a:solidFill>
                <a:effectLst/>
                <a:latin typeface="Open Sans" panose="020B0606030504020204" pitchFamily="34" charset="0"/>
              </a:rPr>
              <a:t>, E., 2016. </a:t>
            </a:r>
            <a:r>
              <a:rPr lang="en-GB" sz="1100" b="0" i="1" dirty="0">
                <a:solidFill>
                  <a:schemeClr val="tx1"/>
                </a:solidFill>
                <a:effectLst/>
                <a:latin typeface="Open Sans" panose="020B0606030504020204" pitchFamily="34" charset="0"/>
              </a:rPr>
              <a:t>The Olympias Trireme</a:t>
            </a:r>
            <a:r>
              <a:rPr lang="en-GB" sz="1100" b="0" i="0" dirty="0">
                <a:solidFill>
                  <a:schemeClr val="tx1"/>
                </a:solidFill>
                <a:effectLst/>
                <a:latin typeface="Open Sans" panose="020B0606030504020204" pitchFamily="34" charset="0"/>
              </a:rPr>
              <a:t>. [image] Available at: &lt;https://greekreporter.com/2016/05/01/the-olympias-%cf%84rireme-sails-again/&gt; [Accessed 3 June 2021].</a:t>
            </a:r>
          </a:p>
          <a:p>
            <a:pPr marL="0" indent="0">
              <a:buNone/>
            </a:pPr>
            <a:r>
              <a:rPr lang="en-GB" sz="1100" b="0" i="0" dirty="0" err="1">
                <a:solidFill>
                  <a:schemeClr val="tx1"/>
                </a:solidFill>
                <a:effectLst/>
                <a:latin typeface="Open Sans" panose="020B0606030504020204" pitchFamily="34" charset="0"/>
              </a:rPr>
              <a:t>Ollier</a:t>
            </a:r>
            <a:r>
              <a:rPr lang="en-GB" sz="1100" b="0" i="0" dirty="0">
                <a:solidFill>
                  <a:schemeClr val="tx1"/>
                </a:solidFill>
                <a:effectLst/>
                <a:latin typeface="Open Sans" panose="020B0606030504020204" pitchFamily="34" charset="0"/>
              </a:rPr>
              <a:t>, E., 1890. </a:t>
            </a:r>
            <a:r>
              <a:rPr lang="en-GB" sz="1100" b="0" i="1" dirty="0">
                <a:solidFill>
                  <a:schemeClr val="tx1"/>
                </a:solidFill>
                <a:effectLst/>
                <a:latin typeface="Open Sans" panose="020B0606030504020204" pitchFamily="34" charset="0"/>
              </a:rPr>
              <a:t>The naval battle at the </a:t>
            </a:r>
            <a:r>
              <a:rPr lang="en-GB" sz="1100" b="0" i="1" dirty="0" err="1">
                <a:solidFill>
                  <a:schemeClr val="tx1"/>
                </a:solidFill>
                <a:effectLst/>
                <a:latin typeface="Open Sans" panose="020B0606030504020204" pitchFamily="34" charset="0"/>
              </a:rPr>
              <a:t>harbor</a:t>
            </a:r>
            <a:r>
              <a:rPr lang="en-GB" sz="1100" b="0" i="1" dirty="0">
                <a:solidFill>
                  <a:schemeClr val="tx1"/>
                </a:solidFill>
                <a:effectLst/>
                <a:latin typeface="Open Sans" panose="020B0606030504020204" pitchFamily="34" charset="0"/>
              </a:rPr>
              <a:t> of Syracuse</a:t>
            </a:r>
            <a:r>
              <a:rPr lang="en-GB" sz="1100" b="0" i="0" dirty="0">
                <a:solidFill>
                  <a:schemeClr val="tx1"/>
                </a:solidFill>
                <a:effectLst/>
                <a:latin typeface="Open Sans" panose="020B0606030504020204" pitchFamily="34" charset="0"/>
              </a:rPr>
              <a:t>. [image] Available at: &lt;https://www.greekcommunity.com.au/gocmv_public/index.php/el/eventlist/details/399-open-seminar-athens-after-the-peloponnesian-war-reinventing-the-city-in-a-transforming-world&gt; [Accessed 3 June 2021].</a:t>
            </a:r>
            <a:endParaRPr lang="en-GB" sz="1200" dirty="0">
              <a:solidFill>
                <a:schemeClr val="tx1"/>
              </a:solidFill>
            </a:endParaRPr>
          </a:p>
        </p:txBody>
      </p:sp>
      <p:sp>
        <p:nvSpPr>
          <p:cNvPr id="4" name="Content Placeholder 3">
            <a:extLst>
              <a:ext uri="{FF2B5EF4-FFF2-40B4-BE49-F238E27FC236}">
                <a16:creationId xmlns:a16="http://schemas.microsoft.com/office/drawing/2014/main" id="{5ABC7C51-751B-4E13-9C7D-C6BCAD027C46}"/>
              </a:ext>
            </a:extLst>
          </p:cNvPr>
          <p:cNvSpPr>
            <a:spLocks noGrp="1"/>
          </p:cNvSpPr>
          <p:nvPr>
            <p:ph sz="half" idx="2"/>
          </p:nvPr>
        </p:nvSpPr>
        <p:spPr>
          <a:xfrm>
            <a:off x="7003831" y="1675327"/>
            <a:ext cx="5003801" cy="3234576"/>
          </a:xfrm>
        </p:spPr>
        <p:txBody>
          <a:bodyPr>
            <a:normAutofit fontScale="85000" lnSpcReduction="10000"/>
          </a:bodyPr>
          <a:lstStyle/>
          <a:p>
            <a:r>
              <a:rPr lang="en-GB" dirty="0"/>
              <a:t>Sources used for researching the topic.</a:t>
            </a:r>
          </a:p>
          <a:p>
            <a:r>
              <a:rPr lang="en-GB" sz="1500" b="0" i="0" dirty="0" err="1">
                <a:solidFill>
                  <a:schemeClr val="tx1"/>
                </a:solidFill>
                <a:effectLst/>
                <a:latin typeface="Open Sans" panose="020B0606030504020204" pitchFamily="34" charset="0"/>
              </a:rPr>
              <a:t>Encyclopedia</a:t>
            </a:r>
            <a:r>
              <a:rPr lang="en-GB" sz="1500" b="0" i="0" dirty="0">
                <a:solidFill>
                  <a:schemeClr val="tx1"/>
                </a:solidFill>
                <a:effectLst/>
                <a:latin typeface="Open Sans" panose="020B0606030504020204" pitchFamily="34" charset="0"/>
              </a:rPr>
              <a:t> Britannica. 2021. </a:t>
            </a:r>
            <a:r>
              <a:rPr lang="en-GB" sz="1500" b="0" i="1" dirty="0">
                <a:solidFill>
                  <a:schemeClr val="tx1"/>
                </a:solidFill>
                <a:effectLst/>
                <a:latin typeface="Open Sans" panose="020B0606030504020204" pitchFamily="34" charset="0"/>
              </a:rPr>
              <a:t>Peloponnesian War | Summary, Causes, &amp; Facts</a:t>
            </a:r>
            <a:r>
              <a:rPr lang="en-GB" sz="1500" b="0" i="0" dirty="0">
                <a:solidFill>
                  <a:schemeClr val="tx1"/>
                </a:solidFill>
                <a:effectLst/>
                <a:latin typeface="Open Sans" panose="020B0606030504020204" pitchFamily="34" charset="0"/>
              </a:rPr>
              <a:t>. [online] Available at: &lt;https://www.britannica.com/event/Peloponnesian-War&gt; [Accessed 3 June 2021].</a:t>
            </a:r>
          </a:p>
          <a:p>
            <a:r>
              <a:rPr lang="en-GB" sz="1500" b="0" i="0" dirty="0" err="1">
                <a:solidFill>
                  <a:schemeClr val="tx1"/>
                </a:solidFill>
                <a:effectLst/>
                <a:latin typeface="Open Sans" panose="020B0606030504020204" pitchFamily="34" charset="0"/>
              </a:rPr>
              <a:t>Koliopoulos</a:t>
            </a:r>
            <a:r>
              <a:rPr lang="en-GB" sz="1500" b="0" i="0" dirty="0">
                <a:solidFill>
                  <a:schemeClr val="tx1"/>
                </a:solidFill>
                <a:effectLst/>
                <a:latin typeface="Open Sans" panose="020B0606030504020204" pitchFamily="34" charset="0"/>
              </a:rPr>
              <a:t>, C., 2000. Spartan Grand Strategy during the Peloponnesian War. </a:t>
            </a:r>
            <a:r>
              <a:rPr lang="en-GB" sz="1500" b="0" i="1" dirty="0">
                <a:solidFill>
                  <a:schemeClr val="tx1"/>
                </a:solidFill>
                <a:effectLst/>
                <a:latin typeface="Open Sans" panose="020B0606030504020204" pitchFamily="34" charset="0"/>
              </a:rPr>
              <a:t>Hellenic Studies</a:t>
            </a:r>
            <a:r>
              <a:rPr lang="en-GB" sz="1500" b="0" i="0" dirty="0">
                <a:solidFill>
                  <a:schemeClr val="tx1"/>
                </a:solidFill>
                <a:effectLst/>
                <a:latin typeface="Open Sans" panose="020B0606030504020204" pitchFamily="34" charset="0"/>
              </a:rPr>
              <a:t>, 8(1), pp.23-70.</a:t>
            </a:r>
          </a:p>
          <a:p>
            <a:r>
              <a:rPr lang="en-GB" sz="1500" dirty="0">
                <a:solidFill>
                  <a:schemeClr val="tx1"/>
                </a:solidFill>
                <a:latin typeface="Open Sans" panose="020B0606030504020204" pitchFamily="34" charset="0"/>
              </a:rPr>
              <a:t>Thucydides</a:t>
            </a:r>
            <a:r>
              <a:rPr lang="en-GB" sz="1500" b="0" i="0" dirty="0">
                <a:solidFill>
                  <a:schemeClr val="tx1"/>
                </a:solidFill>
                <a:effectLst/>
                <a:latin typeface="Open Sans" panose="020B0606030504020204" pitchFamily="34" charset="0"/>
              </a:rPr>
              <a:t>. </a:t>
            </a:r>
            <a:r>
              <a:rPr lang="en-GB" sz="1500" b="0" i="1" dirty="0">
                <a:solidFill>
                  <a:schemeClr val="tx1"/>
                </a:solidFill>
                <a:effectLst/>
                <a:latin typeface="Open Sans" panose="020B0606030504020204" pitchFamily="34" charset="0"/>
              </a:rPr>
              <a:t>The History of the Peloponnesian War</a:t>
            </a:r>
            <a:r>
              <a:rPr lang="en-GB" sz="1500" b="0" i="0" dirty="0">
                <a:solidFill>
                  <a:schemeClr val="tx1"/>
                </a:solidFill>
                <a:effectLst/>
                <a:latin typeface="Open Sans" panose="020B0606030504020204" pitchFamily="34" charset="0"/>
              </a:rPr>
              <a:t>. 1</a:t>
            </a:r>
            <a:r>
              <a:rPr lang="en-GB" sz="1500" b="0" i="0" baseline="30000" dirty="0">
                <a:solidFill>
                  <a:schemeClr val="tx1"/>
                </a:solidFill>
                <a:effectLst/>
                <a:latin typeface="Open Sans" panose="020B0606030504020204" pitchFamily="34" charset="0"/>
              </a:rPr>
              <a:t>st</a:t>
            </a:r>
            <a:r>
              <a:rPr lang="en-GB" sz="1500" b="0" i="0" dirty="0">
                <a:solidFill>
                  <a:schemeClr val="tx1"/>
                </a:solidFill>
                <a:effectLst/>
                <a:latin typeface="Open Sans" panose="020B0606030504020204" pitchFamily="34" charset="0"/>
              </a:rPr>
              <a:t>/7th ed. Available at: </a:t>
            </a:r>
            <a:r>
              <a:rPr lang="en-GB" sz="1500" b="0" i="1" dirty="0">
                <a:solidFill>
                  <a:schemeClr val="tx1"/>
                </a:solidFill>
                <a:effectLst/>
                <a:latin typeface="Georgia" panose="02040502050405020303" pitchFamily="18" charset="0"/>
              </a:rPr>
              <a:t>http://www.perseus.tufts.edu/hopper/text?doc=Perseus%3Atext%3A1999.01.0247%3Abook%3D7</a:t>
            </a:r>
            <a:endParaRPr lang="en-GB" sz="1500" b="0" i="0" dirty="0">
              <a:solidFill>
                <a:schemeClr val="tx1"/>
              </a:solidFill>
              <a:effectLst/>
              <a:latin typeface="Open Sans" panose="020B0606030504020204" pitchFamily="34" charset="0"/>
            </a:endParaRPr>
          </a:p>
        </p:txBody>
      </p:sp>
    </p:spTree>
    <p:extLst>
      <p:ext uri="{BB962C8B-B14F-4D97-AF65-F5344CB8AC3E}">
        <p14:creationId xmlns:p14="http://schemas.microsoft.com/office/powerpoint/2010/main" val="3862274782"/>
      </p:ext>
    </p:extLst>
  </p:cSld>
  <p:clrMapOvr>
    <a:masterClrMapping/>
  </p:clrMapOvr>
</p:sld>
</file>

<file path=ppt/theme/theme1.xml><?xml version="1.0" encoding="utf-8"?>
<a:theme xmlns:a="http://schemas.openxmlformats.org/drawingml/2006/main" name="BlobVTI">
  <a:themeElements>
    <a:clrScheme name="AnalogousFromDarkSeedLeftStep">
      <a:dk1>
        <a:srgbClr val="000000"/>
      </a:dk1>
      <a:lt1>
        <a:srgbClr val="FFFFFF"/>
      </a:lt1>
      <a:dk2>
        <a:srgbClr val="3D2323"/>
      </a:dk2>
      <a:lt2>
        <a:srgbClr val="E6E2E8"/>
      </a:lt2>
      <a:accent1>
        <a:srgbClr val="55B520"/>
      </a:accent1>
      <a:accent2>
        <a:srgbClr val="8AAE13"/>
      </a:accent2>
      <a:accent3>
        <a:srgbClr val="BB9E21"/>
      </a:accent3>
      <a:accent4>
        <a:srgbClr val="D56217"/>
      </a:accent4>
      <a:accent5>
        <a:srgbClr val="E7292D"/>
      </a:accent5>
      <a:accent6>
        <a:srgbClr val="D5176A"/>
      </a:accent6>
      <a:hlink>
        <a:srgbClr val="BF523F"/>
      </a:hlink>
      <a:folHlink>
        <a:srgbClr val="7F7F7F"/>
      </a:folHlink>
    </a:clrScheme>
    <a:fontScheme name="Blob">
      <a:majorFont>
        <a:latin typeface="Sagona Book"/>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otalTime>571</TotalTime>
  <Words>991</Words>
  <Application>Microsoft Office PowerPoint</Application>
  <PresentationFormat>Widescreen</PresentationFormat>
  <Paragraphs>64</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Avenir Next LT Pro</vt:lpstr>
      <vt:lpstr>Georgia</vt:lpstr>
      <vt:lpstr>Open Sans</vt:lpstr>
      <vt:lpstr>Sagona Book</vt:lpstr>
      <vt:lpstr>The Hand Extrablack</vt:lpstr>
      <vt:lpstr>BlobVTI</vt:lpstr>
      <vt:lpstr>The Grand strategy of Sparta during the Peloponnesian war </vt:lpstr>
      <vt:lpstr>Introduction/Goal of this presentation</vt:lpstr>
      <vt:lpstr>The Key figures of the Peloponnesian War and their influences on the Spartan Grand Strategy </vt:lpstr>
      <vt:lpstr>The Spartan grand strategy </vt:lpstr>
      <vt:lpstr>The Athenians grand strategy and examples of Attrition Warfare</vt:lpstr>
      <vt:lpstr>Examples of the Spartan Grand Strategy during the  Archidamian War </vt:lpstr>
      <vt:lpstr>The Sicilian expedition </vt:lpstr>
      <vt:lpstr>Decelean War</vt:lpstr>
      <vt:lpstr>Conclusion. Was the grand strategy of Sparta successful?</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Grand strategy of Spatra during the Peloponnesian war </dc:title>
  <dc:creator>Tyler Johns (1901704)</dc:creator>
  <cp:lastModifiedBy>Tyler Johns (1901704)</cp:lastModifiedBy>
  <cp:revision>36</cp:revision>
  <dcterms:created xsi:type="dcterms:W3CDTF">2021-06-03T09:11:27Z</dcterms:created>
  <dcterms:modified xsi:type="dcterms:W3CDTF">2021-06-03T18:44:40Z</dcterms:modified>
</cp:coreProperties>
</file>