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9"/>
  </p:notesMasterIdLst>
  <p:sldIdLst>
    <p:sldId id="256" r:id="rId2"/>
    <p:sldId id="257" r:id="rId3"/>
    <p:sldId id="258" r:id="rId4"/>
    <p:sldId id="259" r:id="rId5"/>
    <p:sldId id="260" r:id="rId6"/>
    <p:sldId id="261" r:id="rId7"/>
    <p:sldId id="262" r:id="rId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9" d="100"/>
          <a:sy n="69" d="100"/>
        </p:scale>
        <p:origin x="-1416"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AF2C38C-024D-4490-8D9B-2B0925F79B18}" type="datetimeFigureOut">
              <a:rPr lang="en-GB" smtClean="0"/>
              <a:t>22/05/2018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D640C27-D7EE-40A0-B5A5-0E6FA39919E2}" type="slidenum">
              <a:rPr lang="en-GB" smtClean="0"/>
              <a:t>‹#›</a:t>
            </a:fld>
            <a:endParaRPr lang="en-GB"/>
          </a:p>
        </p:txBody>
      </p:sp>
    </p:spTree>
    <p:extLst>
      <p:ext uri="{BB962C8B-B14F-4D97-AF65-F5344CB8AC3E}">
        <p14:creationId xmlns:p14="http://schemas.microsoft.com/office/powerpoint/2010/main" val="13415121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B0D1E929-1449-4DD1-9830-10C0B2A1A0DE}" type="datetimeFigureOut">
              <a:rPr lang="en-GB" smtClean="0"/>
              <a:t>22/05/2018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DD7B237-9C7D-477D-B871-4C531EEBDB70}" type="slidenum">
              <a:rPr lang="en-GB" smtClean="0"/>
              <a:t>‹#›</a:t>
            </a:fld>
            <a:endParaRPr lang="en-GB"/>
          </a:p>
        </p:txBody>
      </p:sp>
    </p:spTree>
    <p:extLst>
      <p:ext uri="{BB962C8B-B14F-4D97-AF65-F5344CB8AC3E}">
        <p14:creationId xmlns:p14="http://schemas.microsoft.com/office/powerpoint/2010/main" val="15751027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0D1E929-1449-4DD1-9830-10C0B2A1A0DE}" type="datetimeFigureOut">
              <a:rPr lang="en-GB" smtClean="0"/>
              <a:t>22/05/2018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DD7B237-9C7D-477D-B871-4C531EEBDB70}" type="slidenum">
              <a:rPr lang="en-GB" smtClean="0"/>
              <a:t>‹#›</a:t>
            </a:fld>
            <a:endParaRPr lang="en-GB"/>
          </a:p>
        </p:txBody>
      </p:sp>
    </p:spTree>
    <p:extLst>
      <p:ext uri="{BB962C8B-B14F-4D97-AF65-F5344CB8AC3E}">
        <p14:creationId xmlns:p14="http://schemas.microsoft.com/office/powerpoint/2010/main" val="37726673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0D1E929-1449-4DD1-9830-10C0B2A1A0DE}" type="datetimeFigureOut">
              <a:rPr lang="en-GB" smtClean="0"/>
              <a:t>22/05/2018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DD7B237-9C7D-477D-B871-4C531EEBDB70}" type="slidenum">
              <a:rPr lang="en-GB" smtClean="0"/>
              <a:t>‹#›</a:t>
            </a:fld>
            <a:endParaRPr lang="en-GB"/>
          </a:p>
        </p:txBody>
      </p:sp>
    </p:spTree>
    <p:extLst>
      <p:ext uri="{BB962C8B-B14F-4D97-AF65-F5344CB8AC3E}">
        <p14:creationId xmlns:p14="http://schemas.microsoft.com/office/powerpoint/2010/main" val="28476142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B0D1E929-1449-4DD1-9830-10C0B2A1A0DE}" type="datetimeFigureOut">
              <a:rPr lang="en-GB" smtClean="0"/>
              <a:t>22/05/2018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DD7B237-9C7D-477D-B871-4C531EEBDB70}" type="slidenum">
              <a:rPr lang="en-GB" smtClean="0"/>
              <a:t>‹#›</a:t>
            </a:fld>
            <a:endParaRPr lang="en-GB"/>
          </a:p>
        </p:txBody>
      </p:sp>
    </p:spTree>
    <p:extLst>
      <p:ext uri="{BB962C8B-B14F-4D97-AF65-F5344CB8AC3E}">
        <p14:creationId xmlns:p14="http://schemas.microsoft.com/office/powerpoint/2010/main" val="265002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B0D1E929-1449-4DD1-9830-10C0B2A1A0DE}" type="datetimeFigureOut">
              <a:rPr lang="en-GB" smtClean="0"/>
              <a:t>22/05/2018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DD7B237-9C7D-477D-B871-4C531EEBDB70}" type="slidenum">
              <a:rPr lang="en-GB" smtClean="0"/>
              <a:t>‹#›</a:t>
            </a:fld>
            <a:endParaRPr lang="en-GB"/>
          </a:p>
        </p:txBody>
      </p:sp>
    </p:spTree>
    <p:extLst>
      <p:ext uri="{BB962C8B-B14F-4D97-AF65-F5344CB8AC3E}">
        <p14:creationId xmlns:p14="http://schemas.microsoft.com/office/powerpoint/2010/main" val="7737709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B0D1E929-1449-4DD1-9830-10C0B2A1A0DE}" type="datetimeFigureOut">
              <a:rPr lang="en-GB" smtClean="0"/>
              <a:t>22/05/2018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DD7B237-9C7D-477D-B871-4C531EEBDB70}" type="slidenum">
              <a:rPr lang="en-GB" smtClean="0"/>
              <a:t>‹#›</a:t>
            </a:fld>
            <a:endParaRPr lang="en-GB"/>
          </a:p>
        </p:txBody>
      </p:sp>
    </p:spTree>
    <p:extLst>
      <p:ext uri="{BB962C8B-B14F-4D97-AF65-F5344CB8AC3E}">
        <p14:creationId xmlns:p14="http://schemas.microsoft.com/office/powerpoint/2010/main" val="31722049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0D1E929-1449-4DD1-9830-10C0B2A1A0DE}" type="datetimeFigureOut">
              <a:rPr lang="en-GB" smtClean="0"/>
              <a:t>22/05/2018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DD7B237-9C7D-477D-B871-4C531EEBDB70}" type="slidenum">
              <a:rPr lang="en-GB" smtClean="0"/>
              <a:t>‹#›</a:t>
            </a:fld>
            <a:endParaRPr lang="en-GB"/>
          </a:p>
        </p:txBody>
      </p:sp>
    </p:spTree>
    <p:extLst>
      <p:ext uri="{BB962C8B-B14F-4D97-AF65-F5344CB8AC3E}">
        <p14:creationId xmlns:p14="http://schemas.microsoft.com/office/powerpoint/2010/main" val="19301173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0D1E929-1449-4DD1-9830-10C0B2A1A0DE}" type="datetimeFigureOut">
              <a:rPr lang="en-GB" smtClean="0"/>
              <a:t>22/05/2018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DD7B237-9C7D-477D-B871-4C531EEBDB70}" type="slidenum">
              <a:rPr lang="en-GB" smtClean="0"/>
              <a:t>‹#›</a:t>
            </a:fld>
            <a:endParaRPr lang="en-GB"/>
          </a:p>
        </p:txBody>
      </p:sp>
    </p:spTree>
    <p:extLst>
      <p:ext uri="{BB962C8B-B14F-4D97-AF65-F5344CB8AC3E}">
        <p14:creationId xmlns:p14="http://schemas.microsoft.com/office/powerpoint/2010/main" val="11659437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0D1E929-1449-4DD1-9830-10C0B2A1A0DE}" type="datetimeFigureOut">
              <a:rPr lang="en-GB" smtClean="0"/>
              <a:t>22/05/2018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DD7B237-9C7D-477D-B871-4C531EEBDB70}" type="slidenum">
              <a:rPr lang="en-GB" smtClean="0"/>
              <a:t>‹#›</a:t>
            </a:fld>
            <a:endParaRPr lang="en-GB"/>
          </a:p>
        </p:txBody>
      </p:sp>
    </p:spTree>
    <p:extLst>
      <p:ext uri="{BB962C8B-B14F-4D97-AF65-F5344CB8AC3E}">
        <p14:creationId xmlns:p14="http://schemas.microsoft.com/office/powerpoint/2010/main" val="18828433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0D1E929-1449-4DD1-9830-10C0B2A1A0DE}" type="datetimeFigureOut">
              <a:rPr lang="en-GB" smtClean="0"/>
              <a:t>22/05/2018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DD7B237-9C7D-477D-B871-4C531EEBDB70}" type="slidenum">
              <a:rPr lang="en-GB" smtClean="0"/>
              <a:t>‹#›</a:t>
            </a:fld>
            <a:endParaRPr lang="en-GB"/>
          </a:p>
        </p:txBody>
      </p:sp>
    </p:spTree>
    <p:extLst>
      <p:ext uri="{BB962C8B-B14F-4D97-AF65-F5344CB8AC3E}">
        <p14:creationId xmlns:p14="http://schemas.microsoft.com/office/powerpoint/2010/main" val="8307143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0D1E929-1449-4DD1-9830-10C0B2A1A0DE}" type="datetimeFigureOut">
              <a:rPr lang="en-GB" smtClean="0"/>
              <a:t>22/05/2018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DD7B237-9C7D-477D-B871-4C531EEBDB70}" type="slidenum">
              <a:rPr lang="en-GB" smtClean="0"/>
              <a:t>‹#›</a:t>
            </a:fld>
            <a:endParaRPr lang="en-GB"/>
          </a:p>
        </p:txBody>
      </p:sp>
    </p:spTree>
    <p:extLst>
      <p:ext uri="{BB962C8B-B14F-4D97-AF65-F5344CB8AC3E}">
        <p14:creationId xmlns:p14="http://schemas.microsoft.com/office/powerpoint/2010/main" val="37325007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0D1E929-1449-4DD1-9830-10C0B2A1A0DE}" type="datetimeFigureOut">
              <a:rPr lang="en-GB" smtClean="0"/>
              <a:t>22/05/2018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DD7B237-9C7D-477D-B871-4C531EEBDB70}" type="slidenum">
              <a:rPr lang="en-GB" smtClean="0"/>
              <a:t>‹#›</a:t>
            </a:fld>
            <a:endParaRPr lang="en-GB"/>
          </a:p>
        </p:txBody>
      </p:sp>
    </p:spTree>
    <p:extLst>
      <p:ext uri="{BB962C8B-B14F-4D97-AF65-F5344CB8AC3E}">
        <p14:creationId xmlns:p14="http://schemas.microsoft.com/office/powerpoint/2010/main" val="215775654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digscholarship.unco.edu/cgi/viewcontent.cgi?article=1014&amp;context=dissertations" TargetMode="External"/><Relationship Id="rId2" Type="http://schemas.openxmlformats.org/officeDocument/2006/relationships/hyperlink" Target="https://www.youtube.com/watch?v=iyCx-OLzgJw" TargetMode="External"/><Relationship Id="rId1" Type="http://schemas.openxmlformats.org/officeDocument/2006/relationships/slideLayout" Target="../slideLayouts/slideLayout2.xml"/><Relationship Id="rId6" Type="http://schemas.openxmlformats.org/officeDocument/2006/relationships/hyperlink" Target="http://citeseerx.ist.psu.edu/viewdoc/download?doi=10.1.1.459.3127&amp;rep=rep1&amp;type=pdf" TargetMode="External"/><Relationship Id="rId5" Type="http://schemas.openxmlformats.org/officeDocument/2006/relationships/hyperlink" Target="http://www.allresearchjournal.com/archives/2017/vol3issue1/PartJ/3-1-145-668.pdf" TargetMode="External"/><Relationship Id="rId4" Type="http://schemas.openxmlformats.org/officeDocument/2006/relationships/hyperlink" Target="https://corescholar.libraries.wright.edu/cgi/viewcontent.cgi?article=1153&amp;context=ejie"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s://www.sussex.ac.uk/webteam/gateway/file.php?name=humphreylewis2008.pdf&amp;site=367" TargetMode="External"/><Relationship Id="rId2" Type="http://schemas.openxmlformats.org/officeDocument/2006/relationships/hyperlink" Target="https://www.theguardian.com/commentisfree/2018/apr/16/pupils-special-educational-needs-children-mainstream-schools" TargetMode="External"/><Relationship Id="rId1" Type="http://schemas.openxmlformats.org/officeDocument/2006/relationships/slideLayout" Target="../slideLayouts/slideLayout2.xml"/><Relationship Id="rId4" Type="http://schemas.openxmlformats.org/officeDocument/2006/relationships/hyperlink" Target="https://fisherpub.sjfc.edu/cgi/viewcontent.cgi?article=1308&amp;context=education_ETD_masters"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repository.uwtsd.ac.uk/632/1/Macdonald%2C%20Natalie%20%282014%29%20Autistic%20spectrum%20disorder%20behaviour%20therapy.pdf" TargetMode="External"/><Relationship Id="rId2" Type="http://schemas.openxmlformats.org/officeDocument/2006/relationships/hyperlink" Target="http://education.ucsb.edu/sites/default/files/autism_center/images/Koegel,%20Koegel,%20Ashbaugh,%20Bradshaw%20(2014)%20The%20importance%20of%20early%20identification%20and%20intervention%20for%20children%20with%20or%20at%20risk%20for%20autisms%20pectrum%20disorders_0.pdf" TargetMode="External"/><Relationship Id="rId1" Type="http://schemas.openxmlformats.org/officeDocument/2006/relationships/slideLayout" Target="../slideLayouts/slideLayout2.xml"/><Relationship Id="rId5" Type="http://schemas.openxmlformats.org/officeDocument/2006/relationships/hyperlink" Target="https://aura.antioch.edu/cgi/viewcontent.cgi?article=1230&amp;context=etds" TargetMode="External"/><Relationship Id="rId4" Type="http://schemas.openxmlformats.org/officeDocument/2006/relationships/hyperlink" Target="https://www.tandfonline.com/doi/full/10.1080/07303084.2014.998395?src=recsys"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www.ncbi.nlm.nih.gov/pmc/articles/PMC4490003/" TargetMode="External"/><Relationship Id="rId2" Type="http://schemas.openxmlformats.org/officeDocument/2006/relationships/hyperlink" Target="http://opensiuc.lib.siu.edu/cgi/viewcontent.cgi?article=1239&amp;context=gs_rp" TargetMode="External"/><Relationship Id="rId1" Type="http://schemas.openxmlformats.org/officeDocument/2006/relationships/slideLayout" Target="../slideLayouts/slideLayout2.xml"/><Relationship Id="rId6" Type="http://schemas.openxmlformats.org/officeDocument/2006/relationships/hyperlink" Target="https://www.ncbi.nlm.nih.gov/pmc/articles/PMC3244604/" TargetMode="External"/><Relationship Id="rId5" Type="http://schemas.openxmlformats.org/officeDocument/2006/relationships/hyperlink" Target="https://scholarworks.gvsu.edu/cgi/viewcontent.cgi?referer=&amp;httpsredir=1&amp;article=1243&amp;context=mcnair" TargetMode="External"/><Relationship Id="rId4" Type="http://schemas.openxmlformats.org/officeDocument/2006/relationships/hyperlink" Target="http://oadd.org/wp-content/uploads/2008/01/deRivera.pdf"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s://www.ncbi.nlm.nih.gov/pmc/articles/PMC3196209/" TargetMode="External"/><Relationship Id="rId2" Type="http://schemas.openxmlformats.org/officeDocument/2006/relationships/hyperlink" Target="https://onlinelibrary.wiley.com/doi/full/10.1111/1471-3802.12368" TargetMode="External"/><Relationship Id="rId1" Type="http://schemas.openxmlformats.org/officeDocument/2006/relationships/slideLayout" Target="../slideLayouts/slideLayout2.xml"/><Relationship Id="rId6" Type="http://schemas.openxmlformats.org/officeDocument/2006/relationships/hyperlink" Target="https://eric.ed.gov/?q=definition+of+autism+&amp;id=EJ1144746" TargetMode="External"/><Relationship Id="rId5" Type="http://schemas.openxmlformats.org/officeDocument/2006/relationships/hyperlink" Target="http://www.importanceofplay.eu/IMG/pdf/dr_david_whitebread_-_the_importance_of_play.pdf" TargetMode="External"/><Relationship Id="rId4" Type="http://schemas.openxmlformats.org/officeDocument/2006/relationships/hyperlink" Target="http://learning.gov.wales/docs/learningwales/publications/150803-fp-framework-en.pdf"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s://files.eric.ed.gov/fulltext/EJ985604.pdf" TargetMode="External"/><Relationship Id="rId2" Type="http://schemas.openxmlformats.org/officeDocument/2006/relationships/hyperlink" Target="http://journals.sagepub.com/doi/full/10.1177/2396941517713186" TargetMode="External"/><Relationship Id="rId1" Type="http://schemas.openxmlformats.org/officeDocument/2006/relationships/slideLayout" Target="../slideLayouts/slideLayout2.xml"/><Relationship Id="rId4" Type="http://schemas.openxmlformats.org/officeDocument/2006/relationships/hyperlink" Target="https://pdfs.semanticscholar.org/5549/d7a8a03b8b30ed40b8ec650e74f4e77b510d.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5292080" y="80508"/>
            <a:ext cx="2232248" cy="75620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GB" sz="1200" dirty="0" smtClean="0">
                <a:solidFill>
                  <a:schemeClr val="tx1"/>
                </a:solidFill>
                <a:latin typeface="Arial" pitchFamily="34" charset="0"/>
                <a:cs typeface="Arial" pitchFamily="34" charset="0"/>
              </a:rPr>
              <a:t>Autism Spectrum Disorder </a:t>
            </a:r>
          </a:p>
          <a:p>
            <a:pPr algn="just">
              <a:lnSpc>
                <a:spcPct val="150000"/>
              </a:lnSpc>
            </a:pPr>
            <a:r>
              <a:rPr lang="en-GB" sz="1200" dirty="0" smtClean="0">
                <a:solidFill>
                  <a:schemeClr val="tx1"/>
                </a:solidFill>
                <a:latin typeface="Arial" pitchFamily="34" charset="0"/>
                <a:cs typeface="Arial" pitchFamily="34" charset="0"/>
              </a:rPr>
              <a:t>Alannah McCann 1400457</a:t>
            </a:r>
            <a:r>
              <a:rPr lang="en-GB" sz="1200" dirty="0" smtClean="0">
                <a:latin typeface="Arial" pitchFamily="34" charset="0"/>
                <a:cs typeface="Arial" pitchFamily="34" charset="0"/>
              </a:rPr>
              <a:t> </a:t>
            </a:r>
            <a:endParaRPr lang="en-GB" sz="1200" dirty="0">
              <a:latin typeface="Arial" pitchFamily="34" charset="0"/>
              <a:cs typeface="Arial" pitchFamily="34" charset="0"/>
            </a:endParaRPr>
          </a:p>
        </p:txBody>
      </p:sp>
      <p:sp>
        <p:nvSpPr>
          <p:cNvPr id="9" name="TextBox 8"/>
          <p:cNvSpPr txBox="1"/>
          <p:nvPr/>
        </p:nvSpPr>
        <p:spPr>
          <a:xfrm>
            <a:off x="31335" y="22216"/>
            <a:ext cx="4972713" cy="2308324"/>
          </a:xfrm>
          <a:prstGeom prst="rect">
            <a:avLst/>
          </a:prstGeom>
          <a:solidFill>
            <a:schemeClr val="bg1"/>
          </a:solidFill>
        </p:spPr>
        <p:txBody>
          <a:bodyPr wrap="square" rtlCol="0">
            <a:spAutoFit/>
          </a:bodyPr>
          <a:lstStyle/>
          <a:p>
            <a:pPr algn="just">
              <a:lnSpc>
                <a:spcPct val="150000"/>
              </a:lnSpc>
            </a:pPr>
            <a:r>
              <a:rPr lang="en-GB" sz="1200" dirty="0" smtClean="0">
                <a:latin typeface="Arial" pitchFamily="34" charset="0"/>
                <a:cs typeface="Arial" pitchFamily="34" charset="0"/>
              </a:rPr>
              <a:t>Autism </a:t>
            </a:r>
          </a:p>
          <a:p>
            <a:pPr algn="just">
              <a:lnSpc>
                <a:spcPct val="150000"/>
              </a:lnSpc>
            </a:pPr>
            <a:r>
              <a:rPr lang="en-GB" sz="1200" dirty="0" smtClean="0">
                <a:latin typeface="Arial" pitchFamily="34" charset="0"/>
                <a:cs typeface="Arial" pitchFamily="34" charset="0"/>
              </a:rPr>
              <a:t>In accordance to Kern and Humpal (2012) Autism is defined as a pervasive developmental disorder whereby an individual has difficulties within communication, demonstrating high rates of ritualistic behaviour. Similarly to Kern and Humpal (2012) Williams et al. (2017) notes autism is a complex biological disorder, characterised by deficits in social interaction and social communication, contributing to language difficulties. </a:t>
            </a:r>
          </a:p>
        </p:txBody>
      </p:sp>
      <p:sp>
        <p:nvSpPr>
          <p:cNvPr id="10" name="TextBox 9"/>
          <p:cNvSpPr txBox="1"/>
          <p:nvPr/>
        </p:nvSpPr>
        <p:spPr>
          <a:xfrm>
            <a:off x="5940152" y="1176378"/>
            <a:ext cx="3111088" cy="2031325"/>
          </a:xfrm>
          <a:prstGeom prst="rect">
            <a:avLst/>
          </a:prstGeom>
          <a:solidFill>
            <a:schemeClr val="bg1"/>
          </a:solidFill>
        </p:spPr>
        <p:txBody>
          <a:bodyPr wrap="square" rtlCol="0">
            <a:spAutoFit/>
          </a:bodyPr>
          <a:lstStyle/>
          <a:p>
            <a:pPr algn="just">
              <a:lnSpc>
                <a:spcPct val="150000"/>
              </a:lnSpc>
            </a:pPr>
            <a:r>
              <a:rPr lang="en-GB" sz="1200" dirty="0">
                <a:latin typeface="Arial" pitchFamily="34" charset="0"/>
                <a:cs typeface="Arial" pitchFamily="34" charset="0"/>
              </a:rPr>
              <a:t>Barriers</a:t>
            </a:r>
          </a:p>
          <a:p>
            <a:pPr algn="just">
              <a:lnSpc>
                <a:spcPct val="150000"/>
              </a:lnSpc>
            </a:pPr>
            <a:r>
              <a:rPr lang="en-GB" sz="1200" dirty="0">
                <a:latin typeface="Arial" pitchFamily="34" charset="0"/>
                <a:cs typeface="Arial" pitchFamily="34" charset="0"/>
              </a:rPr>
              <a:t>In accordance to Engel (2011) and Must et al. (2015) autistic children face a wide range of challenges associated with their disability which in turn prohibits them from engaging in regular activity increasing the risk of inactivity. </a:t>
            </a:r>
            <a:endParaRPr lang="en-GB" sz="1200" dirty="0" smtClean="0">
              <a:latin typeface="Arial" pitchFamily="34" charset="0"/>
              <a:cs typeface="Arial" pitchFamily="34" charset="0"/>
            </a:endParaRPr>
          </a:p>
        </p:txBody>
      </p:sp>
      <p:sp>
        <p:nvSpPr>
          <p:cNvPr id="11" name="TextBox 10"/>
          <p:cNvSpPr txBox="1"/>
          <p:nvPr/>
        </p:nvSpPr>
        <p:spPr>
          <a:xfrm>
            <a:off x="31335" y="3212976"/>
            <a:ext cx="5688632" cy="2274149"/>
          </a:xfrm>
          <a:prstGeom prst="rect">
            <a:avLst/>
          </a:prstGeom>
          <a:solidFill>
            <a:schemeClr val="bg1"/>
          </a:solidFill>
        </p:spPr>
        <p:txBody>
          <a:bodyPr wrap="square" rtlCol="0">
            <a:spAutoFit/>
          </a:bodyPr>
          <a:lstStyle/>
          <a:p>
            <a:pPr algn="just">
              <a:lnSpc>
                <a:spcPct val="150000"/>
              </a:lnSpc>
            </a:pPr>
            <a:r>
              <a:rPr lang="en-GB" sz="1200" dirty="0" smtClean="0">
                <a:latin typeface="Arial" pitchFamily="34" charset="0"/>
                <a:cs typeface="Arial" pitchFamily="34" charset="0"/>
              </a:rPr>
              <a:t>Applied Behaviour Analysis </a:t>
            </a:r>
          </a:p>
          <a:p>
            <a:pPr algn="just">
              <a:lnSpc>
                <a:spcPct val="150000"/>
              </a:lnSpc>
            </a:pPr>
            <a:r>
              <a:rPr lang="en-GB" sz="1200" dirty="0" smtClean="0">
                <a:latin typeface="Arial" pitchFamily="34" charset="0"/>
                <a:cs typeface="Arial" pitchFamily="34" charset="0"/>
              </a:rPr>
              <a:t>In </a:t>
            </a:r>
            <a:r>
              <a:rPr lang="en-GB" sz="1200" dirty="0">
                <a:latin typeface="Arial" pitchFamily="34" charset="0"/>
                <a:cs typeface="Arial" pitchFamily="34" charset="0"/>
              </a:rPr>
              <a:t>accordance to Pennington et al. (2014) notes Applied Behaviour Analysis (ABA) is a scientific approach for identifying environmental variables which behaviour is controlled by consequences mediated by individuals used in an educational manner. Similarly, Mosier (2011) and Parker (2015) advocates ABA attempts to alter behaviour in a systematic manner by establishing intervention strategies to eradicate inappropriate behaviours and stimulate socially appropriate skills through repetitive practice. </a:t>
            </a:r>
          </a:p>
        </p:txBody>
      </p:sp>
      <p:sp>
        <p:nvSpPr>
          <p:cNvPr id="13" name="TextBox 12"/>
          <p:cNvSpPr txBox="1"/>
          <p:nvPr/>
        </p:nvSpPr>
        <p:spPr>
          <a:xfrm>
            <a:off x="31335" y="5657671"/>
            <a:ext cx="5681673" cy="1200329"/>
          </a:xfrm>
          <a:prstGeom prst="rect">
            <a:avLst/>
          </a:prstGeom>
          <a:solidFill>
            <a:schemeClr val="bg1"/>
          </a:solidFill>
        </p:spPr>
        <p:txBody>
          <a:bodyPr wrap="square" rtlCol="0">
            <a:spAutoFit/>
          </a:bodyPr>
          <a:lstStyle/>
          <a:p>
            <a:pPr algn="just">
              <a:lnSpc>
                <a:spcPct val="150000"/>
              </a:lnSpc>
            </a:pPr>
            <a:r>
              <a:rPr lang="en-GB" sz="1200" dirty="0">
                <a:latin typeface="Arial" pitchFamily="34" charset="0"/>
                <a:cs typeface="Arial" pitchFamily="34" charset="0"/>
              </a:rPr>
              <a:t> </a:t>
            </a:r>
            <a:r>
              <a:rPr lang="en-GB" sz="1200" dirty="0" smtClean="0">
                <a:latin typeface="Arial" pitchFamily="34" charset="0"/>
                <a:cs typeface="Arial" pitchFamily="34" charset="0"/>
              </a:rPr>
              <a:t>Conclusion </a:t>
            </a:r>
            <a:endParaRPr lang="en-GB" sz="1200" dirty="0">
              <a:latin typeface="Arial" pitchFamily="34" charset="0"/>
              <a:cs typeface="Arial" pitchFamily="34" charset="0"/>
            </a:endParaRPr>
          </a:p>
          <a:p>
            <a:pPr algn="just">
              <a:lnSpc>
                <a:spcPct val="150000"/>
              </a:lnSpc>
            </a:pPr>
            <a:r>
              <a:rPr lang="en-GB" sz="1200" dirty="0">
                <a:latin typeface="Arial" pitchFamily="34" charset="0"/>
                <a:cs typeface="Arial" pitchFamily="34" charset="0"/>
              </a:rPr>
              <a:t>In accordance to Koegel et al. (2014) and Wilson et al. (2017) evidence suggests that the earlier the action of intervention is carried out, the increased likelihood of an enhanced developmental trajectory. </a:t>
            </a:r>
          </a:p>
        </p:txBody>
      </p:sp>
      <p:sp>
        <p:nvSpPr>
          <p:cNvPr id="12" name="TextBox 11"/>
          <p:cNvSpPr txBox="1"/>
          <p:nvPr/>
        </p:nvSpPr>
        <p:spPr>
          <a:xfrm>
            <a:off x="5868144" y="4005064"/>
            <a:ext cx="3255105" cy="2031325"/>
          </a:xfrm>
          <a:prstGeom prst="rect">
            <a:avLst/>
          </a:prstGeom>
          <a:solidFill>
            <a:schemeClr val="bg1"/>
          </a:solidFill>
        </p:spPr>
        <p:txBody>
          <a:bodyPr wrap="square" rtlCol="0">
            <a:spAutoFit/>
          </a:bodyPr>
          <a:lstStyle/>
          <a:p>
            <a:pPr algn="just">
              <a:lnSpc>
                <a:spcPct val="150000"/>
              </a:lnSpc>
            </a:pPr>
            <a:r>
              <a:rPr lang="en-GB" sz="1200" dirty="0" smtClean="0">
                <a:latin typeface="Arial" pitchFamily="34" charset="0"/>
                <a:cs typeface="Arial" pitchFamily="34" charset="0"/>
              </a:rPr>
              <a:t>Child-centered play therapy </a:t>
            </a:r>
          </a:p>
          <a:p>
            <a:pPr algn="just">
              <a:lnSpc>
                <a:spcPct val="150000"/>
              </a:lnSpc>
            </a:pPr>
            <a:r>
              <a:rPr lang="en-GB" sz="1200" dirty="0">
                <a:latin typeface="Arial" pitchFamily="34" charset="0"/>
                <a:cs typeface="Arial" pitchFamily="34" charset="0"/>
              </a:rPr>
              <a:t>In accordance to Crenshaw and Stewart (2015) child-centered play therapy (CCPT) is defined as a developmentally responsive play-based intervention strategy used for young children who experience social, behavioural and emotional problems. </a:t>
            </a:r>
          </a:p>
        </p:txBody>
      </p:sp>
      <p:sp>
        <p:nvSpPr>
          <p:cNvPr id="16" name="TextBox 15"/>
          <p:cNvSpPr txBox="1"/>
          <p:nvPr/>
        </p:nvSpPr>
        <p:spPr>
          <a:xfrm>
            <a:off x="5868144" y="3452511"/>
            <a:ext cx="3275856" cy="369332"/>
          </a:xfrm>
          <a:prstGeom prst="rect">
            <a:avLst/>
          </a:prstGeom>
          <a:solidFill>
            <a:schemeClr val="bg1"/>
          </a:solidFill>
        </p:spPr>
        <p:txBody>
          <a:bodyPr wrap="square" rtlCol="0">
            <a:spAutoFit/>
          </a:bodyPr>
          <a:lstStyle/>
          <a:p>
            <a:pPr algn="just">
              <a:lnSpc>
                <a:spcPct val="150000"/>
              </a:lnSpc>
            </a:pPr>
            <a:r>
              <a:rPr lang="en-GB" sz="1200" dirty="0" smtClean="0">
                <a:latin typeface="Arial" pitchFamily="34" charset="0"/>
                <a:cs typeface="Arial" pitchFamily="34" charset="0"/>
              </a:rPr>
              <a:t>Strategy Two</a:t>
            </a:r>
            <a:endParaRPr lang="en-GB" sz="1200" dirty="0">
              <a:latin typeface="Arial" pitchFamily="34" charset="0"/>
              <a:cs typeface="Arial" pitchFamily="34" charset="0"/>
            </a:endParaRPr>
          </a:p>
        </p:txBody>
      </p:sp>
      <p:sp>
        <p:nvSpPr>
          <p:cNvPr id="17" name="TextBox 16"/>
          <p:cNvSpPr txBox="1"/>
          <p:nvPr/>
        </p:nvSpPr>
        <p:spPr>
          <a:xfrm>
            <a:off x="0" y="2691729"/>
            <a:ext cx="5713008" cy="369332"/>
          </a:xfrm>
          <a:prstGeom prst="rect">
            <a:avLst/>
          </a:prstGeom>
          <a:solidFill>
            <a:schemeClr val="bg1"/>
          </a:solidFill>
        </p:spPr>
        <p:txBody>
          <a:bodyPr wrap="square" rtlCol="0">
            <a:spAutoFit/>
          </a:bodyPr>
          <a:lstStyle/>
          <a:p>
            <a:pPr algn="just">
              <a:lnSpc>
                <a:spcPct val="150000"/>
              </a:lnSpc>
            </a:pPr>
            <a:r>
              <a:rPr lang="en-GB" sz="1200" dirty="0" smtClean="0">
                <a:latin typeface="Arial" pitchFamily="34" charset="0"/>
                <a:cs typeface="Arial" pitchFamily="34" charset="0"/>
              </a:rPr>
              <a:t>Strategy One </a:t>
            </a:r>
            <a:endParaRPr lang="en-GB" sz="1200" dirty="0">
              <a:latin typeface="Arial" pitchFamily="34" charset="0"/>
              <a:cs typeface="Arial" pitchFamily="34" charset="0"/>
            </a:endParaRPr>
          </a:p>
        </p:txBody>
      </p:sp>
    </p:spTree>
    <p:extLst>
      <p:ext uri="{BB962C8B-B14F-4D97-AF65-F5344CB8AC3E}">
        <p14:creationId xmlns:p14="http://schemas.microsoft.com/office/powerpoint/2010/main" val="9391252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0"/>
            <a:ext cx="8229600" cy="778098"/>
          </a:xfrm>
        </p:spPr>
        <p:txBody>
          <a:bodyPr>
            <a:normAutofit/>
          </a:bodyPr>
          <a:lstStyle/>
          <a:p>
            <a:pPr algn="just">
              <a:lnSpc>
                <a:spcPct val="150000"/>
              </a:lnSpc>
            </a:pPr>
            <a:r>
              <a:rPr lang="en-GB" sz="1200" dirty="0" smtClean="0">
                <a:latin typeface="Arial" pitchFamily="34" charset="0"/>
                <a:cs typeface="Arial" pitchFamily="34" charset="0"/>
              </a:rPr>
              <a:t>Reference List </a:t>
            </a:r>
            <a:endParaRPr lang="en-GB" sz="1200" dirty="0">
              <a:latin typeface="Arial" pitchFamily="34" charset="0"/>
              <a:cs typeface="Arial" pitchFamily="34" charset="0"/>
            </a:endParaRPr>
          </a:p>
        </p:txBody>
      </p:sp>
      <p:sp>
        <p:nvSpPr>
          <p:cNvPr id="3" name="Content Placeholder 2"/>
          <p:cNvSpPr>
            <a:spLocks noGrp="1"/>
          </p:cNvSpPr>
          <p:nvPr>
            <p:ph idx="1"/>
          </p:nvPr>
        </p:nvSpPr>
        <p:spPr>
          <a:xfrm>
            <a:off x="0" y="548680"/>
            <a:ext cx="9144000" cy="6309320"/>
          </a:xfrm>
        </p:spPr>
        <p:txBody>
          <a:bodyPr>
            <a:normAutofit/>
          </a:bodyPr>
          <a:lstStyle/>
          <a:p>
            <a:pPr marL="0" indent="0" algn="just">
              <a:lnSpc>
                <a:spcPct val="150000"/>
              </a:lnSpc>
              <a:buNone/>
            </a:pPr>
            <a:r>
              <a:rPr lang="en-GB" sz="1200" dirty="0">
                <a:latin typeface="Arial" pitchFamily="34" charset="0"/>
                <a:cs typeface="Arial" pitchFamily="34" charset="0"/>
              </a:rPr>
              <a:t>Autism Speaks. (8</a:t>
            </a:r>
            <a:r>
              <a:rPr lang="en-GB" sz="1200" baseline="30000" dirty="0">
                <a:latin typeface="Arial" pitchFamily="34" charset="0"/>
                <a:cs typeface="Arial" pitchFamily="34" charset="0"/>
              </a:rPr>
              <a:t>th</a:t>
            </a:r>
            <a:r>
              <a:rPr lang="en-GB" sz="1200" dirty="0">
                <a:latin typeface="Arial" pitchFamily="34" charset="0"/>
                <a:cs typeface="Arial" pitchFamily="34" charset="0"/>
              </a:rPr>
              <a:t> September 2008) </a:t>
            </a:r>
            <a:r>
              <a:rPr lang="en-GB" sz="1200" i="1" dirty="0">
                <a:latin typeface="Arial" pitchFamily="34" charset="0"/>
                <a:cs typeface="Arial" pitchFamily="34" charset="0"/>
              </a:rPr>
              <a:t>Introduction to Applied Behavior Analysis.</a:t>
            </a:r>
            <a:r>
              <a:rPr lang="en-GB" sz="1200" dirty="0">
                <a:latin typeface="Arial" pitchFamily="34" charset="0"/>
                <a:cs typeface="Arial" pitchFamily="34" charset="0"/>
              </a:rPr>
              <a:t> You-Tube. [On-line]. Available at: </a:t>
            </a:r>
            <a:r>
              <a:rPr lang="en-GB" sz="1200" u="sng" dirty="0">
                <a:latin typeface="Arial" pitchFamily="34" charset="0"/>
                <a:cs typeface="Arial" pitchFamily="34" charset="0"/>
                <a:hlinkClick r:id="rId2"/>
              </a:rPr>
              <a:t>https://www.youtube.com/watch?v=iyCx-OLzgJw</a:t>
            </a:r>
            <a:r>
              <a:rPr lang="en-GB" sz="1200" dirty="0">
                <a:latin typeface="Arial" pitchFamily="34" charset="0"/>
                <a:cs typeface="Arial" pitchFamily="34" charset="0"/>
              </a:rPr>
              <a:t> [Accessed: 20</a:t>
            </a:r>
            <a:r>
              <a:rPr lang="en-GB" sz="1200" baseline="30000" dirty="0">
                <a:latin typeface="Arial" pitchFamily="34" charset="0"/>
                <a:cs typeface="Arial" pitchFamily="34" charset="0"/>
              </a:rPr>
              <a:t>th</a:t>
            </a:r>
            <a:r>
              <a:rPr lang="en-GB" sz="1200" dirty="0">
                <a:latin typeface="Arial" pitchFamily="34" charset="0"/>
                <a:cs typeface="Arial" pitchFamily="34" charset="0"/>
              </a:rPr>
              <a:t> May 2018].  </a:t>
            </a:r>
          </a:p>
          <a:p>
            <a:pPr marL="0" indent="0" algn="just">
              <a:lnSpc>
                <a:spcPct val="150000"/>
              </a:lnSpc>
              <a:buNone/>
            </a:pPr>
            <a:r>
              <a:rPr lang="en-GB" sz="1200" dirty="0">
                <a:latin typeface="Arial" pitchFamily="34" charset="0"/>
                <a:cs typeface="Arial" pitchFamily="34" charset="0"/>
              </a:rPr>
              <a:t>Ball, C. and McDonald, A. (2017) </a:t>
            </a:r>
            <a:r>
              <a:rPr lang="en-GB" sz="1200" i="1" dirty="0">
                <a:latin typeface="Arial" pitchFamily="34" charset="0"/>
                <a:cs typeface="Arial" pitchFamily="34" charset="0"/>
              </a:rPr>
              <a:t>Law for Social Workers.</a:t>
            </a:r>
            <a:r>
              <a:rPr lang="en-GB" sz="1200" dirty="0">
                <a:latin typeface="Arial" pitchFamily="34" charset="0"/>
                <a:cs typeface="Arial" pitchFamily="34" charset="0"/>
              </a:rPr>
              <a:t> Oxon: Routledge. </a:t>
            </a:r>
            <a:endParaRPr lang="en-GB" sz="1200" dirty="0" smtClean="0">
              <a:latin typeface="Arial" pitchFamily="34" charset="0"/>
              <a:cs typeface="Arial" pitchFamily="34" charset="0"/>
            </a:endParaRPr>
          </a:p>
          <a:p>
            <a:pPr marL="0" indent="0" algn="just">
              <a:lnSpc>
                <a:spcPct val="150000"/>
              </a:lnSpc>
              <a:buNone/>
            </a:pPr>
            <a:r>
              <a:rPr lang="en-GB" sz="1200" dirty="0" smtClean="0">
                <a:latin typeface="Arial" pitchFamily="34" charset="0"/>
                <a:cs typeface="Arial" pitchFamily="34" charset="0"/>
              </a:rPr>
              <a:t>Balley</a:t>
            </a:r>
            <a:r>
              <a:rPr lang="en-GB" sz="1200" dirty="0">
                <a:latin typeface="Arial" pitchFamily="34" charset="0"/>
                <a:cs typeface="Arial" pitchFamily="34" charset="0"/>
              </a:rPr>
              <a:t>, S. J. and Burch, R. M. (2017) </a:t>
            </a:r>
            <a:r>
              <a:rPr lang="en-GB" sz="1200" i="1" dirty="0">
                <a:latin typeface="Arial" pitchFamily="34" charset="0"/>
                <a:cs typeface="Arial" pitchFamily="34" charset="0"/>
              </a:rPr>
              <a:t>Research Methods in Applied Behavior Analysis.</a:t>
            </a:r>
            <a:r>
              <a:rPr lang="en-GB" sz="1200" dirty="0">
                <a:latin typeface="Arial" pitchFamily="34" charset="0"/>
                <a:cs typeface="Arial" pitchFamily="34" charset="0"/>
              </a:rPr>
              <a:t> London: Routledge. </a:t>
            </a:r>
            <a:endParaRPr lang="en-GB" sz="1200" b="1" dirty="0">
              <a:latin typeface="Arial" pitchFamily="34" charset="0"/>
              <a:cs typeface="Arial" pitchFamily="34" charset="0"/>
            </a:endParaRPr>
          </a:p>
          <a:p>
            <a:pPr marL="0" indent="0" algn="just">
              <a:lnSpc>
                <a:spcPct val="150000"/>
              </a:lnSpc>
              <a:buNone/>
            </a:pPr>
            <a:r>
              <a:rPr lang="en-GB" sz="1200" dirty="0">
                <a:latin typeface="Arial" pitchFamily="34" charset="0"/>
                <a:cs typeface="Arial" pitchFamily="34" charset="0"/>
              </a:rPr>
              <a:t>Brookes, R. and Goldstein, S. (2012) </a:t>
            </a:r>
            <a:r>
              <a:rPr lang="en-GB" sz="1200" i="1" dirty="0">
                <a:latin typeface="Arial" pitchFamily="34" charset="0"/>
                <a:cs typeface="Arial" pitchFamily="34" charset="0"/>
              </a:rPr>
              <a:t>Raising Resilient Children with Autism Spectrum Disorders.</a:t>
            </a:r>
            <a:r>
              <a:rPr lang="en-GB" sz="1200" dirty="0">
                <a:latin typeface="Arial" pitchFamily="34" charset="0"/>
                <a:cs typeface="Arial" pitchFamily="34" charset="0"/>
              </a:rPr>
              <a:t> USA: McGraw Hill. </a:t>
            </a:r>
          </a:p>
          <a:p>
            <a:pPr marL="0" indent="0" algn="just">
              <a:lnSpc>
                <a:spcPct val="150000"/>
              </a:lnSpc>
              <a:buNone/>
            </a:pPr>
            <a:r>
              <a:rPr lang="en-GB" sz="1200" dirty="0">
                <a:latin typeface="Arial" pitchFamily="34" charset="0"/>
                <a:cs typeface="Arial" pitchFamily="34" charset="0"/>
              </a:rPr>
              <a:t>Carrizales, E. K. (2015) ‘Transcendence through Play: Child-Centered Play Therapy and Young Children with Autism’ </a:t>
            </a:r>
            <a:r>
              <a:rPr lang="en-GB" sz="1200" u="sng" dirty="0">
                <a:latin typeface="Arial" pitchFamily="34" charset="0"/>
                <a:cs typeface="Arial" pitchFamily="34" charset="0"/>
                <a:hlinkClick r:id="rId3"/>
              </a:rPr>
              <a:t>https://digscholarship.unco.edu/cgi/viewcontent.cgi?article=1014&amp;context=dissertations</a:t>
            </a:r>
            <a:r>
              <a:rPr lang="en-GB" sz="1200" dirty="0">
                <a:latin typeface="Arial" pitchFamily="34" charset="0"/>
                <a:cs typeface="Arial" pitchFamily="34" charset="0"/>
              </a:rPr>
              <a:t> [Accessed: 21</a:t>
            </a:r>
            <a:r>
              <a:rPr lang="en-GB" sz="1200" baseline="30000" dirty="0">
                <a:latin typeface="Arial" pitchFamily="34" charset="0"/>
                <a:cs typeface="Arial" pitchFamily="34" charset="0"/>
              </a:rPr>
              <a:t>st</a:t>
            </a:r>
            <a:r>
              <a:rPr lang="en-GB" sz="1200" dirty="0">
                <a:latin typeface="Arial" pitchFamily="34" charset="0"/>
                <a:cs typeface="Arial" pitchFamily="34" charset="0"/>
              </a:rPr>
              <a:t> May 2018]. </a:t>
            </a:r>
          </a:p>
          <a:p>
            <a:pPr marL="0" indent="0" algn="just">
              <a:lnSpc>
                <a:spcPct val="150000"/>
              </a:lnSpc>
              <a:buNone/>
            </a:pPr>
            <a:r>
              <a:rPr lang="en-GB" sz="1200" dirty="0" smtClean="0">
                <a:latin typeface="Arial" pitchFamily="34" charset="0"/>
                <a:cs typeface="Arial" pitchFamily="34" charset="0"/>
              </a:rPr>
              <a:t>Crenshaw</a:t>
            </a:r>
            <a:r>
              <a:rPr lang="en-GB" sz="1200" dirty="0">
                <a:latin typeface="Arial" pitchFamily="34" charset="0"/>
                <a:cs typeface="Arial" pitchFamily="34" charset="0"/>
              </a:rPr>
              <a:t>, A. D. and Stewart, L. A. (2015) </a:t>
            </a:r>
            <a:r>
              <a:rPr lang="en-GB" sz="1200" i="1" dirty="0">
                <a:latin typeface="Arial" pitchFamily="34" charset="0"/>
                <a:cs typeface="Arial" pitchFamily="34" charset="0"/>
              </a:rPr>
              <a:t>Play Therapy: A Comprehensive Guide to Theory and Practice.</a:t>
            </a:r>
            <a:r>
              <a:rPr lang="en-GB" sz="1200" dirty="0">
                <a:latin typeface="Arial" pitchFamily="34" charset="0"/>
                <a:cs typeface="Arial" pitchFamily="34" charset="0"/>
              </a:rPr>
              <a:t> London: The Guilford Press.  </a:t>
            </a:r>
          </a:p>
          <a:p>
            <a:pPr marL="0" indent="0" algn="just">
              <a:lnSpc>
                <a:spcPct val="150000"/>
              </a:lnSpc>
              <a:buNone/>
            </a:pPr>
            <a:r>
              <a:rPr lang="en-GB" sz="1200" dirty="0">
                <a:latin typeface="Arial" pitchFamily="34" charset="0"/>
                <a:cs typeface="Arial" pitchFamily="34" charset="0"/>
              </a:rPr>
              <a:t>Curry, J. and Griffith, F. L. (2013) </a:t>
            </a:r>
            <a:r>
              <a:rPr lang="en-GB" sz="1200" i="1" dirty="0">
                <a:latin typeface="Arial" pitchFamily="34" charset="0"/>
                <a:cs typeface="Arial" pitchFamily="34" charset="0"/>
              </a:rPr>
              <a:t>Integrating Play Techniques in Comprehensive School </a:t>
            </a:r>
            <a:r>
              <a:rPr lang="en-GB" sz="1200" i="1" dirty="0" err="1">
                <a:latin typeface="Arial" pitchFamily="34" charset="0"/>
                <a:cs typeface="Arial" pitchFamily="34" charset="0"/>
              </a:rPr>
              <a:t>Counseling</a:t>
            </a:r>
            <a:r>
              <a:rPr lang="en-GB" sz="1200" i="1" dirty="0">
                <a:latin typeface="Arial" pitchFamily="34" charset="0"/>
                <a:cs typeface="Arial" pitchFamily="34" charset="0"/>
              </a:rPr>
              <a:t> Programs.</a:t>
            </a:r>
            <a:r>
              <a:rPr lang="en-GB" sz="1200" dirty="0">
                <a:latin typeface="Arial" pitchFamily="34" charset="0"/>
                <a:cs typeface="Arial" pitchFamily="34" charset="0"/>
              </a:rPr>
              <a:t> USA: IAP. </a:t>
            </a:r>
            <a:endParaRPr lang="en-GB" sz="1200" b="1" dirty="0">
              <a:latin typeface="Arial" pitchFamily="34" charset="0"/>
              <a:cs typeface="Arial" pitchFamily="34" charset="0"/>
            </a:endParaRPr>
          </a:p>
          <a:p>
            <a:pPr marL="0" indent="0" algn="just">
              <a:lnSpc>
                <a:spcPct val="150000"/>
              </a:lnSpc>
              <a:buNone/>
            </a:pPr>
            <a:r>
              <a:rPr lang="en-GB" sz="1200" dirty="0" smtClean="0">
                <a:latin typeface="Arial" pitchFamily="34" charset="0"/>
                <a:cs typeface="Arial" pitchFamily="34" charset="0"/>
              </a:rPr>
              <a:t>Denning</a:t>
            </a:r>
            <a:r>
              <a:rPr lang="en-GB" sz="1200" dirty="0">
                <a:latin typeface="Arial" pitchFamily="34" charset="0"/>
                <a:cs typeface="Arial" pitchFamily="34" charset="0"/>
              </a:rPr>
              <a:t>, B. C. and Moody, K. A. (2013) ‘Supporting Students with Autism Spectrum Disorders in Inclusive Settings: Rethinking Instruction and Design’, </a:t>
            </a:r>
            <a:r>
              <a:rPr lang="en-GB" sz="1200" i="1" dirty="0">
                <a:latin typeface="Arial" pitchFamily="34" charset="0"/>
                <a:cs typeface="Arial" pitchFamily="34" charset="0"/>
              </a:rPr>
              <a:t>Electronic Journal for Inclusive Education,</a:t>
            </a:r>
            <a:r>
              <a:rPr lang="en-GB" sz="1200" dirty="0">
                <a:latin typeface="Arial" pitchFamily="34" charset="0"/>
                <a:cs typeface="Arial" pitchFamily="34" charset="0"/>
              </a:rPr>
              <a:t> Volume 3, pp. 1-22. [On-line]. Available at: </a:t>
            </a:r>
            <a:r>
              <a:rPr lang="en-GB" sz="1200" u="sng" dirty="0">
                <a:latin typeface="Arial" pitchFamily="34" charset="0"/>
                <a:cs typeface="Arial" pitchFamily="34" charset="0"/>
                <a:hlinkClick r:id="rId4"/>
              </a:rPr>
              <a:t>https://corescholar.libraries.wright.edu/cgi/viewcontent.cgi?article=1153&amp;context=ejie</a:t>
            </a:r>
            <a:r>
              <a:rPr lang="en-GB" sz="1200" dirty="0">
                <a:latin typeface="Arial" pitchFamily="34" charset="0"/>
                <a:cs typeface="Arial" pitchFamily="34" charset="0"/>
              </a:rPr>
              <a:t> [Accessed: 18</a:t>
            </a:r>
            <a:r>
              <a:rPr lang="en-GB" sz="1200" baseline="30000" dirty="0">
                <a:latin typeface="Arial" pitchFamily="34" charset="0"/>
                <a:cs typeface="Arial" pitchFamily="34" charset="0"/>
              </a:rPr>
              <a:t>th</a:t>
            </a:r>
            <a:r>
              <a:rPr lang="en-GB" sz="1200" dirty="0">
                <a:latin typeface="Arial" pitchFamily="34" charset="0"/>
                <a:cs typeface="Arial" pitchFamily="34" charset="0"/>
              </a:rPr>
              <a:t> May 2018]. </a:t>
            </a:r>
          </a:p>
          <a:p>
            <a:pPr marL="0" indent="0" algn="just">
              <a:lnSpc>
                <a:spcPct val="150000"/>
              </a:lnSpc>
              <a:buNone/>
            </a:pPr>
            <a:r>
              <a:rPr lang="en-GB" sz="1200" dirty="0" smtClean="0">
                <a:latin typeface="Arial" pitchFamily="34" charset="0"/>
                <a:cs typeface="Arial" pitchFamily="34" charset="0"/>
              </a:rPr>
              <a:t>Devi</a:t>
            </a:r>
            <a:r>
              <a:rPr lang="en-GB" sz="1200" dirty="0">
                <a:latin typeface="Arial" pitchFamily="34" charset="0"/>
                <a:cs typeface="Arial" pitchFamily="34" charset="0"/>
              </a:rPr>
              <a:t>, B., Khandelwal, B. and Das, M. (2017) ‘Application of Bandura's social cognitive theory in the technology enhanced, blended learning environment’, </a:t>
            </a:r>
            <a:r>
              <a:rPr lang="en-GB" sz="1200" i="1" dirty="0">
                <a:latin typeface="Arial" pitchFamily="34" charset="0"/>
                <a:cs typeface="Arial" pitchFamily="34" charset="0"/>
              </a:rPr>
              <a:t>International Journal of Applied Research,</a:t>
            </a:r>
            <a:r>
              <a:rPr lang="en-GB" sz="1200" dirty="0">
                <a:latin typeface="Arial" pitchFamily="34" charset="0"/>
                <a:cs typeface="Arial" pitchFamily="34" charset="0"/>
              </a:rPr>
              <a:t> Volume 3, pp. 721-724. [On-line]. Available at: </a:t>
            </a:r>
            <a:r>
              <a:rPr lang="en-GB" sz="1200" u="sng" dirty="0">
                <a:latin typeface="Arial" pitchFamily="34" charset="0"/>
                <a:cs typeface="Arial" pitchFamily="34" charset="0"/>
                <a:hlinkClick r:id="rId5"/>
              </a:rPr>
              <a:t>http://www.allresearchjournal.com/archives/2017/vol3issue1/PartJ/3-1-145-668.pdf</a:t>
            </a:r>
            <a:r>
              <a:rPr lang="en-GB" sz="1200" dirty="0">
                <a:latin typeface="Arial" pitchFamily="34" charset="0"/>
                <a:cs typeface="Arial" pitchFamily="34" charset="0"/>
              </a:rPr>
              <a:t> [Accessed: 20</a:t>
            </a:r>
            <a:r>
              <a:rPr lang="en-GB" sz="1200" baseline="30000" dirty="0">
                <a:latin typeface="Arial" pitchFamily="34" charset="0"/>
                <a:cs typeface="Arial" pitchFamily="34" charset="0"/>
              </a:rPr>
              <a:t>th</a:t>
            </a:r>
            <a:r>
              <a:rPr lang="en-GB" sz="1200" dirty="0">
                <a:latin typeface="Arial" pitchFamily="34" charset="0"/>
                <a:cs typeface="Arial" pitchFamily="34" charset="0"/>
              </a:rPr>
              <a:t> May 2018]. </a:t>
            </a:r>
          </a:p>
          <a:p>
            <a:pPr marL="0" indent="0" algn="just">
              <a:lnSpc>
                <a:spcPct val="150000"/>
              </a:lnSpc>
              <a:buNone/>
            </a:pPr>
            <a:r>
              <a:rPr lang="en-GB" sz="1200" dirty="0" smtClean="0">
                <a:latin typeface="Arial" pitchFamily="34" charset="0"/>
                <a:cs typeface="Arial" pitchFamily="34" charset="0"/>
              </a:rPr>
              <a:t>Dickins</a:t>
            </a:r>
            <a:r>
              <a:rPr lang="en-GB" sz="1200" dirty="0">
                <a:latin typeface="Arial" pitchFamily="34" charset="0"/>
                <a:cs typeface="Arial" pitchFamily="34" charset="0"/>
              </a:rPr>
              <a:t>, M. (2014) </a:t>
            </a:r>
            <a:r>
              <a:rPr lang="en-GB" sz="1200" i="1" dirty="0">
                <a:latin typeface="Arial" pitchFamily="34" charset="0"/>
                <a:cs typeface="Arial" pitchFamily="34" charset="0"/>
              </a:rPr>
              <a:t>A - Z of Inclusion in Early Childhood</a:t>
            </a:r>
            <a:r>
              <a:rPr lang="en-GB" sz="1200" dirty="0">
                <a:latin typeface="Arial" pitchFamily="34" charset="0"/>
                <a:cs typeface="Arial" pitchFamily="34" charset="0"/>
              </a:rPr>
              <a:t>. Berkshire: Open University Press. </a:t>
            </a:r>
          </a:p>
          <a:p>
            <a:pPr marL="0" indent="0" algn="just">
              <a:lnSpc>
                <a:spcPct val="150000"/>
              </a:lnSpc>
              <a:buNone/>
            </a:pPr>
            <a:r>
              <a:rPr lang="en-GB" sz="1200" dirty="0">
                <a:latin typeface="Arial" pitchFamily="34" charset="0"/>
                <a:cs typeface="Arial" pitchFamily="34" charset="0"/>
              </a:rPr>
              <a:t>Engel, A. (2011) ‘Physical Activity Participation in Children with Autism Spectrum Disorders: An Exploratory Study’ </a:t>
            </a:r>
            <a:r>
              <a:rPr lang="en-GB" sz="1200" u="sng" dirty="0">
                <a:latin typeface="Arial" pitchFamily="34" charset="0"/>
                <a:cs typeface="Arial" pitchFamily="34" charset="0"/>
                <a:hlinkClick r:id="rId6"/>
              </a:rPr>
              <a:t>http://citeseerx.ist.psu.edu/viewdoc/download?doi=10.1.1.459.3127&amp;rep=rep1&amp;type=pdf</a:t>
            </a:r>
            <a:r>
              <a:rPr lang="en-GB" sz="1200" dirty="0">
                <a:latin typeface="Arial" pitchFamily="34" charset="0"/>
                <a:cs typeface="Arial" pitchFamily="34" charset="0"/>
              </a:rPr>
              <a:t> [Accessed: 18</a:t>
            </a:r>
            <a:r>
              <a:rPr lang="en-GB" sz="1200" baseline="30000" dirty="0">
                <a:latin typeface="Arial" pitchFamily="34" charset="0"/>
                <a:cs typeface="Arial" pitchFamily="34" charset="0"/>
              </a:rPr>
              <a:t>th</a:t>
            </a:r>
            <a:r>
              <a:rPr lang="en-GB" sz="1200" dirty="0">
                <a:latin typeface="Arial" pitchFamily="34" charset="0"/>
                <a:cs typeface="Arial" pitchFamily="34" charset="0"/>
              </a:rPr>
              <a:t> May 2018].  </a:t>
            </a:r>
          </a:p>
          <a:p>
            <a:pPr marL="0" indent="0" algn="just">
              <a:lnSpc>
                <a:spcPct val="150000"/>
              </a:lnSpc>
              <a:buNone/>
            </a:pPr>
            <a:r>
              <a:rPr lang="en-GB" sz="1200" dirty="0">
                <a:latin typeface="Arial" pitchFamily="34" charset="0"/>
                <a:cs typeface="Arial" pitchFamily="34" charset="0"/>
              </a:rPr>
              <a:t>Fisher, W. W., Piazza, C. C. and Roane, S. H. (2011) </a:t>
            </a:r>
            <a:r>
              <a:rPr lang="en-GB" sz="1200" i="1" dirty="0">
                <a:latin typeface="Arial" pitchFamily="34" charset="0"/>
                <a:cs typeface="Arial" pitchFamily="34" charset="0"/>
              </a:rPr>
              <a:t>Handbook of Applied Behavior Analysis. </a:t>
            </a:r>
            <a:r>
              <a:rPr lang="en-GB" sz="1200" dirty="0">
                <a:latin typeface="Arial" pitchFamily="34" charset="0"/>
                <a:cs typeface="Arial" pitchFamily="34" charset="0"/>
              </a:rPr>
              <a:t>New York: Guildford Press. </a:t>
            </a:r>
            <a:endParaRPr lang="en-GB" sz="1200" b="1" dirty="0">
              <a:latin typeface="Arial" pitchFamily="34" charset="0"/>
              <a:cs typeface="Arial" pitchFamily="34" charset="0"/>
            </a:endParaRPr>
          </a:p>
          <a:p>
            <a:pPr marL="0" indent="0" algn="just">
              <a:lnSpc>
                <a:spcPct val="150000"/>
              </a:lnSpc>
              <a:buNone/>
            </a:pPr>
            <a:endParaRPr lang="en-GB" sz="1300" dirty="0">
              <a:latin typeface="Arial" pitchFamily="34" charset="0"/>
              <a:cs typeface="Arial" pitchFamily="34" charset="0"/>
            </a:endParaRPr>
          </a:p>
          <a:p>
            <a:endParaRPr lang="en-GB" dirty="0"/>
          </a:p>
        </p:txBody>
      </p:sp>
    </p:spTree>
    <p:extLst>
      <p:ext uri="{BB962C8B-B14F-4D97-AF65-F5344CB8AC3E}">
        <p14:creationId xmlns:p14="http://schemas.microsoft.com/office/powerpoint/2010/main" val="39282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280" y="836712"/>
            <a:ext cx="9128720" cy="6237312"/>
          </a:xfrm>
        </p:spPr>
        <p:txBody>
          <a:bodyPr>
            <a:normAutofit fontScale="85000" lnSpcReduction="10000"/>
          </a:bodyPr>
          <a:lstStyle/>
          <a:p>
            <a:pPr marL="0" indent="0" algn="just">
              <a:lnSpc>
                <a:spcPct val="160000"/>
              </a:lnSpc>
              <a:buNone/>
            </a:pPr>
            <a:r>
              <a:rPr lang="en-GB" sz="1400" dirty="0">
                <a:latin typeface="Arial" pitchFamily="34" charset="0"/>
                <a:cs typeface="Arial" pitchFamily="34" charset="0"/>
              </a:rPr>
              <a:t>Harris, J. (2018) ‘The Sinister segregation policies excluding children who don’t fit in’, </a:t>
            </a:r>
            <a:r>
              <a:rPr lang="en-GB" sz="1400" i="1" dirty="0">
                <a:latin typeface="Arial" pitchFamily="34" charset="0"/>
                <a:cs typeface="Arial" pitchFamily="34" charset="0"/>
              </a:rPr>
              <a:t>The Guardian,</a:t>
            </a:r>
            <a:r>
              <a:rPr lang="en-GB" sz="1400" dirty="0">
                <a:latin typeface="Arial" pitchFamily="34" charset="0"/>
                <a:cs typeface="Arial" pitchFamily="34" charset="0"/>
              </a:rPr>
              <a:t> 16</a:t>
            </a:r>
            <a:r>
              <a:rPr lang="en-GB" sz="1400" baseline="30000" dirty="0">
                <a:latin typeface="Arial" pitchFamily="34" charset="0"/>
                <a:cs typeface="Arial" pitchFamily="34" charset="0"/>
              </a:rPr>
              <a:t>th</a:t>
            </a:r>
            <a:r>
              <a:rPr lang="en-GB" sz="1400" dirty="0">
                <a:latin typeface="Arial" pitchFamily="34" charset="0"/>
                <a:cs typeface="Arial" pitchFamily="34" charset="0"/>
              </a:rPr>
              <a:t> April, pp. 1-5. [On-line]. Available at: </a:t>
            </a:r>
            <a:r>
              <a:rPr lang="en-GB" sz="1400" u="sng" dirty="0">
                <a:latin typeface="Arial" pitchFamily="34" charset="0"/>
                <a:cs typeface="Arial" pitchFamily="34" charset="0"/>
                <a:hlinkClick r:id="rId2"/>
              </a:rPr>
              <a:t>https://www.theguardian.com/commentisfree/2018/apr/16/pupils-special-educational-needs-children-mainstream-schools</a:t>
            </a:r>
            <a:r>
              <a:rPr lang="en-GB" sz="1400" dirty="0">
                <a:latin typeface="Arial" pitchFamily="34" charset="0"/>
                <a:cs typeface="Arial" pitchFamily="34" charset="0"/>
              </a:rPr>
              <a:t>  [Accessed: 18</a:t>
            </a:r>
            <a:r>
              <a:rPr lang="en-GB" sz="1400" baseline="30000" dirty="0">
                <a:latin typeface="Arial" pitchFamily="34" charset="0"/>
                <a:cs typeface="Arial" pitchFamily="34" charset="0"/>
              </a:rPr>
              <a:t>th</a:t>
            </a:r>
            <a:r>
              <a:rPr lang="en-GB" sz="1400" dirty="0">
                <a:latin typeface="Arial" pitchFamily="34" charset="0"/>
                <a:cs typeface="Arial" pitchFamily="34" charset="0"/>
              </a:rPr>
              <a:t> May 2018]. </a:t>
            </a:r>
          </a:p>
          <a:p>
            <a:pPr marL="0" indent="0" algn="just">
              <a:lnSpc>
                <a:spcPct val="160000"/>
              </a:lnSpc>
              <a:buNone/>
            </a:pPr>
            <a:r>
              <a:rPr lang="en-GB" sz="1400" dirty="0" smtClean="0">
                <a:latin typeface="Arial" pitchFamily="34" charset="0"/>
                <a:cs typeface="Arial" pitchFamily="34" charset="0"/>
              </a:rPr>
              <a:t>Harvey</a:t>
            </a:r>
            <a:r>
              <a:rPr lang="en-GB" sz="1400" dirty="0">
                <a:latin typeface="Arial" pitchFamily="34" charset="0"/>
                <a:cs typeface="Arial" pitchFamily="34" charset="0"/>
              </a:rPr>
              <a:t>, C. (2018) </a:t>
            </a:r>
            <a:r>
              <a:rPr lang="en-GB" sz="1400" i="1" dirty="0">
                <a:latin typeface="Arial" pitchFamily="34" charset="0"/>
                <a:cs typeface="Arial" pitchFamily="34" charset="0"/>
              </a:rPr>
              <a:t>Difference Not Disorder: Understanding Autism Theory in Practice.</a:t>
            </a:r>
            <a:r>
              <a:rPr lang="en-GB" sz="1400" dirty="0">
                <a:latin typeface="Arial" pitchFamily="34" charset="0"/>
                <a:cs typeface="Arial" pitchFamily="34" charset="0"/>
              </a:rPr>
              <a:t> London: Jessica Kingsley Publishers. </a:t>
            </a:r>
          </a:p>
          <a:p>
            <a:pPr marL="0" indent="0" algn="just">
              <a:lnSpc>
                <a:spcPct val="160000"/>
              </a:lnSpc>
              <a:buNone/>
            </a:pPr>
            <a:r>
              <a:rPr lang="en-GB" sz="1400" dirty="0" smtClean="0">
                <a:latin typeface="Arial" pitchFamily="34" charset="0"/>
                <a:cs typeface="Arial" pitchFamily="34" charset="0"/>
              </a:rPr>
              <a:t>Humphrey</a:t>
            </a:r>
            <a:r>
              <a:rPr lang="en-GB" sz="1400" dirty="0">
                <a:latin typeface="Arial" pitchFamily="34" charset="0"/>
                <a:cs typeface="Arial" pitchFamily="34" charset="0"/>
              </a:rPr>
              <a:t>, N. and Lewis, S. (2008) ‘What does ‘inclusion’ mean for pupils on the autistic spectrum in mainstream secondary schools?’, </a:t>
            </a:r>
            <a:r>
              <a:rPr lang="en-GB" sz="1400" i="1" dirty="0">
                <a:latin typeface="Arial" pitchFamily="34" charset="0"/>
                <a:cs typeface="Arial" pitchFamily="34" charset="0"/>
              </a:rPr>
              <a:t>Journal of Research in Special Educational Needs,</a:t>
            </a:r>
            <a:r>
              <a:rPr lang="en-GB" sz="1400" dirty="0">
                <a:latin typeface="Arial" pitchFamily="34" charset="0"/>
                <a:cs typeface="Arial" pitchFamily="34" charset="0"/>
              </a:rPr>
              <a:t> Volume 8, pp. 132-140. [On-line]. Available at: </a:t>
            </a:r>
            <a:r>
              <a:rPr lang="en-GB" sz="1400" u="sng" dirty="0">
                <a:latin typeface="Arial" pitchFamily="34" charset="0"/>
                <a:cs typeface="Arial" pitchFamily="34" charset="0"/>
                <a:hlinkClick r:id="rId3"/>
              </a:rPr>
              <a:t>https://www.sussex.ac.uk/webteam/gateway/file.php?name=humphreylewis2008.pdf&amp;site=367</a:t>
            </a:r>
            <a:r>
              <a:rPr lang="en-GB" sz="1400" dirty="0">
                <a:latin typeface="Arial" pitchFamily="34" charset="0"/>
                <a:cs typeface="Arial" pitchFamily="34" charset="0"/>
              </a:rPr>
              <a:t> [Accessed: 18</a:t>
            </a:r>
            <a:r>
              <a:rPr lang="en-GB" sz="1400" baseline="30000" dirty="0">
                <a:latin typeface="Arial" pitchFamily="34" charset="0"/>
                <a:cs typeface="Arial" pitchFamily="34" charset="0"/>
              </a:rPr>
              <a:t>th</a:t>
            </a:r>
            <a:r>
              <a:rPr lang="en-GB" sz="1400" dirty="0">
                <a:latin typeface="Arial" pitchFamily="34" charset="0"/>
                <a:cs typeface="Arial" pitchFamily="34" charset="0"/>
              </a:rPr>
              <a:t> May 2018]. </a:t>
            </a:r>
          </a:p>
          <a:p>
            <a:pPr marL="0" indent="0" algn="just">
              <a:lnSpc>
                <a:spcPct val="160000"/>
              </a:lnSpc>
              <a:buNone/>
            </a:pPr>
            <a:r>
              <a:rPr lang="en-GB" sz="1400" dirty="0" smtClean="0">
                <a:latin typeface="Arial" pitchFamily="34" charset="0"/>
                <a:cs typeface="Arial" pitchFamily="34" charset="0"/>
              </a:rPr>
              <a:t>Issacs</a:t>
            </a:r>
            <a:r>
              <a:rPr lang="en-GB" sz="1400" dirty="0">
                <a:latin typeface="Arial" pitchFamily="34" charset="0"/>
                <a:cs typeface="Arial" pitchFamily="34" charset="0"/>
              </a:rPr>
              <a:t>, B. (2018) </a:t>
            </a:r>
            <a:r>
              <a:rPr lang="en-GB" sz="1400" i="1" dirty="0">
                <a:latin typeface="Arial" pitchFamily="34" charset="0"/>
                <a:cs typeface="Arial" pitchFamily="34" charset="0"/>
              </a:rPr>
              <a:t>Understanding the Montessori Approach: Early Years Education in Practice. </a:t>
            </a:r>
            <a:r>
              <a:rPr lang="en-GB" sz="1400" dirty="0">
                <a:latin typeface="Arial" pitchFamily="34" charset="0"/>
                <a:cs typeface="Arial" pitchFamily="34" charset="0"/>
              </a:rPr>
              <a:t>(2</a:t>
            </a:r>
            <a:r>
              <a:rPr lang="en-GB" sz="1400" baseline="30000" dirty="0">
                <a:latin typeface="Arial" pitchFamily="34" charset="0"/>
                <a:cs typeface="Arial" pitchFamily="34" charset="0"/>
              </a:rPr>
              <a:t>nd</a:t>
            </a:r>
            <a:r>
              <a:rPr lang="en-GB" sz="1400" dirty="0">
                <a:latin typeface="Arial" pitchFamily="34" charset="0"/>
                <a:cs typeface="Arial" pitchFamily="34" charset="0"/>
              </a:rPr>
              <a:t> </a:t>
            </a:r>
            <a:r>
              <a:rPr lang="en-GB" sz="1400" dirty="0" err="1">
                <a:latin typeface="Arial" pitchFamily="34" charset="0"/>
                <a:cs typeface="Arial" pitchFamily="34" charset="0"/>
              </a:rPr>
              <a:t>ed</a:t>
            </a:r>
            <a:r>
              <a:rPr lang="en-GB" sz="1400" dirty="0">
                <a:latin typeface="Arial" pitchFamily="34" charset="0"/>
                <a:cs typeface="Arial" pitchFamily="34" charset="0"/>
              </a:rPr>
              <a:t>). London: Routledge. </a:t>
            </a:r>
            <a:endParaRPr lang="en-GB" sz="1400" b="1" dirty="0" smtClean="0">
              <a:latin typeface="Arial" pitchFamily="34" charset="0"/>
              <a:cs typeface="Arial" pitchFamily="34" charset="0"/>
            </a:endParaRPr>
          </a:p>
          <a:p>
            <a:pPr marL="0" indent="0" algn="just">
              <a:lnSpc>
                <a:spcPct val="160000"/>
              </a:lnSpc>
              <a:buNone/>
            </a:pPr>
            <a:r>
              <a:rPr lang="en-GB" sz="1400" dirty="0" smtClean="0">
                <a:latin typeface="Arial" pitchFamily="34" charset="0"/>
                <a:cs typeface="Arial" pitchFamily="34" charset="0"/>
              </a:rPr>
              <a:t>Johnson</a:t>
            </a:r>
            <a:r>
              <a:rPr lang="en-GB" sz="1400" dirty="0">
                <a:latin typeface="Arial" pitchFamily="34" charset="0"/>
                <a:cs typeface="Arial" pitchFamily="34" charset="0"/>
              </a:rPr>
              <a:t>, O. E. (2013) </a:t>
            </a:r>
            <a:r>
              <a:rPr lang="en-GB" sz="1400" i="1" dirty="0">
                <a:latin typeface="Arial" pitchFamily="34" charset="0"/>
                <a:cs typeface="Arial" pitchFamily="34" charset="0"/>
              </a:rPr>
              <a:t>The Parent's Guide to In-Home ABA Programs: Frequently Asked Questions about Applied Behaviour Analysis for your Child with Autism.</a:t>
            </a:r>
            <a:r>
              <a:rPr lang="en-GB" sz="1400" dirty="0">
                <a:latin typeface="Arial" pitchFamily="34" charset="0"/>
                <a:cs typeface="Arial" pitchFamily="34" charset="0"/>
              </a:rPr>
              <a:t> London: Jessica Kingsley Publishers. </a:t>
            </a:r>
            <a:endParaRPr lang="en-GB" sz="1400" dirty="0" smtClean="0">
              <a:latin typeface="Arial" pitchFamily="34" charset="0"/>
              <a:cs typeface="Arial" pitchFamily="34" charset="0"/>
            </a:endParaRPr>
          </a:p>
          <a:p>
            <a:pPr marL="0" indent="0" algn="just">
              <a:lnSpc>
                <a:spcPct val="160000"/>
              </a:lnSpc>
              <a:buNone/>
            </a:pPr>
            <a:r>
              <a:rPr lang="en-GB" sz="1400" dirty="0" smtClean="0">
                <a:latin typeface="Arial" pitchFamily="34" charset="0"/>
                <a:cs typeface="Arial" pitchFamily="34" charset="0"/>
              </a:rPr>
              <a:t>Kearney</a:t>
            </a:r>
            <a:r>
              <a:rPr lang="en-GB" sz="1400" dirty="0">
                <a:latin typeface="Arial" pitchFamily="34" charset="0"/>
                <a:cs typeface="Arial" pitchFamily="34" charset="0"/>
              </a:rPr>
              <a:t>, J. A. (2015) </a:t>
            </a:r>
            <a:r>
              <a:rPr lang="en-GB" sz="1400" i="1" dirty="0">
                <a:latin typeface="Arial" pitchFamily="34" charset="0"/>
                <a:cs typeface="Arial" pitchFamily="34" charset="0"/>
              </a:rPr>
              <a:t>Understanding Applied Behavior Analysis.</a:t>
            </a:r>
            <a:r>
              <a:rPr lang="en-GB" sz="1400" dirty="0">
                <a:latin typeface="Arial" pitchFamily="34" charset="0"/>
                <a:cs typeface="Arial" pitchFamily="34" charset="0"/>
              </a:rPr>
              <a:t> (2</a:t>
            </a:r>
            <a:r>
              <a:rPr lang="en-GB" sz="1400" baseline="30000" dirty="0">
                <a:latin typeface="Arial" pitchFamily="34" charset="0"/>
                <a:cs typeface="Arial" pitchFamily="34" charset="0"/>
              </a:rPr>
              <a:t>nd</a:t>
            </a:r>
            <a:r>
              <a:rPr lang="en-GB" sz="1400" dirty="0">
                <a:latin typeface="Arial" pitchFamily="34" charset="0"/>
                <a:cs typeface="Arial" pitchFamily="34" charset="0"/>
              </a:rPr>
              <a:t> </a:t>
            </a:r>
            <a:r>
              <a:rPr lang="en-GB" sz="1400" dirty="0" err="1">
                <a:latin typeface="Arial" pitchFamily="34" charset="0"/>
                <a:cs typeface="Arial" pitchFamily="34" charset="0"/>
              </a:rPr>
              <a:t>ed</a:t>
            </a:r>
            <a:r>
              <a:rPr lang="en-GB" sz="1400" dirty="0">
                <a:latin typeface="Arial" pitchFamily="34" charset="0"/>
                <a:cs typeface="Arial" pitchFamily="34" charset="0"/>
              </a:rPr>
              <a:t>). London: Jessica Kingsley Publishers. </a:t>
            </a:r>
            <a:endParaRPr lang="en-GB" sz="1400" b="1" dirty="0">
              <a:latin typeface="Arial" pitchFamily="34" charset="0"/>
              <a:cs typeface="Arial" pitchFamily="34" charset="0"/>
            </a:endParaRPr>
          </a:p>
          <a:p>
            <a:pPr marL="0" indent="0" algn="just">
              <a:lnSpc>
                <a:spcPct val="160000"/>
              </a:lnSpc>
              <a:buNone/>
            </a:pPr>
            <a:r>
              <a:rPr lang="en-GB" sz="1400" dirty="0" smtClean="0">
                <a:latin typeface="Arial" pitchFamily="34" charset="0"/>
                <a:cs typeface="Arial" pitchFamily="34" charset="0"/>
              </a:rPr>
              <a:t>Kehoe</a:t>
            </a:r>
            <a:r>
              <a:rPr lang="en-GB" sz="1400" dirty="0">
                <a:latin typeface="Arial" pitchFamily="34" charset="0"/>
                <a:cs typeface="Arial" pitchFamily="34" charset="0"/>
              </a:rPr>
              <a:t>, M. (2015) ‘The Effectiveness of Applied Behavior Analysis’, </a:t>
            </a:r>
            <a:r>
              <a:rPr lang="en-GB" sz="1400" i="1" dirty="0">
                <a:latin typeface="Arial" pitchFamily="34" charset="0"/>
                <a:cs typeface="Arial" pitchFamily="34" charset="0"/>
              </a:rPr>
              <a:t>Education Commons,</a:t>
            </a:r>
            <a:r>
              <a:rPr lang="en-GB" sz="1400" dirty="0">
                <a:latin typeface="Arial" pitchFamily="34" charset="0"/>
                <a:cs typeface="Arial" pitchFamily="34" charset="0"/>
              </a:rPr>
              <a:t> Volume 4, pp. 1-42. [On-line]. Available at: </a:t>
            </a:r>
            <a:r>
              <a:rPr lang="en-GB" sz="1400" u="sng" dirty="0">
                <a:latin typeface="Arial" pitchFamily="34" charset="0"/>
                <a:cs typeface="Arial" pitchFamily="34" charset="0"/>
                <a:hlinkClick r:id="rId4"/>
              </a:rPr>
              <a:t>https://fisherpub.sjfc.edu/cgi/viewcontent.cgi?article=1308&amp;context=education_ETD_masters</a:t>
            </a:r>
            <a:r>
              <a:rPr lang="en-GB" sz="1400" dirty="0">
                <a:latin typeface="Arial" pitchFamily="34" charset="0"/>
                <a:cs typeface="Arial" pitchFamily="34" charset="0"/>
              </a:rPr>
              <a:t> [Accessed: 17</a:t>
            </a:r>
            <a:r>
              <a:rPr lang="en-GB" sz="1400" baseline="30000" dirty="0">
                <a:latin typeface="Arial" pitchFamily="34" charset="0"/>
                <a:cs typeface="Arial" pitchFamily="34" charset="0"/>
              </a:rPr>
              <a:t>th</a:t>
            </a:r>
            <a:r>
              <a:rPr lang="en-GB" sz="1400" dirty="0">
                <a:latin typeface="Arial" pitchFamily="34" charset="0"/>
                <a:cs typeface="Arial" pitchFamily="34" charset="0"/>
              </a:rPr>
              <a:t> May 2018]. </a:t>
            </a:r>
            <a:endParaRPr lang="en-GB" sz="1400" dirty="0" smtClean="0">
              <a:latin typeface="Arial" pitchFamily="34" charset="0"/>
              <a:cs typeface="Arial" pitchFamily="34" charset="0"/>
            </a:endParaRPr>
          </a:p>
          <a:p>
            <a:pPr marL="0" indent="0" algn="just">
              <a:lnSpc>
                <a:spcPct val="160000"/>
              </a:lnSpc>
              <a:buNone/>
            </a:pPr>
            <a:r>
              <a:rPr lang="en-GB" sz="1400" dirty="0" smtClean="0">
                <a:latin typeface="Arial" pitchFamily="34" charset="0"/>
                <a:cs typeface="Arial" pitchFamily="34" charset="0"/>
              </a:rPr>
              <a:t>Kenny</a:t>
            </a:r>
            <a:r>
              <a:rPr lang="en-GB" sz="1400" dirty="0">
                <a:latin typeface="Arial" pitchFamily="34" charset="0"/>
                <a:cs typeface="Arial" pitchFamily="34" charset="0"/>
              </a:rPr>
              <a:t>, L., Hattersley, C., Molins, B., Buckley, C., </a:t>
            </a:r>
            <a:r>
              <a:rPr lang="en-GB" sz="1400" dirty="0" err="1">
                <a:latin typeface="Arial" pitchFamily="34" charset="0"/>
                <a:cs typeface="Arial" pitchFamily="34" charset="0"/>
              </a:rPr>
              <a:t>Povey</a:t>
            </a:r>
            <a:r>
              <a:rPr lang="en-GB" sz="1400" dirty="0">
                <a:latin typeface="Arial" pitchFamily="34" charset="0"/>
                <a:cs typeface="Arial" pitchFamily="34" charset="0"/>
              </a:rPr>
              <a:t>, C. and </a:t>
            </a:r>
            <a:r>
              <a:rPr lang="en-GB" sz="1400" dirty="0" err="1">
                <a:latin typeface="Arial" pitchFamily="34" charset="0"/>
                <a:cs typeface="Arial" pitchFamily="34" charset="0"/>
              </a:rPr>
              <a:t>Pellicano</a:t>
            </a:r>
            <a:r>
              <a:rPr lang="en-GB" sz="1400" dirty="0">
                <a:latin typeface="Arial" pitchFamily="34" charset="0"/>
                <a:cs typeface="Arial" pitchFamily="34" charset="0"/>
              </a:rPr>
              <a:t>, E. (2015) ‘Which terms should be used to describe autism? Perspectives from the UK autism community’, </a:t>
            </a:r>
            <a:r>
              <a:rPr lang="en-GB" sz="1400" i="1" dirty="0">
                <a:latin typeface="Arial" pitchFamily="34" charset="0"/>
                <a:cs typeface="Arial" pitchFamily="34" charset="0"/>
              </a:rPr>
              <a:t>The National Autistic Society,</a:t>
            </a:r>
            <a:r>
              <a:rPr lang="en-GB" sz="1400" dirty="0">
                <a:latin typeface="Arial" pitchFamily="34" charset="0"/>
                <a:cs typeface="Arial" pitchFamily="34" charset="0"/>
              </a:rPr>
              <a:t> Volume 20, pp. 1-5. </a:t>
            </a:r>
            <a:endParaRPr lang="en-GB" sz="1400" dirty="0" smtClean="0">
              <a:latin typeface="Arial" pitchFamily="34" charset="0"/>
              <a:cs typeface="Arial" pitchFamily="34" charset="0"/>
            </a:endParaRPr>
          </a:p>
          <a:p>
            <a:pPr marL="0" indent="0" algn="just">
              <a:lnSpc>
                <a:spcPct val="160000"/>
              </a:lnSpc>
              <a:buNone/>
            </a:pPr>
            <a:r>
              <a:rPr lang="en-GB" sz="1400" dirty="0" smtClean="0">
                <a:latin typeface="Arial" pitchFamily="34" charset="0"/>
                <a:cs typeface="Arial" pitchFamily="34" charset="0"/>
              </a:rPr>
              <a:t>Kern</a:t>
            </a:r>
            <a:r>
              <a:rPr lang="en-GB" sz="1400" dirty="0">
                <a:latin typeface="Arial" pitchFamily="34" charset="0"/>
                <a:cs typeface="Arial" pitchFamily="34" charset="0"/>
              </a:rPr>
              <a:t>, P. and Humpal, M. (2012) </a:t>
            </a:r>
            <a:r>
              <a:rPr lang="en-GB" sz="1400" i="1" dirty="0">
                <a:latin typeface="Arial" pitchFamily="34" charset="0"/>
                <a:cs typeface="Arial" pitchFamily="34" charset="0"/>
              </a:rPr>
              <a:t>Early Childhood Music Therapy and Autism Spectrum Disorders. </a:t>
            </a:r>
            <a:r>
              <a:rPr lang="en-GB" sz="1400" dirty="0">
                <a:latin typeface="Arial" pitchFamily="34" charset="0"/>
                <a:cs typeface="Arial" pitchFamily="34" charset="0"/>
              </a:rPr>
              <a:t>London: Jessica Kingsley Publishers. </a:t>
            </a:r>
            <a:endParaRPr lang="en-GB" sz="1400" dirty="0" smtClean="0">
              <a:latin typeface="Arial" pitchFamily="34" charset="0"/>
              <a:cs typeface="Arial" pitchFamily="34" charset="0"/>
            </a:endParaRPr>
          </a:p>
          <a:p>
            <a:pPr marL="0" indent="0" algn="just">
              <a:lnSpc>
                <a:spcPct val="150000"/>
              </a:lnSpc>
              <a:buNone/>
            </a:pPr>
            <a:endParaRPr lang="en-GB" sz="1200" b="1" dirty="0"/>
          </a:p>
          <a:p>
            <a:pPr marL="0" indent="0" algn="just">
              <a:lnSpc>
                <a:spcPct val="150000"/>
              </a:lnSpc>
              <a:buNone/>
            </a:pPr>
            <a:r>
              <a:rPr lang="en-GB" sz="1200" dirty="0"/>
              <a:t> </a:t>
            </a:r>
            <a:endParaRPr lang="en-GB" sz="1200" b="1" dirty="0"/>
          </a:p>
          <a:p>
            <a:pPr marL="0" indent="0" algn="just">
              <a:lnSpc>
                <a:spcPct val="150000"/>
              </a:lnSpc>
              <a:buNone/>
            </a:pPr>
            <a:endParaRPr lang="en-GB" sz="1200" dirty="0">
              <a:latin typeface="Arial" pitchFamily="34" charset="0"/>
              <a:cs typeface="Arial" pitchFamily="34" charset="0"/>
            </a:endParaRPr>
          </a:p>
        </p:txBody>
      </p:sp>
      <p:sp>
        <p:nvSpPr>
          <p:cNvPr id="4" name="Title 1"/>
          <p:cNvSpPr>
            <a:spLocks noGrp="1"/>
          </p:cNvSpPr>
          <p:nvPr>
            <p:ph type="title"/>
          </p:nvPr>
        </p:nvSpPr>
        <p:spPr>
          <a:xfrm>
            <a:off x="0" y="0"/>
            <a:ext cx="8229600" cy="778098"/>
          </a:xfrm>
        </p:spPr>
        <p:txBody>
          <a:bodyPr>
            <a:normAutofit/>
          </a:bodyPr>
          <a:lstStyle/>
          <a:p>
            <a:pPr algn="just">
              <a:lnSpc>
                <a:spcPct val="150000"/>
              </a:lnSpc>
            </a:pPr>
            <a:r>
              <a:rPr lang="en-GB" sz="1200" dirty="0" smtClean="0">
                <a:latin typeface="Arial" pitchFamily="34" charset="0"/>
                <a:cs typeface="Arial" pitchFamily="34" charset="0"/>
              </a:rPr>
              <a:t>Reference List </a:t>
            </a:r>
            <a:endParaRPr lang="en-GB" sz="1200" dirty="0">
              <a:latin typeface="Arial" pitchFamily="34" charset="0"/>
              <a:cs typeface="Arial" pitchFamily="34" charset="0"/>
            </a:endParaRPr>
          </a:p>
        </p:txBody>
      </p:sp>
    </p:spTree>
    <p:extLst>
      <p:ext uri="{BB962C8B-B14F-4D97-AF65-F5344CB8AC3E}">
        <p14:creationId xmlns:p14="http://schemas.microsoft.com/office/powerpoint/2010/main" val="199009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548680"/>
            <a:ext cx="9144000" cy="6309320"/>
          </a:xfrm>
        </p:spPr>
        <p:txBody>
          <a:bodyPr>
            <a:normAutofit lnSpcReduction="10000"/>
          </a:bodyPr>
          <a:lstStyle/>
          <a:p>
            <a:pPr marL="0" indent="0" algn="just">
              <a:lnSpc>
                <a:spcPct val="150000"/>
              </a:lnSpc>
              <a:buNone/>
            </a:pPr>
            <a:r>
              <a:rPr lang="en-GB" sz="1200" dirty="0" smtClean="0">
                <a:latin typeface="Arial" pitchFamily="34" charset="0"/>
                <a:cs typeface="Arial" pitchFamily="34" charset="0"/>
              </a:rPr>
              <a:t>Koegel, K. L., Koegel, L. R., Ashbaugh, K. and Bradshaw, J. (2014) ‘The importance of early identification and intervention for children with or at risk for autism spectrum disorders’, </a:t>
            </a:r>
            <a:r>
              <a:rPr lang="en-GB" sz="1200" i="1" dirty="0" smtClean="0">
                <a:latin typeface="Arial" pitchFamily="34" charset="0"/>
                <a:cs typeface="Arial" pitchFamily="34" charset="0"/>
              </a:rPr>
              <a:t>International Journal of Speech-Language Pathology, </a:t>
            </a:r>
            <a:r>
              <a:rPr lang="en-GB" sz="1200" dirty="0" smtClean="0">
                <a:latin typeface="Arial" pitchFamily="34" charset="0"/>
                <a:cs typeface="Arial" pitchFamily="34" charset="0"/>
              </a:rPr>
              <a:t>Volume 16, p. 50-56. [On-line]. Available at: </a:t>
            </a:r>
            <a:r>
              <a:rPr lang="en-GB" sz="1200" u="sng" dirty="0" smtClean="0">
                <a:latin typeface="Arial" pitchFamily="34" charset="0"/>
                <a:cs typeface="Arial" pitchFamily="34" charset="0"/>
                <a:hlinkClick r:id="rId2"/>
              </a:rPr>
              <a:t>http://education.ucsb.edu/sites/default/files/autism_center/images/Koegel,%20Koegel,%20Ashbaugh,%20Bradshaw%20(2014)%20The%20importance%20of%20early%20identification%20and%20intervention%20for%20children%20with%20or%20at%20risk%20for%20autisms%20pectrum%20disorders_0.pdf</a:t>
            </a:r>
            <a:r>
              <a:rPr lang="en-GB" sz="1200" dirty="0" smtClean="0">
                <a:latin typeface="Arial" pitchFamily="34" charset="0"/>
                <a:cs typeface="Arial" pitchFamily="34" charset="0"/>
              </a:rPr>
              <a:t> [Accessed: 17</a:t>
            </a:r>
            <a:r>
              <a:rPr lang="en-GB" sz="1200" baseline="30000" dirty="0" smtClean="0">
                <a:latin typeface="Arial" pitchFamily="34" charset="0"/>
                <a:cs typeface="Arial" pitchFamily="34" charset="0"/>
              </a:rPr>
              <a:t>th</a:t>
            </a:r>
            <a:r>
              <a:rPr lang="en-GB" sz="1200" dirty="0" smtClean="0">
                <a:latin typeface="Arial" pitchFamily="34" charset="0"/>
                <a:cs typeface="Arial" pitchFamily="34" charset="0"/>
              </a:rPr>
              <a:t> May 2018]. </a:t>
            </a:r>
          </a:p>
          <a:p>
            <a:pPr marL="0" indent="0" algn="just">
              <a:lnSpc>
                <a:spcPct val="150000"/>
              </a:lnSpc>
              <a:buNone/>
            </a:pPr>
            <a:r>
              <a:rPr lang="en-GB" sz="1200" dirty="0">
                <a:latin typeface="Arial" pitchFamily="34" charset="0"/>
                <a:cs typeface="Arial" pitchFamily="34" charset="0"/>
              </a:rPr>
              <a:t>Lieberman, G. R. and Yoder, P. (2012) ‘Play and Communication in Children With Autism Spectrum Disorder’, </a:t>
            </a:r>
            <a:r>
              <a:rPr lang="en-GB" sz="1200" i="1" dirty="0">
                <a:latin typeface="Arial" pitchFamily="34" charset="0"/>
                <a:cs typeface="Arial" pitchFamily="34" charset="0"/>
              </a:rPr>
              <a:t>SAGE Journals,</a:t>
            </a:r>
            <a:r>
              <a:rPr lang="en-GB" sz="1200" dirty="0">
                <a:latin typeface="Arial" pitchFamily="34" charset="0"/>
                <a:cs typeface="Arial" pitchFamily="34" charset="0"/>
              </a:rPr>
              <a:t> Volume 34, pp. 1-9. [On-line]. Available at: http://journals.sagepub.com/doi/abs/10.1177/1053815112453766 </a:t>
            </a:r>
            <a:endParaRPr lang="en-GB" sz="1200" b="1" dirty="0">
              <a:latin typeface="Arial" pitchFamily="34" charset="0"/>
              <a:cs typeface="Arial" pitchFamily="34" charset="0"/>
            </a:endParaRPr>
          </a:p>
          <a:p>
            <a:pPr marL="0" indent="0" algn="just">
              <a:lnSpc>
                <a:spcPct val="150000"/>
              </a:lnSpc>
              <a:buNone/>
            </a:pPr>
            <a:r>
              <a:rPr lang="en-GB" sz="1200" dirty="0">
                <a:latin typeface="Arial" pitchFamily="34" charset="0"/>
                <a:cs typeface="Arial" pitchFamily="34" charset="0"/>
              </a:rPr>
              <a:t>Lindsay, S., </a:t>
            </a:r>
            <a:r>
              <a:rPr lang="en-GB" sz="1200" dirty="0" err="1">
                <a:latin typeface="Arial" pitchFamily="34" charset="0"/>
                <a:cs typeface="Arial" pitchFamily="34" charset="0"/>
              </a:rPr>
              <a:t>Proulzx</a:t>
            </a:r>
            <a:r>
              <a:rPr lang="en-GB" sz="1200" dirty="0">
                <a:latin typeface="Arial" pitchFamily="34" charset="0"/>
                <a:cs typeface="Arial" pitchFamily="34" charset="0"/>
              </a:rPr>
              <a:t>, M., Thomson, N. and Scott, H. (2013) ‘Educators’ Challenges of Including Children with Autism Spectrum Disorder in Mainstream Classrooms’, </a:t>
            </a:r>
            <a:r>
              <a:rPr lang="en-GB" sz="1200" i="1" dirty="0">
                <a:latin typeface="Arial" pitchFamily="34" charset="0"/>
                <a:cs typeface="Arial" pitchFamily="34" charset="0"/>
              </a:rPr>
              <a:t>International Journal of Disability Development and Education,</a:t>
            </a:r>
            <a:r>
              <a:rPr lang="en-GB" sz="1200" dirty="0">
                <a:latin typeface="Arial" pitchFamily="34" charset="0"/>
                <a:cs typeface="Arial" pitchFamily="34" charset="0"/>
              </a:rPr>
              <a:t> Volume 60, pp. 347-362. </a:t>
            </a:r>
          </a:p>
          <a:p>
            <a:pPr marL="0" indent="0" algn="just">
              <a:lnSpc>
                <a:spcPct val="150000"/>
              </a:lnSpc>
              <a:buNone/>
            </a:pPr>
            <a:r>
              <a:rPr lang="en-GB" sz="1200" dirty="0">
                <a:latin typeface="Arial" pitchFamily="34" charset="0"/>
                <a:cs typeface="Arial" pitchFamily="34" charset="0"/>
              </a:rPr>
              <a:t>Macdonald, N. (Unknown Date) ‘Autistic Spectrum Disorder: Behaviour Therapy, Relationship Therapy and Play; A Combined Future?’ </a:t>
            </a:r>
            <a:r>
              <a:rPr lang="en-GB" sz="1200" u="sng" dirty="0">
                <a:latin typeface="Arial" pitchFamily="34" charset="0"/>
                <a:cs typeface="Arial" pitchFamily="34" charset="0"/>
                <a:hlinkClick r:id="rId3"/>
              </a:rPr>
              <a:t>http://repository.uwtsd.ac.uk/632/1/Macdonald%2C%20Natalie%20%282014%29%20Autistic%20spectrum%20disorder%20behaviour%20therapy.pdf</a:t>
            </a:r>
            <a:r>
              <a:rPr lang="en-GB" sz="1200" dirty="0">
                <a:latin typeface="Arial" pitchFamily="34" charset="0"/>
                <a:cs typeface="Arial" pitchFamily="34" charset="0"/>
              </a:rPr>
              <a:t> [Accessed: 21</a:t>
            </a:r>
            <a:r>
              <a:rPr lang="en-GB" sz="1200" baseline="30000" dirty="0">
                <a:latin typeface="Arial" pitchFamily="34" charset="0"/>
                <a:cs typeface="Arial" pitchFamily="34" charset="0"/>
              </a:rPr>
              <a:t>st</a:t>
            </a:r>
            <a:r>
              <a:rPr lang="en-GB" sz="1200" dirty="0">
                <a:latin typeface="Arial" pitchFamily="34" charset="0"/>
                <a:cs typeface="Arial" pitchFamily="34" charset="0"/>
              </a:rPr>
              <a:t> May 2018]. </a:t>
            </a:r>
          </a:p>
          <a:p>
            <a:pPr marL="0" indent="0" algn="just">
              <a:lnSpc>
                <a:spcPct val="150000"/>
              </a:lnSpc>
              <a:buNone/>
            </a:pPr>
            <a:r>
              <a:rPr lang="en-GB" sz="1200" dirty="0">
                <a:latin typeface="Arial" pitchFamily="34" charset="0"/>
                <a:cs typeface="Arial" pitchFamily="34" charset="0"/>
              </a:rPr>
              <a:t>Menear, S. K. and Neumeier, H. W. (2014) ‘Promoting Physical Activity for Students with Autism Spectrum Disorder: Barriers, Benefits, and Strategies for Success’, </a:t>
            </a:r>
            <a:r>
              <a:rPr lang="en-GB" sz="1200" i="1" dirty="0">
                <a:latin typeface="Arial" pitchFamily="34" charset="0"/>
                <a:cs typeface="Arial" pitchFamily="34" charset="0"/>
              </a:rPr>
              <a:t>Journal of Physical Education,</a:t>
            </a:r>
            <a:r>
              <a:rPr lang="en-GB" sz="1200" dirty="0">
                <a:latin typeface="Arial" pitchFamily="34" charset="0"/>
                <a:cs typeface="Arial" pitchFamily="34" charset="0"/>
              </a:rPr>
              <a:t> Volume 86, pp. 43-48. [On-line]. Available at: </a:t>
            </a:r>
            <a:r>
              <a:rPr lang="en-GB" sz="1200" u="sng" dirty="0">
                <a:latin typeface="Arial" pitchFamily="34" charset="0"/>
                <a:cs typeface="Arial" pitchFamily="34" charset="0"/>
                <a:hlinkClick r:id="rId4"/>
              </a:rPr>
              <a:t>https://www.tandfonline.com/doi/full/10.1080/07303084.2014.998395?src=recsys</a:t>
            </a:r>
            <a:r>
              <a:rPr lang="en-GB" sz="1200" dirty="0">
                <a:latin typeface="Arial" pitchFamily="34" charset="0"/>
                <a:cs typeface="Arial" pitchFamily="34" charset="0"/>
              </a:rPr>
              <a:t> [Accessed: 21</a:t>
            </a:r>
            <a:r>
              <a:rPr lang="en-GB" sz="1200" baseline="30000" dirty="0">
                <a:latin typeface="Arial" pitchFamily="34" charset="0"/>
                <a:cs typeface="Arial" pitchFamily="34" charset="0"/>
              </a:rPr>
              <a:t>st</a:t>
            </a:r>
            <a:r>
              <a:rPr lang="en-GB" sz="1200" dirty="0">
                <a:latin typeface="Arial" pitchFamily="34" charset="0"/>
                <a:cs typeface="Arial" pitchFamily="34" charset="0"/>
              </a:rPr>
              <a:t> May 2018]. </a:t>
            </a:r>
          </a:p>
          <a:p>
            <a:pPr marL="0" indent="0" algn="just">
              <a:lnSpc>
                <a:spcPct val="150000"/>
              </a:lnSpc>
              <a:buNone/>
            </a:pPr>
            <a:r>
              <a:rPr lang="en-GB" sz="1200" dirty="0">
                <a:latin typeface="Arial" pitchFamily="34" charset="0"/>
                <a:cs typeface="Arial" pitchFamily="34" charset="0"/>
              </a:rPr>
              <a:t>Milton, E. M. D. (2014) ‘Autistic expertise: A critical reflection on the production of knowledge in autism studies’, </a:t>
            </a:r>
            <a:r>
              <a:rPr lang="en-GB" sz="1200" i="1" dirty="0">
                <a:latin typeface="Arial" pitchFamily="34" charset="0"/>
                <a:cs typeface="Arial" pitchFamily="34" charset="0"/>
              </a:rPr>
              <a:t>The National Autistic Society,</a:t>
            </a:r>
            <a:r>
              <a:rPr lang="en-GB" sz="1200" dirty="0">
                <a:latin typeface="Arial" pitchFamily="34" charset="0"/>
                <a:cs typeface="Arial" pitchFamily="34" charset="0"/>
              </a:rPr>
              <a:t> Volume 18, pp. 3-12. </a:t>
            </a:r>
            <a:endParaRPr lang="en-GB" sz="1200" b="1" dirty="0">
              <a:latin typeface="Arial" pitchFamily="34" charset="0"/>
              <a:cs typeface="Arial" pitchFamily="34" charset="0"/>
            </a:endParaRPr>
          </a:p>
          <a:p>
            <a:pPr marL="0" indent="0" algn="just">
              <a:lnSpc>
                <a:spcPct val="150000"/>
              </a:lnSpc>
              <a:buNone/>
            </a:pPr>
            <a:r>
              <a:rPr lang="en-GB" sz="1200" dirty="0" smtClean="0">
                <a:latin typeface="Arial" pitchFamily="34" charset="0"/>
                <a:cs typeface="Arial" pitchFamily="34" charset="0"/>
              </a:rPr>
              <a:t>Morgenthal</a:t>
            </a:r>
            <a:r>
              <a:rPr lang="en-GB" sz="1200" dirty="0">
                <a:latin typeface="Arial" pitchFamily="34" charset="0"/>
                <a:cs typeface="Arial" pitchFamily="34" charset="0"/>
              </a:rPr>
              <a:t>, A. H. (2015) ‘Child-Centered Play Therapy for Children with Autism: A Case Study’, </a:t>
            </a:r>
            <a:r>
              <a:rPr lang="en-GB" sz="1200" i="1" dirty="0">
                <a:latin typeface="Arial" pitchFamily="34" charset="0"/>
                <a:cs typeface="Arial" pitchFamily="34" charset="0"/>
              </a:rPr>
              <a:t>Student &amp; Alumni Scholarship,</a:t>
            </a:r>
            <a:r>
              <a:rPr lang="en-GB" sz="1200" dirty="0">
                <a:latin typeface="Arial" pitchFamily="34" charset="0"/>
                <a:cs typeface="Arial" pitchFamily="34" charset="0"/>
              </a:rPr>
              <a:t> Volume 1, pp. 3-115. [On-line]. Available at: </a:t>
            </a:r>
            <a:r>
              <a:rPr lang="en-GB" sz="1200" u="sng" dirty="0">
                <a:latin typeface="Arial" pitchFamily="34" charset="0"/>
                <a:cs typeface="Arial" pitchFamily="34" charset="0"/>
                <a:hlinkClick r:id="rId5"/>
              </a:rPr>
              <a:t>https://aura.antioch.edu/cgi/viewcontent.cgi?article=1230&amp;context=etds</a:t>
            </a:r>
            <a:r>
              <a:rPr lang="en-GB" sz="1200" u="sng" dirty="0">
                <a:latin typeface="Arial" pitchFamily="34" charset="0"/>
                <a:cs typeface="Arial" pitchFamily="34" charset="0"/>
              </a:rPr>
              <a:t> [Accessed: 11</a:t>
            </a:r>
            <a:r>
              <a:rPr lang="en-GB" sz="1200" u="sng" baseline="30000" dirty="0">
                <a:latin typeface="Arial" pitchFamily="34" charset="0"/>
                <a:cs typeface="Arial" pitchFamily="34" charset="0"/>
              </a:rPr>
              <a:t>th</a:t>
            </a:r>
            <a:r>
              <a:rPr lang="en-GB" sz="1200" u="sng" dirty="0">
                <a:latin typeface="Arial" pitchFamily="34" charset="0"/>
                <a:cs typeface="Arial" pitchFamily="34" charset="0"/>
              </a:rPr>
              <a:t> May 2018]. </a:t>
            </a:r>
            <a:endParaRPr lang="en-GB" sz="1200" b="1" dirty="0">
              <a:latin typeface="Arial" pitchFamily="34" charset="0"/>
              <a:cs typeface="Arial" pitchFamily="34" charset="0"/>
            </a:endParaRPr>
          </a:p>
          <a:p>
            <a:pPr marL="0" indent="0" algn="just">
              <a:lnSpc>
                <a:spcPct val="150000"/>
              </a:lnSpc>
              <a:buNone/>
            </a:pPr>
            <a:endParaRPr lang="en-GB" sz="1200" dirty="0" smtClean="0">
              <a:latin typeface="Arial" pitchFamily="34" charset="0"/>
              <a:cs typeface="Arial" pitchFamily="34" charset="0"/>
            </a:endParaRPr>
          </a:p>
        </p:txBody>
      </p:sp>
      <p:sp>
        <p:nvSpPr>
          <p:cNvPr id="4" name="Title 1"/>
          <p:cNvSpPr>
            <a:spLocks noGrp="1"/>
          </p:cNvSpPr>
          <p:nvPr>
            <p:ph type="title"/>
          </p:nvPr>
        </p:nvSpPr>
        <p:spPr>
          <a:xfrm>
            <a:off x="0" y="0"/>
            <a:ext cx="8229600" cy="778098"/>
          </a:xfrm>
        </p:spPr>
        <p:txBody>
          <a:bodyPr>
            <a:normAutofit/>
          </a:bodyPr>
          <a:lstStyle/>
          <a:p>
            <a:pPr algn="just">
              <a:lnSpc>
                <a:spcPct val="150000"/>
              </a:lnSpc>
            </a:pPr>
            <a:r>
              <a:rPr lang="en-GB" sz="1200" dirty="0" smtClean="0">
                <a:latin typeface="Arial" pitchFamily="34" charset="0"/>
                <a:cs typeface="Arial" pitchFamily="34" charset="0"/>
              </a:rPr>
              <a:t>Reference List </a:t>
            </a:r>
            <a:endParaRPr lang="en-GB" sz="1200" dirty="0">
              <a:latin typeface="Arial" pitchFamily="34" charset="0"/>
              <a:cs typeface="Arial" pitchFamily="34" charset="0"/>
            </a:endParaRPr>
          </a:p>
        </p:txBody>
      </p:sp>
    </p:spTree>
    <p:extLst>
      <p:ext uri="{BB962C8B-B14F-4D97-AF65-F5344CB8AC3E}">
        <p14:creationId xmlns:p14="http://schemas.microsoft.com/office/powerpoint/2010/main" val="18817194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548680"/>
            <a:ext cx="9144000" cy="6309320"/>
          </a:xfrm>
        </p:spPr>
        <p:txBody>
          <a:bodyPr>
            <a:normAutofit fontScale="92500" lnSpcReduction="10000"/>
          </a:bodyPr>
          <a:lstStyle/>
          <a:p>
            <a:pPr marL="0" indent="0" algn="just">
              <a:lnSpc>
                <a:spcPct val="150000"/>
              </a:lnSpc>
              <a:buNone/>
            </a:pPr>
            <a:r>
              <a:rPr lang="en-GB" sz="1300" dirty="0">
                <a:latin typeface="Arial" pitchFamily="34" charset="0"/>
                <a:cs typeface="Arial" pitchFamily="34" charset="0"/>
              </a:rPr>
              <a:t>Mosier, K. A. (2011) ‘Applied Behavior Analysis Techniques: Discrete Trial Training &amp; Natural Environment Training’, </a:t>
            </a:r>
            <a:r>
              <a:rPr lang="en-GB" sz="1300" i="1" dirty="0">
                <a:latin typeface="Arial" pitchFamily="34" charset="0"/>
                <a:cs typeface="Arial" pitchFamily="34" charset="0"/>
              </a:rPr>
              <a:t>Southern Illinois University Carbondale,</a:t>
            </a:r>
            <a:r>
              <a:rPr lang="en-GB" sz="1300" dirty="0">
                <a:latin typeface="Arial" pitchFamily="34" charset="0"/>
                <a:cs typeface="Arial" pitchFamily="34" charset="0"/>
              </a:rPr>
              <a:t> Volume 1, pp. 1-39. [On-line]. Available at: </a:t>
            </a:r>
            <a:r>
              <a:rPr lang="en-GB" sz="1300" u="sng" dirty="0">
                <a:latin typeface="Arial" pitchFamily="34" charset="0"/>
                <a:cs typeface="Arial" pitchFamily="34" charset="0"/>
                <a:hlinkClick r:id="rId2"/>
              </a:rPr>
              <a:t>http://opensiuc.lib.siu.edu/cgi/viewcontent.cgi?article=1239&amp;context=gs_rp</a:t>
            </a:r>
            <a:r>
              <a:rPr lang="en-GB" sz="1300" dirty="0">
                <a:latin typeface="Arial" pitchFamily="34" charset="0"/>
                <a:cs typeface="Arial" pitchFamily="34" charset="0"/>
              </a:rPr>
              <a:t> [Accessed: 18</a:t>
            </a:r>
            <a:r>
              <a:rPr lang="en-GB" sz="1300" baseline="30000" dirty="0">
                <a:latin typeface="Arial" pitchFamily="34" charset="0"/>
                <a:cs typeface="Arial" pitchFamily="34" charset="0"/>
              </a:rPr>
              <a:t>th</a:t>
            </a:r>
            <a:r>
              <a:rPr lang="en-GB" sz="1300" dirty="0">
                <a:latin typeface="Arial" pitchFamily="34" charset="0"/>
                <a:cs typeface="Arial" pitchFamily="34" charset="0"/>
              </a:rPr>
              <a:t> May 2018]. </a:t>
            </a:r>
          </a:p>
          <a:p>
            <a:pPr marL="0" indent="0" algn="just">
              <a:lnSpc>
                <a:spcPct val="150000"/>
              </a:lnSpc>
              <a:buNone/>
            </a:pPr>
            <a:r>
              <a:rPr lang="en-GB" sz="1300" dirty="0">
                <a:latin typeface="Arial" pitchFamily="34" charset="0"/>
                <a:cs typeface="Arial" pitchFamily="34" charset="0"/>
              </a:rPr>
              <a:t>Must, A., Phillips, M. S., Carol, C. and Bandini, G. L. (2015) ‘Barriers to physical activity in children with autism spectrum disorders: Relationship to physical activity and screen time’, </a:t>
            </a:r>
            <a:r>
              <a:rPr lang="en-GB" sz="1300" i="1" dirty="0">
                <a:latin typeface="Arial" pitchFamily="34" charset="0"/>
                <a:cs typeface="Arial" pitchFamily="34" charset="0"/>
              </a:rPr>
              <a:t>National Institute of Health,</a:t>
            </a:r>
            <a:r>
              <a:rPr lang="en-GB" sz="1300" dirty="0">
                <a:latin typeface="Arial" pitchFamily="34" charset="0"/>
                <a:cs typeface="Arial" pitchFamily="34" charset="0"/>
              </a:rPr>
              <a:t> Volume 4, pp. 529–534. [On-line]. Available at: </a:t>
            </a:r>
            <a:r>
              <a:rPr lang="en-GB" sz="1300" u="sng" dirty="0">
                <a:latin typeface="Arial" pitchFamily="34" charset="0"/>
                <a:cs typeface="Arial" pitchFamily="34" charset="0"/>
                <a:hlinkClick r:id="rId3"/>
              </a:rPr>
              <a:t>https://www.ncbi.nlm.nih.gov/pmc/articles/PMC4490003/</a:t>
            </a:r>
            <a:r>
              <a:rPr lang="en-GB" sz="1300" dirty="0">
                <a:latin typeface="Arial" pitchFamily="34" charset="0"/>
                <a:cs typeface="Arial" pitchFamily="34" charset="0"/>
              </a:rPr>
              <a:t> [Accessed: 17</a:t>
            </a:r>
            <a:r>
              <a:rPr lang="en-GB" sz="1300" baseline="30000" dirty="0">
                <a:latin typeface="Arial" pitchFamily="34" charset="0"/>
                <a:cs typeface="Arial" pitchFamily="34" charset="0"/>
              </a:rPr>
              <a:t>th</a:t>
            </a:r>
            <a:r>
              <a:rPr lang="en-GB" sz="1300" dirty="0">
                <a:latin typeface="Arial" pitchFamily="34" charset="0"/>
                <a:cs typeface="Arial" pitchFamily="34" charset="0"/>
              </a:rPr>
              <a:t> May 2018]. </a:t>
            </a:r>
            <a:endParaRPr lang="en-GB" sz="1300" b="1" dirty="0">
              <a:latin typeface="Arial" pitchFamily="34" charset="0"/>
              <a:cs typeface="Arial" pitchFamily="34" charset="0"/>
            </a:endParaRPr>
          </a:p>
          <a:p>
            <a:pPr marL="0" indent="0" algn="just">
              <a:lnSpc>
                <a:spcPct val="150000"/>
              </a:lnSpc>
              <a:buNone/>
            </a:pPr>
            <a:r>
              <a:rPr lang="en-GB" sz="1300" dirty="0">
                <a:latin typeface="Arial" pitchFamily="34" charset="0"/>
                <a:cs typeface="Arial" pitchFamily="34" charset="0"/>
              </a:rPr>
              <a:t>NHS. (2016) ‘Causes of Autism Spectrum Disorder’ http://www.nhs.uk/Conditions/Autistic-spectrum disorder/Pages/Introduction.aspx  [Accessed:18</a:t>
            </a:r>
            <a:r>
              <a:rPr lang="en-GB" sz="1300" baseline="30000" dirty="0">
                <a:latin typeface="Arial" pitchFamily="34" charset="0"/>
                <a:cs typeface="Arial" pitchFamily="34" charset="0"/>
              </a:rPr>
              <a:t>th</a:t>
            </a:r>
            <a:r>
              <a:rPr lang="en-GB" sz="1300" dirty="0">
                <a:latin typeface="Arial" pitchFamily="34" charset="0"/>
                <a:cs typeface="Arial" pitchFamily="34" charset="0"/>
              </a:rPr>
              <a:t> May 2018].</a:t>
            </a:r>
          </a:p>
          <a:p>
            <a:pPr marL="0" indent="0" algn="just">
              <a:lnSpc>
                <a:spcPct val="150000"/>
              </a:lnSpc>
              <a:buNone/>
            </a:pPr>
            <a:r>
              <a:rPr lang="en-GB" sz="1300" dirty="0" smtClean="0">
                <a:latin typeface="Arial" pitchFamily="34" charset="0"/>
                <a:cs typeface="Arial" pitchFamily="34" charset="0"/>
              </a:rPr>
              <a:t>Parker</a:t>
            </a:r>
            <a:r>
              <a:rPr lang="en-GB" sz="1300" dirty="0">
                <a:latin typeface="Arial" pitchFamily="34" charset="0"/>
                <a:cs typeface="Arial" pitchFamily="34" charset="0"/>
              </a:rPr>
              <a:t>, S. (2015) ‘Autism: does ABA therapy open society's doors to children, or impose conformity?’, </a:t>
            </a:r>
            <a:r>
              <a:rPr lang="en-GB" sz="1300" i="1" dirty="0">
                <a:latin typeface="Arial" pitchFamily="34" charset="0"/>
                <a:cs typeface="Arial" pitchFamily="34" charset="0"/>
              </a:rPr>
              <a:t>The Guardian</a:t>
            </a:r>
            <a:r>
              <a:rPr lang="en-GB" sz="1300" dirty="0">
                <a:latin typeface="Arial" pitchFamily="34" charset="0"/>
                <a:cs typeface="Arial" pitchFamily="34" charset="0"/>
              </a:rPr>
              <a:t>, 20</a:t>
            </a:r>
            <a:r>
              <a:rPr lang="en-GB" sz="1300" baseline="30000" dirty="0">
                <a:latin typeface="Arial" pitchFamily="34" charset="0"/>
                <a:cs typeface="Arial" pitchFamily="34" charset="0"/>
              </a:rPr>
              <a:t>th</a:t>
            </a:r>
            <a:r>
              <a:rPr lang="en-GB" sz="1300" dirty="0">
                <a:latin typeface="Arial" pitchFamily="34" charset="0"/>
                <a:cs typeface="Arial" pitchFamily="34" charset="0"/>
              </a:rPr>
              <a:t> March: pp. 1. </a:t>
            </a:r>
          </a:p>
          <a:p>
            <a:pPr marL="0" indent="0" algn="just">
              <a:lnSpc>
                <a:spcPct val="150000"/>
              </a:lnSpc>
              <a:buNone/>
            </a:pPr>
            <a:r>
              <a:rPr lang="en-GB" sz="1300" dirty="0">
                <a:latin typeface="Arial" pitchFamily="34" charset="0"/>
                <a:cs typeface="Arial" pitchFamily="34" charset="0"/>
              </a:rPr>
              <a:t>Pennington, L. M., Cullinan, D. and Southern, B. L. (2014) ‘Defining Autism: Variability in State Education Agency Definitions of and Evaluations for Autism Spectrum Disorders’, </a:t>
            </a:r>
            <a:r>
              <a:rPr lang="en-GB" sz="1300" i="1" dirty="0">
                <a:latin typeface="Arial" pitchFamily="34" charset="0"/>
                <a:cs typeface="Arial" pitchFamily="34" charset="0"/>
              </a:rPr>
              <a:t>National Institute of Health,</a:t>
            </a:r>
            <a:r>
              <a:rPr lang="en-GB" sz="1300" dirty="0">
                <a:latin typeface="Arial" pitchFamily="34" charset="0"/>
                <a:cs typeface="Arial" pitchFamily="34" charset="0"/>
              </a:rPr>
              <a:t> Volume 2, pp. 1-13. </a:t>
            </a:r>
            <a:endParaRPr lang="en-GB" sz="1300" b="1" dirty="0">
              <a:latin typeface="Arial" pitchFamily="34" charset="0"/>
              <a:cs typeface="Arial" pitchFamily="34" charset="0"/>
            </a:endParaRPr>
          </a:p>
          <a:p>
            <a:pPr marL="0" indent="0" algn="just">
              <a:lnSpc>
                <a:spcPct val="150000"/>
              </a:lnSpc>
              <a:buNone/>
            </a:pPr>
            <a:r>
              <a:rPr lang="en-GB" sz="1300" dirty="0">
                <a:latin typeface="Arial" pitchFamily="34" charset="0"/>
                <a:cs typeface="Arial" pitchFamily="34" charset="0"/>
              </a:rPr>
              <a:t>Ray, D. (2011) </a:t>
            </a:r>
            <a:r>
              <a:rPr lang="en-GB" sz="1300" i="1" dirty="0">
                <a:latin typeface="Arial" pitchFamily="34" charset="0"/>
                <a:cs typeface="Arial" pitchFamily="34" charset="0"/>
              </a:rPr>
              <a:t>Advanced Play Therapy: Essential Conditions, Knowledge, and Skills for Child Practice.</a:t>
            </a:r>
            <a:r>
              <a:rPr lang="en-GB" sz="1300" dirty="0">
                <a:latin typeface="Arial" pitchFamily="34" charset="0"/>
                <a:cs typeface="Arial" pitchFamily="34" charset="0"/>
              </a:rPr>
              <a:t> London: Routledge. </a:t>
            </a:r>
            <a:endParaRPr lang="en-GB" sz="1300" b="1" dirty="0">
              <a:latin typeface="Arial" pitchFamily="34" charset="0"/>
              <a:cs typeface="Arial" pitchFamily="34" charset="0"/>
            </a:endParaRPr>
          </a:p>
          <a:p>
            <a:pPr marL="0" indent="0" algn="just">
              <a:lnSpc>
                <a:spcPct val="150000"/>
              </a:lnSpc>
              <a:buNone/>
            </a:pPr>
            <a:r>
              <a:rPr lang="en-GB" sz="1300" dirty="0">
                <a:latin typeface="Arial" pitchFamily="34" charset="0"/>
                <a:cs typeface="Arial" pitchFamily="34" charset="0"/>
              </a:rPr>
              <a:t>Rivera, D. C. (2008) ‘The Use of Intensive Behavioural Intervention for Children With Autism’, </a:t>
            </a:r>
            <a:r>
              <a:rPr lang="en-GB" sz="1300" i="1" dirty="0">
                <a:latin typeface="Arial" pitchFamily="34" charset="0"/>
                <a:cs typeface="Arial" pitchFamily="34" charset="0"/>
              </a:rPr>
              <a:t>Journal of Developmental Disabilities,</a:t>
            </a:r>
            <a:r>
              <a:rPr lang="en-GB" sz="1300" dirty="0">
                <a:latin typeface="Arial" pitchFamily="34" charset="0"/>
                <a:cs typeface="Arial" pitchFamily="34" charset="0"/>
              </a:rPr>
              <a:t> Volume 14, pp. 1-5. [On-line]. Available at: </a:t>
            </a:r>
            <a:r>
              <a:rPr lang="en-GB" sz="1300" u="sng" dirty="0">
                <a:latin typeface="Arial" pitchFamily="34" charset="0"/>
                <a:cs typeface="Arial" pitchFamily="34" charset="0"/>
                <a:hlinkClick r:id="rId4"/>
              </a:rPr>
              <a:t>http://oadd.org/wp-content/uploads/2008/01/deRivera.pdf</a:t>
            </a:r>
            <a:r>
              <a:rPr lang="en-GB" sz="1300" dirty="0">
                <a:latin typeface="Arial" pitchFamily="34" charset="0"/>
                <a:cs typeface="Arial" pitchFamily="34" charset="0"/>
              </a:rPr>
              <a:t> [Accessed: 20</a:t>
            </a:r>
            <a:r>
              <a:rPr lang="en-GB" sz="1300" baseline="30000" dirty="0">
                <a:latin typeface="Arial" pitchFamily="34" charset="0"/>
                <a:cs typeface="Arial" pitchFamily="34" charset="0"/>
              </a:rPr>
              <a:t>th</a:t>
            </a:r>
            <a:r>
              <a:rPr lang="en-GB" sz="1300" dirty="0">
                <a:latin typeface="Arial" pitchFamily="34" charset="0"/>
                <a:cs typeface="Arial" pitchFamily="34" charset="0"/>
              </a:rPr>
              <a:t> May 2018]. </a:t>
            </a:r>
          </a:p>
          <a:p>
            <a:pPr marL="0" indent="0" algn="just">
              <a:lnSpc>
                <a:spcPct val="150000"/>
              </a:lnSpc>
              <a:buNone/>
            </a:pPr>
            <a:r>
              <a:rPr lang="en-GB" sz="1300" dirty="0">
                <a:latin typeface="Arial" pitchFamily="34" charset="0"/>
                <a:cs typeface="Arial" pitchFamily="34" charset="0"/>
              </a:rPr>
              <a:t> </a:t>
            </a:r>
            <a:r>
              <a:rPr lang="en-GB" sz="1300" dirty="0" smtClean="0">
                <a:latin typeface="Arial" pitchFamily="34" charset="0"/>
                <a:cs typeface="Arial" pitchFamily="34" charset="0"/>
              </a:rPr>
              <a:t>Shattuck</a:t>
            </a:r>
            <a:r>
              <a:rPr lang="en-GB" sz="1300" dirty="0">
                <a:latin typeface="Arial" pitchFamily="34" charset="0"/>
                <a:cs typeface="Arial" pitchFamily="34" charset="0"/>
              </a:rPr>
              <a:t>, L. (2010) ‘Teaching Play Activities to Children with Autism Comparing Adult and Peer Models Lisa Shattuck, </a:t>
            </a:r>
            <a:r>
              <a:rPr lang="en-GB" sz="1300" i="1" dirty="0">
                <a:latin typeface="Arial" pitchFamily="34" charset="0"/>
                <a:cs typeface="Arial" pitchFamily="34" charset="0"/>
              </a:rPr>
              <a:t>McNair Scholars Journal</a:t>
            </a:r>
            <a:r>
              <a:rPr lang="en-GB" sz="1300" dirty="0">
                <a:latin typeface="Arial" pitchFamily="34" charset="0"/>
                <a:cs typeface="Arial" pitchFamily="34" charset="0"/>
              </a:rPr>
              <a:t>, Volume 14, pp. 96-104. [On-line]. Available at: </a:t>
            </a:r>
            <a:r>
              <a:rPr lang="en-GB" sz="1300" u="sng" dirty="0">
                <a:latin typeface="Arial" pitchFamily="34" charset="0"/>
                <a:cs typeface="Arial" pitchFamily="34" charset="0"/>
                <a:hlinkClick r:id="rId5"/>
              </a:rPr>
              <a:t>https://scholarworks.gvsu.edu/cgi/viewcontent.cgi?referer=&amp;httpsredir=1&amp;article=1243&amp;context=mcnair</a:t>
            </a:r>
            <a:r>
              <a:rPr lang="en-GB" sz="1300" dirty="0">
                <a:latin typeface="Arial" pitchFamily="34" charset="0"/>
                <a:cs typeface="Arial" pitchFamily="34" charset="0"/>
              </a:rPr>
              <a:t> [Accessed: 11</a:t>
            </a:r>
            <a:r>
              <a:rPr lang="en-GB" sz="1300" baseline="30000" dirty="0">
                <a:latin typeface="Arial" pitchFamily="34" charset="0"/>
                <a:cs typeface="Arial" pitchFamily="34" charset="0"/>
              </a:rPr>
              <a:t>th</a:t>
            </a:r>
            <a:r>
              <a:rPr lang="en-GB" sz="1300" dirty="0">
                <a:latin typeface="Arial" pitchFamily="34" charset="0"/>
                <a:cs typeface="Arial" pitchFamily="34" charset="0"/>
              </a:rPr>
              <a:t> May 2018]. </a:t>
            </a:r>
          </a:p>
          <a:p>
            <a:pPr marL="0" indent="0" algn="just">
              <a:lnSpc>
                <a:spcPct val="150000"/>
              </a:lnSpc>
              <a:buNone/>
            </a:pPr>
            <a:r>
              <a:rPr lang="en-GB" sz="1300" dirty="0">
                <a:latin typeface="Arial" pitchFamily="34" charset="0"/>
                <a:cs typeface="Arial" pitchFamily="34" charset="0"/>
              </a:rPr>
              <a:t>Solomon, M., Miller, M., Taylor, L. S., Hinshaw, P. S. and Carter, S. C. (2011) ‘Autism Symptoms and Internalizing Psychopathology in Girls and Boys with Autism Spectrum Disorders’, </a:t>
            </a:r>
            <a:r>
              <a:rPr lang="en-GB" sz="1300" i="1" dirty="0">
                <a:latin typeface="Arial" pitchFamily="34" charset="0"/>
                <a:cs typeface="Arial" pitchFamily="34" charset="0"/>
              </a:rPr>
              <a:t>National Institute of Health,</a:t>
            </a:r>
            <a:r>
              <a:rPr lang="en-GB" sz="1300" dirty="0">
                <a:latin typeface="Arial" pitchFamily="34" charset="0"/>
                <a:cs typeface="Arial" pitchFamily="34" charset="0"/>
              </a:rPr>
              <a:t> Volume 42, pp. 48-59. [On-line]. Available at: </a:t>
            </a:r>
            <a:r>
              <a:rPr lang="en-GB" sz="1300" u="sng" dirty="0">
                <a:latin typeface="Arial" pitchFamily="34" charset="0"/>
                <a:cs typeface="Arial" pitchFamily="34" charset="0"/>
                <a:hlinkClick r:id="rId6"/>
              </a:rPr>
              <a:t>https://www.ncbi.nlm.nih.gov/pmc/articles/PMC3244604/</a:t>
            </a:r>
            <a:r>
              <a:rPr lang="en-GB" sz="1300" dirty="0">
                <a:latin typeface="Arial" pitchFamily="34" charset="0"/>
                <a:cs typeface="Arial" pitchFamily="34" charset="0"/>
              </a:rPr>
              <a:t> [Accessed: 11</a:t>
            </a:r>
            <a:r>
              <a:rPr lang="en-GB" sz="1300" baseline="30000" dirty="0">
                <a:latin typeface="Arial" pitchFamily="34" charset="0"/>
                <a:cs typeface="Arial" pitchFamily="34" charset="0"/>
              </a:rPr>
              <a:t>th</a:t>
            </a:r>
            <a:r>
              <a:rPr lang="en-GB" sz="1300" dirty="0">
                <a:latin typeface="Arial" pitchFamily="34" charset="0"/>
                <a:cs typeface="Arial" pitchFamily="34" charset="0"/>
              </a:rPr>
              <a:t> May 2018]. </a:t>
            </a:r>
            <a:endParaRPr lang="en-GB" sz="1300" b="1" dirty="0">
              <a:latin typeface="Arial" pitchFamily="34" charset="0"/>
              <a:cs typeface="Arial" pitchFamily="34" charset="0"/>
            </a:endParaRPr>
          </a:p>
          <a:p>
            <a:pPr marL="0" indent="0" algn="just">
              <a:lnSpc>
                <a:spcPct val="150000"/>
              </a:lnSpc>
              <a:buNone/>
            </a:pPr>
            <a:r>
              <a:rPr lang="en-GB" sz="1300" dirty="0">
                <a:latin typeface="Arial" pitchFamily="34" charset="0"/>
                <a:cs typeface="Arial" pitchFamily="34" charset="0"/>
              </a:rPr>
              <a:t>Thomas, A. and Lewis, A. (2016) </a:t>
            </a:r>
            <a:r>
              <a:rPr lang="en-GB" sz="1300" i="1" dirty="0">
                <a:latin typeface="Arial" pitchFamily="34" charset="0"/>
                <a:cs typeface="Arial" pitchFamily="34" charset="0"/>
              </a:rPr>
              <a:t>An Introduction to the Foundation Phase: Early Years Curriculum in Wales. </a:t>
            </a:r>
            <a:r>
              <a:rPr lang="en-GB" sz="1300" dirty="0">
                <a:latin typeface="Arial" pitchFamily="34" charset="0"/>
                <a:cs typeface="Arial" pitchFamily="34" charset="0"/>
              </a:rPr>
              <a:t>London: Bloomsbury. </a:t>
            </a:r>
            <a:endParaRPr lang="en-GB" sz="1300" b="1" dirty="0">
              <a:latin typeface="Arial" pitchFamily="34" charset="0"/>
              <a:cs typeface="Arial" pitchFamily="34" charset="0"/>
            </a:endParaRPr>
          </a:p>
          <a:p>
            <a:pPr marL="0" indent="0" algn="just">
              <a:lnSpc>
                <a:spcPct val="150000"/>
              </a:lnSpc>
              <a:buNone/>
            </a:pPr>
            <a:endParaRPr lang="en-GB" sz="1200" dirty="0">
              <a:latin typeface="Arial" pitchFamily="34" charset="0"/>
              <a:cs typeface="Arial" pitchFamily="34" charset="0"/>
            </a:endParaRPr>
          </a:p>
        </p:txBody>
      </p:sp>
      <p:sp>
        <p:nvSpPr>
          <p:cNvPr id="5" name="Title 1"/>
          <p:cNvSpPr>
            <a:spLocks noGrp="1"/>
          </p:cNvSpPr>
          <p:nvPr>
            <p:ph type="title"/>
          </p:nvPr>
        </p:nvSpPr>
        <p:spPr>
          <a:xfrm>
            <a:off x="0" y="0"/>
            <a:ext cx="8229600" cy="778098"/>
          </a:xfrm>
        </p:spPr>
        <p:txBody>
          <a:bodyPr>
            <a:normAutofit/>
          </a:bodyPr>
          <a:lstStyle/>
          <a:p>
            <a:pPr algn="just">
              <a:lnSpc>
                <a:spcPct val="150000"/>
              </a:lnSpc>
            </a:pPr>
            <a:r>
              <a:rPr lang="en-GB" sz="1200" dirty="0" smtClean="0">
                <a:latin typeface="Arial" pitchFamily="34" charset="0"/>
                <a:cs typeface="Arial" pitchFamily="34" charset="0"/>
              </a:rPr>
              <a:t>Reference List </a:t>
            </a:r>
            <a:endParaRPr lang="en-GB" sz="1200" dirty="0">
              <a:latin typeface="Arial" pitchFamily="34" charset="0"/>
              <a:cs typeface="Arial" pitchFamily="34" charset="0"/>
            </a:endParaRPr>
          </a:p>
        </p:txBody>
      </p:sp>
    </p:spTree>
    <p:extLst>
      <p:ext uri="{BB962C8B-B14F-4D97-AF65-F5344CB8AC3E}">
        <p14:creationId xmlns:p14="http://schemas.microsoft.com/office/powerpoint/2010/main" val="14049314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620688"/>
            <a:ext cx="9144000" cy="6237312"/>
          </a:xfrm>
        </p:spPr>
        <p:txBody>
          <a:bodyPr>
            <a:normAutofit/>
          </a:bodyPr>
          <a:lstStyle/>
          <a:p>
            <a:pPr marL="0" indent="0" algn="just">
              <a:lnSpc>
                <a:spcPct val="150000"/>
              </a:lnSpc>
              <a:buNone/>
            </a:pPr>
            <a:r>
              <a:rPr lang="en-GB" sz="1200" dirty="0">
                <a:latin typeface="Arial" pitchFamily="34" charset="0"/>
                <a:cs typeface="Arial" pitchFamily="34" charset="0"/>
              </a:rPr>
              <a:t>Thornton, L. and </a:t>
            </a:r>
            <a:r>
              <a:rPr lang="en-GB" sz="1200" dirty="0" err="1">
                <a:latin typeface="Arial" pitchFamily="34" charset="0"/>
                <a:cs typeface="Arial" pitchFamily="34" charset="0"/>
              </a:rPr>
              <a:t>Brunton</a:t>
            </a:r>
            <a:r>
              <a:rPr lang="en-GB" sz="1200" dirty="0">
                <a:latin typeface="Arial" pitchFamily="34" charset="0"/>
                <a:cs typeface="Arial" pitchFamily="34" charset="0"/>
              </a:rPr>
              <a:t>, P. (2014) </a:t>
            </a:r>
            <a:r>
              <a:rPr lang="en-GB" sz="1200" i="1" dirty="0">
                <a:latin typeface="Arial" pitchFamily="34" charset="0"/>
                <a:cs typeface="Arial" pitchFamily="34" charset="0"/>
              </a:rPr>
              <a:t>Bringing the Reggio Approach to your Early Years Practice. </a:t>
            </a:r>
            <a:r>
              <a:rPr lang="en-GB" sz="1200" dirty="0">
                <a:latin typeface="Arial" pitchFamily="34" charset="0"/>
                <a:cs typeface="Arial" pitchFamily="34" charset="0"/>
              </a:rPr>
              <a:t>(3</a:t>
            </a:r>
            <a:r>
              <a:rPr lang="en-GB" sz="1200" baseline="30000" dirty="0">
                <a:latin typeface="Arial" pitchFamily="34" charset="0"/>
                <a:cs typeface="Arial" pitchFamily="34" charset="0"/>
              </a:rPr>
              <a:t>rd</a:t>
            </a:r>
            <a:r>
              <a:rPr lang="en-GB" sz="1200" dirty="0">
                <a:latin typeface="Arial" pitchFamily="34" charset="0"/>
                <a:cs typeface="Arial" pitchFamily="34" charset="0"/>
              </a:rPr>
              <a:t> </a:t>
            </a:r>
            <a:r>
              <a:rPr lang="en-GB" sz="1200" dirty="0" err="1">
                <a:latin typeface="Arial" pitchFamily="34" charset="0"/>
                <a:cs typeface="Arial" pitchFamily="34" charset="0"/>
              </a:rPr>
              <a:t>ed</a:t>
            </a:r>
            <a:r>
              <a:rPr lang="en-GB" sz="1200" dirty="0">
                <a:latin typeface="Arial" pitchFamily="34" charset="0"/>
                <a:cs typeface="Arial" pitchFamily="34" charset="0"/>
              </a:rPr>
              <a:t>). London: Routledge. </a:t>
            </a:r>
          </a:p>
          <a:p>
            <a:pPr marL="0" indent="0" algn="just">
              <a:lnSpc>
                <a:spcPct val="150000"/>
              </a:lnSpc>
              <a:buNone/>
            </a:pPr>
            <a:r>
              <a:rPr lang="en-GB" sz="1200" dirty="0" smtClean="0">
                <a:latin typeface="Arial" pitchFamily="34" charset="0"/>
                <a:cs typeface="Arial" pitchFamily="34" charset="0"/>
              </a:rPr>
              <a:t>Volkmar</a:t>
            </a:r>
            <a:r>
              <a:rPr lang="en-GB" sz="1200" dirty="0">
                <a:latin typeface="Arial" pitchFamily="34" charset="0"/>
                <a:cs typeface="Arial" pitchFamily="34" charset="0"/>
              </a:rPr>
              <a:t>, R. F. and Wiesner, A. L. (2017) </a:t>
            </a:r>
            <a:r>
              <a:rPr lang="en-GB" sz="1200" i="1" dirty="0">
                <a:latin typeface="Arial" pitchFamily="34" charset="0"/>
                <a:cs typeface="Arial" pitchFamily="34" charset="0"/>
              </a:rPr>
              <a:t>Essential Clinical Guide to Understanding and Treating Autism. </a:t>
            </a:r>
            <a:r>
              <a:rPr lang="en-GB" sz="1200" dirty="0">
                <a:latin typeface="Arial" pitchFamily="34" charset="0"/>
                <a:cs typeface="Arial" pitchFamily="34" charset="0"/>
              </a:rPr>
              <a:t>Canada: John Wiley and Sons. </a:t>
            </a:r>
          </a:p>
          <a:p>
            <a:pPr marL="0" indent="0" algn="just">
              <a:lnSpc>
                <a:spcPct val="150000"/>
              </a:lnSpc>
              <a:buNone/>
            </a:pPr>
            <a:r>
              <a:rPr lang="en-GB" sz="1200" dirty="0">
                <a:latin typeface="Arial" pitchFamily="34" charset="0"/>
                <a:cs typeface="Arial" pitchFamily="34" charset="0"/>
              </a:rPr>
              <a:t>Waddington, E. M. and Reed, P. (2016) ‘Comparison of the effects of mainstream and special school on National Curriculum outcomes in children with autism spectrum disorder: an archive‐based analysis’, </a:t>
            </a:r>
            <a:r>
              <a:rPr lang="en-GB" sz="1200" i="1" dirty="0">
                <a:latin typeface="Arial" pitchFamily="34" charset="0"/>
                <a:cs typeface="Arial" pitchFamily="34" charset="0"/>
              </a:rPr>
              <a:t>Jorsen,</a:t>
            </a:r>
            <a:r>
              <a:rPr lang="en-GB" sz="1200" dirty="0">
                <a:latin typeface="Arial" pitchFamily="34" charset="0"/>
                <a:cs typeface="Arial" pitchFamily="34" charset="0"/>
              </a:rPr>
              <a:t> Volume 17, pp. 132-142. [On-line]. Available at: </a:t>
            </a:r>
            <a:r>
              <a:rPr lang="en-GB" sz="1200" u="sng" dirty="0">
                <a:latin typeface="Arial" pitchFamily="34" charset="0"/>
                <a:cs typeface="Arial" pitchFamily="34" charset="0"/>
                <a:hlinkClick r:id="rId2"/>
              </a:rPr>
              <a:t>https://onlinelibrary.wiley.com/doi/full/10.1111/1471-3802.12368</a:t>
            </a:r>
            <a:r>
              <a:rPr lang="en-GB" sz="1200" dirty="0">
                <a:latin typeface="Arial" pitchFamily="34" charset="0"/>
                <a:cs typeface="Arial" pitchFamily="34" charset="0"/>
              </a:rPr>
              <a:t> [Accessed: 18</a:t>
            </a:r>
            <a:r>
              <a:rPr lang="en-GB" sz="1200" baseline="30000" dirty="0">
                <a:latin typeface="Arial" pitchFamily="34" charset="0"/>
                <a:cs typeface="Arial" pitchFamily="34" charset="0"/>
              </a:rPr>
              <a:t>th</a:t>
            </a:r>
            <a:r>
              <a:rPr lang="en-GB" sz="1200" dirty="0">
                <a:latin typeface="Arial" pitchFamily="34" charset="0"/>
                <a:cs typeface="Arial" pitchFamily="34" charset="0"/>
              </a:rPr>
              <a:t> May 2018]. </a:t>
            </a:r>
            <a:endParaRPr lang="en-GB" sz="1200" b="1" dirty="0">
              <a:latin typeface="Arial" pitchFamily="34" charset="0"/>
              <a:cs typeface="Arial" pitchFamily="34" charset="0"/>
            </a:endParaRPr>
          </a:p>
          <a:p>
            <a:pPr marL="0" indent="0" algn="just">
              <a:lnSpc>
                <a:spcPct val="150000"/>
              </a:lnSpc>
              <a:buNone/>
            </a:pPr>
            <a:r>
              <a:rPr lang="en-GB" sz="1200" dirty="0">
                <a:latin typeface="Arial" pitchFamily="34" charset="0"/>
                <a:cs typeface="Arial" pitchFamily="34" charset="0"/>
              </a:rPr>
              <a:t>Wagner, S. (2009) </a:t>
            </a:r>
            <a:r>
              <a:rPr lang="en-GB" sz="1200" i="1" dirty="0">
                <a:latin typeface="Arial" pitchFamily="34" charset="0"/>
                <a:cs typeface="Arial" pitchFamily="34" charset="0"/>
              </a:rPr>
              <a:t>Inclusive Programming: For High School Students with Autism Or Asperger's Syndrome.</a:t>
            </a:r>
            <a:r>
              <a:rPr lang="en-GB" sz="1200" dirty="0">
                <a:latin typeface="Arial" pitchFamily="34" charset="0"/>
                <a:cs typeface="Arial" pitchFamily="34" charset="0"/>
              </a:rPr>
              <a:t> USA: Future Horizons Inc. </a:t>
            </a:r>
          </a:p>
          <a:p>
            <a:pPr marL="0" indent="0" algn="just">
              <a:lnSpc>
                <a:spcPct val="150000"/>
              </a:lnSpc>
              <a:buNone/>
            </a:pPr>
            <a:r>
              <a:rPr lang="en-GB" sz="1200" dirty="0">
                <a:latin typeface="Arial" pitchFamily="34" charset="0"/>
                <a:cs typeface="Arial" pitchFamily="34" charset="0"/>
              </a:rPr>
              <a:t>Walsh, B. M. (2011) ‘The Top 10 Reasons Children With Autism Deserve ABA’, </a:t>
            </a:r>
            <a:r>
              <a:rPr lang="en-GB" sz="1200" i="1" dirty="0">
                <a:latin typeface="Arial" pitchFamily="34" charset="0"/>
                <a:cs typeface="Arial" pitchFamily="34" charset="0"/>
              </a:rPr>
              <a:t>National Institutes of Health,</a:t>
            </a:r>
            <a:r>
              <a:rPr lang="en-GB" sz="1200" dirty="0">
                <a:latin typeface="Arial" pitchFamily="34" charset="0"/>
                <a:cs typeface="Arial" pitchFamily="34" charset="0"/>
              </a:rPr>
              <a:t> Volume 4, pp. 72-79. [On-line]. Available at: </a:t>
            </a:r>
            <a:r>
              <a:rPr lang="en-GB" sz="1200" u="sng" dirty="0">
                <a:latin typeface="Arial" pitchFamily="34" charset="0"/>
                <a:cs typeface="Arial" pitchFamily="34" charset="0"/>
                <a:hlinkClick r:id="rId3"/>
              </a:rPr>
              <a:t>https://www.ncbi.nlm.nih.gov/pmc/articles/PMC3196209/</a:t>
            </a:r>
            <a:r>
              <a:rPr lang="en-GB" sz="1200" dirty="0">
                <a:latin typeface="Arial" pitchFamily="34" charset="0"/>
                <a:cs typeface="Arial" pitchFamily="34" charset="0"/>
              </a:rPr>
              <a:t> [Accessed: 16</a:t>
            </a:r>
            <a:r>
              <a:rPr lang="en-GB" sz="1200" baseline="30000" dirty="0">
                <a:latin typeface="Arial" pitchFamily="34" charset="0"/>
                <a:cs typeface="Arial" pitchFamily="34" charset="0"/>
              </a:rPr>
              <a:t>th</a:t>
            </a:r>
            <a:r>
              <a:rPr lang="en-GB" sz="1200" dirty="0">
                <a:latin typeface="Arial" pitchFamily="34" charset="0"/>
                <a:cs typeface="Arial" pitchFamily="34" charset="0"/>
              </a:rPr>
              <a:t> May 2018]. </a:t>
            </a:r>
          </a:p>
          <a:p>
            <a:pPr marL="0" indent="0" algn="just">
              <a:lnSpc>
                <a:spcPct val="150000"/>
              </a:lnSpc>
              <a:buNone/>
            </a:pPr>
            <a:r>
              <a:rPr lang="en-GB" sz="1200" dirty="0">
                <a:latin typeface="Arial" pitchFamily="34" charset="0"/>
                <a:cs typeface="Arial" pitchFamily="34" charset="0"/>
              </a:rPr>
              <a:t>Webster, A., Cumming, J. and Rowland, S. (2017) </a:t>
            </a:r>
            <a:r>
              <a:rPr lang="en-GB" sz="1200" i="1" dirty="0">
                <a:latin typeface="Arial" pitchFamily="34" charset="0"/>
                <a:cs typeface="Arial" pitchFamily="34" charset="0"/>
              </a:rPr>
              <a:t>Empowering Parents of Children with Autism Spectrum Disorder. </a:t>
            </a:r>
            <a:r>
              <a:rPr lang="en-GB" sz="1200" dirty="0">
                <a:latin typeface="Arial" pitchFamily="34" charset="0"/>
                <a:cs typeface="Arial" pitchFamily="34" charset="0"/>
              </a:rPr>
              <a:t>Australia: Springer. </a:t>
            </a:r>
          </a:p>
          <a:p>
            <a:pPr marL="0" indent="0" algn="just">
              <a:lnSpc>
                <a:spcPct val="150000"/>
              </a:lnSpc>
              <a:buNone/>
            </a:pPr>
            <a:r>
              <a:rPr lang="en-GB" sz="1200" dirty="0">
                <a:latin typeface="Arial" pitchFamily="34" charset="0"/>
                <a:cs typeface="Arial" pitchFamily="34" charset="0"/>
              </a:rPr>
              <a:t>Welsh Government. (2015) ‘Curriculum for Learning’ </a:t>
            </a:r>
            <a:r>
              <a:rPr lang="en-GB" sz="1200" u="sng" dirty="0">
                <a:latin typeface="Arial" pitchFamily="34" charset="0"/>
                <a:cs typeface="Arial" pitchFamily="34" charset="0"/>
                <a:hlinkClick r:id="rId4"/>
              </a:rPr>
              <a:t>http://learning.gov.wales/docs/learningwales/publications/150803-fp-framework-en.pdf</a:t>
            </a:r>
            <a:r>
              <a:rPr lang="en-GB" sz="1200" dirty="0">
                <a:latin typeface="Arial" pitchFamily="34" charset="0"/>
                <a:cs typeface="Arial" pitchFamily="34" charset="0"/>
              </a:rPr>
              <a:t> [Accessed: 22</a:t>
            </a:r>
            <a:r>
              <a:rPr lang="en-GB" sz="1200" baseline="30000" dirty="0">
                <a:latin typeface="Arial" pitchFamily="34" charset="0"/>
                <a:cs typeface="Arial" pitchFamily="34" charset="0"/>
              </a:rPr>
              <a:t>nd</a:t>
            </a:r>
            <a:r>
              <a:rPr lang="en-GB" sz="1200" dirty="0">
                <a:latin typeface="Arial" pitchFamily="34" charset="0"/>
                <a:cs typeface="Arial" pitchFamily="34" charset="0"/>
              </a:rPr>
              <a:t> May 2018]. </a:t>
            </a:r>
            <a:endParaRPr lang="en-GB" sz="1200" b="1" dirty="0">
              <a:latin typeface="Arial" pitchFamily="34" charset="0"/>
              <a:cs typeface="Arial" pitchFamily="34" charset="0"/>
            </a:endParaRPr>
          </a:p>
          <a:p>
            <a:pPr marL="0" indent="0" algn="just">
              <a:lnSpc>
                <a:spcPct val="150000"/>
              </a:lnSpc>
              <a:buNone/>
            </a:pPr>
            <a:r>
              <a:rPr lang="en-GB" sz="1200" dirty="0" smtClean="0">
                <a:latin typeface="Arial" pitchFamily="34" charset="0"/>
                <a:cs typeface="Arial" pitchFamily="34" charset="0"/>
              </a:rPr>
              <a:t>Whitebread</a:t>
            </a:r>
            <a:r>
              <a:rPr lang="en-GB" sz="1200" dirty="0">
                <a:latin typeface="Arial" pitchFamily="34" charset="0"/>
                <a:cs typeface="Arial" pitchFamily="34" charset="0"/>
              </a:rPr>
              <a:t>, D. (2012) ‘The Importance of Play’ </a:t>
            </a:r>
            <a:r>
              <a:rPr lang="en-GB" sz="1200" u="sng" dirty="0">
                <a:latin typeface="Arial" pitchFamily="34" charset="0"/>
                <a:cs typeface="Arial" pitchFamily="34" charset="0"/>
                <a:hlinkClick r:id="rId5"/>
              </a:rPr>
              <a:t>http://www.importanceofplay.eu/IMG/pdf/dr_david_whitebread_-_the_importance_of_play.pdf</a:t>
            </a:r>
            <a:r>
              <a:rPr lang="en-GB" sz="1200" dirty="0">
                <a:latin typeface="Arial" pitchFamily="34" charset="0"/>
                <a:cs typeface="Arial" pitchFamily="34" charset="0"/>
              </a:rPr>
              <a:t> [Accessed: 22</a:t>
            </a:r>
            <a:r>
              <a:rPr lang="en-GB" sz="1200" baseline="30000" dirty="0">
                <a:latin typeface="Arial" pitchFamily="34" charset="0"/>
                <a:cs typeface="Arial" pitchFamily="34" charset="0"/>
              </a:rPr>
              <a:t>nd</a:t>
            </a:r>
            <a:r>
              <a:rPr lang="en-GB" sz="1200" dirty="0">
                <a:latin typeface="Arial" pitchFamily="34" charset="0"/>
                <a:cs typeface="Arial" pitchFamily="34" charset="0"/>
              </a:rPr>
              <a:t> May 2018]. </a:t>
            </a:r>
          </a:p>
          <a:p>
            <a:pPr marL="0" indent="0" algn="just">
              <a:lnSpc>
                <a:spcPct val="150000"/>
              </a:lnSpc>
              <a:buNone/>
            </a:pPr>
            <a:r>
              <a:rPr lang="en-GB" sz="1200" dirty="0" smtClean="0">
                <a:latin typeface="Arial" pitchFamily="34" charset="0"/>
                <a:cs typeface="Arial" pitchFamily="34" charset="0"/>
              </a:rPr>
              <a:t>Williams</a:t>
            </a:r>
            <a:r>
              <a:rPr lang="en-GB" sz="1200" dirty="0">
                <a:latin typeface="Arial" pitchFamily="34" charset="0"/>
                <a:cs typeface="Arial" pitchFamily="34" charset="0"/>
              </a:rPr>
              <a:t>, M., Wheeler, E., Linder, Y. B., J. L. and Robert, A. (2017) ‘Evolving Definitions of Autism and Impact on Eligibility for Developmental Disability Services: California Case Example’, </a:t>
            </a:r>
            <a:r>
              <a:rPr lang="en-GB" sz="1200" i="1" dirty="0">
                <a:latin typeface="Arial" pitchFamily="34" charset="0"/>
                <a:cs typeface="Arial" pitchFamily="34" charset="0"/>
              </a:rPr>
              <a:t>Eric</a:t>
            </a:r>
            <a:r>
              <a:rPr lang="en-GB" sz="1200" dirty="0">
                <a:latin typeface="Arial" pitchFamily="34" charset="0"/>
                <a:cs typeface="Arial" pitchFamily="34" charset="0"/>
              </a:rPr>
              <a:t>, Volume 55, pp. 192-209. [On-line]. Available at: </a:t>
            </a:r>
            <a:r>
              <a:rPr lang="en-GB" sz="1200" u="sng" dirty="0">
                <a:latin typeface="Arial" pitchFamily="34" charset="0"/>
                <a:cs typeface="Arial" pitchFamily="34" charset="0"/>
                <a:hlinkClick r:id="rId6"/>
              </a:rPr>
              <a:t>https://eric.ed.gov/?q=definition+of+autism+&amp;id=EJ1144746</a:t>
            </a:r>
            <a:r>
              <a:rPr lang="en-GB" sz="1200" dirty="0">
                <a:latin typeface="Arial" pitchFamily="34" charset="0"/>
                <a:cs typeface="Arial" pitchFamily="34" charset="0"/>
              </a:rPr>
              <a:t> [Accessed: 17</a:t>
            </a:r>
            <a:r>
              <a:rPr lang="en-GB" sz="1200" baseline="30000" dirty="0">
                <a:latin typeface="Arial" pitchFamily="34" charset="0"/>
                <a:cs typeface="Arial" pitchFamily="34" charset="0"/>
              </a:rPr>
              <a:t>th</a:t>
            </a:r>
            <a:r>
              <a:rPr lang="en-GB" sz="1200" dirty="0">
                <a:latin typeface="Arial" pitchFamily="34" charset="0"/>
                <a:cs typeface="Arial" pitchFamily="34" charset="0"/>
              </a:rPr>
              <a:t> May 2018]. </a:t>
            </a:r>
          </a:p>
          <a:p>
            <a:pPr marL="0" indent="0" algn="just">
              <a:lnSpc>
                <a:spcPct val="150000"/>
              </a:lnSpc>
              <a:buNone/>
            </a:pPr>
            <a:endParaRPr lang="en-GB" sz="1200" dirty="0">
              <a:latin typeface="Arial" pitchFamily="34" charset="0"/>
              <a:cs typeface="Arial" pitchFamily="34" charset="0"/>
            </a:endParaRPr>
          </a:p>
        </p:txBody>
      </p:sp>
      <p:sp>
        <p:nvSpPr>
          <p:cNvPr id="4" name="Title 1"/>
          <p:cNvSpPr>
            <a:spLocks noGrp="1"/>
          </p:cNvSpPr>
          <p:nvPr>
            <p:ph type="title"/>
          </p:nvPr>
        </p:nvSpPr>
        <p:spPr>
          <a:xfrm>
            <a:off x="0" y="0"/>
            <a:ext cx="8229600" cy="778098"/>
          </a:xfrm>
        </p:spPr>
        <p:txBody>
          <a:bodyPr>
            <a:normAutofit/>
          </a:bodyPr>
          <a:lstStyle/>
          <a:p>
            <a:pPr algn="just">
              <a:lnSpc>
                <a:spcPct val="150000"/>
              </a:lnSpc>
            </a:pPr>
            <a:r>
              <a:rPr lang="en-GB" sz="1200" dirty="0" smtClean="0">
                <a:latin typeface="Arial" pitchFamily="34" charset="0"/>
                <a:cs typeface="Arial" pitchFamily="34" charset="0"/>
              </a:rPr>
              <a:t>Reference List </a:t>
            </a:r>
            <a:endParaRPr lang="en-GB" sz="1200" dirty="0">
              <a:latin typeface="Arial" pitchFamily="34" charset="0"/>
              <a:cs typeface="Arial" pitchFamily="34" charset="0"/>
            </a:endParaRPr>
          </a:p>
        </p:txBody>
      </p:sp>
    </p:spTree>
    <p:extLst>
      <p:ext uri="{BB962C8B-B14F-4D97-AF65-F5344CB8AC3E}">
        <p14:creationId xmlns:p14="http://schemas.microsoft.com/office/powerpoint/2010/main" val="14007790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692696"/>
            <a:ext cx="9144000" cy="6165304"/>
          </a:xfrm>
        </p:spPr>
        <p:txBody>
          <a:bodyPr>
            <a:normAutofit/>
          </a:bodyPr>
          <a:lstStyle/>
          <a:p>
            <a:pPr marL="0" indent="0" algn="just">
              <a:lnSpc>
                <a:spcPct val="150000"/>
              </a:lnSpc>
              <a:buNone/>
            </a:pPr>
            <a:r>
              <a:rPr lang="en-GB" sz="1200" dirty="0">
                <a:latin typeface="Arial" pitchFamily="34" charset="0"/>
                <a:cs typeface="Arial" pitchFamily="34" charset="0"/>
              </a:rPr>
              <a:t>Wilson, P. K., Carter, W. M., Wiener, L. H., DeRamus, L. M., Bulluck, C. J., Watson, R. L., Crais, R. E. and Baranek, T. G. (2017) ‘Object play in infants with autism spectrum disorder: A longitudinal retrospective video analysis’, </a:t>
            </a:r>
            <a:r>
              <a:rPr lang="en-GB" sz="1200" i="1" dirty="0">
                <a:latin typeface="Arial" pitchFamily="34" charset="0"/>
                <a:cs typeface="Arial" pitchFamily="34" charset="0"/>
              </a:rPr>
              <a:t>SAGE Journals,</a:t>
            </a:r>
            <a:r>
              <a:rPr lang="en-GB" sz="1200" dirty="0">
                <a:latin typeface="Arial" pitchFamily="34" charset="0"/>
                <a:cs typeface="Arial" pitchFamily="34" charset="0"/>
              </a:rPr>
              <a:t> Volume 1, pp. 2-11. [On-line]. Available at: </a:t>
            </a:r>
            <a:r>
              <a:rPr lang="en-GB" sz="1200" u="sng" dirty="0">
                <a:latin typeface="Arial" pitchFamily="34" charset="0"/>
                <a:cs typeface="Arial" pitchFamily="34" charset="0"/>
                <a:hlinkClick r:id="rId2"/>
              </a:rPr>
              <a:t>http://journals.sagepub.com/doi/full/10.1177/2396941517713186</a:t>
            </a:r>
            <a:r>
              <a:rPr lang="en-GB" sz="1200" dirty="0">
                <a:latin typeface="Arial" pitchFamily="34" charset="0"/>
                <a:cs typeface="Arial" pitchFamily="34" charset="0"/>
              </a:rPr>
              <a:t> [Accessed: 11</a:t>
            </a:r>
            <a:r>
              <a:rPr lang="en-GB" sz="1200" baseline="30000" dirty="0">
                <a:latin typeface="Arial" pitchFamily="34" charset="0"/>
                <a:cs typeface="Arial" pitchFamily="34" charset="0"/>
              </a:rPr>
              <a:t>th</a:t>
            </a:r>
            <a:r>
              <a:rPr lang="en-GB" sz="1200" dirty="0">
                <a:latin typeface="Arial" pitchFamily="34" charset="0"/>
                <a:cs typeface="Arial" pitchFamily="34" charset="0"/>
              </a:rPr>
              <a:t> May 2018]. </a:t>
            </a:r>
            <a:endParaRPr lang="en-GB" sz="1200" b="1" dirty="0">
              <a:latin typeface="Arial" pitchFamily="34" charset="0"/>
              <a:cs typeface="Arial" pitchFamily="34" charset="0"/>
            </a:endParaRPr>
          </a:p>
          <a:p>
            <a:pPr marL="0" indent="0" algn="just">
              <a:lnSpc>
                <a:spcPct val="150000"/>
              </a:lnSpc>
              <a:buNone/>
            </a:pPr>
            <a:r>
              <a:rPr lang="en-GB" sz="1200" dirty="0" smtClean="0">
                <a:latin typeface="Arial" pitchFamily="34" charset="0"/>
                <a:cs typeface="Arial" pitchFamily="34" charset="0"/>
              </a:rPr>
              <a:t>Wolfberg</a:t>
            </a:r>
            <a:r>
              <a:rPr lang="en-GB" sz="1200" dirty="0">
                <a:latin typeface="Arial" pitchFamily="34" charset="0"/>
                <a:cs typeface="Arial" pitchFamily="34" charset="0"/>
              </a:rPr>
              <a:t>, P., Bottema-Beutel, K. and DeWitt, M. (2012) ‘Including Children with Autism in Social and Imaginary Play with Typical Peers’, </a:t>
            </a:r>
            <a:r>
              <a:rPr lang="en-GB" sz="1200" i="1" dirty="0">
                <a:latin typeface="Arial" pitchFamily="34" charset="0"/>
                <a:cs typeface="Arial" pitchFamily="34" charset="0"/>
              </a:rPr>
              <a:t>American Journal of Play,</a:t>
            </a:r>
            <a:r>
              <a:rPr lang="en-GB" sz="1200" dirty="0">
                <a:latin typeface="Arial" pitchFamily="34" charset="0"/>
                <a:cs typeface="Arial" pitchFamily="34" charset="0"/>
              </a:rPr>
              <a:t> Volume 5, pp. 55-80. [On-line]. Available at: </a:t>
            </a:r>
            <a:r>
              <a:rPr lang="en-GB" sz="1200" u="sng" dirty="0">
                <a:latin typeface="Arial" pitchFamily="34" charset="0"/>
                <a:cs typeface="Arial" pitchFamily="34" charset="0"/>
                <a:hlinkClick r:id="rId3"/>
              </a:rPr>
              <a:t>https://files.eric.ed.gov/fulltext/EJ985604.pdf</a:t>
            </a:r>
            <a:r>
              <a:rPr lang="en-GB" sz="1200" dirty="0">
                <a:latin typeface="Arial" pitchFamily="34" charset="0"/>
                <a:cs typeface="Arial" pitchFamily="34" charset="0"/>
              </a:rPr>
              <a:t> [Accessed: 11</a:t>
            </a:r>
            <a:r>
              <a:rPr lang="en-GB" sz="1200" baseline="30000" dirty="0">
                <a:latin typeface="Arial" pitchFamily="34" charset="0"/>
                <a:cs typeface="Arial" pitchFamily="34" charset="0"/>
              </a:rPr>
              <a:t>th</a:t>
            </a:r>
            <a:r>
              <a:rPr lang="en-GB" sz="1200" dirty="0">
                <a:latin typeface="Arial" pitchFamily="34" charset="0"/>
                <a:cs typeface="Arial" pitchFamily="34" charset="0"/>
              </a:rPr>
              <a:t> May 2018]. </a:t>
            </a:r>
          </a:p>
          <a:p>
            <a:pPr marL="0" indent="0" algn="just">
              <a:lnSpc>
                <a:spcPct val="150000"/>
              </a:lnSpc>
              <a:buNone/>
            </a:pPr>
            <a:r>
              <a:rPr lang="en-GB" sz="1200" dirty="0">
                <a:latin typeface="Arial" pitchFamily="34" charset="0"/>
                <a:cs typeface="Arial" pitchFamily="34" charset="0"/>
              </a:rPr>
              <a:t>Wright, A. C., Wright, D. S., Diener, L. M. and Eaton, J. (2014) ‘Autism spectrum disorder and the applied collaborative approach: a review of community based participatory research and participatory action research’, </a:t>
            </a:r>
            <a:r>
              <a:rPr lang="en-GB" sz="1200" i="1" dirty="0">
                <a:latin typeface="Arial" pitchFamily="34" charset="0"/>
                <a:cs typeface="Arial" pitchFamily="34" charset="0"/>
              </a:rPr>
              <a:t>Journal of Autism,</a:t>
            </a:r>
            <a:r>
              <a:rPr lang="en-GB" sz="1200" dirty="0">
                <a:latin typeface="Arial" pitchFamily="34" charset="0"/>
                <a:cs typeface="Arial" pitchFamily="34" charset="0"/>
              </a:rPr>
              <a:t> Volume 1, pp. 1-11. [On-line]. Available at: </a:t>
            </a:r>
            <a:r>
              <a:rPr lang="en-GB" sz="1200" u="sng" dirty="0">
                <a:latin typeface="Arial" pitchFamily="34" charset="0"/>
                <a:cs typeface="Arial" pitchFamily="34" charset="0"/>
                <a:hlinkClick r:id="rId4"/>
              </a:rPr>
              <a:t>https://pdfs.semanticscholar.org/5549/d7a8a03b8b30ed40b8ec650e74f4e77b510d.pdf</a:t>
            </a:r>
            <a:r>
              <a:rPr lang="en-GB" sz="1200" dirty="0">
                <a:latin typeface="Arial" pitchFamily="34" charset="0"/>
                <a:cs typeface="Arial" pitchFamily="34" charset="0"/>
              </a:rPr>
              <a:t> [Accessed: 11</a:t>
            </a:r>
            <a:r>
              <a:rPr lang="en-GB" sz="1200" baseline="30000" dirty="0">
                <a:latin typeface="Arial" pitchFamily="34" charset="0"/>
                <a:cs typeface="Arial" pitchFamily="34" charset="0"/>
              </a:rPr>
              <a:t>th</a:t>
            </a:r>
            <a:r>
              <a:rPr lang="en-GB" sz="1200" dirty="0">
                <a:latin typeface="Arial" pitchFamily="34" charset="0"/>
                <a:cs typeface="Arial" pitchFamily="34" charset="0"/>
              </a:rPr>
              <a:t> May 2018]. </a:t>
            </a:r>
          </a:p>
          <a:p>
            <a:pPr marL="0" indent="0" algn="just">
              <a:lnSpc>
                <a:spcPct val="150000"/>
              </a:lnSpc>
              <a:buNone/>
            </a:pPr>
            <a:endParaRPr lang="en-GB" sz="1200" dirty="0">
              <a:latin typeface="Arial" pitchFamily="34" charset="0"/>
              <a:cs typeface="Arial" pitchFamily="34" charset="0"/>
            </a:endParaRPr>
          </a:p>
        </p:txBody>
      </p:sp>
      <p:sp>
        <p:nvSpPr>
          <p:cNvPr id="4" name="Title 1"/>
          <p:cNvSpPr>
            <a:spLocks noGrp="1"/>
          </p:cNvSpPr>
          <p:nvPr>
            <p:ph type="title"/>
          </p:nvPr>
        </p:nvSpPr>
        <p:spPr>
          <a:xfrm>
            <a:off x="0" y="0"/>
            <a:ext cx="8229600" cy="778098"/>
          </a:xfrm>
        </p:spPr>
        <p:txBody>
          <a:bodyPr>
            <a:normAutofit/>
          </a:bodyPr>
          <a:lstStyle/>
          <a:p>
            <a:pPr algn="just">
              <a:lnSpc>
                <a:spcPct val="150000"/>
              </a:lnSpc>
            </a:pPr>
            <a:r>
              <a:rPr lang="en-GB" sz="1200" dirty="0" smtClean="0">
                <a:latin typeface="Arial" pitchFamily="34" charset="0"/>
                <a:cs typeface="Arial" pitchFamily="34" charset="0"/>
              </a:rPr>
              <a:t>Reference List </a:t>
            </a:r>
            <a:endParaRPr lang="en-GB" sz="1200" dirty="0">
              <a:latin typeface="Arial" pitchFamily="34" charset="0"/>
              <a:cs typeface="Arial" pitchFamily="34" charset="0"/>
            </a:endParaRPr>
          </a:p>
        </p:txBody>
      </p:sp>
    </p:spTree>
    <p:extLst>
      <p:ext uri="{BB962C8B-B14F-4D97-AF65-F5344CB8AC3E}">
        <p14:creationId xmlns:p14="http://schemas.microsoft.com/office/powerpoint/2010/main" val="334659245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Adjacency</Template>
  <TotalTime>527</TotalTime>
  <Words>1871</Words>
  <Application>Microsoft Office PowerPoint</Application>
  <PresentationFormat>On-screen Show (4:3)</PresentationFormat>
  <Paragraphs>72</Paragraphs>
  <Slides>7</Slides>
  <Notes>0</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Office Theme</vt:lpstr>
      <vt:lpstr>PowerPoint Presentation</vt:lpstr>
      <vt:lpstr>Reference List </vt:lpstr>
      <vt:lpstr>Reference List </vt:lpstr>
      <vt:lpstr>Reference List </vt:lpstr>
      <vt:lpstr>Reference List </vt:lpstr>
      <vt:lpstr>Reference List </vt:lpstr>
      <vt:lpstr>Reference List </vt:lpstr>
    </vt:vector>
  </TitlesOfParts>
  <Company>HP</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alannan mccann</dc:creator>
  <cp:lastModifiedBy>alannan mccann</cp:lastModifiedBy>
  <cp:revision>5</cp:revision>
  <dcterms:created xsi:type="dcterms:W3CDTF">2018-05-22T11:29:58Z</dcterms:created>
  <dcterms:modified xsi:type="dcterms:W3CDTF">2018-05-22T20:17:43Z</dcterms:modified>
</cp:coreProperties>
</file>