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57" r:id="rId5"/>
    <p:sldId id="270" r:id="rId6"/>
    <p:sldId id="258" r:id="rId7"/>
    <p:sldId id="263" r:id="rId8"/>
    <p:sldId id="260" r:id="rId9"/>
    <p:sldId id="259" r:id="rId10"/>
    <p:sldId id="261" r:id="rId11"/>
    <p:sldId id="265" r:id="rId12"/>
    <p:sldId id="266" r:id="rId13"/>
    <p:sldId id="271" r:id="rId14"/>
    <p:sldId id="269" r:id="rId15"/>
    <p:sldId id="262" r:id="rId16"/>
    <p:sldId id="264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F2A985-6C00-EC53-C920-7E6F268FE73A}" v="2" dt="2026-01-05T14:00:10.131"/>
    <p1510:client id="{4D9AFD52-1ABC-D866-3313-B266759BB74F}" v="12" dt="2026-01-05T11:46:37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qualityhumanrights.com/human-rights/human-rights-tracker/violence-against-women-and-girls-uk-government-action" TargetMode="External"/><Relationship Id="rId3" Type="http://schemas.openxmlformats.org/officeDocument/2006/relationships/hyperlink" Target="https://doi.org/10.3390/ijerph17103362.(Accessed" TargetMode="External"/><Relationship Id="rId7" Type="http://schemas.openxmlformats.org/officeDocument/2006/relationships/hyperlink" Target="https://www.essex.police.uk/news/essex/news/news/2025/february/colchester-chelmsford-fortina/" TargetMode="External"/><Relationship Id="rId2" Type="http://schemas.openxmlformats.org/officeDocument/2006/relationships/hyperlink" Target="https://commonslibrary.parliament.uk/research-briefings/sn0063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dviolenceagainstwomen.org.uk/almost-half-of-women-have-less-trust-in-police-following-sarah-everard-murder/" TargetMode="External"/><Relationship Id="rId5" Type="http://schemas.openxmlformats.org/officeDocument/2006/relationships/hyperlink" Target="https://blog.ons.gov.uk/2021/11/24/violence-against-women-and-girls-helping-to-understand-the-scale-and-impact-of-the-problem/" TargetMode="External"/><Relationship Id="rId4" Type="http://schemas.openxmlformats.org/officeDocument/2006/relationships/hyperlink" Target="https://www.wendybrooks.com.au/2020/11/25/violence-against-women-is-a-manifestation-of-unequal-power/" TargetMode="External"/><Relationship Id="rId9" Type="http://schemas.openxmlformats.org/officeDocument/2006/relationships/hyperlink" Target="https://assets.publishing.service.gov.uk/media/57a089a8ed915d3cfd00037c/What_Works_Inception_Report_June_2014_AnnexF_WG23_paper_prevention_interventions.pdf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shorturl.at/C1o1u" TargetMode="External"/><Relationship Id="rId13" Type="http://schemas.openxmlformats.org/officeDocument/2006/relationships/hyperlink" Target="https://www.researchgate.net/publication/233218215_Systemic_school_reform#:~:text=the%20observed%20misclassification.-,...,%2C%201993a).%20" TargetMode="External"/><Relationship Id="rId3" Type="http://schemas.openxmlformats.org/officeDocument/2006/relationships/hyperlink" Target="https://doi.org/10.1177/10778012251366237" TargetMode="External"/><Relationship Id="rId7" Type="http://schemas.openxmlformats.org/officeDocument/2006/relationships/hyperlink" Target="https://www.met.police.uk/advice/advice-and-information/fgm/female-genital-mutilation-fgm/" TargetMode="External"/><Relationship Id="rId12" Type="http://schemas.openxmlformats.org/officeDocument/2006/relationships/hyperlink" Target="https://seatons.co.uk/legal-services/court-of-protection/" TargetMode="External"/><Relationship Id="rId2" Type="http://schemas.openxmlformats.org/officeDocument/2006/relationships/hyperlink" Target="https://www.gov.uk/government/publications/serious-crime-bill-overarching-docum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ric.ed.gov/?id=ED473183" TargetMode="External"/><Relationship Id="rId11" Type="http://schemas.openxmlformats.org/officeDocument/2006/relationships/hyperlink" Target="https://doi.org/10.1080/10439463.2024.2334009" TargetMode="External"/><Relationship Id="rId5" Type="http://schemas.openxmlformats.org/officeDocument/2006/relationships/hyperlink" Target="https://doi.org/10.1108/13639510210429392" TargetMode="External"/><Relationship Id="rId10" Type="http://schemas.openxmlformats.org/officeDocument/2006/relationships/hyperlink" Target="https://www.northwales.police.uk/news/north-wales/news/news/2023/july/positive-outcomes-for-all-violence-against-women-and-girls-offences-in-north-wales-to-be-published-each-month/" TargetMode="External"/><Relationship Id="rId4" Type="http://schemas.openxmlformats.org/officeDocument/2006/relationships/hyperlink" Target="https://www.lstmed.ac.uk/protecting-children-vulnerable-adults-policy-and-procedure" TargetMode="External"/><Relationship Id="rId9" Type="http://schemas.openxmlformats.org/officeDocument/2006/relationships/hyperlink" Target="https://digital.nhs.uk/data-and-information/publications/statistical/female-genital-mutilation/january---march-2024" TargetMode="External"/><Relationship Id="rId14" Type="http://schemas.openxmlformats.org/officeDocument/2006/relationships/hyperlink" Target="https://www.police.uk/pu/your-area/south-wales-police/mumbles/?yourlocalpolicingteam=about-u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global-development/2022/mar/01/to-end-fgm-the-uk-must-protect-girls-everywhere-not-just-in-this-country" TargetMode="External"/><Relationship Id="rId2" Type="http://schemas.openxmlformats.org/officeDocument/2006/relationships/hyperlink" Target="https://doi.org/10.1016/j.childyouth.2015.10.01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80/01674820802547087" TargetMode="External"/><Relationship Id="rId4" Type="http://schemas.openxmlformats.org/officeDocument/2006/relationships/hyperlink" Target="https://www.theguardian.com/law/2012/nov/13/female-genital-mutilation-prosection-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0" y="-4072"/>
            <a:ext cx="9144000" cy="2387600"/>
          </a:xfrm>
        </p:spPr>
        <p:txBody>
          <a:bodyPr>
            <a:normAutofit/>
          </a:bodyPr>
          <a:lstStyle/>
          <a:p>
            <a:pPr algn="r"/>
            <a:r>
              <a:rPr lang="en-GB" sz="3600" dirty="0">
                <a:latin typeface="Arial Nova"/>
              </a:rPr>
              <a:t>Name: Harvey Thomas</a:t>
            </a:r>
            <a:br>
              <a:rPr lang="en-GB" sz="3600" dirty="0">
                <a:latin typeface="Arial Nova"/>
              </a:rPr>
            </a:br>
            <a:r>
              <a:rPr lang="en-GB" sz="3600" dirty="0">
                <a:latin typeface="Arial Nova"/>
              </a:rPr>
              <a:t>Student Number: 2305659</a:t>
            </a:r>
            <a:br>
              <a:rPr lang="en-GB" sz="3600" dirty="0">
                <a:latin typeface="Arial Nova"/>
              </a:rPr>
            </a:br>
            <a:r>
              <a:rPr lang="en-GB" sz="3600" dirty="0">
                <a:latin typeface="Arial Nova"/>
              </a:rPr>
              <a:t>Module Code: BMPL6018A</a:t>
            </a:r>
            <a:br>
              <a:rPr lang="en-GB" sz="3600" dirty="0">
                <a:latin typeface="Arial Nova"/>
              </a:rPr>
            </a:br>
            <a:r>
              <a:rPr lang="en-GB" sz="3600" dirty="0">
                <a:latin typeface="Arial Nova"/>
              </a:rPr>
              <a:t>Lecturer: Jane Davies</a:t>
            </a:r>
            <a:endParaRPr lang="en-US" sz="3600"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425342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Arial Nova"/>
                <a:ea typeface="Calibri"/>
                <a:cs typeface="Calibri"/>
              </a:rPr>
              <a:t>How effective is the UK policing response to violence against women and girls, and what systemic reforms are needed to ensure consistent protection, justice, and prevention across all communities?</a:t>
            </a:r>
            <a:endParaRPr lang="en-US" sz="28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0A392-56C6-D267-E4DD-4F84C29FB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Table of contents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87BD6-79F6-D241-9838-1030E8171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800" dirty="0"/>
              <a:t>Assignment Title Question</a:t>
            </a:r>
            <a:endParaRPr lang="en-US"/>
          </a:p>
          <a:p>
            <a:pPr algn="ctr"/>
            <a:r>
              <a:rPr lang="en-GB" sz="1800" dirty="0"/>
              <a:t>Table of Contents</a:t>
            </a:r>
          </a:p>
          <a:p>
            <a:pPr algn="ctr"/>
            <a:r>
              <a:rPr lang="en-GB" sz="1800" dirty="0"/>
              <a:t>Introduction</a:t>
            </a:r>
          </a:p>
          <a:p>
            <a:pPr algn="ctr"/>
            <a:r>
              <a:rPr lang="en-GB" sz="1800" dirty="0"/>
              <a:t>Police Response to Violence Against Women</a:t>
            </a:r>
          </a:p>
          <a:p>
            <a:pPr algn="ctr"/>
            <a:r>
              <a:rPr lang="en-GB" sz="1800" dirty="0"/>
              <a:t>What is FGM?</a:t>
            </a:r>
          </a:p>
          <a:p>
            <a:pPr algn="ctr"/>
            <a:r>
              <a:rPr lang="en-GB" sz="1800" dirty="0"/>
              <a:t>FGM and the Tools They Use</a:t>
            </a:r>
          </a:p>
          <a:p>
            <a:pPr algn="ctr"/>
            <a:r>
              <a:rPr lang="en-GB" sz="1800" dirty="0"/>
              <a:t>How to Prevent Violence Against Women in all Communities</a:t>
            </a:r>
          </a:p>
          <a:p>
            <a:pPr algn="ctr"/>
            <a:r>
              <a:rPr lang="en-GB" sz="1800" dirty="0"/>
              <a:t>What Systemic Reforms are Needed to ensure Protection</a:t>
            </a:r>
          </a:p>
          <a:p>
            <a:pPr algn="ctr"/>
            <a:r>
              <a:rPr lang="en-GB" sz="1800" dirty="0"/>
              <a:t>Violence in areas 1</a:t>
            </a:r>
          </a:p>
          <a:p>
            <a:pPr algn="ctr"/>
            <a:r>
              <a:rPr lang="en-GB" sz="1800" dirty="0"/>
              <a:t>Violence in areas 2</a:t>
            </a:r>
          </a:p>
          <a:p>
            <a:pPr algn="ctr"/>
            <a:r>
              <a:rPr lang="en-GB" sz="1800" dirty="0"/>
              <a:t>Police Patrols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677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71A6C-6D5C-72F2-99FE-7CEF3716D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2B6B6-0F50-5708-13EB-1F8F33E47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Key Aims of this presentation is</a:t>
            </a:r>
          </a:p>
          <a:p>
            <a:r>
              <a:rPr lang="en-GB" dirty="0"/>
              <a:t>To see how the police handle violence against women and what actions they have taken and how to improve</a:t>
            </a:r>
          </a:p>
          <a:p>
            <a:r>
              <a:rPr lang="en-GB" dirty="0"/>
              <a:t>How does the publics perception of the police affect their ability to provide help and prevent violence.</a:t>
            </a:r>
          </a:p>
          <a:p>
            <a:r>
              <a:rPr lang="en-GB" dirty="0"/>
              <a:t>To see how the police prevent FGM</a:t>
            </a:r>
          </a:p>
          <a:p>
            <a:r>
              <a:rPr lang="en-GB" dirty="0"/>
              <a:t>And what is needed to ensure a better quality of protection</a:t>
            </a:r>
          </a:p>
        </p:txBody>
      </p:sp>
    </p:spTree>
    <p:extLst>
      <p:ext uri="{BB962C8B-B14F-4D97-AF65-F5344CB8AC3E}">
        <p14:creationId xmlns:p14="http://schemas.microsoft.com/office/powerpoint/2010/main" val="3249546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3F00A-4EAD-C0C8-D074-8EE892DCB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707" y="-323806"/>
            <a:ext cx="10515600" cy="1325563"/>
          </a:xfrm>
        </p:spPr>
        <p:txBody>
          <a:bodyPr/>
          <a:lstStyle/>
          <a:p>
            <a:r>
              <a:rPr lang="en-GB" dirty="0"/>
              <a:t>Police Response to Violence Against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38BC0-5388-96AE-D3D8-5F2FC51BC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8446" y="781789"/>
            <a:ext cx="3010422" cy="185657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GB" dirty="0"/>
              <a:t>North Wales Police (2023)</a:t>
            </a:r>
          </a:p>
          <a:p>
            <a:pPr marL="0" indent="0" algn="r">
              <a:buNone/>
            </a:pPr>
            <a:r>
              <a:rPr lang="en-GB" dirty="0"/>
              <a:t>Elkin (2021)</a:t>
            </a:r>
          </a:p>
        </p:txBody>
      </p:sp>
      <p:pic>
        <p:nvPicPr>
          <p:cNvPr id="4" name="Picture 3" descr="VAWG Positive Outcomes - June 2023.PNG">
            <a:extLst>
              <a:ext uri="{FF2B5EF4-FFF2-40B4-BE49-F238E27FC236}">
                <a16:creationId xmlns:a16="http://schemas.microsoft.com/office/drawing/2014/main" id="{9495CD8A-A1D5-CFF4-B546-60B864595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75" y="1471320"/>
            <a:ext cx="6208732" cy="5387168"/>
          </a:xfrm>
          <a:prstGeom prst="rect">
            <a:avLst/>
          </a:prstGeom>
        </p:spPr>
      </p:pic>
      <p:pic>
        <p:nvPicPr>
          <p:cNvPr id="5" name="Picture 4" descr="An image of a woman with her hand to the camera">
            <a:extLst>
              <a:ext uri="{FF2B5EF4-FFF2-40B4-BE49-F238E27FC236}">
                <a16:creationId xmlns:a16="http://schemas.microsoft.com/office/drawing/2014/main" id="{0A567A0C-9B1E-86FE-07F8-478E03CDB6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6255" y="2380598"/>
            <a:ext cx="6000750" cy="4476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8276C6-4E1B-D25C-832D-E2A32F7F868F}"/>
              </a:ext>
            </a:extLst>
          </p:cNvPr>
          <p:cNvSpPr txBox="1"/>
          <p:nvPr/>
        </p:nvSpPr>
        <p:spPr>
          <a:xfrm>
            <a:off x="6208710" y="1113695"/>
            <a:ext cx="320859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 June 2022-2023 there were 150 cases of violence against women and girls in north Wales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2C90DD-08AF-C2B0-99A9-812DAC494930}"/>
              </a:ext>
            </a:extLst>
          </p:cNvPr>
          <p:cNvSpPr txBox="1"/>
          <p:nvPr/>
        </p:nvSpPr>
        <p:spPr>
          <a:xfrm>
            <a:off x="304757" y="787726"/>
            <a:ext cx="40753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Here there are 230 cases and of those 230 case 150 are violence against women and girls</a:t>
            </a:r>
          </a:p>
        </p:txBody>
      </p:sp>
    </p:spTree>
    <p:extLst>
      <p:ext uri="{BB962C8B-B14F-4D97-AF65-F5344CB8AC3E}">
        <p14:creationId xmlns:p14="http://schemas.microsoft.com/office/powerpoint/2010/main" val="3458175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5994D-925F-CFFA-B8AF-3B752D00E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Public Perception of the police</a:t>
            </a:r>
            <a:endParaRPr lang="en-US" sz="460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6D4EF-86A7-D568-7554-5F66220C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Allen and Wong (2024)</a:t>
            </a:r>
          </a:p>
          <a:p>
            <a:r>
              <a:rPr lang="en-GB" sz="1800" dirty="0"/>
              <a:t>End violence against women (2021)</a:t>
            </a:r>
            <a:endParaRPr lang="en-GB" dirty="0"/>
          </a:p>
          <a:p>
            <a:r>
              <a:rPr lang="en-GB" sz="1800" dirty="0"/>
              <a:t>Herbert et al (2025)</a:t>
            </a:r>
            <a:endParaRPr lang="en-US" sz="1800"/>
          </a:p>
          <a:p>
            <a:r>
              <a:rPr lang="en-GB" sz="1800" dirty="0"/>
              <a:t>Jordan (2002)</a:t>
            </a:r>
          </a:p>
          <a:p>
            <a:r>
              <a:rPr lang="en-GB" sz="1800" dirty="0"/>
              <a:t>Pickering et al (2024)</a:t>
            </a:r>
          </a:p>
          <a:p>
            <a:endParaRPr lang="en-GB" sz="2200" dirty="0"/>
          </a:p>
        </p:txBody>
      </p:sp>
      <p:pic>
        <p:nvPicPr>
          <p:cNvPr id="4" name="Picture 3" descr="Flowers and signs on the ground&#10;&#10;AI-generated content may be incorrect.">
            <a:extLst>
              <a:ext uri="{FF2B5EF4-FFF2-40B4-BE49-F238E27FC236}">
                <a16:creationId xmlns:a16="http://schemas.microsoft.com/office/drawing/2014/main" id="{17380557-3989-E093-9739-5AAF3FAB94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04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3451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AEB68-553E-0FC1-E7AC-10E20609E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07" y="-217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What is FGM?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A5484-2D91-B551-B82D-5373C3BC2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309" y="927926"/>
            <a:ext cx="3104367" cy="9797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Female Genitalia mutilation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389F35-8E83-1110-2E9E-A71EA061EB38}"/>
              </a:ext>
            </a:extLst>
          </p:cNvPr>
          <p:cNvSpPr txBox="1"/>
          <p:nvPr/>
        </p:nvSpPr>
        <p:spPr>
          <a:xfrm>
            <a:off x="7995526" y="-3569"/>
            <a:ext cx="419413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dirty="0"/>
              <a:t>The Guardian (2012)</a:t>
            </a:r>
            <a:endParaRPr lang="en-US"/>
          </a:p>
          <a:p>
            <a:pPr algn="r"/>
            <a:r>
              <a:rPr lang="en-GB" dirty="0"/>
              <a:t>NHS (2024)</a:t>
            </a:r>
          </a:p>
          <a:p>
            <a:pPr algn="r"/>
            <a:r>
              <a:rPr lang="en-GB" dirty="0"/>
              <a:t>Utz-Billing, I. and </a:t>
            </a:r>
            <a:r>
              <a:rPr lang="en-GB" err="1"/>
              <a:t>Kentenich</a:t>
            </a:r>
            <a:r>
              <a:rPr lang="en-GB" dirty="0"/>
              <a:t>, H. (2008)</a:t>
            </a:r>
          </a:p>
          <a:p>
            <a:endParaRPr lang="en-GB" dirty="0"/>
          </a:p>
        </p:txBody>
      </p:sp>
      <p:pic>
        <p:nvPicPr>
          <p:cNvPr id="5" name="Picture 4" descr="Female genital mutilation: time for a ...">
            <a:extLst>
              <a:ext uri="{FF2B5EF4-FFF2-40B4-BE49-F238E27FC236}">
                <a16:creationId xmlns:a16="http://schemas.microsoft.com/office/drawing/2014/main" id="{13538D64-5EAE-0323-B11C-E72570955F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848" y="2255859"/>
            <a:ext cx="7261181" cy="4246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463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DF163-FCC4-3AC9-1ED9-796990432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74" y="1012303"/>
            <a:ext cx="10515600" cy="1325563"/>
          </a:xfrm>
        </p:spPr>
        <p:txBody>
          <a:bodyPr/>
          <a:lstStyle/>
          <a:p>
            <a:r>
              <a:rPr lang="en-GB" dirty="0"/>
              <a:t>FGM and the tools they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F5308-6EFC-19C5-B75E-A05076EEE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2939" y="4936255"/>
            <a:ext cx="5108532" cy="2754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>
                <a:solidFill>
                  <a:srgbClr val="222222"/>
                </a:solidFill>
                <a:latin typeface="Aptos"/>
                <a:cs typeface="Arial"/>
              </a:rPr>
              <a:t>Berg, Denison, and Fretheim (2010)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A3AED1-4F0C-457A-CCE2-4A9437AE304E}"/>
              </a:ext>
            </a:extLst>
          </p:cNvPr>
          <p:cNvSpPr txBox="1"/>
          <p:nvPr/>
        </p:nvSpPr>
        <p:spPr>
          <a:xfrm>
            <a:off x="7753415" y="5783238"/>
            <a:ext cx="44376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Alradie</a:t>
            </a:r>
            <a:r>
              <a:rPr lang="en-GB" dirty="0">
                <a:ea typeface="+mn-lt"/>
                <a:cs typeface="+mn-lt"/>
              </a:rPr>
              <a:t>-Mohamed, Kabir, and Arafat, (2020)</a:t>
            </a:r>
          </a:p>
          <a:p>
            <a:pPr algn="ctr"/>
            <a:r>
              <a:rPr lang="en-GB" dirty="0"/>
              <a:t>The Guardian, (2022)</a:t>
            </a:r>
          </a:p>
        </p:txBody>
      </p:sp>
      <p:pic>
        <p:nvPicPr>
          <p:cNvPr id="7" name="Picture 6" descr="To end FGM, the UK must protect girls everywhere, not just in this country  | Charlotte Proudman | The Guardian">
            <a:extLst>
              <a:ext uri="{FF2B5EF4-FFF2-40B4-BE49-F238E27FC236}">
                <a16:creationId xmlns:a16="http://schemas.microsoft.com/office/drawing/2014/main" id="{1CC608C3-785C-5405-E513-2300231FC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194" y="2334865"/>
            <a:ext cx="6576817" cy="3941915"/>
          </a:xfrm>
          <a:prstGeom prst="rect">
            <a:avLst/>
          </a:prstGeom>
        </p:spPr>
      </p:pic>
      <p:pic>
        <p:nvPicPr>
          <p:cNvPr id="9" name="Picture 8" descr="FGM booklet in a woman’s hand ">
            <a:extLst>
              <a:ext uri="{FF2B5EF4-FFF2-40B4-BE49-F238E27FC236}">
                <a16:creationId xmlns:a16="http://schemas.microsoft.com/office/drawing/2014/main" id="{AA73938B-9E92-C889-AB47-A26350AFCC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2056" y="1833824"/>
            <a:ext cx="5125886" cy="3106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724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18C67-A118-415F-39BE-05FDA19C2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/>
              <a:t>How to prevent violence against women in all communities.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788F7-6EB8-2B26-F43E-34D0CA298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/>
              <a:t>IPVA is abuse and violence.</a:t>
            </a:r>
          </a:p>
        </p:txBody>
      </p:sp>
      <p:sp>
        <p:nvSpPr>
          <p:cNvPr id="27" name="Freeform: Shape 1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1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1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: Shape 1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1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 descr="A person hugging her head&#10;&#10;AI-generated content may be incorrect.">
            <a:extLst>
              <a:ext uri="{FF2B5EF4-FFF2-40B4-BE49-F238E27FC236}">
                <a16:creationId xmlns:a16="http://schemas.microsoft.com/office/drawing/2014/main" id="{67B6ED49-7E42-66E4-1756-2CEF87DB33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3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2" name="Freeform: Shape 2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36FB58-0298-8605-582E-B22A7EBEA2B0}"/>
              </a:ext>
            </a:extLst>
          </p:cNvPr>
          <p:cNvSpPr txBox="1"/>
          <p:nvPr/>
        </p:nvSpPr>
        <p:spPr>
          <a:xfrm>
            <a:off x="9292690" y="6192609"/>
            <a:ext cx="2743199" cy="6617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/>
              <a:t>Stanley, N. </a:t>
            </a:r>
            <a:r>
              <a:rPr lang="en-GB" sz="1600" i="1" dirty="0"/>
              <a:t>et al.</a:t>
            </a:r>
            <a:r>
              <a:rPr lang="en-GB" sz="1600" dirty="0"/>
              <a:t> (2015)</a:t>
            </a:r>
            <a:endParaRPr lang="en-GB" sz="1600"/>
          </a:p>
          <a:p>
            <a:pPr>
              <a:spcAft>
                <a:spcPts val="600"/>
              </a:spcAft>
            </a:pPr>
            <a:r>
              <a:rPr lang="en-GB" sz="1600" dirty="0"/>
              <a:t>Brooks, (2020)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9234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EFD46-EC21-5F1C-29AE-BB454E4A0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" y="365125"/>
            <a:ext cx="12801597" cy="1346439"/>
          </a:xfrm>
        </p:spPr>
        <p:txBody>
          <a:bodyPr>
            <a:normAutofit/>
          </a:bodyPr>
          <a:lstStyle/>
          <a:p>
            <a:r>
              <a:rPr lang="en-GB" sz="3600" dirty="0"/>
              <a:t>What systemic reforms are needed to ensure protection.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82FBC-DA7B-7510-6609-8C0E5F285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448" y="5541680"/>
            <a:ext cx="7582421" cy="1324214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 algn="r">
              <a:buNone/>
            </a:pPr>
            <a:r>
              <a:rPr lang="en-GB" dirty="0"/>
              <a:t>Equality of Human Rights (2025)</a:t>
            </a:r>
            <a:endParaRPr lang="en-US"/>
          </a:p>
          <a:p>
            <a:pPr marL="0" indent="0" algn="r">
              <a:buNone/>
            </a:pPr>
            <a:r>
              <a:rPr lang="en-GB" dirty="0"/>
              <a:t>Government UK (2014)</a:t>
            </a:r>
          </a:p>
          <a:p>
            <a:pPr marL="0" indent="0" algn="r">
              <a:buNone/>
            </a:pPr>
            <a:r>
              <a:rPr lang="en-GB" dirty="0"/>
              <a:t>LSTM, (2025)</a:t>
            </a:r>
          </a:p>
          <a:p>
            <a:pPr marL="0" indent="0" algn="r">
              <a:buNone/>
            </a:pPr>
            <a:r>
              <a:rPr lang="en-GB" dirty="0"/>
              <a:t>Seatons, (2025)</a:t>
            </a:r>
          </a:p>
          <a:p>
            <a:endParaRPr lang="en-GB" dirty="0"/>
          </a:p>
        </p:txBody>
      </p:sp>
      <p:pic>
        <p:nvPicPr>
          <p:cNvPr id="4" name="Picture 3" descr="Help With The Court Of Protection">
            <a:extLst>
              <a:ext uri="{FF2B5EF4-FFF2-40B4-BE49-F238E27FC236}">
                <a16:creationId xmlns:a16="http://schemas.microsoft.com/office/drawing/2014/main" id="{153163DA-7ED4-11B4-66CD-5EA82E7AF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89" y="1897171"/>
            <a:ext cx="3590795" cy="4608534"/>
          </a:xfrm>
          <a:prstGeom prst="rect">
            <a:avLst/>
          </a:prstGeom>
        </p:spPr>
      </p:pic>
      <p:pic>
        <p:nvPicPr>
          <p:cNvPr id="5" name="Picture 4" descr="Protecting Children &amp; Vulnerable Adults Policy and Procedure | LSTM">
            <a:extLst>
              <a:ext uri="{FF2B5EF4-FFF2-40B4-BE49-F238E27FC236}">
                <a16:creationId xmlns:a16="http://schemas.microsoft.com/office/drawing/2014/main" id="{D68CFF93-FDF9-3362-E9CA-44444D38F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619" y="1522956"/>
            <a:ext cx="5613747" cy="3812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5572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E51E7-A232-FE13-199F-F745345BE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767" y="-112547"/>
            <a:ext cx="11340230" cy="1346439"/>
          </a:xfrm>
        </p:spPr>
        <p:txBody>
          <a:bodyPr/>
          <a:lstStyle/>
          <a:p>
            <a:r>
              <a:rPr lang="en-GB" dirty="0"/>
              <a:t>Do some Areas have higher violence than others?</a:t>
            </a:r>
          </a:p>
        </p:txBody>
      </p:sp>
      <p:pic>
        <p:nvPicPr>
          <p:cNvPr id="4" name="Content Placeholder 3" descr="A screenshot of a graph&#10;&#10;AI-generated content may be incorrect.">
            <a:extLst>
              <a:ext uri="{FF2B5EF4-FFF2-40B4-BE49-F238E27FC236}">
                <a16:creationId xmlns:a16="http://schemas.microsoft.com/office/drawing/2014/main" id="{2C5B16CA-4A9F-5020-97EB-BF7081C08A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412" y="1955838"/>
            <a:ext cx="12210196" cy="48984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82948A-3B5F-25ED-56C8-E440FCE17E14}"/>
              </a:ext>
            </a:extLst>
          </p:cNvPr>
          <p:cNvSpPr txBox="1"/>
          <p:nvPr/>
        </p:nvSpPr>
        <p:spPr>
          <a:xfrm>
            <a:off x="4667744" y="1183442"/>
            <a:ext cx="320018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/>
              <a:t>Town hill</a:t>
            </a:r>
          </a:p>
        </p:txBody>
      </p:sp>
    </p:spTree>
    <p:extLst>
      <p:ext uri="{BB962C8B-B14F-4D97-AF65-F5344CB8AC3E}">
        <p14:creationId xmlns:p14="http://schemas.microsoft.com/office/powerpoint/2010/main" val="1095384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E2EF3-7228-186E-2B5B-596552416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 2</a:t>
            </a:r>
          </a:p>
        </p:txBody>
      </p:sp>
      <p:pic>
        <p:nvPicPr>
          <p:cNvPr id="4" name="Content Placeholder 3" descr="A screenshot of a graph&#10;&#10;AI-generated content may be incorrect.">
            <a:extLst>
              <a:ext uri="{FF2B5EF4-FFF2-40B4-BE49-F238E27FC236}">
                <a16:creationId xmlns:a16="http://schemas.microsoft.com/office/drawing/2014/main" id="{161DFC08-8084-3BA9-FCE6-877DA8E611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450" y="2064461"/>
            <a:ext cx="12195529" cy="47948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ACFE25-010C-FF61-934E-B5AF08F0DED4}"/>
              </a:ext>
            </a:extLst>
          </p:cNvPr>
          <p:cNvSpPr txBox="1"/>
          <p:nvPr/>
        </p:nvSpPr>
        <p:spPr>
          <a:xfrm>
            <a:off x="4856103" y="1203471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dirty="0"/>
              <a:t>Mumbles</a:t>
            </a:r>
          </a:p>
        </p:txBody>
      </p:sp>
    </p:spTree>
    <p:extLst>
      <p:ext uri="{BB962C8B-B14F-4D97-AF65-F5344CB8AC3E}">
        <p14:creationId xmlns:p14="http://schemas.microsoft.com/office/powerpoint/2010/main" val="2711759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chester/Chelmsford: Patrols to protect vulnerable women to continue |  Essex Police">
            <a:extLst>
              <a:ext uri="{FF2B5EF4-FFF2-40B4-BE49-F238E27FC236}">
                <a16:creationId xmlns:a16="http://schemas.microsoft.com/office/drawing/2014/main" id="{0988A808-6B49-FA4D-1BC3-9D0D012FB7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50" b="1"/>
          <a:stretch>
            <a:fillRect/>
          </a:stretch>
        </p:blipFill>
        <p:spPr>
          <a:xfrm>
            <a:off x="255367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3A522-CD20-675C-E758-C283A8471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Police patrols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0E946-DCC3-E811-E7DA-0F696B226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90" y="1912283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Patrolling a low income area would reduce violence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32BDA2-60A1-A827-9153-10802D25BEEE}"/>
              </a:ext>
            </a:extLst>
          </p:cNvPr>
          <p:cNvSpPr txBox="1"/>
          <p:nvPr/>
        </p:nvSpPr>
        <p:spPr>
          <a:xfrm>
            <a:off x="267274" y="5661009"/>
            <a:ext cx="4246321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Essex Police (2025)</a:t>
            </a:r>
          </a:p>
          <a:p>
            <a:pPr>
              <a:spcAft>
                <a:spcPts val="600"/>
              </a:spcAft>
            </a:pPr>
            <a:r>
              <a:rPr lang="en-GB" dirty="0"/>
              <a:t>National Police Chief Council (2024)</a:t>
            </a:r>
          </a:p>
        </p:txBody>
      </p:sp>
    </p:spTree>
    <p:extLst>
      <p:ext uri="{BB962C8B-B14F-4D97-AF65-F5344CB8AC3E}">
        <p14:creationId xmlns:p14="http://schemas.microsoft.com/office/powerpoint/2010/main" val="2935550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elebrating women in policing">
            <a:extLst>
              <a:ext uri="{FF2B5EF4-FFF2-40B4-BE49-F238E27FC236}">
                <a16:creationId xmlns:a16="http://schemas.microsoft.com/office/drawing/2014/main" id="{D0EDE119-2179-1BF9-B0F1-841FE58616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" y="1"/>
            <a:ext cx="12191999" cy="6858000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4B4B6-BF31-A41C-6738-6BC516492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3E7D6-E507-C82B-82E9-7748D1224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19" y="6059086"/>
            <a:ext cx="6931319" cy="3497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>
                <a:solidFill>
                  <a:schemeClr val="tx1">
                    <a:lumMod val="85000"/>
                    <a:lumOff val="15000"/>
                  </a:schemeClr>
                </a:solidFill>
              </a:rPr>
              <a:t>Kimberly (2000)</a:t>
            </a:r>
          </a:p>
        </p:txBody>
      </p:sp>
    </p:spTree>
    <p:extLst>
      <p:ext uri="{BB962C8B-B14F-4D97-AF65-F5344CB8AC3E}">
        <p14:creationId xmlns:p14="http://schemas.microsoft.com/office/powerpoint/2010/main" val="816599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unning Library In Maryland Is An Underrated Treasure Trove With Grand  Architecture">
            <a:extLst>
              <a:ext uri="{FF2B5EF4-FFF2-40B4-BE49-F238E27FC236}">
                <a16:creationId xmlns:a16="http://schemas.microsoft.com/office/drawing/2014/main" id="{793550EB-CBBF-08C6-127C-17E15D3450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4815D-8F7B-0360-DD77-99B913195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4377" y="31199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501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5C24D-2FC4-73A7-F864-FF3BC58FF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" y="-1087"/>
            <a:ext cx="12175298" cy="684610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ea typeface="+mn-lt"/>
                <a:cs typeface="+mn-lt"/>
              </a:rPr>
              <a:t>Allan, G and Wong, H (2024) </a:t>
            </a:r>
            <a:r>
              <a:rPr lang="en-GB" sz="1600" i="1" dirty="0">
                <a:ea typeface="+mn-lt"/>
                <a:cs typeface="+mn-lt"/>
              </a:rPr>
              <a:t>Police service strength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https://commonslibrary.parliament.uk/research-briefings/sn00634/</a:t>
            </a:r>
            <a:r>
              <a:rPr lang="en-GB" sz="1600" dirty="0">
                <a:ea typeface="+mn-lt"/>
                <a:cs typeface="+mn-lt"/>
              </a:rPr>
              <a:t> (Accessed: 16/12/2025).</a:t>
            </a:r>
            <a:endParaRPr lang="en-US" dirty="0"/>
          </a:p>
          <a:p>
            <a:r>
              <a:rPr lang="en-GB" sz="1600" dirty="0" err="1">
                <a:ea typeface="+mn-lt"/>
                <a:cs typeface="+mn-lt"/>
              </a:rPr>
              <a:t>Alradie</a:t>
            </a:r>
            <a:r>
              <a:rPr lang="en-GB" sz="1600" dirty="0">
                <a:ea typeface="+mn-lt"/>
                <a:cs typeface="+mn-lt"/>
              </a:rPr>
              <a:t>-Mohamed, A., Kabir, R. and Arafat, S.M.Y. (2020) ‘Decision-Making Process in Female Genital Mutilation: A Systematic Review’, </a:t>
            </a:r>
            <a:r>
              <a:rPr lang="en-GB" sz="1600" i="1" dirty="0">
                <a:ea typeface="+mn-lt"/>
                <a:cs typeface="+mn-lt"/>
              </a:rPr>
              <a:t>International journal of environmental research and public health</a:t>
            </a:r>
            <a:r>
              <a:rPr lang="en-GB" sz="1600" dirty="0">
                <a:ea typeface="+mn-lt"/>
                <a:cs typeface="+mn-lt"/>
              </a:rPr>
              <a:t>, 17(10), p. 3362.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https://doi.org/10.3390/ijerph17103362.(Accessed</a:t>
            </a:r>
            <a:r>
              <a:rPr lang="en-GB" sz="1600" dirty="0">
                <a:ea typeface="+mn-lt"/>
                <a:cs typeface="+mn-lt"/>
              </a:rPr>
              <a:t>: 18/11/2025).</a:t>
            </a:r>
            <a:endParaRPr lang="en-GB" sz="1600"/>
          </a:p>
          <a:p>
            <a:r>
              <a:rPr lang="en-GB" sz="1600" dirty="0">
                <a:solidFill>
                  <a:srgbClr val="000000"/>
                </a:solidFill>
                <a:latin typeface="Aptos"/>
                <a:cs typeface="Arial"/>
              </a:rPr>
              <a:t>Berg R.C., Denison, E.M.L. and Fretheim, A., 2010.</a:t>
            </a:r>
            <a:r>
              <a:rPr lang="en-GB" sz="1600" i="1" dirty="0">
                <a:solidFill>
                  <a:srgbClr val="000000"/>
                </a:solidFill>
                <a:latin typeface="Aptos"/>
                <a:cs typeface="Arial"/>
              </a:rPr>
              <a:t> Factors promoting and hindering the practice of female genital mutilation/cutting (FGM/C).</a:t>
            </a:r>
            <a:r>
              <a:rPr lang="en-GB" sz="1600" dirty="0">
                <a:solidFill>
                  <a:srgbClr val="000000"/>
                </a:solidFill>
                <a:latin typeface="Aptos"/>
                <a:cs typeface="Arial"/>
              </a:rPr>
              <a:t> Norwegian Knowledge Centre for the Health Services. (Accessed: 18/11/2025).</a:t>
            </a:r>
          </a:p>
          <a:p>
            <a:r>
              <a:rPr lang="en-GB" sz="1600" dirty="0"/>
              <a:t>Brooks, W (2020)</a:t>
            </a:r>
            <a:r>
              <a:rPr lang="en-GB" sz="1600" i="1" dirty="0"/>
              <a:t> Violence against women is a manifestation of unequal power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https://www.wendybrooks.com.au/2020/11/25/violence-against-women-is-a-manifestation-of-unequal-power/</a:t>
            </a:r>
            <a:r>
              <a:rPr lang="en-GB" sz="1600" dirty="0">
                <a:ea typeface="+mn-lt"/>
                <a:cs typeface="+mn-lt"/>
              </a:rPr>
              <a:t> (Accessed: 13/11/2020).</a:t>
            </a:r>
            <a:endParaRPr lang="en-GB" sz="1600" dirty="0"/>
          </a:p>
          <a:p>
            <a:r>
              <a:rPr lang="en-GB" sz="1600" dirty="0"/>
              <a:t>Elkin, M (2021)</a:t>
            </a:r>
            <a:r>
              <a:rPr lang="en-GB" sz="1600" i="1" dirty="0"/>
              <a:t> violence against women and girls helping to understand the problem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5"/>
              </a:rPr>
              <a:t>https://blog.ons.gov.uk/2021/11/24/violence-against-women-and-girls-helping-to-understand-the-scale-and-impact-of-the-problem/</a:t>
            </a:r>
            <a:r>
              <a:rPr lang="en-GB" sz="1600" dirty="0">
                <a:ea typeface="+mn-lt"/>
                <a:cs typeface="+mn-lt"/>
              </a:rPr>
              <a:t> (Accessed: 13/11/2025).</a:t>
            </a:r>
            <a:endParaRPr lang="en-GB" sz="1600" dirty="0"/>
          </a:p>
          <a:p>
            <a:r>
              <a:rPr lang="en-GB" sz="1600" dirty="0"/>
              <a:t>End violence against women (2021)</a:t>
            </a:r>
            <a:r>
              <a:rPr lang="en-GB" sz="1600" i="1" dirty="0"/>
              <a:t> Almost half of women have less trust in police following Serah Everard Murder.</a:t>
            </a:r>
            <a:r>
              <a:rPr lang="en-GB" sz="1600" dirty="0"/>
              <a:t> Available at. </a:t>
            </a:r>
            <a:r>
              <a:rPr lang="en-GB" sz="1600" dirty="0">
                <a:ea typeface="+mn-lt"/>
                <a:cs typeface="+mn-lt"/>
                <a:hlinkClick r:id="rId6"/>
              </a:rPr>
              <a:t>https://www.endviolenceagainstwomen.org.uk/almost-half-of-women-have-less-trust-in-police-following-sarah-everard-murder/</a:t>
            </a:r>
            <a:r>
              <a:rPr lang="en-GB" sz="1600" dirty="0">
                <a:ea typeface="+mn-lt"/>
                <a:cs typeface="+mn-lt"/>
              </a:rPr>
              <a:t> (Accessed: 13/12/2025).</a:t>
            </a:r>
            <a:endParaRPr lang="en-GB" sz="1600" dirty="0"/>
          </a:p>
          <a:p>
            <a:r>
              <a:rPr lang="en-GB" sz="1600" dirty="0"/>
              <a:t>Essex Police (2025) </a:t>
            </a:r>
            <a:r>
              <a:rPr lang="en-GB" sz="1600" i="1" dirty="0"/>
              <a:t>Patrols to protect vulnerable women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7"/>
              </a:rPr>
              <a:t>https://www.essex.police.uk/news/essex/news/news/2025/february/colchester-chelmsford-fortina/</a:t>
            </a:r>
            <a:r>
              <a:rPr lang="en-GB" sz="1600" dirty="0">
                <a:ea typeface="+mn-lt"/>
                <a:cs typeface="+mn-lt"/>
              </a:rPr>
              <a:t> (Accessed: 13/12/2025).</a:t>
            </a:r>
            <a:endParaRPr lang="en-GB" sz="1600" dirty="0"/>
          </a:p>
          <a:p>
            <a:r>
              <a:rPr lang="en-GB" sz="1600" dirty="0"/>
              <a:t>Equality of Human Rights (2025) </a:t>
            </a:r>
            <a:r>
              <a:rPr lang="en-GB" sz="1600" i="1" dirty="0"/>
              <a:t>Violence against women and girls: UK Government Action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8"/>
              </a:rPr>
              <a:t>https://www.equalityhumanrights.com/human-rights/human-rights-tracker/violence-against-women-and-girls-uk-government-action</a:t>
            </a:r>
            <a:r>
              <a:rPr lang="en-GB" sz="1600" dirty="0">
                <a:ea typeface="+mn-lt"/>
                <a:cs typeface="+mn-lt"/>
              </a:rPr>
              <a:t> (Accessed: 18/11/2025).</a:t>
            </a:r>
            <a:endParaRPr lang="en-GB" sz="1600" dirty="0"/>
          </a:p>
          <a:p>
            <a:r>
              <a:rPr lang="en-GB" sz="1600" err="1"/>
              <a:t>Fulu</a:t>
            </a:r>
            <a:r>
              <a:rPr lang="en-GB" sz="1600" dirty="0"/>
              <a:t>, et al,. (2014) </a:t>
            </a:r>
            <a:r>
              <a:rPr lang="en-GB" sz="1600" i="1" dirty="0"/>
              <a:t>What works to prevent violence against women and girls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9"/>
              </a:rPr>
              <a:t>https://assets.publishing.service.gov.uk/media/57a089a8ed915d3cfd00037c/What_Works_Inception_Report_June_2014_AnnexF_WG23_paper_prevention_interventions.pdf</a:t>
            </a:r>
            <a:r>
              <a:rPr lang="en-GB" sz="1600" dirty="0">
                <a:ea typeface="+mn-lt"/>
                <a:cs typeface="+mn-lt"/>
              </a:rPr>
              <a:t> (Accessed: 6/12/2025).</a:t>
            </a:r>
            <a:endParaRPr lang="en-GB" sz="1600" dirty="0"/>
          </a:p>
          <a:p>
            <a:endParaRPr lang="en-GB" sz="16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300770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78496-E5E9-452D-B501-C3D96A91C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3" y="186803"/>
            <a:ext cx="12175297" cy="667909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Government UK (2014) </a:t>
            </a:r>
            <a:r>
              <a:rPr lang="en-GB" sz="1600" i="1" dirty="0">
                <a:ea typeface="+mn-lt"/>
                <a:cs typeface="+mn-lt"/>
              </a:rPr>
              <a:t>Serious crime bill: related documents. </a:t>
            </a:r>
            <a:r>
              <a:rPr lang="en-GB" sz="1600" dirty="0">
                <a:ea typeface="+mn-lt"/>
                <a:cs typeface="+mn-lt"/>
              </a:rPr>
              <a:t>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https://www.gov.uk/government/publications/serious-crime-bill-overarching-documents</a:t>
            </a:r>
            <a:r>
              <a:rPr lang="en-GB" sz="1600" dirty="0">
                <a:ea typeface="+mn-lt"/>
                <a:cs typeface="+mn-lt"/>
              </a:rPr>
              <a:t> (Accessed: 18/11/2025).</a:t>
            </a: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Herbert, S.R.J. </a:t>
            </a:r>
            <a:r>
              <a:rPr lang="en-GB" sz="1600" i="1" dirty="0">
                <a:ea typeface="+mn-lt"/>
                <a:cs typeface="+mn-lt"/>
              </a:rPr>
              <a:t>et al.</a:t>
            </a:r>
            <a:r>
              <a:rPr lang="en-GB" sz="1600" dirty="0">
                <a:ea typeface="+mn-lt"/>
                <a:cs typeface="+mn-lt"/>
              </a:rPr>
              <a:t> (2025) ‘How the Sarah Everard Case has Changed Public Perceptions of Police Officers’, </a:t>
            </a:r>
            <a:r>
              <a:rPr lang="en-GB" sz="1600" i="1" dirty="0">
                <a:ea typeface="+mn-lt"/>
                <a:cs typeface="+mn-lt"/>
              </a:rPr>
              <a:t>Violence against women</a:t>
            </a:r>
            <a:r>
              <a:rPr lang="en-GB" sz="1600" dirty="0">
                <a:ea typeface="+mn-lt"/>
                <a:cs typeface="+mn-lt"/>
              </a:rPr>
              <a:t>, p. 10778012251366237.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https://doi.org/10.1177/10778012251366237</a:t>
            </a:r>
            <a:r>
              <a:rPr lang="en-GB" sz="1600" dirty="0">
                <a:ea typeface="+mn-lt"/>
                <a:cs typeface="+mn-lt"/>
              </a:rPr>
              <a:t>. (Accessed: 13/12/2025).LSTM, (2025) </a:t>
            </a:r>
            <a:r>
              <a:rPr lang="en-GB" sz="1600" i="1" dirty="0">
                <a:ea typeface="+mn-lt"/>
                <a:cs typeface="+mn-lt"/>
              </a:rPr>
              <a:t>Protecting children and vulnerable adults policy and procedure.</a:t>
            </a:r>
            <a:r>
              <a:rPr lang="en-GB" sz="1600" dirty="0">
                <a:ea typeface="+mn-lt"/>
                <a:cs typeface="+mn-lt"/>
              </a:rPr>
              <a:t>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https://www.lstmed.ac.uk/protecting-children-vulnerable-adults-policy-and-procedure</a:t>
            </a:r>
            <a:r>
              <a:rPr lang="en-GB" sz="1600" dirty="0">
                <a:ea typeface="+mn-lt"/>
                <a:cs typeface="+mn-lt"/>
              </a:rPr>
              <a:t> (Accessed: 18/11/2025).</a:t>
            </a:r>
            <a:endParaRPr lang="en-GB" sz="1600" dirty="0"/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Jordan, J. (2002) ‘Will any woman do?: Police, gender and rape victims’, </a:t>
            </a:r>
            <a:r>
              <a:rPr lang="en-GB" sz="1600" i="1" dirty="0">
                <a:ea typeface="+mn-lt"/>
                <a:cs typeface="+mn-lt"/>
              </a:rPr>
              <a:t>Policing : an international journal of police strategies &amp; management</a:t>
            </a:r>
            <a:r>
              <a:rPr lang="en-GB" sz="1600" dirty="0">
                <a:ea typeface="+mn-lt"/>
                <a:cs typeface="+mn-lt"/>
              </a:rPr>
              <a:t>, 25(2), pp. 319–344. Available at: </a:t>
            </a:r>
            <a:r>
              <a:rPr lang="en-GB" sz="1600" dirty="0">
                <a:ea typeface="+mn-lt"/>
                <a:cs typeface="+mn-lt"/>
                <a:hlinkClick r:id="rId5"/>
              </a:rPr>
              <a:t>https://doi.org/10.1108/13639510210429392</a:t>
            </a:r>
            <a:r>
              <a:rPr lang="en-GB" sz="1600" dirty="0">
                <a:ea typeface="+mn-lt"/>
                <a:cs typeface="+mn-lt"/>
              </a:rPr>
              <a:t>. (Accessed: 16/12/2025).</a:t>
            </a: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Kimberly, L (2000) </a:t>
            </a:r>
            <a:r>
              <a:rPr lang="en-GB" sz="1600" i="1" dirty="0">
                <a:ea typeface="+mn-lt"/>
                <a:cs typeface="+mn-lt"/>
              </a:rPr>
              <a:t>Hiring and retaining more women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6"/>
              </a:rPr>
              <a:t>https://eric.ed.gov/?id=ED473183</a:t>
            </a:r>
            <a:r>
              <a:rPr lang="en-GB" sz="1600" dirty="0">
                <a:ea typeface="+mn-lt"/>
                <a:cs typeface="+mn-lt"/>
              </a:rPr>
              <a:t> (Accessed: 16/12/2025).</a:t>
            </a: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Metropolitan Police (2025) </a:t>
            </a:r>
            <a:r>
              <a:rPr lang="en-GB" sz="1600" i="1" dirty="0">
                <a:ea typeface="+mn-lt"/>
                <a:cs typeface="+mn-lt"/>
              </a:rPr>
              <a:t>Female Genital Mutilation (FGM)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7"/>
              </a:rPr>
              <a:t>https://www.met.police.uk/advice/advice-and-information/fgm/female-genital-mutilation-fgm/</a:t>
            </a:r>
            <a:r>
              <a:rPr lang="en-GB" sz="1600" dirty="0">
                <a:ea typeface="+mn-lt"/>
                <a:cs typeface="+mn-lt"/>
              </a:rPr>
              <a:t> (Accessed: 17/12/2025).</a:t>
            </a: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National Police Chief Council (2024) </a:t>
            </a:r>
            <a:r>
              <a:rPr lang="en-GB" sz="1600" i="1" dirty="0">
                <a:ea typeface="+mn-lt"/>
                <a:cs typeface="+mn-lt"/>
              </a:rPr>
              <a:t>Violence Against women and Girls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8"/>
              </a:rPr>
              <a:t>https://shorturl.at/C1o1u</a:t>
            </a:r>
            <a:r>
              <a:rPr lang="en-GB" sz="1600" dirty="0">
                <a:ea typeface="+mn-lt"/>
                <a:cs typeface="+mn-lt"/>
              </a:rPr>
              <a:t> (Accessed: 13/12/2025).</a:t>
            </a: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NHS (2024) </a:t>
            </a:r>
            <a:r>
              <a:rPr lang="en-GB" sz="1600" i="1" dirty="0">
                <a:ea typeface="+mn-lt"/>
                <a:cs typeface="+mn-lt"/>
              </a:rPr>
              <a:t>Female </a:t>
            </a:r>
            <a:r>
              <a:rPr lang="en-GB" sz="1600" i="1">
                <a:ea typeface="+mn-lt"/>
                <a:cs typeface="+mn-lt"/>
              </a:rPr>
              <a:t>Genital</a:t>
            </a:r>
            <a:r>
              <a:rPr lang="en-GB" sz="1600" i="1" dirty="0">
                <a:ea typeface="+mn-lt"/>
                <a:cs typeface="+mn-lt"/>
              </a:rPr>
              <a:t> Mutilation</a:t>
            </a:r>
            <a:r>
              <a:rPr lang="en-GB" sz="1600" dirty="0">
                <a:ea typeface="+mn-lt"/>
                <a:cs typeface="+mn-lt"/>
              </a:rPr>
              <a:t>. Available at: </a:t>
            </a:r>
            <a:r>
              <a:rPr lang="en-GB" sz="1600" dirty="0">
                <a:ea typeface="+mn-lt"/>
                <a:cs typeface="+mn-lt"/>
                <a:hlinkClick r:id="rId9"/>
              </a:rPr>
              <a:t>https://digital.nhs.uk/data-and-information/publications/statistical/female-genital-mutilation/january---march-2024</a:t>
            </a:r>
            <a:r>
              <a:rPr lang="en-GB" sz="1600" dirty="0">
                <a:ea typeface="+mn-lt"/>
                <a:cs typeface="+mn-lt"/>
              </a:rPr>
              <a:t> (Accessed: 17/12/2025).</a:t>
            </a:r>
          </a:p>
          <a:p>
            <a:pPr>
              <a:buFont typeface="Arial"/>
              <a:buChar char="•"/>
            </a:pPr>
            <a:r>
              <a:rPr lang="en-GB" sz="1600" dirty="0">
                <a:ea typeface="+mn-lt"/>
                <a:cs typeface="+mn-lt"/>
              </a:rPr>
              <a:t>North Wales Police (2023)</a:t>
            </a:r>
            <a:r>
              <a:rPr lang="en-GB" sz="1600" i="1" dirty="0">
                <a:ea typeface="+mn-lt"/>
                <a:cs typeface="+mn-lt"/>
              </a:rPr>
              <a:t> Positive outcomes for all violence against woman and girls</a:t>
            </a:r>
            <a:r>
              <a:rPr lang="en-GB" sz="1600" dirty="0">
                <a:ea typeface="+mn-lt"/>
                <a:cs typeface="+mn-lt"/>
              </a:rPr>
              <a:t>. Available at: </a:t>
            </a:r>
            <a:r>
              <a:rPr lang="en-GB" sz="1600" dirty="0">
                <a:ea typeface="+mn-lt"/>
                <a:cs typeface="+mn-lt"/>
                <a:hlinkClick r:id="rId10"/>
              </a:rPr>
              <a:t>https://www.northwales.police.uk/news/north-wales/news/news/2023/july/positive-outcomes-for-all-violence-against-women-and-girls-offences-in-north-wales-to-be-published-each-month/</a:t>
            </a:r>
            <a:r>
              <a:rPr lang="en-GB" sz="1600" dirty="0">
                <a:ea typeface="+mn-lt"/>
                <a:cs typeface="+mn-lt"/>
              </a:rPr>
              <a:t> (Accessed: 13/11/2025).</a:t>
            </a:r>
            <a:endParaRPr lang="en-US" sz="1600">
              <a:ea typeface="+mn-lt"/>
              <a:cs typeface="+mn-lt"/>
            </a:endParaRPr>
          </a:p>
          <a:p>
            <a:pPr>
              <a:buNone/>
            </a:pPr>
            <a:r>
              <a:rPr lang="en-GB" sz="1600" dirty="0">
                <a:ea typeface="+mn-lt"/>
                <a:cs typeface="+mn-lt"/>
              </a:rPr>
              <a:t>Pickering, S. </a:t>
            </a:r>
            <a:r>
              <a:rPr lang="en-GB" sz="1600" i="1" dirty="0">
                <a:ea typeface="+mn-lt"/>
                <a:cs typeface="+mn-lt"/>
              </a:rPr>
              <a:t>et al.</a:t>
            </a:r>
            <a:r>
              <a:rPr lang="en-GB" sz="1600" dirty="0">
                <a:ea typeface="+mn-lt"/>
                <a:cs typeface="+mn-lt"/>
              </a:rPr>
              <a:t> (2024) ‘London, you have a problem with women: trust towards the police in England’, </a:t>
            </a:r>
            <a:r>
              <a:rPr lang="en-GB" sz="1600" i="1" dirty="0">
                <a:ea typeface="+mn-lt"/>
                <a:cs typeface="+mn-lt"/>
              </a:rPr>
              <a:t>Policing and Society</a:t>
            </a:r>
            <a:r>
              <a:rPr lang="en-GB" sz="1600" dirty="0">
                <a:ea typeface="+mn-lt"/>
                <a:cs typeface="+mn-lt"/>
              </a:rPr>
              <a:t>, 34, pp. 747–762. Available at: </a:t>
            </a:r>
            <a:r>
              <a:rPr lang="en-GB" sz="1600" dirty="0">
                <a:ea typeface="+mn-lt"/>
                <a:cs typeface="+mn-lt"/>
                <a:hlinkClick r:id="rId11"/>
              </a:rPr>
              <a:t>https://doi.org/10.1080/10439463.2024.2334009</a:t>
            </a:r>
            <a:r>
              <a:rPr lang="en-GB" sz="1600" dirty="0"/>
              <a:t> (Accessed: 13/12/2025).    </a:t>
            </a:r>
          </a:p>
          <a:p>
            <a:pPr marL="0" indent="0">
              <a:buNone/>
            </a:pPr>
            <a:r>
              <a:rPr lang="en-GB" sz="1600" dirty="0"/>
              <a:t>  </a:t>
            </a:r>
            <a:r>
              <a:rPr lang="en-GB" sz="1600" err="1"/>
              <a:t>Seatons</a:t>
            </a:r>
            <a:r>
              <a:rPr lang="en-GB" sz="1600" dirty="0"/>
              <a:t>, (2025) </a:t>
            </a:r>
            <a:r>
              <a:rPr lang="en-GB" sz="1600" i="1" dirty="0"/>
              <a:t>Court of Protection.</a:t>
            </a:r>
            <a:r>
              <a:rPr lang="en-GB" sz="1600" dirty="0"/>
              <a:t> Available at: </a:t>
            </a:r>
            <a:r>
              <a:rPr lang="en-GB" sz="1600" dirty="0">
                <a:ea typeface="+mn-lt"/>
                <a:cs typeface="+mn-lt"/>
                <a:hlinkClick r:id="rId12"/>
              </a:rPr>
              <a:t>https://seatons.co.uk/legal-services/court-of-protection/</a:t>
            </a:r>
            <a:r>
              <a:rPr lang="en-GB" sz="1600" dirty="0">
                <a:ea typeface="+mn-lt"/>
                <a:cs typeface="+mn-lt"/>
              </a:rPr>
              <a:t> (Accessed: 18/11/2025).</a:t>
            </a:r>
            <a:endParaRPr lang="en-GB" sz="1600" dirty="0"/>
          </a:p>
          <a:p>
            <a:r>
              <a:rPr lang="en-GB" sz="1600" dirty="0"/>
              <a:t>Smith, M. (2008) </a:t>
            </a:r>
            <a:r>
              <a:rPr lang="en-GB" sz="1600" i="1" dirty="0"/>
              <a:t>Systematic school reform.</a:t>
            </a:r>
            <a:r>
              <a:rPr lang="en-GB" sz="1600" dirty="0"/>
              <a:t> Available at: </a:t>
            </a:r>
            <a:r>
              <a:rPr lang="en-GB" sz="1600" dirty="0">
                <a:ea typeface="+mn-lt"/>
                <a:cs typeface="+mn-lt"/>
                <a:hlinkClick r:id="rId13"/>
              </a:rPr>
              <a:t>https://www.researchgate.net/publication/233218215_Systemic_school_reform#:~:text=the%20observed%20misclassification.-,...,%2C%201993a).%20</a:t>
            </a:r>
            <a:r>
              <a:rPr lang="en-GB" sz="1600" dirty="0">
                <a:ea typeface="+mn-lt"/>
                <a:cs typeface="+mn-lt"/>
              </a:rPr>
              <a:t>... (Accessed: 18/11/2025).</a:t>
            </a:r>
            <a:endParaRPr lang="en-GB" sz="1600" dirty="0"/>
          </a:p>
          <a:p>
            <a:r>
              <a:rPr lang="en-GB" sz="1600" dirty="0"/>
              <a:t>South Wales Police (2025) </a:t>
            </a:r>
            <a:r>
              <a:rPr lang="en-GB" sz="1600" i="1" dirty="0"/>
              <a:t>Mumbles</a:t>
            </a:r>
            <a:r>
              <a:rPr lang="en-GB" sz="1600" dirty="0"/>
              <a:t>. Available at: </a:t>
            </a:r>
            <a:r>
              <a:rPr lang="en-GB" sz="1600" dirty="0">
                <a:ea typeface="+mn-lt"/>
                <a:cs typeface="+mn-lt"/>
                <a:hlinkClick r:id="rId14"/>
              </a:rPr>
              <a:t>https://www.police.uk/pu/your-area/south-wales-police/mumbles/?yourlocalpolicingteam=about-us</a:t>
            </a:r>
            <a:r>
              <a:rPr lang="en-GB" sz="1600" dirty="0">
                <a:ea typeface="+mn-lt"/>
                <a:cs typeface="+mn-lt"/>
              </a:rPr>
              <a:t> (Accessed: 6/12/2025).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580730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4D571-07E0-A0CC-3B9D-C862E50C2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-1087"/>
            <a:ext cx="12175298" cy="68461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Stanley, N. </a:t>
            </a:r>
            <a:r>
              <a:rPr lang="en-GB" sz="2000" i="1" dirty="0"/>
              <a:t>et al.</a:t>
            </a:r>
            <a:r>
              <a:rPr lang="en-GB" sz="2000" dirty="0"/>
              <a:t> (2015) ‘Preventing domestic abuse for children and young people: A review of school-based interventions’, </a:t>
            </a:r>
            <a:r>
              <a:rPr lang="en-GB" sz="2000" i="1" dirty="0"/>
              <a:t>Children and youth services review</a:t>
            </a:r>
            <a:r>
              <a:rPr lang="en-GB" sz="2000" dirty="0"/>
              <a:t>, 59, pp. 120–131. Available at: </a:t>
            </a:r>
            <a:r>
              <a:rPr lang="en-GB" sz="2000" dirty="0">
                <a:hlinkClick r:id="rId2"/>
              </a:rPr>
              <a:t>https://doi.org/10.1016/j.childyouth.2015.10.018</a:t>
            </a:r>
            <a:r>
              <a:rPr lang="en-GB" sz="2000" dirty="0"/>
              <a:t>. (Accessed: 13/11/2025).</a:t>
            </a:r>
            <a:endParaRPr lang="en-US" sz="2000" dirty="0"/>
          </a:p>
          <a:p>
            <a:r>
              <a:rPr lang="en-GB" sz="2000" dirty="0"/>
              <a:t>The Guardian (2022)</a:t>
            </a:r>
            <a:r>
              <a:rPr lang="en-GB" sz="2000" i="1" dirty="0"/>
              <a:t> To End FGM, the UK must protect all girls everywhere</a:t>
            </a:r>
            <a:r>
              <a:rPr lang="en-GB" sz="2000" dirty="0"/>
              <a:t>. Available at: </a:t>
            </a:r>
            <a:r>
              <a:rPr lang="en-GB" sz="2000" dirty="0">
                <a:hlinkClick r:id="rId3"/>
              </a:rPr>
              <a:t>https://www.theguardian.com/global-development/2022/mar/01/to-end-fgm-the-uk-must-protect-girls-everywhere-not-just-in-this-country</a:t>
            </a:r>
            <a:r>
              <a:rPr lang="en-GB" sz="2000" dirty="0"/>
              <a:t> (Accessed: 18/11/2025).</a:t>
            </a:r>
            <a:endParaRPr lang="en-US" sz="2000"/>
          </a:p>
          <a:p>
            <a:r>
              <a:rPr lang="en-GB" sz="2000" dirty="0"/>
              <a:t>The Guardian (2012) </a:t>
            </a:r>
            <a:r>
              <a:rPr lang="en-GB" sz="2000" i="1" dirty="0"/>
              <a:t>Female genital mutilation; time for a prosecution</a:t>
            </a:r>
            <a:r>
              <a:rPr lang="en-GB" sz="2000" dirty="0"/>
              <a:t>. Available at: </a:t>
            </a:r>
            <a:r>
              <a:rPr lang="en-GB" sz="2000" dirty="0">
                <a:hlinkClick r:id="rId4"/>
              </a:rPr>
              <a:t>https://www.theguardian.com/law/2012/nov/13/female-genital-mutilation-prosection-uk</a:t>
            </a:r>
            <a:r>
              <a:rPr lang="en-GB" sz="2000" dirty="0"/>
              <a:t> (Accessed: 13/11/2025).</a:t>
            </a:r>
            <a:endParaRPr lang="en-US" sz="2000"/>
          </a:p>
          <a:p>
            <a:r>
              <a:rPr lang="en-GB" sz="2000" dirty="0"/>
              <a:t>Utz-Billing, I. and </a:t>
            </a:r>
            <a:r>
              <a:rPr lang="en-GB" sz="2000" err="1"/>
              <a:t>Kentenich</a:t>
            </a:r>
            <a:r>
              <a:rPr lang="en-GB" sz="2000" dirty="0"/>
              <a:t>, H. (2008) ‘Female genital mutilation: an injury, physical and mental harm’, </a:t>
            </a:r>
            <a:r>
              <a:rPr lang="en-GB" sz="2000" i="1" dirty="0"/>
              <a:t>Journal of psychosomatic obstetrics and gynaecology</a:t>
            </a:r>
            <a:r>
              <a:rPr lang="en-GB" sz="2000" dirty="0"/>
              <a:t>, 29(4), pp. 225–229. Available at: </a:t>
            </a:r>
            <a:r>
              <a:rPr lang="en-GB" sz="2000" dirty="0">
                <a:hlinkClick r:id="rId5"/>
              </a:rPr>
              <a:t>https://doi.org/10.1080/01674820802547087</a:t>
            </a:r>
            <a:r>
              <a:rPr lang="en-GB" sz="2000" dirty="0"/>
              <a:t>. (Accessed: 13/11/2025).</a:t>
            </a:r>
          </a:p>
        </p:txBody>
      </p:sp>
    </p:spTree>
    <p:extLst>
      <p:ext uri="{BB962C8B-B14F-4D97-AF65-F5344CB8AC3E}">
        <p14:creationId xmlns:p14="http://schemas.microsoft.com/office/powerpoint/2010/main" val="134519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Name: Harvey Thomas Student Number: 2305659 Module Code: BMPL6018A Lecturer: Jane Davies</vt:lpstr>
      <vt:lpstr>Table of contents</vt:lpstr>
      <vt:lpstr>introduction</vt:lpstr>
      <vt:lpstr>Police Response to Violence Against Women</vt:lpstr>
      <vt:lpstr>Public Perception of the police</vt:lpstr>
      <vt:lpstr>What is FGM?</vt:lpstr>
      <vt:lpstr>FGM and the tools they use</vt:lpstr>
      <vt:lpstr>How to prevent violence against women in all communities.</vt:lpstr>
      <vt:lpstr>What systemic reforms are needed to ensure protection.</vt:lpstr>
      <vt:lpstr>Do some Areas have higher violence than others?</vt:lpstr>
      <vt:lpstr>Area 2</vt:lpstr>
      <vt:lpstr>Police patrols</vt:lpstr>
      <vt:lpstr>Conclusion</vt:lpstr>
      <vt:lpstr>Reference list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945</cp:revision>
  <dcterms:created xsi:type="dcterms:W3CDTF">2025-11-12T12:12:39Z</dcterms:created>
  <dcterms:modified xsi:type="dcterms:W3CDTF">2026-01-05T16:53:46Z</dcterms:modified>
</cp:coreProperties>
</file>