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82" r:id="rId3"/>
    <p:sldId id="268" r:id="rId4"/>
    <p:sldId id="275" r:id="rId5"/>
    <p:sldId id="280" r:id="rId6"/>
    <p:sldId id="259" r:id="rId7"/>
    <p:sldId id="270" r:id="rId8"/>
    <p:sldId id="267" r:id="rId9"/>
    <p:sldId id="278" r:id="rId10"/>
    <p:sldId id="283" r:id="rId11"/>
    <p:sldId id="260" r:id="rId12"/>
    <p:sldId id="261" r:id="rId13"/>
    <p:sldId id="257" r:id="rId14"/>
    <p:sldId id="265" r:id="rId15"/>
    <p:sldId id="273" r:id="rId16"/>
    <p:sldId id="277" r:id="rId17"/>
  </p:sldIdLst>
  <p:sldSz cx="9144000" cy="6858000" type="screen4x3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674" autoAdjust="0"/>
  </p:normalViewPr>
  <p:slideViewPr>
    <p:cSldViewPr snapToGrid="0" snapToObjects="1">
      <p:cViewPr varScale="1">
        <p:scale>
          <a:sx n="101" d="100"/>
          <a:sy n="101" d="100"/>
        </p:scale>
        <p:origin x="191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46D35F-CF92-B743-9A54-F92D1F9EFDE3}" type="doc">
      <dgm:prSet loTypeId="urn:microsoft.com/office/officeart/2005/8/layout/process3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38152A-5477-674F-BD05-197F32ED97D3}">
      <dgm:prSet phldrT="[Text]" custT="1"/>
      <dgm:spPr/>
      <dgm:t>
        <a:bodyPr/>
        <a:lstStyle/>
        <a:p>
          <a:pPr algn="ctr"/>
          <a:r>
            <a:rPr lang="en-US" sz="1600" dirty="0" smtClean="0">
              <a:solidFill>
                <a:schemeClr val="tx1"/>
              </a:solidFill>
              <a:latin typeface="Arial"/>
              <a:cs typeface="Arial"/>
            </a:rPr>
            <a:t>1. Opportunity</a:t>
          </a:r>
          <a:endParaRPr lang="en-US" sz="1600" dirty="0">
            <a:solidFill>
              <a:schemeClr val="tx1"/>
            </a:solidFill>
            <a:latin typeface="Arial"/>
            <a:cs typeface="Arial"/>
          </a:endParaRPr>
        </a:p>
      </dgm:t>
    </dgm:pt>
    <dgm:pt modelId="{F67AD0FD-525C-6949-B887-238F25907DF2}" type="parTrans" cxnId="{3A4EFDC7-9125-A345-A52D-21AFC15AF572}">
      <dgm:prSet/>
      <dgm:spPr/>
      <dgm:t>
        <a:bodyPr/>
        <a:lstStyle/>
        <a:p>
          <a:endParaRPr lang="en-US"/>
        </a:p>
      </dgm:t>
    </dgm:pt>
    <dgm:pt modelId="{A05913AB-D8A7-B74B-913A-23ACAD20EF1C}" type="sibTrans" cxnId="{3A4EFDC7-9125-A345-A52D-21AFC15AF572}">
      <dgm:prSet/>
      <dgm:spPr/>
      <dgm:t>
        <a:bodyPr/>
        <a:lstStyle/>
        <a:p>
          <a:endParaRPr lang="en-US" dirty="0"/>
        </a:p>
      </dgm:t>
    </dgm:pt>
    <dgm:pt modelId="{34AE5807-3420-3144-A4D3-50336CF5F5D1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  <a:latin typeface="Arial"/>
              <a:cs typeface="Arial"/>
            </a:rPr>
            <a:t>3.Motivation</a:t>
          </a:r>
          <a:endParaRPr lang="en-US" dirty="0">
            <a:solidFill>
              <a:schemeClr val="tx1"/>
            </a:solidFill>
            <a:latin typeface="Arial"/>
            <a:cs typeface="Arial"/>
          </a:endParaRPr>
        </a:p>
      </dgm:t>
    </dgm:pt>
    <dgm:pt modelId="{2F86B276-6F65-1140-B6CD-391BB774CB83}" type="parTrans" cxnId="{B161C1E0-96AA-2D41-B250-3D9C5D11863E}">
      <dgm:prSet/>
      <dgm:spPr/>
      <dgm:t>
        <a:bodyPr/>
        <a:lstStyle/>
        <a:p>
          <a:endParaRPr lang="en-US"/>
        </a:p>
      </dgm:t>
    </dgm:pt>
    <dgm:pt modelId="{ED592894-5E8C-A64A-AAAA-576A4834421A}" type="sibTrans" cxnId="{B161C1E0-96AA-2D41-B250-3D9C5D11863E}">
      <dgm:prSet/>
      <dgm:spPr/>
      <dgm:t>
        <a:bodyPr/>
        <a:lstStyle/>
        <a:p>
          <a:endParaRPr lang="en-US" dirty="0"/>
        </a:p>
      </dgm:t>
    </dgm:pt>
    <dgm:pt modelId="{8E91C7D0-32D7-234E-85E2-8D583DFD9A25}">
      <dgm:prSet phldrT="[Text]" custT="1"/>
      <dgm:spPr/>
      <dgm:t>
        <a:bodyPr/>
        <a:lstStyle/>
        <a:p>
          <a:pPr algn="ctr"/>
          <a:r>
            <a:rPr lang="en-US" sz="2000" dirty="0" smtClean="0">
              <a:solidFill>
                <a:schemeClr val="tx1"/>
              </a:solidFill>
              <a:latin typeface="Arial"/>
              <a:cs typeface="Arial"/>
            </a:rPr>
            <a:t>=Innovation</a:t>
          </a:r>
          <a:endParaRPr lang="en-US" sz="2000" dirty="0">
            <a:solidFill>
              <a:schemeClr val="tx1"/>
            </a:solidFill>
            <a:latin typeface="Arial"/>
            <a:cs typeface="Arial"/>
          </a:endParaRPr>
        </a:p>
      </dgm:t>
    </dgm:pt>
    <dgm:pt modelId="{5B85926D-1A67-3B45-8D6E-FB805164AE4D}" type="parTrans" cxnId="{1E1D151E-9EE0-894D-A88F-FD6D7903D8D1}">
      <dgm:prSet/>
      <dgm:spPr/>
      <dgm:t>
        <a:bodyPr/>
        <a:lstStyle/>
        <a:p>
          <a:endParaRPr lang="en-US"/>
        </a:p>
      </dgm:t>
    </dgm:pt>
    <dgm:pt modelId="{E3FD35E4-DEAB-E643-854F-71BB54E0253F}" type="sibTrans" cxnId="{1E1D151E-9EE0-894D-A88F-FD6D7903D8D1}">
      <dgm:prSet/>
      <dgm:spPr/>
      <dgm:t>
        <a:bodyPr/>
        <a:lstStyle/>
        <a:p>
          <a:endParaRPr lang="en-US"/>
        </a:p>
      </dgm:t>
    </dgm:pt>
    <dgm:pt modelId="{7A8D1EF1-EFC9-F24E-A880-FE1EF1E0B3F1}">
      <dgm:prSet phldrT="[Text]" custT="1"/>
      <dgm:spPr/>
      <dgm:t>
        <a:bodyPr/>
        <a:lstStyle/>
        <a:p>
          <a:r>
            <a:rPr lang="en-US" sz="1600" dirty="0" smtClean="0">
              <a:solidFill>
                <a:schemeClr val="tx1"/>
              </a:solidFill>
              <a:latin typeface="Arial"/>
              <a:cs typeface="Arial"/>
            </a:rPr>
            <a:t>2.Resources/skill-knowledge</a:t>
          </a:r>
          <a:endParaRPr lang="en-US" sz="1600" dirty="0">
            <a:solidFill>
              <a:schemeClr val="tx1"/>
            </a:solidFill>
            <a:latin typeface="Arial"/>
            <a:cs typeface="Arial"/>
          </a:endParaRPr>
        </a:p>
      </dgm:t>
    </dgm:pt>
    <dgm:pt modelId="{7FD9EFD0-F37D-724C-B577-B6378C445A4F}" type="parTrans" cxnId="{62A7FAF8-B699-B94B-9B17-A7A6B1DB93F0}">
      <dgm:prSet/>
      <dgm:spPr/>
      <dgm:t>
        <a:bodyPr/>
        <a:lstStyle/>
        <a:p>
          <a:endParaRPr lang="en-US"/>
        </a:p>
      </dgm:t>
    </dgm:pt>
    <dgm:pt modelId="{8AFD0BEC-3EC3-7940-B3DF-FA9D2927BDFF}" type="sibTrans" cxnId="{62A7FAF8-B699-B94B-9B17-A7A6B1DB93F0}">
      <dgm:prSet/>
      <dgm:spPr/>
      <dgm:t>
        <a:bodyPr/>
        <a:lstStyle/>
        <a:p>
          <a:endParaRPr lang="en-US" dirty="0"/>
        </a:p>
      </dgm:t>
    </dgm:pt>
    <dgm:pt modelId="{B78D7AC1-FF60-8D49-9ACD-B35377964C2F}" type="pres">
      <dgm:prSet presAssocID="{0F46D35F-CF92-B743-9A54-F92D1F9EFDE3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9AE546A-B51E-2D4E-BDDA-104E6D501AC5}" type="pres">
      <dgm:prSet presAssocID="{9B38152A-5477-674F-BD05-197F32ED97D3}" presName="composite" presStyleCnt="0"/>
      <dgm:spPr/>
    </dgm:pt>
    <dgm:pt modelId="{ECF8C89E-B9C2-5743-8727-6FAABCCB6835}" type="pres">
      <dgm:prSet presAssocID="{9B38152A-5477-674F-BD05-197F32ED97D3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F943F16-3F1F-EF4E-8C14-68D9E5C6455C}" type="pres">
      <dgm:prSet presAssocID="{9B38152A-5477-674F-BD05-197F32ED97D3}" presName="parSh" presStyleLbl="node1" presStyleIdx="0" presStyleCnt="4" custScaleX="123289"/>
      <dgm:spPr/>
      <dgm:t>
        <a:bodyPr/>
        <a:lstStyle/>
        <a:p>
          <a:endParaRPr lang="en-US"/>
        </a:p>
      </dgm:t>
    </dgm:pt>
    <dgm:pt modelId="{1A130CB0-CE63-BB4B-A4E8-732372484EA8}" type="pres">
      <dgm:prSet presAssocID="{9B38152A-5477-674F-BD05-197F32ED97D3}" presName="desTx" presStyleLbl="fgAcc1" presStyleIdx="0" presStyleCnt="4" custScaleX="81157" custScaleY="71220" custLinFactNeighborX="7530" custLinFactNeighborY="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123E8C4-9936-4444-9F19-DE0316B5068F}" type="pres">
      <dgm:prSet presAssocID="{A05913AB-D8A7-B74B-913A-23ACAD20EF1C}" presName="sibTrans" presStyleLbl="sibTrans2D1" presStyleIdx="0" presStyleCnt="3"/>
      <dgm:spPr/>
      <dgm:t>
        <a:bodyPr/>
        <a:lstStyle/>
        <a:p>
          <a:endParaRPr lang="en-US"/>
        </a:p>
      </dgm:t>
    </dgm:pt>
    <dgm:pt modelId="{6C952117-B262-F742-BC4D-85C5F07C74C9}" type="pres">
      <dgm:prSet presAssocID="{A05913AB-D8A7-B74B-913A-23ACAD20EF1C}" presName="connTx" presStyleLbl="sibTrans2D1" presStyleIdx="0" presStyleCnt="3"/>
      <dgm:spPr/>
      <dgm:t>
        <a:bodyPr/>
        <a:lstStyle/>
        <a:p>
          <a:endParaRPr lang="en-US"/>
        </a:p>
      </dgm:t>
    </dgm:pt>
    <dgm:pt modelId="{AEC109EA-E074-DD4B-977D-469E50AFAB05}" type="pres">
      <dgm:prSet presAssocID="{7A8D1EF1-EFC9-F24E-A880-FE1EF1E0B3F1}" presName="composite" presStyleCnt="0"/>
      <dgm:spPr/>
    </dgm:pt>
    <dgm:pt modelId="{EDEB6BC6-94B5-AF43-BE4B-2618273E39F5}" type="pres">
      <dgm:prSet presAssocID="{7A8D1EF1-EFC9-F24E-A880-FE1EF1E0B3F1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AE0847-2D86-AA46-9277-D51C0140494E}" type="pres">
      <dgm:prSet presAssocID="{7A8D1EF1-EFC9-F24E-A880-FE1EF1E0B3F1}" presName="parSh" presStyleLbl="node1" presStyleIdx="1" presStyleCnt="4" custScaleX="133981"/>
      <dgm:spPr/>
      <dgm:t>
        <a:bodyPr/>
        <a:lstStyle/>
        <a:p>
          <a:endParaRPr lang="en-US"/>
        </a:p>
      </dgm:t>
    </dgm:pt>
    <dgm:pt modelId="{826EEF8F-EB4E-D943-83D5-12AF2B282263}" type="pres">
      <dgm:prSet presAssocID="{7A8D1EF1-EFC9-F24E-A880-FE1EF1E0B3F1}" presName="desTx" presStyleLbl="fgAcc1" presStyleIdx="1" presStyleCnt="4" custScaleX="87750" custScaleY="84663" custLinFactNeighborX="8331" custLinFactNeighborY="2450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2A181E45-DC63-BF4E-8D25-EF3BA9590892}" type="pres">
      <dgm:prSet presAssocID="{8AFD0BEC-3EC3-7940-B3DF-FA9D2927BDFF}" presName="sibTrans" presStyleLbl="sibTrans2D1" presStyleIdx="1" presStyleCnt="3"/>
      <dgm:spPr/>
      <dgm:t>
        <a:bodyPr/>
        <a:lstStyle/>
        <a:p>
          <a:endParaRPr lang="en-US"/>
        </a:p>
      </dgm:t>
    </dgm:pt>
    <dgm:pt modelId="{173DC6ED-400D-5D43-9BA6-BFDE8C5E28AC}" type="pres">
      <dgm:prSet presAssocID="{8AFD0BEC-3EC3-7940-B3DF-FA9D2927BDFF}" presName="connTx" presStyleLbl="sibTrans2D1" presStyleIdx="1" presStyleCnt="3"/>
      <dgm:spPr/>
      <dgm:t>
        <a:bodyPr/>
        <a:lstStyle/>
        <a:p>
          <a:endParaRPr lang="en-US"/>
        </a:p>
      </dgm:t>
    </dgm:pt>
    <dgm:pt modelId="{206A563D-A708-F44C-8B4B-61011C11513D}" type="pres">
      <dgm:prSet presAssocID="{34AE5807-3420-3144-A4D3-50336CF5F5D1}" presName="composite" presStyleCnt="0"/>
      <dgm:spPr/>
    </dgm:pt>
    <dgm:pt modelId="{EC31C7D8-1999-E648-A79D-9A98BFEE92D0}" type="pres">
      <dgm:prSet presAssocID="{34AE5807-3420-3144-A4D3-50336CF5F5D1}" presName="par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9DB908-73F0-E741-B7DB-E423FB4D0319}" type="pres">
      <dgm:prSet presAssocID="{34AE5807-3420-3144-A4D3-50336CF5F5D1}" presName="parSh" presStyleLbl="node1" presStyleIdx="2" presStyleCnt="4" custScaleX="112938"/>
      <dgm:spPr/>
      <dgm:t>
        <a:bodyPr/>
        <a:lstStyle/>
        <a:p>
          <a:endParaRPr lang="en-US"/>
        </a:p>
      </dgm:t>
    </dgm:pt>
    <dgm:pt modelId="{CEAC77EF-64C2-C64B-94DC-87E7986B6B76}" type="pres">
      <dgm:prSet presAssocID="{34AE5807-3420-3144-A4D3-50336CF5F5D1}" presName="desTx" presStyleLbl="fgAcc1" presStyleIdx="2" presStyleCnt="4" custScaleX="85456" custScaleY="86423" custLinFactNeighborX="1469" custLinFactNeighborY="1206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71066E01-EC27-4948-87FB-0DF398181FD8}" type="pres">
      <dgm:prSet presAssocID="{ED592894-5E8C-A64A-AAAA-576A4834421A}" presName="sibTrans" presStyleLbl="sibTrans2D1" presStyleIdx="2" presStyleCnt="3"/>
      <dgm:spPr/>
      <dgm:t>
        <a:bodyPr/>
        <a:lstStyle/>
        <a:p>
          <a:endParaRPr lang="en-US"/>
        </a:p>
      </dgm:t>
    </dgm:pt>
    <dgm:pt modelId="{2F0EFBD4-9D71-E746-9FFC-9F7F59F21BE7}" type="pres">
      <dgm:prSet presAssocID="{ED592894-5E8C-A64A-AAAA-576A4834421A}" presName="connTx" presStyleLbl="sibTrans2D1" presStyleIdx="2" presStyleCnt="3"/>
      <dgm:spPr/>
      <dgm:t>
        <a:bodyPr/>
        <a:lstStyle/>
        <a:p>
          <a:endParaRPr lang="en-US"/>
        </a:p>
      </dgm:t>
    </dgm:pt>
    <dgm:pt modelId="{575B1447-385F-8E4D-B094-94C2FB4494E2}" type="pres">
      <dgm:prSet presAssocID="{8E91C7D0-32D7-234E-85E2-8D583DFD9A25}" presName="composite" presStyleCnt="0"/>
      <dgm:spPr/>
    </dgm:pt>
    <dgm:pt modelId="{A8B68477-D0B4-1D41-BCDF-EB9A7CA06DBD}" type="pres">
      <dgm:prSet presAssocID="{8E91C7D0-32D7-234E-85E2-8D583DFD9A25}" presName="par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019737-34D5-7648-B677-1BE1F20DD6C6}" type="pres">
      <dgm:prSet presAssocID="{8E91C7D0-32D7-234E-85E2-8D583DFD9A25}" presName="parSh" presStyleLbl="node1" presStyleIdx="3" presStyleCnt="4" custScaleX="127948"/>
      <dgm:spPr/>
      <dgm:t>
        <a:bodyPr/>
        <a:lstStyle/>
        <a:p>
          <a:endParaRPr lang="en-US"/>
        </a:p>
      </dgm:t>
    </dgm:pt>
    <dgm:pt modelId="{DD9C8D38-DD8E-B54C-B9CE-04786DFE2B46}" type="pres">
      <dgm:prSet presAssocID="{8E91C7D0-32D7-234E-85E2-8D583DFD9A25}" presName="desTx" presStyleLbl="fgAcc1" presStyleIdx="3" presStyleCnt="4" custScaleX="100521" custScaleY="106417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en-US"/>
        </a:p>
      </dgm:t>
    </dgm:pt>
  </dgm:ptLst>
  <dgm:cxnLst>
    <dgm:cxn modelId="{DD54C572-E2F8-2543-98AC-CE0DF26A6479}" type="presOf" srcId="{8E91C7D0-32D7-234E-85E2-8D583DFD9A25}" destId="{A8B68477-D0B4-1D41-BCDF-EB9A7CA06DBD}" srcOrd="0" destOrd="0" presId="urn:microsoft.com/office/officeart/2005/8/layout/process3"/>
    <dgm:cxn modelId="{62A7FAF8-B699-B94B-9B17-A7A6B1DB93F0}" srcId="{0F46D35F-CF92-B743-9A54-F92D1F9EFDE3}" destId="{7A8D1EF1-EFC9-F24E-A880-FE1EF1E0B3F1}" srcOrd="1" destOrd="0" parTransId="{7FD9EFD0-F37D-724C-B577-B6378C445A4F}" sibTransId="{8AFD0BEC-3EC3-7940-B3DF-FA9D2927BDFF}"/>
    <dgm:cxn modelId="{19B7DA3B-1750-2F46-A76E-95FDA63A10FC}" type="presOf" srcId="{9B38152A-5477-674F-BD05-197F32ED97D3}" destId="{ECF8C89E-B9C2-5743-8727-6FAABCCB6835}" srcOrd="0" destOrd="0" presId="urn:microsoft.com/office/officeart/2005/8/layout/process3"/>
    <dgm:cxn modelId="{E03928F2-589B-BD47-9A53-0DDEA053242B}" type="presOf" srcId="{34AE5807-3420-3144-A4D3-50336CF5F5D1}" destId="{AB9DB908-73F0-E741-B7DB-E423FB4D0319}" srcOrd="1" destOrd="0" presId="urn:microsoft.com/office/officeart/2005/8/layout/process3"/>
    <dgm:cxn modelId="{C12D83DE-F4C8-164A-BD1D-F2BC37A43D83}" type="presOf" srcId="{A05913AB-D8A7-B74B-913A-23ACAD20EF1C}" destId="{B123E8C4-9936-4444-9F19-DE0316B5068F}" srcOrd="0" destOrd="0" presId="urn:microsoft.com/office/officeart/2005/8/layout/process3"/>
    <dgm:cxn modelId="{B7A75C80-F5FA-9C44-9D68-B2EC93C94A54}" type="presOf" srcId="{0F46D35F-CF92-B743-9A54-F92D1F9EFDE3}" destId="{B78D7AC1-FF60-8D49-9ACD-B35377964C2F}" srcOrd="0" destOrd="0" presId="urn:microsoft.com/office/officeart/2005/8/layout/process3"/>
    <dgm:cxn modelId="{F3C5E030-CC4E-E344-9A43-715C4B310468}" type="presOf" srcId="{7A8D1EF1-EFC9-F24E-A880-FE1EF1E0B3F1}" destId="{24AE0847-2D86-AA46-9277-D51C0140494E}" srcOrd="1" destOrd="0" presId="urn:microsoft.com/office/officeart/2005/8/layout/process3"/>
    <dgm:cxn modelId="{E810FA2A-9312-B445-92CD-C2860DAD9E10}" type="presOf" srcId="{8AFD0BEC-3EC3-7940-B3DF-FA9D2927BDFF}" destId="{173DC6ED-400D-5D43-9BA6-BFDE8C5E28AC}" srcOrd="1" destOrd="0" presId="urn:microsoft.com/office/officeart/2005/8/layout/process3"/>
    <dgm:cxn modelId="{505C9EEB-C319-8743-9C4E-2062B6489313}" type="presOf" srcId="{ED592894-5E8C-A64A-AAAA-576A4834421A}" destId="{2F0EFBD4-9D71-E746-9FFC-9F7F59F21BE7}" srcOrd="1" destOrd="0" presId="urn:microsoft.com/office/officeart/2005/8/layout/process3"/>
    <dgm:cxn modelId="{57D7F6E1-8D41-F548-91AE-7AFB005771B1}" type="presOf" srcId="{7A8D1EF1-EFC9-F24E-A880-FE1EF1E0B3F1}" destId="{EDEB6BC6-94B5-AF43-BE4B-2618273E39F5}" srcOrd="0" destOrd="0" presId="urn:microsoft.com/office/officeart/2005/8/layout/process3"/>
    <dgm:cxn modelId="{206C5E31-3E02-5941-8ABE-50E719650035}" type="presOf" srcId="{8AFD0BEC-3EC3-7940-B3DF-FA9D2927BDFF}" destId="{2A181E45-DC63-BF4E-8D25-EF3BA9590892}" srcOrd="0" destOrd="0" presId="urn:microsoft.com/office/officeart/2005/8/layout/process3"/>
    <dgm:cxn modelId="{39CB833D-BFE7-EC49-9673-4AA7F492DCE5}" type="presOf" srcId="{8E91C7D0-32D7-234E-85E2-8D583DFD9A25}" destId="{26019737-34D5-7648-B677-1BE1F20DD6C6}" srcOrd="1" destOrd="0" presId="urn:microsoft.com/office/officeart/2005/8/layout/process3"/>
    <dgm:cxn modelId="{FE34CAA5-1244-A54B-AA33-686DB810AF47}" type="presOf" srcId="{9B38152A-5477-674F-BD05-197F32ED97D3}" destId="{CF943F16-3F1F-EF4E-8C14-68D9E5C6455C}" srcOrd="1" destOrd="0" presId="urn:microsoft.com/office/officeart/2005/8/layout/process3"/>
    <dgm:cxn modelId="{3A4EFDC7-9125-A345-A52D-21AFC15AF572}" srcId="{0F46D35F-CF92-B743-9A54-F92D1F9EFDE3}" destId="{9B38152A-5477-674F-BD05-197F32ED97D3}" srcOrd="0" destOrd="0" parTransId="{F67AD0FD-525C-6949-B887-238F25907DF2}" sibTransId="{A05913AB-D8A7-B74B-913A-23ACAD20EF1C}"/>
    <dgm:cxn modelId="{B161C1E0-96AA-2D41-B250-3D9C5D11863E}" srcId="{0F46D35F-CF92-B743-9A54-F92D1F9EFDE3}" destId="{34AE5807-3420-3144-A4D3-50336CF5F5D1}" srcOrd="2" destOrd="0" parTransId="{2F86B276-6F65-1140-B6CD-391BB774CB83}" sibTransId="{ED592894-5E8C-A64A-AAAA-576A4834421A}"/>
    <dgm:cxn modelId="{B4E3DD13-787E-2B47-AC6B-F409AFE9624E}" type="presOf" srcId="{ED592894-5E8C-A64A-AAAA-576A4834421A}" destId="{71066E01-EC27-4948-87FB-0DF398181FD8}" srcOrd="0" destOrd="0" presId="urn:microsoft.com/office/officeart/2005/8/layout/process3"/>
    <dgm:cxn modelId="{9C5F6B2B-3ECC-F444-8F51-34545854CF6C}" type="presOf" srcId="{34AE5807-3420-3144-A4D3-50336CF5F5D1}" destId="{EC31C7D8-1999-E648-A79D-9A98BFEE92D0}" srcOrd="0" destOrd="0" presId="urn:microsoft.com/office/officeart/2005/8/layout/process3"/>
    <dgm:cxn modelId="{1E1D151E-9EE0-894D-A88F-FD6D7903D8D1}" srcId="{0F46D35F-CF92-B743-9A54-F92D1F9EFDE3}" destId="{8E91C7D0-32D7-234E-85E2-8D583DFD9A25}" srcOrd="3" destOrd="0" parTransId="{5B85926D-1A67-3B45-8D6E-FB805164AE4D}" sibTransId="{E3FD35E4-DEAB-E643-854F-71BB54E0253F}"/>
    <dgm:cxn modelId="{07E61AC0-939A-914C-BCB8-53C9D5847AC4}" type="presOf" srcId="{A05913AB-D8A7-B74B-913A-23ACAD20EF1C}" destId="{6C952117-B262-F742-BC4D-85C5F07C74C9}" srcOrd="1" destOrd="0" presId="urn:microsoft.com/office/officeart/2005/8/layout/process3"/>
    <dgm:cxn modelId="{66FB8AD1-62A3-034B-879E-CFA4478A3732}" type="presParOf" srcId="{B78D7AC1-FF60-8D49-9ACD-B35377964C2F}" destId="{D9AE546A-B51E-2D4E-BDDA-104E6D501AC5}" srcOrd="0" destOrd="0" presId="urn:microsoft.com/office/officeart/2005/8/layout/process3"/>
    <dgm:cxn modelId="{D4394AD1-7A14-0E49-8578-08CD06011BC2}" type="presParOf" srcId="{D9AE546A-B51E-2D4E-BDDA-104E6D501AC5}" destId="{ECF8C89E-B9C2-5743-8727-6FAABCCB6835}" srcOrd="0" destOrd="0" presId="urn:microsoft.com/office/officeart/2005/8/layout/process3"/>
    <dgm:cxn modelId="{9D869B92-202F-E849-86EC-4443C89D2A2D}" type="presParOf" srcId="{D9AE546A-B51E-2D4E-BDDA-104E6D501AC5}" destId="{CF943F16-3F1F-EF4E-8C14-68D9E5C6455C}" srcOrd="1" destOrd="0" presId="urn:microsoft.com/office/officeart/2005/8/layout/process3"/>
    <dgm:cxn modelId="{FE178901-E830-C046-9A0F-4A568BB5C3BA}" type="presParOf" srcId="{D9AE546A-B51E-2D4E-BDDA-104E6D501AC5}" destId="{1A130CB0-CE63-BB4B-A4E8-732372484EA8}" srcOrd="2" destOrd="0" presId="urn:microsoft.com/office/officeart/2005/8/layout/process3"/>
    <dgm:cxn modelId="{40313617-7DED-694A-B905-6A113104D8C7}" type="presParOf" srcId="{B78D7AC1-FF60-8D49-9ACD-B35377964C2F}" destId="{B123E8C4-9936-4444-9F19-DE0316B5068F}" srcOrd="1" destOrd="0" presId="urn:microsoft.com/office/officeart/2005/8/layout/process3"/>
    <dgm:cxn modelId="{77D11959-3751-B246-89C6-6EC90ACC87BA}" type="presParOf" srcId="{B123E8C4-9936-4444-9F19-DE0316B5068F}" destId="{6C952117-B262-F742-BC4D-85C5F07C74C9}" srcOrd="0" destOrd="0" presId="urn:microsoft.com/office/officeart/2005/8/layout/process3"/>
    <dgm:cxn modelId="{64E6C317-D9CA-1B4F-AC49-F01ABA23949D}" type="presParOf" srcId="{B78D7AC1-FF60-8D49-9ACD-B35377964C2F}" destId="{AEC109EA-E074-DD4B-977D-469E50AFAB05}" srcOrd="2" destOrd="0" presId="urn:microsoft.com/office/officeart/2005/8/layout/process3"/>
    <dgm:cxn modelId="{17F9BB68-2852-D744-B262-0300A40B7483}" type="presParOf" srcId="{AEC109EA-E074-DD4B-977D-469E50AFAB05}" destId="{EDEB6BC6-94B5-AF43-BE4B-2618273E39F5}" srcOrd="0" destOrd="0" presId="urn:microsoft.com/office/officeart/2005/8/layout/process3"/>
    <dgm:cxn modelId="{B8284C4A-B89D-0341-BBCE-82225590952B}" type="presParOf" srcId="{AEC109EA-E074-DD4B-977D-469E50AFAB05}" destId="{24AE0847-2D86-AA46-9277-D51C0140494E}" srcOrd="1" destOrd="0" presId="urn:microsoft.com/office/officeart/2005/8/layout/process3"/>
    <dgm:cxn modelId="{39BF8714-E549-5E47-B1EB-03B1AB5F31D0}" type="presParOf" srcId="{AEC109EA-E074-DD4B-977D-469E50AFAB05}" destId="{826EEF8F-EB4E-D943-83D5-12AF2B282263}" srcOrd="2" destOrd="0" presId="urn:microsoft.com/office/officeart/2005/8/layout/process3"/>
    <dgm:cxn modelId="{1B9027A1-0686-9642-A0AC-1C8D10BCD155}" type="presParOf" srcId="{B78D7AC1-FF60-8D49-9ACD-B35377964C2F}" destId="{2A181E45-DC63-BF4E-8D25-EF3BA9590892}" srcOrd="3" destOrd="0" presId="urn:microsoft.com/office/officeart/2005/8/layout/process3"/>
    <dgm:cxn modelId="{575EEF29-63A9-BC47-A22B-734717F4343C}" type="presParOf" srcId="{2A181E45-DC63-BF4E-8D25-EF3BA9590892}" destId="{173DC6ED-400D-5D43-9BA6-BFDE8C5E28AC}" srcOrd="0" destOrd="0" presId="urn:microsoft.com/office/officeart/2005/8/layout/process3"/>
    <dgm:cxn modelId="{BEE4D3CD-CDC2-5946-918C-86A2B535A8E9}" type="presParOf" srcId="{B78D7AC1-FF60-8D49-9ACD-B35377964C2F}" destId="{206A563D-A708-F44C-8B4B-61011C11513D}" srcOrd="4" destOrd="0" presId="urn:microsoft.com/office/officeart/2005/8/layout/process3"/>
    <dgm:cxn modelId="{5BA3828B-FE43-0F4E-9E24-B14B5EA7DE5F}" type="presParOf" srcId="{206A563D-A708-F44C-8B4B-61011C11513D}" destId="{EC31C7D8-1999-E648-A79D-9A98BFEE92D0}" srcOrd="0" destOrd="0" presId="urn:microsoft.com/office/officeart/2005/8/layout/process3"/>
    <dgm:cxn modelId="{9740A8ED-AB01-9F48-A5F5-10596530425B}" type="presParOf" srcId="{206A563D-A708-F44C-8B4B-61011C11513D}" destId="{AB9DB908-73F0-E741-B7DB-E423FB4D0319}" srcOrd="1" destOrd="0" presId="urn:microsoft.com/office/officeart/2005/8/layout/process3"/>
    <dgm:cxn modelId="{45D521DE-2267-C24F-AAAD-B97849F42CA7}" type="presParOf" srcId="{206A563D-A708-F44C-8B4B-61011C11513D}" destId="{CEAC77EF-64C2-C64B-94DC-87E7986B6B76}" srcOrd="2" destOrd="0" presId="urn:microsoft.com/office/officeart/2005/8/layout/process3"/>
    <dgm:cxn modelId="{FC9BCD1C-20FD-A34D-A0B9-CA5D5BA24B92}" type="presParOf" srcId="{B78D7AC1-FF60-8D49-9ACD-B35377964C2F}" destId="{71066E01-EC27-4948-87FB-0DF398181FD8}" srcOrd="5" destOrd="0" presId="urn:microsoft.com/office/officeart/2005/8/layout/process3"/>
    <dgm:cxn modelId="{B4D84398-4F3B-5845-A9F1-E81081346087}" type="presParOf" srcId="{71066E01-EC27-4948-87FB-0DF398181FD8}" destId="{2F0EFBD4-9D71-E746-9FFC-9F7F59F21BE7}" srcOrd="0" destOrd="0" presId="urn:microsoft.com/office/officeart/2005/8/layout/process3"/>
    <dgm:cxn modelId="{AE95A068-C16C-C54B-B4E2-6FFBFD496005}" type="presParOf" srcId="{B78D7AC1-FF60-8D49-9ACD-B35377964C2F}" destId="{575B1447-385F-8E4D-B094-94C2FB4494E2}" srcOrd="6" destOrd="0" presId="urn:microsoft.com/office/officeart/2005/8/layout/process3"/>
    <dgm:cxn modelId="{4ED39E0C-E18F-414E-890E-AD6649C3047E}" type="presParOf" srcId="{575B1447-385F-8E4D-B094-94C2FB4494E2}" destId="{A8B68477-D0B4-1D41-BCDF-EB9A7CA06DBD}" srcOrd="0" destOrd="0" presId="urn:microsoft.com/office/officeart/2005/8/layout/process3"/>
    <dgm:cxn modelId="{8BEA57B2-8DDF-AE40-ADE7-A6AB918D2F7D}" type="presParOf" srcId="{575B1447-385F-8E4D-B094-94C2FB4494E2}" destId="{26019737-34D5-7648-B677-1BE1F20DD6C6}" srcOrd="1" destOrd="0" presId="urn:microsoft.com/office/officeart/2005/8/layout/process3"/>
    <dgm:cxn modelId="{22C145EF-4656-624C-8363-99FA127BEA37}" type="presParOf" srcId="{575B1447-385F-8E4D-B094-94C2FB4494E2}" destId="{DD9C8D38-DD8E-B54C-B9CE-04786DFE2B46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638445-525F-B74B-8CF8-27D8EDE82E6C}" type="doc">
      <dgm:prSet loTypeId="urn:microsoft.com/office/officeart/2005/8/layout/process3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3CAECF-F572-9347-8599-74E976890198}">
      <dgm:prSet phldrT="[Text]" custT="1"/>
      <dgm:spPr/>
      <dgm:t>
        <a:bodyPr/>
        <a:lstStyle/>
        <a:p>
          <a:pPr algn="ctr"/>
          <a:r>
            <a:rPr lang="en-US" sz="1600" dirty="0" smtClean="0">
              <a:solidFill>
                <a:schemeClr val="tx1"/>
              </a:solidFill>
              <a:latin typeface="Arial"/>
              <a:cs typeface="Arial"/>
            </a:rPr>
            <a:t>1.Skills/</a:t>
          </a:r>
        </a:p>
        <a:p>
          <a:pPr algn="ctr"/>
          <a:r>
            <a:rPr lang="en-US" sz="1600" dirty="0" smtClean="0">
              <a:solidFill>
                <a:schemeClr val="tx1"/>
              </a:solidFill>
              <a:latin typeface="Arial"/>
              <a:cs typeface="Arial"/>
            </a:rPr>
            <a:t>knowledge</a:t>
          </a:r>
          <a:endParaRPr lang="en-US" sz="1600" dirty="0">
            <a:solidFill>
              <a:schemeClr val="tx1"/>
            </a:solidFill>
            <a:latin typeface="Arial"/>
            <a:cs typeface="Arial"/>
          </a:endParaRPr>
        </a:p>
      </dgm:t>
    </dgm:pt>
    <dgm:pt modelId="{B5C4CF7F-5AE8-7747-8084-3F9142D13B2C}" type="parTrans" cxnId="{CC8871C4-5490-7045-8037-959C3321127A}">
      <dgm:prSet/>
      <dgm:spPr/>
      <dgm:t>
        <a:bodyPr/>
        <a:lstStyle/>
        <a:p>
          <a:endParaRPr lang="en-US"/>
        </a:p>
      </dgm:t>
    </dgm:pt>
    <dgm:pt modelId="{47D60FB3-3008-2146-A437-891D23E58BDB}" type="sibTrans" cxnId="{CC8871C4-5490-7045-8037-959C3321127A}">
      <dgm:prSet/>
      <dgm:spPr/>
      <dgm:t>
        <a:bodyPr/>
        <a:lstStyle/>
        <a:p>
          <a:endParaRPr lang="en-US" dirty="0"/>
        </a:p>
      </dgm:t>
    </dgm:pt>
    <dgm:pt modelId="{3DCD3B9B-2C1D-184B-8B3A-E05F6ACBA0E2}">
      <dgm:prSet phldrT="[Text]" custT="1"/>
      <dgm:spPr/>
      <dgm:t>
        <a:bodyPr/>
        <a:lstStyle/>
        <a:p>
          <a:pPr algn="ctr"/>
          <a:r>
            <a:rPr lang="en-US" sz="1600" dirty="0" smtClean="0">
              <a:solidFill>
                <a:schemeClr val="tx1"/>
              </a:solidFill>
              <a:latin typeface="Arial"/>
              <a:cs typeface="Arial"/>
            </a:rPr>
            <a:t>2. Creative thinking skills</a:t>
          </a:r>
          <a:endParaRPr lang="en-US" sz="1600" dirty="0">
            <a:solidFill>
              <a:schemeClr val="tx1"/>
            </a:solidFill>
            <a:latin typeface="Arial"/>
            <a:cs typeface="Arial"/>
          </a:endParaRPr>
        </a:p>
      </dgm:t>
    </dgm:pt>
    <dgm:pt modelId="{C000E27C-67C1-9942-88E8-07298FE92323}" type="parTrans" cxnId="{15895EF3-34B6-C044-B644-1027163E063B}">
      <dgm:prSet/>
      <dgm:spPr/>
      <dgm:t>
        <a:bodyPr/>
        <a:lstStyle/>
        <a:p>
          <a:endParaRPr lang="en-US"/>
        </a:p>
      </dgm:t>
    </dgm:pt>
    <dgm:pt modelId="{025F9628-2122-CA45-B5DC-297AA1ECFD87}" type="sibTrans" cxnId="{15895EF3-34B6-C044-B644-1027163E063B}">
      <dgm:prSet/>
      <dgm:spPr/>
      <dgm:t>
        <a:bodyPr/>
        <a:lstStyle/>
        <a:p>
          <a:endParaRPr lang="en-US" dirty="0"/>
        </a:p>
      </dgm:t>
    </dgm:pt>
    <dgm:pt modelId="{7B470CC7-B32E-F94B-B4B1-0D4E2736EF8B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en-US" dirty="0"/>
        </a:p>
      </dgm:t>
    </dgm:pt>
    <dgm:pt modelId="{06288B48-007D-8D41-BE06-2B3A1BFA45E7}" type="parTrans" cxnId="{AD504C0D-9ED4-8F4E-B7A0-11EE87F0975A}">
      <dgm:prSet/>
      <dgm:spPr/>
      <dgm:t>
        <a:bodyPr/>
        <a:lstStyle/>
        <a:p>
          <a:endParaRPr lang="en-US"/>
        </a:p>
      </dgm:t>
    </dgm:pt>
    <dgm:pt modelId="{1B328CC3-A5DD-5445-8DCB-78489C9FE68F}" type="sibTrans" cxnId="{AD504C0D-9ED4-8F4E-B7A0-11EE87F0975A}">
      <dgm:prSet/>
      <dgm:spPr/>
      <dgm:t>
        <a:bodyPr/>
        <a:lstStyle/>
        <a:p>
          <a:endParaRPr lang="en-US"/>
        </a:p>
      </dgm:t>
    </dgm:pt>
    <dgm:pt modelId="{2A4E536A-C63B-1B4D-9912-A7A91F324946}">
      <dgm:prSet phldrT="[Text]" custT="1"/>
      <dgm:spPr/>
      <dgm:t>
        <a:bodyPr/>
        <a:lstStyle/>
        <a:p>
          <a:pPr algn="ctr"/>
          <a:r>
            <a:rPr lang="en-US" sz="1600" dirty="0" smtClean="0">
              <a:solidFill>
                <a:schemeClr val="tx1"/>
              </a:solidFill>
              <a:latin typeface="Arial"/>
              <a:cs typeface="Arial"/>
            </a:rPr>
            <a:t>3. Motivation</a:t>
          </a:r>
          <a:endParaRPr lang="en-US" sz="1600" dirty="0">
            <a:solidFill>
              <a:schemeClr val="tx1"/>
            </a:solidFill>
            <a:latin typeface="Arial"/>
            <a:cs typeface="Arial"/>
          </a:endParaRPr>
        </a:p>
      </dgm:t>
    </dgm:pt>
    <dgm:pt modelId="{E4AC13EC-1240-ED4F-9BE2-760A0A51E940}" type="parTrans" cxnId="{4A688522-32C4-5249-848C-F1784B4012B6}">
      <dgm:prSet/>
      <dgm:spPr/>
      <dgm:t>
        <a:bodyPr/>
        <a:lstStyle/>
        <a:p>
          <a:endParaRPr lang="en-US"/>
        </a:p>
      </dgm:t>
    </dgm:pt>
    <dgm:pt modelId="{ECF7AF2E-54F3-5242-8FE6-3776302EF1A2}" type="sibTrans" cxnId="{4A688522-32C4-5249-848C-F1784B4012B6}">
      <dgm:prSet/>
      <dgm:spPr/>
      <dgm:t>
        <a:bodyPr/>
        <a:lstStyle/>
        <a:p>
          <a:endParaRPr lang="en-US" dirty="0"/>
        </a:p>
      </dgm:t>
    </dgm:pt>
    <dgm:pt modelId="{9EE97841-23B8-5E40-B8CC-586C5A006B26}">
      <dgm:prSet phldrT="[Text]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US" dirty="0"/>
        </a:p>
      </dgm:t>
    </dgm:pt>
    <dgm:pt modelId="{BAABA5FB-F386-D042-B9AC-3B1BCD808617}" type="parTrans" cxnId="{D1B22933-F541-C14F-A84C-D170012AE8D0}">
      <dgm:prSet/>
      <dgm:spPr/>
      <dgm:t>
        <a:bodyPr/>
        <a:lstStyle/>
        <a:p>
          <a:endParaRPr lang="en-US"/>
        </a:p>
      </dgm:t>
    </dgm:pt>
    <dgm:pt modelId="{25B05276-88C5-E742-B74D-D7154C4B5CB9}" type="sibTrans" cxnId="{D1B22933-F541-C14F-A84C-D170012AE8D0}">
      <dgm:prSet/>
      <dgm:spPr/>
      <dgm:t>
        <a:bodyPr/>
        <a:lstStyle/>
        <a:p>
          <a:endParaRPr lang="en-US"/>
        </a:p>
      </dgm:t>
    </dgm:pt>
    <dgm:pt modelId="{8501894B-9398-E84C-9757-76E90EB56E18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  <a:latin typeface="Arial"/>
              <a:cs typeface="Arial"/>
            </a:rPr>
            <a:t>=Creativity</a:t>
          </a:r>
          <a:endParaRPr lang="en-US" dirty="0">
            <a:solidFill>
              <a:schemeClr val="tx1"/>
            </a:solidFill>
            <a:latin typeface="Arial"/>
            <a:cs typeface="Arial"/>
          </a:endParaRPr>
        </a:p>
      </dgm:t>
    </dgm:pt>
    <dgm:pt modelId="{A8EB3F04-BBA5-074D-BEF7-0D52A1424382}" type="parTrans" cxnId="{B8B77117-FC7D-4747-9352-5FC4549E951D}">
      <dgm:prSet/>
      <dgm:spPr/>
      <dgm:t>
        <a:bodyPr/>
        <a:lstStyle/>
        <a:p>
          <a:endParaRPr lang="en-US"/>
        </a:p>
      </dgm:t>
    </dgm:pt>
    <dgm:pt modelId="{6246A01A-3707-FD42-A756-7AFD6CED2F36}" type="sibTrans" cxnId="{B8B77117-FC7D-4747-9352-5FC4549E951D}">
      <dgm:prSet/>
      <dgm:spPr/>
      <dgm:t>
        <a:bodyPr/>
        <a:lstStyle/>
        <a:p>
          <a:endParaRPr lang="en-US"/>
        </a:p>
      </dgm:t>
    </dgm:pt>
    <dgm:pt modelId="{40D8FD97-C249-8343-BBFC-D7E0378140EE}">
      <dgm:prSet phldrT="[Text]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en-US" dirty="0"/>
        </a:p>
      </dgm:t>
    </dgm:pt>
    <dgm:pt modelId="{911A8AFE-9C95-0B47-A769-27155B90EA6F}" type="sibTrans" cxnId="{0F9F0F2B-195D-134F-BDA4-EC8B355768FD}">
      <dgm:prSet/>
      <dgm:spPr/>
      <dgm:t>
        <a:bodyPr/>
        <a:lstStyle/>
        <a:p>
          <a:endParaRPr lang="en-US"/>
        </a:p>
      </dgm:t>
    </dgm:pt>
    <dgm:pt modelId="{3840496D-21E8-F64B-AE50-DCC431E9CC3E}" type="parTrans" cxnId="{0F9F0F2B-195D-134F-BDA4-EC8B355768FD}">
      <dgm:prSet/>
      <dgm:spPr/>
      <dgm:t>
        <a:bodyPr/>
        <a:lstStyle/>
        <a:p>
          <a:endParaRPr lang="en-US"/>
        </a:p>
      </dgm:t>
    </dgm:pt>
    <dgm:pt modelId="{7031EB9A-D940-5447-B484-B8DDB99F46AA}" type="pres">
      <dgm:prSet presAssocID="{ED638445-525F-B74B-8CF8-27D8EDE82E6C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4593AA4-DA7C-0B47-8CED-3A8475A5691E}" type="pres">
      <dgm:prSet presAssocID="{C33CAECF-F572-9347-8599-74E976890198}" presName="composite" presStyleCnt="0"/>
      <dgm:spPr/>
    </dgm:pt>
    <dgm:pt modelId="{F73AF1B3-AF21-944F-BD4E-C072FEB146C3}" type="pres">
      <dgm:prSet presAssocID="{C33CAECF-F572-9347-8599-74E976890198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F16E18-2DE7-804B-AC42-8F7612CB9A23}" type="pres">
      <dgm:prSet presAssocID="{C33CAECF-F572-9347-8599-74E976890198}" presName="parSh" presStyleLbl="node1" presStyleIdx="0" presStyleCnt="4" custScaleX="102006" custScaleY="157941"/>
      <dgm:spPr/>
      <dgm:t>
        <a:bodyPr/>
        <a:lstStyle/>
        <a:p>
          <a:endParaRPr lang="en-US"/>
        </a:p>
      </dgm:t>
    </dgm:pt>
    <dgm:pt modelId="{87771D26-A8D3-A04F-BC87-25C683217E30}" type="pres">
      <dgm:prSet presAssocID="{C33CAECF-F572-9347-8599-74E976890198}" presName="desTx" presStyleLbl="fgAcc1" presStyleIdx="0" presStyleCnt="4" custScaleX="69428" custScaleY="56856" custLinFactNeighborX="4257" custLinFactNeighborY="-943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95B594D-8017-724A-A21E-A2D771449AFE}" type="pres">
      <dgm:prSet presAssocID="{47D60FB3-3008-2146-A437-891D23E58BDB}" presName="sibTrans" presStyleLbl="sibTrans2D1" presStyleIdx="0" presStyleCnt="3"/>
      <dgm:spPr/>
      <dgm:t>
        <a:bodyPr/>
        <a:lstStyle/>
        <a:p>
          <a:endParaRPr lang="en-US"/>
        </a:p>
      </dgm:t>
    </dgm:pt>
    <dgm:pt modelId="{B0F933B3-30AE-7746-8241-4F74C318D20D}" type="pres">
      <dgm:prSet presAssocID="{47D60FB3-3008-2146-A437-891D23E58BDB}" presName="connTx" presStyleLbl="sibTrans2D1" presStyleIdx="0" presStyleCnt="3"/>
      <dgm:spPr/>
      <dgm:t>
        <a:bodyPr/>
        <a:lstStyle/>
        <a:p>
          <a:endParaRPr lang="en-US"/>
        </a:p>
      </dgm:t>
    </dgm:pt>
    <dgm:pt modelId="{AB011041-96B4-8248-A12C-C9AC092038E4}" type="pres">
      <dgm:prSet presAssocID="{3DCD3B9B-2C1D-184B-8B3A-E05F6ACBA0E2}" presName="composite" presStyleCnt="0"/>
      <dgm:spPr/>
    </dgm:pt>
    <dgm:pt modelId="{64A40578-77FF-5647-9F83-1E244B4AB3C2}" type="pres">
      <dgm:prSet presAssocID="{3DCD3B9B-2C1D-184B-8B3A-E05F6ACBA0E2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EC97640-F32A-024C-81F6-02240AAEBF50}" type="pres">
      <dgm:prSet presAssocID="{3DCD3B9B-2C1D-184B-8B3A-E05F6ACBA0E2}" presName="parSh" presStyleLbl="node1" presStyleIdx="1" presStyleCnt="4" custScaleX="111988" custScaleY="148117"/>
      <dgm:spPr/>
      <dgm:t>
        <a:bodyPr/>
        <a:lstStyle/>
        <a:p>
          <a:endParaRPr lang="en-US"/>
        </a:p>
      </dgm:t>
    </dgm:pt>
    <dgm:pt modelId="{6C878306-0C6B-5A41-BF3D-B05FAD13F80B}" type="pres">
      <dgm:prSet presAssocID="{3DCD3B9B-2C1D-184B-8B3A-E05F6ACBA0E2}" presName="desTx" presStyleLbl="fgAcc1" presStyleIdx="1" presStyleCnt="4" custScaleX="77852" custScaleY="65756" custLinFactNeighborX="4300" custLinFactNeighborY="-1372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2A8E34-7F55-2243-B157-D8F89FCA89E8}" type="pres">
      <dgm:prSet presAssocID="{025F9628-2122-CA45-B5DC-297AA1ECFD87}" presName="sibTrans" presStyleLbl="sibTrans2D1" presStyleIdx="1" presStyleCnt="3"/>
      <dgm:spPr/>
      <dgm:t>
        <a:bodyPr/>
        <a:lstStyle/>
        <a:p>
          <a:endParaRPr lang="en-US"/>
        </a:p>
      </dgm:t>
    </dgm:pt>
    <dgm:pt modelId="{E76E7D06-66A0-2449-9349-C2F1F2D413EB}" type="pres">
      <dgm:prSet presAssocID="{025F9628-2122-CA45-B5DC-297AA1ECFD87}" presName="connTx" presStyleLbl="sibTrans2D1" presStyleIdx="1" presStyleCnt="3"/>
      <dgm:spPr/>
      <dgm:t>
        <a:bodyPr/>
        <a:lstStyle/>
        <a:p>
          <a:endParaRPr lang="en-US"/>
        </a:p>
      </dgm:t>
    </dgm:pt>
    <dgm:pt modelId="{FE232341-9278-374A-8FA6-CDD66C446A2A}" type="pres">
      <dgm:prSet presAssocID="{2A4E536A-C63B-1B4D-9912-A7A91F324946}" presName="composite" presStyleCnt="0"/>
      <dgm:spPr/>
    </dgm:pt>
    <dgm:pt modelId="{E0E7A8CF-26CC-B54B-9026-D430C102CE74}" type="pres">
      <dgm:prSet presAssocID="{2A4E536A-C63B-1B4D-9912-A7A91F324946}" presName="par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44E5F2E-B480-E946-AD16-5F9672C03E3D}" type="pres">
      <dgm:prSet presAssocID="{2A4E536A-C63B-1B4D-9912-A7A91F324946}" presName="parSh" presStyleLbl="node1" presStyleIdx="2" presStyleCnt="4" custScaleX="99236" custScaleY="159711" custLinFactNeighborX="8409"/>
      <dgm:spPr/>
      <dgm:t>
        <a:bodyPr/>
        <a:lstStyle/>
        <a:p>
          <a:endParaRPr lang="en-US"/>
        </a:p>
      </dgm:t>
    </dgm:pt>
    <dgm:pt modelId="{5E167642-95A8-9A47-A759-59F697C3102E}" type="pres">
      <dgm:prSet presAssocID="{2A4E536A-C63B-1B4D-9912-A7A91F324946}" presName="desTx" presStyleLbl="fgAcc1" presStyleIdx="2" presStyleCnt="4" custScaleX="76460" custScaleY="66443" custLinFactNeighborX="5924" custLinFactNeighborY="-1380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ED3826F-EC33-B445-8D7D-2B9AC5DA350C}" type="pres">
      <dgm:prSet presAssocID="{ECF7AF2E-54F3-5242-8FE6-3776302EF1A2}" presName="sibTrans" presStyleLbl="sibTrans2D1" presStyleIdx="2" presStyleCnt="3"/>
      <dgm:spPr/>
      <dgm:t>
        <a:bodyPr/>
        <a:lstStyle/>
        <a:p>
          <a:endParaRPr lang="en-US"/>
        </a:p>
      </dgm:t>
    </dgm:pt>
    <dgm:pt modelId="{9AE9DD01-8050-A446-B572-B22F5C1BE85B}" type="pres">
      <dgm:prSet presAssocID="{ECF7AF2E-54F3-5242-8FE6-3776302EF1A2}" presName="connTx" presStyleLbl="sibTrans2D1" presStyleIdx="2" presStyleCnt="3"/>
      <dgm:spPr/>
      <dgm:t>
        <a:bodyPr/>
        <a:lstStyle/>
        <a:p>
          <a:endParaRPr lang="en-US"/>
        </a:p>
      </dgm:t>
    </dgm:pt>
    <dgm:pt modelId="{BE9CF315-AC61-004F-8821-F5845FDDD7BB}" type="pres">
      <dgm:prSet presAssocID="{8501894B-9398-E84C-9757-76E90EB56E18}" presName="composite" presStyleCnt="0"/>
      <dgm:spPr/>
    </dgm:pt>
    <dgm:pt modelId="{4BFD3FBD-6B23-D84F-AA1F-726EFF2F4BFD}" type="pres">
      <dgm:prSet presAssocID="{8501894B-9398-E84C-9757-76E90EB56E18}" presName="par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B2E73B-C396-4840-B265-0F1D2A7207D4}" type="pres">
      <dgm:prSet presAssocID="{8501894B-9398-E84C-9757-76E90EB56E18}" presName="parSh" presStyleLbl="node1" presStyleIdx="3" presStyleCnt="4" custScaleX="98241" custScaleY="135903" custLinFactNeighborX="9670" custLinFactNeighborY="2740"/>
      <dgm:spPr/>
      <dgm:t>
        <a:bodyPr/>
        <a:lstStyle/>
        <a:p>
          <a:endParaRPr lang="en-US"/>
        </a:p>
      </dgm:t>
    </dgm:pt>
    <dgm:pt modelId="{8FDA8C63-29AA-5046-BAD6-55ECAF67EBA1}" type="pres">
      <dgm:prSet presAssocID="{8501894B-9398-E84C-9757-76E90EB56E18}" presName="desTx" presStyleLbl="fgAcc1" presStyleIdx="3" presStyleCnt="4" custScaleX="87826" custScaleY="78318" custLinFactNeighborX="167" custLinFactNeighborY="-11812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</dgm:ptLst>
  <dgm:cxnLst>
    <dgm:cxn modelId="{9345DE6F-6017-9649-8F1F-610418282AE9}" type="presOf" srcId="{2A4E536A-C63B-1B4D-9912-A7A91F324946}" destId="{D44E5F2E-B480-E946-AD16-5F9672C03E3D}" srcOrd="1" destOrd="0" presId="urn:microsoft.com/office/officeart/2005/8/layout/process3"/>
    <dgm:cxn modelId="{8A0046CE-69A8-E143-BB15-08ED1A90392D}" type="presOf" srcId="{47D60FB3-3008-2146-A437-891D23E58BDB}" destId="{B0F933B3-30AE-7746-8241-4F74C318D20D}" srcOrd="1" destOrd="0" presId="urn:microsoft.com/office/officeart/2005/8/layout/process3"/>
    <dgm:cxn modelId="{68CA9634-7A3E-BB4C-A2A3-9636B930373A}" type="presOf" srcId="{9EE97841-23B8-5E40-B8CC-586C5A006B26}" destId="{5E167642-95A8-9A47-A759-59F697C3102E}" srcOrd="0" destOrd="0" presId="urn:microsoft.com/office/officeart/2005/8/layout/process3"/>
    <dgm:cxn modelId="{C7564F4A-DFD3-794F-A635-32B9955FF9E3}" type="presOf" srcId="{C33CAECF-F572-9347-8599-74E976890198}" destId="{32F16E18-2DE7-804B-AC42-8F7612CB9A23}" srcOrd="1" destOrd="0" presId="urn:microsoft.com/office/officeart/2005/8/layout/process3"/>
    <dgm:cxn modelId="{603C4DB1-E223-B246-8565-2AEAC597C3AE}" type="presOf" srcId="{47D60FB3-3008-2146-A437-891D23E58BDB}" destId="{095B594D-8017-724A-A21E-A2D771449AFE}" srcOrd="0" destOrd="0" presId="urn:microsoft.com/office/officeart/2005/8/layout/process3"/>
    <dgm:cxn modelId="{3408B418-A2A3-884F-A3E9-767EF377AD9E}" type="presOf" srcId="{ECF7AF2E-54F3-5242-8FE6-3776302EF1A2}" destId="{4ED3826F-EC33-B445-8D7D-2B9AC5DA350C}" srcOrd="0" destOrd="0" presId="urn:microsoft.com/office/officeart/2005/8/layout/process3"/>
    <dgm:cxn modelId="{F696D8DC-49FE-6748-BCF7-9159DE8CEBE6}" type="presOf" srcId="{7B470CC7-B32E-F94B-B4B1-0D4E2736EF8B}" destId="{6C878306-0C6B-5A41-BF3D-B05FAD13F80B}" srcOrd="0" destOrd="0" presId="urn:microsoft.com/office/officeart/2005/8/layout/process3"/>
    <dgm:cxn modelId="{C2FA5ABE-6FB5-4F4F-8DD5-CE56CE2965DD}" type="presOf" srcId="{025F9628-2122-CA45-B5DC-297AA1ECFD87}" destId="{E76E7D06-66A0-2449-9349-C2F1F2D413EB}" srcOrd="1" destOrd="0" presId="urn:microsoft.com/office/officeart/2005/8/layout/process3"/>
    <dgm:cxn modelId="{15895EF3-34B6-C044-B644-1027163E063B}" srcId="{ED638445-525F-B74B-8CF8-27D8EDE82E6C}" destId="{3DCD3B9B-2C1D-184B-8B3A-E05F6ACBA0E2}" srcOrd="1" destOrd="0" parTransId="{C000E27C-67C1-9942-88E8-07298FE92323}" sibTransId="{025F9628-2122-CA45-B5DC-297AA1ECFD87}"/>
    <dgm:cxn modelId="{C6A18B2B-53DA-C64C-A2C6-7E64BDFB08A3}" type="presOf" srcId="{ED638445-525F-B74B-8CF8-27D8EDE82E6C}" destId="{7031EB9A-D940-5447-B484-B8DDB99F46AA}" srcOrd="0" destOrd="0" presId="urn:microsoft.com/office/officeart/2005/8/layout/process3"/>
    <dgm:cxn modelId="{55844A2D-246C-2E4E-8C6D-C13D28A27984}" type="presOf" srcId="{C33CAECF-F572-9347-8599-74E976890198}" destId="{F73AF1B3-AF21-944F-BD4E-C072FEB146C3}" srcOrd="0" destOrd="0" presId="urn:microsoft.com/office/officeart/2005/8/layout/process3"/>
    <dgm:cxn modelId="{9E09FE57-668A-2941-96B5-2D4DC07F4D66}" type="presOf" srcId="{025F9628-2122-CA45-B5DC-297AA1ECFD87}" destId="{DE2A8E34-7F55-2243-B157-D8F89FCA89E8}" srcOrd="0" destOrd="0" presId="urn:microsoft.com/office/officeart/2005/8/layout/process3"/>
    <dgm:cxn modelId="{1A9FA885-B0AE-934E-AEA9-4D2D4193682E}" type="presOf" srcId="{3DCD3B9B-2C1D-184B-8B3A-E05F6ACBA0E2}" destId="{CEC97640-F32A-024C-81F6-02240AAEBF50}" srcOrd="1" destOrd="0" presId="urn:microsoft.com/office/officeart/2005/8/layout/process3"/>
    <dgm:cxn modelId="{F741CC24-6376-0740-B53F-0535999CFE90}" type="presOf" srcId="{40D8FD97-C249-8343-BBFC-D7E0378140EE}" destId="{87771D26-A8D3-A04F-BC87-25C683217E30}" srcOrd="0" destOrd="0" presId="urn:microsoft.com/office/officeart/2005/8/layout/process3"/>
    <dgm:cxn modelId="{CC8871C4-5490-7045-8037-959C3321127A}" srcId="{ED638445-525F-B74B-8CF8-27D8EDE82E6C}" destId="{C33CAECF-F572-9347-8599-74E976890198}" srcOrd="0" destOrd="0" parTransId="{B5C4CF7F-5AE8-7747-8084-3F9142D13B2C}" sibTransId="{47D60FB3-3008-2146-A437-891D23E58BDB}"/>
    <dgm:cxn modelId="{1AFB25A8-03F2-A14B-B3B1-BF4FD95A1497}" type="presOf" srcId="{2A4E536A-C63B-1B4D-9912-A7A91F324946}" destId="{E0E7A8CF-26CC-B54B-9026-D430C102CE74}" srcOrd="0" destOrd="0" presId="urn:microsoft.com/office/officeart/2005/8/layout/process3"/>
    <dgm:cxn modelId="{0F9F0F2B-195D-134F-BDA4-EC8B355768FD}" srcId="{C33CAECF-F572-9347-8599-74E976890198}" destId="{40D8FD97-C249-8343-BBFC-D7E0378140EE}" srcOrd="0" destOrd="0" parTransId="{3840496D-21E8-F64B-AE50-DCC431E9CC3E}" sibTransId="{911A8AFE-9C95-0B47-A769-27155B90EA6F}"/>
    <dgm:cxn modelId="{7F1EE590-49CA-F343-8F57-998A93BC5CCA}" type="presOf" srcId="{3DCD3B9B-2C1D-184B-8B3A-E05F6ACBA0E2}" destId="{64A40578-77FF-5647-9F83-1E244B4AB3C2}" srcOrd="0" destOrd="0" presId="urn:microsoft.com/office/officeart/2005/8/layout/process3"/>
    <dgm:cxn modelId="{64750ADA-6C8D-D943-B57A-364D4FC1197A}" type="presOf" srcId="{8501894B-9398-E84C-9757-76E90EB56E18}" destId="{4BFD3FBD-6B23-D84F-AA1F-726EFF2F4BFD}" srcOrd="0" destOrd="0" presId="urn:microsoft.com/office/officeart/2005/8/layout/process3"/>
    <dgm:cxn modelId="{9C4268B7-1146-BD45-A42B-A5658C52FA0D}" type="presOf" srcId="{ECF7AF2E-54F3-5242-8FE6-3776302EF1A2}" destId="{9AE9DD01-8050-A446-B572-B22F5C1BE85B}" srcOrd="1" destOrd="0" presId="urn:microsoft.com/office/officeart/2005/8/layout/process3"/>
    <dgm:cxn modelId="{B8B77117-FC7D-4747-9352-5FC4549E951D}" srcId="{ED638445-525F-B74B-8CF8-27D8EDE82E6C}" destId="{8501894B-9398-E84C-9757-76E90EB56E18}" srcOrd="3" destOrd="0" parTransId="{A8EB3F04-BBA5-074D-BEF7-0D52A1424382}" sibTransId="{6246A01A-3707-FD42-A756-7AFD6CED2F36}"/>
    <dgm:cxn modelId="{D1B22933-F541-C14F-A84C-D170012AE8D0}" srcId="{2A4E536A-C63B-1B4D-9912-A7A91F324946}" destId="{9EE97841-23B8-5E40-B8CC-586C5A006B26}" srcOrd="0" destOrd="0" parTransId="{BAABA5FB-F386-D042-B9AC-3B1BCD808617}" sibTransId="{25B05276-88C5-E742-B74D-D7154C4B5CB9}"/>
    <dgm:cxn modelId="{4A688522-32C4-5249-848C-F1784B4012B6}" srcId="{ED638445-525F-B74B-8CF8-27D8EDE82E6C}" destId="{2A4E536A-C63B-1B4D-9912-A7A91F324946}" srcOrd="2" destOrd="0" parTransId="{E4AC13EC-1240-ED4F-9BE2-760A0A51E940}" sibTransId="{ECF7AF2E-54F3-5242-8FE6-3776302EF1A2}"/>
    <dgm:cxn modelId="{AD504C0D-9ED4-8F4E-B7A0-11EE87F0975A}" srcId="{3DCD3B9B-2C1D-184B-8B3A-E05F6ACBA0E2}" destId="{7B470CC7-B32E-F94B-B4B1-0D4E2736EF8B}" srcOrd="0" destOrd="0" parTransId="{06288B48-007D-8D41-BE06-2B3A1BFA45E7}" sibTransId="{1B328CC3-A5DD-5445-8DCB-78489C9FE68F}"/>
    <dgm:cxn modelId="{1A28DBF3-F333-4243-AF73-E6B1F8C55CFD}" type="presOf" srcId="{8501894B-9398-E84C-9757-76E90EB56E18}" destId="{DFB2E73B-C396-4840-B265-0F1D2A7207D4}" srcOrd="1" destOrd="0" presId="urn:microsoft.com/office/officeart/2005/8/layout/process3"/>
    <dgm:cxn modelId="{400CBFE0-19C0-804D-99AC-229831AA8AC9}" type="presParOf" srcId="{7031EB9A-D940-5447-B484-B8DDB99F46AA}" destId="{34593AA4-DA7C-0B47-8CED-3A8475A5691E}" srcOrd="0" destOrd="0" presId="urn:microsoft.com/office/officeart/2005/8/layout/process3"/>
    <dgm:cxn modelId="{5CFF510C-FDF8-374C-89CC-F636FF69A463}" type="presParOf" srcId="{34593AA4-DA7C-0B47-8CED-3A8475A5691E}" destId="{F73AF1B3-AF21-944F-BD4E-C072FEB146C3}" srcOrd="0" destOrd="0" presId="urn:microsoft.com/office/officeart/2005/8/layout/process3"/>
    <dgm:cxn modelId="{9FB95C94-39DE-BE44-AF32-27DBB8682547}" type="presParOf" srcId="{34593AA4-DA7C-0B47-8CED-3A8475A5691E}" destId="{32F16E18-2DE7-804B-AC42-8F7612CB9A23}" srcOrd="1" destOrd="0" presId="urn:microsoft.com/office/officeart/2005/8/layout/process3"/>
    <dgm:cxn modelId="{A58C6DC3-DDDB-324E-B383-85E3C71F820C}" type="presParOf" srcId="{34593AA4-DA7C-0B47-8CED-3A8475A5691E}" destId="{87771D26-A8D3-A04F-BC87-25C683217E30}" srcOrd="2" destOrd="0" presId="urn:microsoft.com/office/officeart/2005/8/layout/process3"/>
    <dgm:cxn modelId="{C50F16E5-E723-FC4A-8042-1DCCB3843DA8}" type="presParOf" srcId="{7031EB9A-D940-5447-B484-B8DDB99F46AA}" destId="{095B594D-8017-724A-A21E-A2D771449AFE}" srcOrd="1" destOrd="0" presId="urn:microsoft.com/office/officeart/2005/8/layout/process3"/>
    <dgm:cxn modelId="{DBC452D7-A129-1A42-8751-3BED84D3841A}" type="presParOf" srcId="{095B594D-8017-724A-A21E-A2D771449AFE}" destId="{B0F933B3-30AE-7746-8241-4F74C318D20D}" srcOrd="0" destOrd="0" presId="urn:microsoft.com/office/officeart/2005/8/layout/process3"/>
    <dgm:cxn modelId="{3D5A8C6B-5B18-E042-9289-FE6BB01BC4B1}" type="presParOf" srcId="{7031EB9A-D940-5447-B484-B8DDB99F46AA}" destId="{AB011041-96B4-8248-A12C-C9AC092038E4}" srcOrd="2" destOrd="0" presId="urn:microsoft.com/office/officeart/2005/8/layout/process3"/>
    <dgm:cxn modelId="{5F9FA458-DA78-CD46-A818-B76501A46594}" type="presParOf" srcId="{AB011041-96B4-8248-A12C-C9AC092038E4}" destId="{64A40578-77FF-5647-9F83-1E244B4AB3C2}" srcOrd="0" destOrd="0" presId="urn:microsoft.com/office/officeart/2005/8/layout/process3"/>
    <dgm:cxn modelId="{18E48192-0646-A543-A516-18A3B983DDD4}" type="presParOf" srcId="{AB011041-96B4-8248-A12C-C9AC092038E4}" destId="{CEC97640-F32A-024C-81F6-02240AAEBF50}" srcOrd="1" destOrd="0" presId="urn:microsoft.com/office/officeart/2005/8/layout/process3"/>
    <dgm:cxn modelId="{73BA2C3C-B520-8247-83A0-D5540343431F}" type="presParOf" srcId="{AB011041-96B4-8248-A12C-C9AC092038E4}" destId="{6C878306-0C6B-5A41-BF3D-B05FAD13F80B}" srcOrd="2" destOrd="0" presId="urn:microsoft.com/office/officeart/2005/8/layout/process3"/>
    <dgm:cxn modelId="{C37CFBAC-A44A-074A-871D-8ED2919305A4}" type="presParOf" srcId="{7031EB9A-D940-5447-B484-B8DDB99F46AA}" destId="{DE2A8E34-7F55-2243-B157-D8F89FCA89E8}" srcOrd="3" destOrd="0" presId="urn:microsoft.com/office/officeart/2005/8/layout/process3"/>
    <dgm:cxn modelId="{8CCA5B16-A015-3F44-A163-075DA975EF07}" type="presParOf" srcId="{DE2A8E34-7F55-2243-B157-D8F89FCA89E8}" destId="{E76E7D06-66A0-2449-9349-C2F1F2D413EB}" srcOrd="0" destOrd="0" presId="urn:microsoft.com/office/officeart/2005/8/layout/process3"/>
    <dgm:cxn modelId="{C351AD2C-79C3-0847-A114-F6B6E0F9EA70}" type="presParOf" srcId="{7031EB9A-D940-5447-B484-B8DDB99F46AA}" destId="{FE232341-9278-374A-8FA6-CDD66C446A2A}" srcOrd="4" destOrd="0" presId="urn:microsoft.com/office/officeart/2005/8/layout/process3"/>
    <dgm:cxn modelId="{ED1B62D2-224A-BF47-A0C0-145725B73F8E}" type="presParOf" srcId="{FE232341-9278-374A-8FA6-CDD66C446A2A}" destId="{E0E7A8CF-26CC-B54B-9026-D430C102CE74}" srcOrd="0" destOrd="0" presId="urn:microsoft.com/office/officeart/2005/8/layout/process3"/>
    <dgm:cxn modelId="{AE68D312-38D5-5A45-BB84-2F729A649987}" type="presParOf" srcId="{FE232341-9278-374A-8FA6-CDD66C446A2A}" destId="{D44E5F2E-B480-E946-AD16-5F9672C03E3D}" srcOrd="1" destOrd="0" presId="urn:microsoft.com/office/officeart/2005/8/layout/process3"/>
    <dgm:cxn modelId="{1B8C8AFF-052E-C541-9032-8658BA5BEB78}" type="presParOf" srcId="{FE232341-9278-374A-8FA6-CDD66C446A2A}" destId="{5E167642-95A8-9A47-A759-59F697C3102E}" srcOrd="2" destOrd="0" presId="urn:microsoft.com/office/officeart/2005/8/layout/process3"/>
    <dgm:cxn modelId="{ECF905C7-A7F9-DC49-B3BF-76A19D32BA68}" type="presParOf" srcId="{7031EB9A-D940-5447-B484-B8DDB99F46AA}" destId="{4ED3826F-EC33-B445-8D7D-2B9AC5DA350C}" srcOrd="5" destOrd="0" presId="urn:microsoft.com/office/officeart/2005/8/layout/process3"/>
    <dgm:cxn modelId="{A2E03DC0-2454-964A-A6FD-AD7E3131CA12}" type="presParOf" srcId="{4ED3826F-EC33-B445-8D7D-2B9AC5DA350C}" destId="{9AE9DD01-8050-A446-B572-B22F5C1BE85B}" srcOrd="0" destOrd="0" presId="urn:microsoft.com/office/officeart/2005/8/layout/process3"/>
    <dgm:cxn modelId="{1145C80F-93C7-5046-9515-CC451D670D9F}" type="presParOf" srcId="{7031EB9A-D940-5447-B484-B8DDB99F46AA}" destId="{BE9CF315-AC61-004F-8821-F5845FDDD7BB}" srcOrd="6" destOrd="0" presId="urn:microsoft.com/office/officeart/2005/8/layout/process3"/>
    <dgm:cxn modelId="{B257E3DC-7FAF-DF46-ABC4-CCBC1173877D}" type="presParOf" srcId="{BE9CF315-AC61-004F-8821-F5845FDDD7BB}" destId="{4BFD3FBD-6B23-D84F-AA1F-726EFF2F4BFD}" srcOrd="0" destOrd="0" presId="urn:microsoft.com/office/officeart/2005/8/layout/process3"/>
    <dgm:cxn modelId="{20B6DB70-4081-7643-BB1A-6A3C07569883}" type="presParOf" srcId="{BE9CF315-AC61-004F-8821-F5845FDDD7BB}" destId="{DFB2E73B-C396-4840-B265-0F1D2A7207D4}" srcOrd="1" destOrd="0" presId="urn:microsoft.com/office/officeart/2005/8/layout/process3"/>
    <dgm:cxn modelId="{1D9C584C-2244-674B-B4B1-7AEE0E3163F8}" type="presParOf" srcId="{BE9CF315-AC61-004F-8821-F5845FDDD7BB}" destId="{8FDA8C63-29AA-5046-BAD6-55ECAF67EBA1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943F16-3F1F-EF4E-8C14-68D9E5C6455C}">
      <dsp:nvSpPr>
        <dsp:cNvPr id="0" name=""/>
        <dsp:cNvSpPr/>
      </dsp:nvSpPr>
      <dsp:spPr>
        <a:xfrm>
          <a:off x="3771" y="1833776"/>
          <a:ext cx="1692766" cy="691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tx1"/>
              </a:solidFill>
              <a:latin typeface="Arial"/>
              <a:cs typeface="Arial"/>
            </a:rPr>
            <a:t>1. Opportunity</a:t>
          </a:r>
          <a:endParaRPr lang="en-US" sz="160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3771" y="1833776"/>
        <a:ext cx="1692766" cy="460800"/>
      </dsp:txXfrm>
    </dsp:sp>
    <dsp:sp modelId="{1A130CB0-CE63-BB4B-A4E8-732372484EA8}">
      <dsp:nvSpPr>
        <dsp:cNvPr id="0" name=""/>
        <dsp:cNvSpPr/>
      </dsp:nvSpPr>
      <dsp:spPr>
        <a:xfrm>
          <a:off x="677614" y="2427194"/>
          <a:ext cx="1114291" cy="65636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23E8C4-9936-4444-9F19-DE0316B5068F}">
      <dsp:nvSpPr>
        <dsp:cNvPr id="0" name=""/>
        <dsp:cNvSpPr/>
      </dsp:nvSpPr>
      <dsp:spPr>
        <a:xfrm rot="21554059">
          <a:off x="1834362" y="1878150"/>
          <a:ext cx="292243" cy="34183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 dirty="0"/>
        </a:p>
      </dsp:txBody>
      <dsp:txXfrm>
        <a:off x="1834366" y="1947104"/>
        <a:ext cx="204570" cy="205102"/>
      </dsp:txXfrm>
    </dsp:sp>
    <dsp:sp modelId="{24AE0847-2D86-AA46-9277-D51C0140494E}">
      <dsp:nvSpPr>
        <dsp:cNvPr id="0" name=""/>
        <dsp:cNvSpPr/>
      </dsp:nvSpPr>
      <dsp:spPr>
        <a:xfrm>
          <a:off x="2247890" y="1802803"/>
          <a:ext cx="1839568" cy="691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tx1"/>
              </a:solidFill>
              <a:latin typeface="Arial"/>
              <a:cs typeface="Arial"/>
            </a:rPr>
            <a:t>2.Resources/skill-knowledge</a:t>
          </a:r>
          <a:endParaRPr lang="en-US" sz="160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2247890" y="1802803"/>
        <a:ext cx="1839568" cy="460800"/>
      </dsp:txXfrm>
    </dsp:sp>
    <dsp:sp modelId="{826EEF8F-EB4E-D943-83D5-12AF2B282263}">
      <dsp:nvSpPr>
        <dsp:cNvPr id="0" name=""/>
        <dsp:cNvSpPr/>
      </dsp:nvSpPr>
      <dsp:spPr>
        <a:xfrm>
          <a:off x="2960871" y="2356855"/>
          <a:ext cx="1204813" cy="78025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181E45-DC63-BF4E-8D25-EF3BA9590892}">
      <dsp:nvSpPr>
        <dsp:cNvPr id="0" name=""/>
        <dsp:cNvSpPr/>
      </dsp:nvSpPr>
      <dsp:spPr>
        <a:xfrm rot="21593795">
          <a:off x="4225296" y="1860111"/>
          <a:ext cx="292217" cy="34183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 dirty="0"/>
        </a:p>
      </dsp:txBody>
      <dsp:txXfrm>
        <a:off x="4225296" y="1928558"/>
        <a:ext cx="204552" cy="205102"/>
      </dsp:txXfrm>
    </dsp:sp>
    <dsp:sp modelId="{AB9DB908-73F0-E741-B7DB-E423FB4D0319}">
      <dsp:nvSpPr>
        <dsp:cNvPr id="0" name=""/>
        <dsp:cNvSpPr/>
      </dsp:nvSpPr>
      <dsp:spPr>
        <a:xfrm>
          <a:off x="4638812" y="1798748"/>
          <a:ext cx="1550646" cy="691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tx1"/>
              </a:solidFill>
              <a:latin typeface="Arial"/>
              <a:cs typeface="Arial"/>
            </a:rPr>
            <a:t>3.Motivation</a:t>
          </a:r>
          <a:endParaRPr lang="en-US" sz="160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4638812" y="1798748"/>
        <a:ext cx="1550646" cy="460800"/>
      </dsp:txXfrm>
    </dsp:sp>
    <dsp:sp modelId="{CEAC77EF-64C2-C64B-94DC-87E7986B6B76}">
      <dsp:nvSpPr>
        <dsp:cNvPr id="0" name=""/>
        <dsp:cNvSpPr/>
      </dsp:nvSpPr>
      <dsp:spPr>
        <a:xfrm>
          <a:off x="5128864" y="2333225"/>
          <a:ext cx="1173316" cy="79647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066E01-EC27-4948-87FB-0DF398181FD8}">
      <dsp:nvSpPr>
        <dsp:cNvPr id="0" name=""/>
        <dsp:cNvSpPr/>
      </dsp:nvSpPr>
      <dsp:spPr>
        <a:xfrm rot="21531083">
          <a:off x="6350400" y="1836035"/>
          <a:ext cx="341339" cy="34183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 dirty="0"/>
        </a:p>
      </dsp:txBody>
      <dsp:txXfrm>
        <a:off x="6350410" y="1905429"/>
        <a:ext cx="238937" cy="205102"/>
      </dsp:txXfrm>
    </dsp:sp>
    <dsp:sp modelId="{26019737-34D5-7648-B677-1BE1F20DD6C6}">
      <dsp:nvSpPr>
        <dsp:cNvPr id="0" name=""/>
        <dsp:cNvSpPr/>
      </dsp:nvSpPr>
      <dsp:spPr>
        <a:xfrm>
          <a:off x="6833365" y="1752682"/>
          <a:ext cx="1756734" cy="691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tx1"/>
              </a:solidFill>
              <a:latin typeface="Arial"/>
              <a:cs typeface="Arial"/>
            </a:rPr>
            <a:t>=Innovation</a:t>
          </a:r>
          <a:endParaRPr lang="en-US" sz="200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6833365" y="1752682"/>
        <a:ext cx="1756734" cy="460800"/>
      </dsp:txXfrm>
    </dsp:sp>
    <dsp:sp modelId="{DD9C8D38-DD8E-B54C-B9CE-04786DFE2B46}">
      <dsp:nvSpPr>
        <dsp:cNvPr id="0" name=""/>
        <dsp:cNvSpPr/>
      </dsp:nvSpPr>
      <dsp:spPr>
        <a:xfrm>
          <a:off x="7302870" y="2183912"/>
          <a:ext cx="1380160" cy="98073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F16E18-2DE7-804B-AC42-8F7612CB9A23}">
      <dsp:nvSpPr>
        <dsp:cNvPr id="0" name=""/>
        <dsp:cNvSpPr/>
      </dsp:nvSpPr>
      <dsp:spPr>
        <a:xfrm>
          <a:off x="593" y="1875061"/>
          <a:ext cx="1571128" cy="9138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tx1"/>
              </a:solidFill>
              <a:latin typeface="Arial"/>
              <a:cs typeface="Arial"/>
            </a:rPr>
            <a:t>1.Skills/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tx1"/>
              </a:solidFill>
              <a:latin typeface="Arial"/>
              <a:cs typeface="Arial"/>
            </a:rPr>
            <a:t>knowledge</a:t>
          </a:r>
          <a:endParaRPr lang="en-US" sz="160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593" y="1875061"/>
        <a:ext cx="1571128" cy="609264"/>
      </dsp:txXfrm>
    </dsp:sp>
    <dsp:sp modelId="{87771D26-A8D3-A04F-BC87-25C683217E30}">
      <dsp:nvSpPr>
        <dsp:cNvPr id="0" name=""/>
        <dsp:cNvSpPr/>
      </dsp:nvSpPr>
      <dsp:spPr>
        <a:xfrm>
          <a:off x="632518" y="2568278"/>
          <a:ext cx="1069352" cy="654981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000" kern="1200" dirty="0"/>
        </a:p>
      </dsp:txBody>
      <dsp:txXfrm>
        <a:off x="651702" y="2587462"/>
        <a:ext cx="1030984" cy="616613"/>
      </dsp:txXfrm>
    </dsp:sp>
    <dsp:sp modelId="{095B594D-8017-724A-A21E-A2D771449AFE}">
      <dsp:nvSpPr>
        <dsp:cNvPr id="0" name=""/>
        <dsp:cNvSpPr/>
      </dsp:nvSpPr>
      <dsp:spPr>
        <a:xfrm rot="21555216">
          <a:off x="1742478" y="1973139"/>
          <a:ext cx="362066" cy="3834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 dirty="0"/>
        </a:p>
      </dsp:txBody>
      <dsp:txXfrm>
        <a:off x="1742483" y="2050541"/>
        <a:ext cx="253446" cy="230083"/>
      </dsp:txXfrm>
    </dsp:sp>
    <dsp:sp modelId="{CEC97640-F32A-024C-81F6-02240AAEBF50}">
      <dsp:nvSpPr>
        <dsp:cNvPr id="0" name=""/>
        <dsp:cNvSpPr/>
      </dsp:nvSpPr>
      <dsp:spPr>
        <a:xfrm>
          <a:off x="2254807" y="1863640"/>
          <a:ext cx="1724874" cy="8570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tx1"/>
              </a:solidFill>
              <a:latin typeface="Arial"/>
              <a:cs typeface="Arial"/>
            </a:rPr>
            <a:t>2. Creative thinking skills</a:t>
          </a:r>
          <a:endParaRPr lang="en-US" sz="160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2254807" y="1863640"/>
        <a:ext cx="1724874" cy="571368"/>
      </dsp:txXfrm>
    </dsp:sp>
    <dsp:sp modelId="{6C878306-0C6B-5A41-BF3D-B05FAD13F80B}">
      <dsp:nvSpPr>
        <dsp:cNvPr id="0" name=""/>
        <dsp:cNvSpPr/>
      </dsp:nvSpPr>
      <dsp:spPr>
        <a:xfrm>
          <a:off x="2899393" y="2427727"/>
          <a:ext cx="1199101" cy="75750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000" kern="1200" dirty="0"/>
        </a:p>
      </dsp:txBody>
      <dsp:txXfrm>
        <a:off x="2921580" y="2449914"/>
        <a:ext cx="1154727" cy="713135"/>
      </dsp:txXfrm>
    </dsp:sp>
    <dsp:sp modelId="{DE2A8E34-7F55-2243-B157-D8F89FCA89E8}">
      <dsp:nvSpPr>
        <dsp:cNvPr id="0" name=""/>
        <dsp:cNvSpPr/>
      </dsp:nvSpPr>
      <dsp:spPr>
        <a:xfrm rot="5116">
          <a:off x="4179833" y="1959484"/>
          <a:ext cx="424321" cy="3834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 dirty="0"/>
        </a:p>
      </dsp:txBody>
      <dsp:txXfrm>
        <a:off x="4179833" y="2036093"/>
        <a:ext cx="309279" cy="230083"/>
      </dsp:txXfrm>
    </dsp:sp>
    <dsp:sp modelId="{D44E5F2E-B480-E946-AD16-5F9672C03E3D}">
      <dsp:nvSpPr>
        <dsp:cNvPr id="0" name=""/>
        <dsp:cNvSpPr/>
      </dsp:nvSpPr>
      <dsp:spPr>
        <a:xfrm>
          <a:off x="4780288" y="1844890"/>
          <a:ext cx="1528464" cy="9241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tx1"/>
              </a:solidFill>
              <a:latin typeface="Arial"/>
              <a:cs typeface="Arial"/>
            </a:rPr>
            <a:t>3. Motivation</a:t>
          </a:r>
          <a:endParaRPr lang="en-US" sz="160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4780288" y="1844890"/>
        <a:ext cx="1528464" cy="616092"/>
      </dsp:txXfrm>
    </dsp:sp>
    <dsp:sp modelId="{5E167642-95A8-9A47-A759-59F697C3102E}">
      <dsp:nvSpPr>
        <dsp:cNvPr id="0" name=""/>
        <dsp:cNvSpPr/>
      </dsp:nvSpPr>
      <dsp:spPr>
        <a:xfrm>
          <a:off x="5232884" y="2437687"/>
          <a:ext cx="1177661" cy="76542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000" kern="1200" dirty="0"/>
        </a:p>
      </dsp:txBody>
      <dsp:txXfrm>
        <a:off x="5255302" y="2460105"/>
        <a:ext cx="1132825" cy="720587"/>
      </dsp:txXfrm>
    </dsp:sp>
    <dsp:sp modelId="{4ED3826F-EC33-B445-8D7D-2B9AC5DA350C}">
      <dsp:nvSpPr>
        <dsp:cNvPr id="0" name=""/>
        <dsp:cNvSpPr/>
      </dsp:nvSpPr>
      <dsp:spPr>
        <a:xfrm rot="21555400">
          <a:off x="6503233" y="1946085"/>
          <a:ext cx="412372" cy="3834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 dirty="0"/>
        </a:p>
      </dsp:txBody>
      <dsp:txXfrm>
        <a:off x="6503238" y="2023526"/>
        <a:ext cx="297330" cy="230083"/>
      </dsp:txXfrm>
    </dsp:sp>
    <dsp:sp modelId="{DFB2E73B-C396-4840-B265-0F1D2A7207D4}">
      <dsp:nvSpPr>
        <dsp:cNvPr id="0" name=""/>
        <dsp:cNvSpPr/>
      </dsp:nvSpPr>
      <dsp:spPr>
        <a:xfrm>
          <a:off x="7086747" y="1860984"/>
          <a:ext cx="1513139" cy="78637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tx1"/>
              </a:solidFill>
              <a:latin typeface="Arial"/>
              <a:cs typeface="Arial"/>
            </a:rPr>
            <a:t>=Creativity</a:t>
          </a:r>
          <a:endParaRPr lang="en-US" sz="200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7086747" y="1860984"/>
        <a:ext cx="1513139" cy="524252"/>
      </dsp:txXfrm>
    </dsp:sp>
    <dsp:sp modelId="{8FDA8C63-29AA-5046-BAD6-55ECAF67EBA1}">
      <dsp:nvSpPr>
        <dsp:cNvPr id="0" name=""/>
        <dsp:cNvSpPr/>
      </dsp:nvSpPr>
      <dsp:spPr>
        <a:xfrm>
          <a:off x="7334077" y="2323572"/>
          <a:ext cx="1352723" cy="90222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115CC38E-4678-4A74-BBF2-CA7FA6822D55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264A5F41-589F-421F-BE5E-70B9559CDC2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6166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A1CA3968-C53F-A04A-B2C8-411BC6190CB9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3"/>
            <a:ext cx="5379720" cy="4398407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29"/>
            <a:ext cx="2914015" cy="488712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CE072E36-FE12-1D44-84AD-7EE00FD3CCC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5846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https://www.youtube.com/watch?v=frLvw5CRpWA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2E36-FE12-1D44-84AD-7EE00FD3CCC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544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70A29-86B0-A840-B3F2-DF7870C4C6D8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8A7E7-AEEF-C740-90E4-46803F7BB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557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70A29-86B0-A840-B3F2-DF7870C4C6D8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8A7E7-AEEF-C740-90E4-46803F7BB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4099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70A29-86B0-A840-B3F2-DF7870C4C6D8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8A7E7-AEEF-C740-90E4-46803F7BB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185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70A29-86B0-A840-B3F2-DF7870C4C6D8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8A7E7-AEEF-C740-90E4-46803F7BB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7025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70A29-86B0-A840-B3F2-DF7870C4C6D8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8A7E7-AEEF-C740-90E4-46803F7BB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848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70A29-86B0-A840-B3F2-DF7870C4C6D8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8A7E7-AEEF-C740-90E4-46803F7BB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220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70A29-86B0-A840-B3F2-DF7870C4C6D8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8A7E7-AEEF-C740-90E4-46803F7BB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722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70A29-86B0-A840-B3F2-DF7870C4C6D8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8A7E7-AEEF-C740-90E4-46803F7BB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386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70A29-86B0-A840-B3F2-DF7870C4C6D8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8A7E7-AEEF-C740-90E4-46803F7BB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012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70A29-86B0-A840-B3F2-DF7870C4C6D8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8A7E7-AEEF-C740-90E4-46803F7BB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33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70A29-86B0-A840-B3F2-DF7870C4C6D8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8A7E7-AEEF-C740-90E4-46803F7BB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60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E70A29-86B0-A840-B3F2-DF7870C4C6D8}" type="datetimeFigureOut">
              <a:rPr lang="en-US" smtClean="0"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A8A7E7-AEEF-C740-90E4-46803F7BB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557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rLvw5CRpW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gif"/><Relationship Id="rId4" Type="http://schemas.openxmlformats.org/officeDocument/2006/relationships/image" Target="../media/image13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wales.gov.wales/bigideas/video/whats-entrepreneur" TargetMode="External"/><Relationship Id="rId2" Type="http://schemas.openxmlformats.org/officeDocument/2006/relationships/hyperlink" Target="http://www.bbc.co.uk/news/uk-wales-2493466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terprisetroopers.com/the-enterprise-troopers/" TargetMode="External"/><Relationship Id="rId4" Type="http://schemas.openxmlformats.org/officeDocument/2006/relationships/hyperlink" Target="http://gov.wales/docs/dcells/publications/150317-suddessful-futures-en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yhejOwcvZAhVHB8AKHV2wB_4QjRx6BAgAEAY&amp;url=https://innovationdevelopment.org/&amp;psig=AOvVaw0H5qonOGdjrrFw3t0CDZ3q&amp;ust=1520006977728692" TargetMode="External"/><Relationship Id="rId2" Type="http://schemas.openxmlformats.org/officeDocument/2006/relationships/hyperlink" Target="https://www.google.co.uk/url?sa=i&amp;rct=j&amp;q=&amp;esrc=s&amp;source=images&amp;cd=&amp;cad=rja&amp;uact=8&amp;ved=2ahUKEwiZuuGIzL_ZAhUmD8AKHVEwCgMQjRx6BAgAEAY&amp;url=http://enterprisetroopers.com/&amp;psig=AOvVaw2sAf1FhM9U5VKYqMT9bdTg&amp;ust=151959732964769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alesonline.co.uk/news/local-news/superheroes-encourage-primary-school-pupils-7963656" TargetMode="External"/><Relationship Id="rId5" Type="http://schemas.openxmlformats.org/officeDocument/2006/relationships/hyperlink" Target="http://www.bbc.co.uk/news/uk-wales-38208738" TargetMode="External"/><Relationship Id="rId4" Type="http://schemas.openxmlformats.org/officeDocument/2006/relationships/hyperlink" Target="https://www.google.co.uk/url?sa=i&amp;rct=j&amp;q=&amp;esrc=s&amp;source=images&amp;cd=&amp;cad=rja&amp;uact=8&amp;ved=2ahUKEwjr3be9wsvZAhWMW8AKHZ4VDKQQjRx6staff&amp;psig=AOvVaw0Dpo_l8N4zHCuv7lFaZlbX&amp;ust=1520007172131247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d.com/talks/ken_robinson_says_schools_kill_creativity" TargetMode="External"/><Relationship Id="rId2" Type="http://schemas.openxmlformats.org/officeDocument/2006/relationships/hyperlink" Target="https://statswales.gov.wales/Catalogue/Education-and-Skills/Post-16-Education-and-Training/Lifelong-Learning/Participation-of-Adults-and-young-People/estimated1624neet-by-gender-economicactivity-agegrou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usinesswales.gov.wales/bigideas/sites/bigideas/files/documents/pdf/YES-%20An%20Action%20Plan%20for%20Wales%202010-15%20_Eng_1.pdf" TargetMode="External"/><Relationship Id="rId5" Type="http://schemas.openxmlformats.org/officeDocument/2006/relationships/hyperlink" Target="http://learning.gov.wales/docs/learningwales/publications/130425-personal-and-social-education-framework-en.pdf" TargetMode="External"/><Relationship Id="rId4" Type="http://schemas.openxmlformats.org/officeDocument/2006/relationships/hyperlink" Target="http://wasacre.org.uk/publications/wag/E-developingthecurriculumcymreig.pdf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gov.wales/docs/dcells/publications/151021-a-curriculum-for-wales-poster.pdf" TargetMode="External"/><Relationship Id="rId3" Type="http://schemas.openxmlformats.org/officeDocument/2006/relationships/hyperlink" Target="http://learning.gov.wales/resources/browse-all/digital-competence-framework/?skip=1&amp;lang=en" TargetMode="External"/><Relationship Id="rId7" Type="http://schemas.openxmlformats.org/officeDocument/2006/relationships/hyperlink" Target="http://learning.gov.wales/resources/collections/national-reading-and-numeracy-tests?lang=en" TargetMode="External"/><Relationship Id="rId2" Type="http://schemas.openxmlformats.org/officeDocument/2006/relationships/hyperlink" Target="http://gov.wales/docs/dcells/publications/170711-cymraeg-2050-work-programme-eng-v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arning.gov.wales/resources/browse-all/nlnf/?lang=en" TargetMode="External"/><Relationship Id="rId5" Type="http://schemas.openxmlformats.org/officeDocument/2006/relationships/hyperlink" Target="http://learning.gov.wales/docs/learningwales/publications/140626-careers-and-the-world-of-work-learning-and-progression-en.pdf" TargetMode="External"/><Relationship Id="rId4" Type="http://schemas.openxmlformats.org/officeDocument/2006/relationships/hyperlink" Target="http://gov.wales/docs/statistics/2018/180223-key-economic-statistics-february-2018-en.pdf" TargetMode="External"/><Relationship Id="rId9" Type="http://schemas.openxmlformats.org/officeDocument/2006/relationships/hyperlink" Target="http://www.walesonline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0248" y="2168504"/>
            <a:ext cx="7341577" cy="31332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2999" y="251267"/>
            <a:ext cx="5036077" cy="19812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35060" y="6350168"/>
            <a:ext cx="82557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 smtClean="0">
                <a:latin typeface="Arial"/>
                <a:cs typeface="Arial"/>
              </a:rPr>
              <a:t>Big Ideas Wales (2018) Enterprise Troopers (2016) Google Images (2018) Welsh Assembly Government (2010) </a:t>
            </a:r>
            <a:endParaRPr lang="en-US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11198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02046" y="185328"/>
            <a:ext cx="8741954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Arial"/>
                <a:cs typeface="Arial"/>
              </a:rPr>
              <a:t>Objectives</a:t>
            </a:r>
          </a:p>
          <a:p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Terminology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The key role of creativity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Enterprise Troopers initiative</a:t>
            </a:r>
          </a:p>
          <a:p>
            <a:pPr marL="342900" indent="-342900">
              <a:buFont typeface="Arial"/>
              <a:buChar char="•"/>
            </a:pPr>
            <a:endParaRPr lang="en-US" sz="2000" dirty="0" smtClean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Rationale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How enterprise Troopers encourages entrepreneurial thinking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Other skills that can be developed as part of the </a:t>
            </a:r>
            <a:r>
              <a:rPr lang="en-US" sz="2000" dirty="0" smtClean="0">
                <a:latin typeface="Arial"/>
                <a:cs typeface="Arial"/>
              </a:rPr>
              <a:t>initiative</a:t>
            </a:r>
            <a:endParaRPr lang="en-US" sz="2000" dirty="0" smtClean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Limitations</a:t>
            </a:r>
          </a:p>
          <a:p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Conclusion/ recommendations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147" y="181450"/>
            <a:ext cx="2079929" cy="81824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7147" y="919102"/>
            <a:ext cx="1664886" cy="710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33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7509" y="0"/>
            <a:ext cx="2686492" cy="128708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54475" y="274577"/>
            <a:ext cx="8805332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latin typeface="Arial"/>
                <a:cs typeface="Arial"/>
              </a:rPr>
              <a:t>What is…</a:t>
            </a:r>
          </a:p>
          <a:p>
            <a:pPr algn="ctr"/>
            <a:endParaRPr lang="en-US" sz="2400" b="1" dirty="0" smtClean="0">
              <a:latin typeface="Arial"/>
              <a:cs typeface="Arial"/>
            </a:endParaRPr>
          </a:p>
          <a:p>
            <a:endParaRPr lang="en-US" b="1" dirty="0"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A</a:t>
            </a:r>
            <a:r>
              <a:rPr lang="en-US" sz="2000" b="1" dirty="0" smtClean="0">
                <a:latin typeface="Arial"/>
                <a:cs typeface="Arial"/>
              </a:rPr>
              <a:t>n entrepreneur?</a:t>
            </a:r>
            <a:endParaRPr lang="en-US" sz="2000" dirty="0" smtClean="0">
              <a:latin typeface="Arial"/>
              <a:cs typeface="Arial"/>
            </a:endParaRPr>
          </a:p>
          <a:p>
            <a:r>
              <a:rPr lang="en-US" sz="2000" dirty="0" smtClean="0">
                <a:latin typeface="Arial"/>
                <a:cs typeface="Arial"/>
              </a:rPr>
              <a:t>‘Someone who starts a new business’ (Big Ideas Wales, 2018).</a:t>
            </a:r>
          </a:p>
          <a:p>
            <a:endParaRPr lang="en-US" sz="2000" dirty="0" smtClean="0">
              <a:latin typeface="Arial"/>
              <a:cs typeface="Arial"/>
            </a:endParaRPr>
          </a:p>
          <a:p>
            <a:endParaRPr lang="en-US" sz="2000" dirty="0" smtClean="0"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Entrepreneurship </a:t>
            </a:r>
            <a:r>
              <a:rPr lang="en-US" sz="2000" b="1" dirty="0" smtClean="0">
                <a:latin typeface="Arial"/>
                <a:cs typeface="Arial"/>
              </a:rPr>
              <a:t>education?</a:t>
            </a:r>
            <a:endParaRPr lang="en-US" sz="2000" b="1" dirty="0">
              <a:latin typeface="Arial"/>
              <a:cs typeface="Arial"/>
            </a:endParaRPr>
          </a:p>
          <a:p>
            <a:r>
              <a:rPr lang="en-US" sz="2000" dirty="0" smtClean="0">
                <a:latin typeface="Arial"/>
                <a:cs typeface="Arial"/>
              </a:rPr>
              <a:t>providing skills and knowledge- develop enterprising pupils.</a:t>
            </a:r>
          </a:p>
          <a:p>
            <a:endParaRPr lang="en-US" sz="2000" dirty="0">
              <a:latin typeface="Arial"/>
              <a:cs typeface="Arial"/>
            </a:endParaRPr>
          </a:p>
          <a:p>
            <a:endParaRPr lang="en-US" sz="2000" dirty="0" smtClean="0">
              <a:latin typeface="Arial"/>
              <a:cs typeface="Arial"/>
            </a:endParaRPr>
          </a:p>
          <a:p>
            <a:r>
              <a:rPr lang="en-US" sz="2000" b="1" dirty="0" smtClean="0">
                <a:latin typeface="Arial"/>
                <a:cs typeface="Arial"/>
              </a:rPr>
              <a:t>Enterprise?</a:t>
            </a:r>
          </a:p>
          <a:p>
            <a:r>
              <a:rPr lang="en-US" sz="2000" dirty="0" smtClean="0">
                <a:latin typeface="Arial"/>
                <a:cs typeface="Arial"/>
              </a:rPr>
              <a:t>A business organization.</a:t>
            </a:r>
          </a:p>
          <a:p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r>
              <a:rPr lang="en-US" sz="2000" b="1" dirty="0" smtClean="0">
                <a:latin typeface="Arial"/>
                <a:cs typeface="Arial"/>
              </a:rPr>
              <a:t>Entrepreneurial thinking?</a:t>
            </a:r>
          </a:p>
          <a:p>
            <a:r>
              <a:rPr lang="en-US" sz="2000" dirty="0" smtClean="0">
                <a:latin typeface="Arial"/>
                <a:cs typeface="Arial"/>
              </a:rPr>
              <a:t>Recognizing opportunities/view things differently/ take risks/</a:t>
            </a:r>
            <a:r>
              <a:rPr lang="en-US" sz="2000" b="1" dirty="0" smtClean="0">
                <a:latin typeface="Arial"/>
                <a:cs typeface="Arial"/>
              </a:rPr>
              <a:t>NOT </a:t>
            </a:r>
            <a:r>
              <a:rPr lang="en-US" sz="2000" dirty="0" smtClean="0">
                <a:latin typeface="Arial"/>
                <a:cs typeface="Arial"/>
              </a:rPr>
              <a:t>necessarily innate, these skills can be learned.</a:t>
            </a:r>
            <a:endParaRPr lang="en-US" sz="2000" dirty="0">
              <a:latin typeface="Arial"/>
              <a:cs typeface="Arial"/>
            </a:endParaRPr>
          </a:p>
          <a:p>
            <a:endParaRPr lang="en-US" dirty="0" smtClean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pPr algn="r"/>
            <a:r>
              <a:rPr lang="en-US" sz="1200" dirty="0" smtClean="0">
                <a:latin typeface="Arial"/>
                <a:cs typeface="Arial"/>
              </a:rPr>
              <a:t>Enterprise Troopers (2016) </a:t>
            </a:r>
            <a:r>
              <a:rPr lang="en-US" sz="1200" dirty="0" smtClean="0">
                <a:latin typeface="Arial"/>
                <a:cs typeface="Arial"/>
              </a:rPr>
              <a:t>Savoiu</a:t>
            </a:r>
            <a:r>
              <a:rPr lang="en-US" sz="1200" dirty="0" smtClean="0">
                <a:latin typeface="Arial"/>
                <a:cs typeface="Arial"/>
              </a:rPr>
              <a:t> </a:t>
            </a:r>
            <a:r>
              <a:rPr lang="en-US" sz="1200" dirty="0">
                <a:latin typeface="Arial"/>
                <a:cs typeface="Arial"/>
              </a:rPr>
              <a:t>(2010</a:t>
            </a:r>
            <a:r>
              <a:rPr lang="en-US" sz="1200" dirty="0" smtClean="0">
                <a:latin typeface="Arial"/>
                <a:cs typeface="Arial"/>
              </a:rPr>
              <a:t>)  (Stokes, Wilson and Mador, 2010). </a:t>
            </a:r>
          </a:p>
        </p:txBody>
      </p:sp>
      <p:sp>
        <p:nvSpPr>
          <p:cNvPr id="3" name="Rectangle 2"/>
          <p:cNvSpPr/>
          <p:nvPr/>
        </p:nvSpPr>
        <p:spPr>
          <a:xfrm>
            <a:off x="9312550" y="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3985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8264" y="0"/>
            <a:ext cx="1475736" cy="70701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28599" y="3646584"/>
            <a:ext cx="87122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/>
                <a:cs typeface="Arial"/>
              </a:rPr>
              <a:t>According to Stokes</a:t>
            </a:r>
            <a:r>
              <a:rPr lang="en-US" dirty="0">
                <a:latin typeface="Arial"/>
                <a:cs typeface="Arial"/>
              </a:rPr>
              <a:t>, Wilson and </a:t>
            </a:r>
            <a:r>
              <a:rPr lang="en-US" dirty="0" smtClean="0">
                <a:latin typeface="Arial"/>
                <a:cs typeface="Arial"/>
              </a:rPr>
              <a:t>Mador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smtClean="0">
                <a:latin typeface="Arial"/>
                <a:cs typeface="Arial"/>
              </a:rPr>
              <a:t>(2010</a:t>
            </a:r>
            <a:r>
              <a:rPr lang="en-US" dirty="0">
                <a:latin typeface="Arial"/>
                <a:cs typeface="Arial"/>
              </a:rPr>
              <a:t>, </a:t>
            </a:r>
            <a:r>
              <a:rPr lang="en-US" dirty="0" smtClean="0">
                <a:latin typeface="Arial"/>
                <a:cs typeface="Arial"/>
              </a:rPr>
              <a:t>p.62), for individuals to engage in the process of innovation, 3 conditions must first be met;</a:t>
            </a:r>
            <a:endParaRPr lang="en-US" dirty="0">
              <a:latin typeface="Arial"/>
              <a:cs typeface="Arial"/>
            </a:endParaRPr>
          </a:p>
        </p:txBody>
      </p:sp>
      <p:graphicFrame>
        <p:nvGraphicFramePr>
          <p:cNvPr id="19" name="Diagram 18"/>
          <p:cNvGraphicFramePr/>
          <p:nvPr>
            <p:extLst>
              <p:ext uri="{D42A27DB-BD31-4B8C-83A1-F6EECF244321}">
                <p14:modId xmlns:p14="http://schemas.microsoft.com/office/powerpoint/2010/main" val="2632261432"/>
              </p:ext>
            </p:extLst>
          </p:nvPr>
        </p:nvGraphicFramePr>
        <p:xfrm>
          <a:off x="222752" y="2869089"/>
          <a:ext cx="8686802" cy="4917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3" name="TextBox 22"/>
          <p:cNvSpPr txBox="1"/>
          <p:nvPr/>
        </p:nvSpPr>
        <p:spPr>
          <a:xfrm>
            <a:off x="5181600" y="6412299"/>
            <a:ext cx="3759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 err="1" smtClean="0">
                <a:latin typeface="Arial"/>
                <a:cs typeface="Arial"/>
              </a:rPr>
              <a:t>Dweck</a:t>
            </a:r>
            <a:r>
              <a:rPr lang="en-US" sz="1200" dirty="0" smtClean="0">
                <a:latin typeface="Arial"/>
                <a:cs typeface="Arial"/>
              </a:rPr>
              <a:t> (2002) Craft </a:t>
            </a:r>
            <a:r>
              <a:rPr lang="en-US" sz="1200" dirty="0" smtClean="0">
                <a:latin typeface="Arial"/>
                <a:cs typeface="Arial"/>
              </a:rPr>
              <a:t>(2002) Google Images (2018)</a:t>
            </a:r>
            <a:endParaRPr lang="en-US" sz="1200" dirty="0">
              <a:latin typeface="Arial"/>
              <a:cs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8599" y="707017"/>
            <a:ext cx="89027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latin typeface="Arial"/>
                <a:cs typeface="Arial"/>
              </a:rPr>
              <a:t>For Amabile (cited in Silton, 2017, p.268), the ability to to be creative depends on 3 components;</a:t>
            </a:r>
          </a:p>
          <a:p>
            <a:endParaRPr lang="en-US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83220669"/>
              </p:ext>
            </p:extLst>
          </p:nvPr>
        </p:nvGraphicFramePr>
        <p:xfrm>
          <a:off x="222753" y="-102338"/>
          <a:ext cx="8686801" cy="5207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949782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41839" y="6141468"/>
            <a:ext cx="838786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algn="r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Big Ideas Wales (2018) Enterprise Troopers (2016) Welsh Assembly Government (2010)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4527842"/>
              </p:ext>
            </p:extLst>
          </p:nvPr>
        </p:nvGraphicFramePr>
        <p:xfrm>
          <a:off x="418368" y="1944804"/>
          <a:ext cx="8288216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4108">
                  <a:extLst>
                    <a:ext uri="{9D8B030D-6E8A-4147-A177-3AD203B41FA5}">
                      <a16:colId xmlns:a16="http://schemas.microsoft.com/office/drawing/2014/main" val="3037190283"/>
                    </a:ext>
                  </a:extLst>
                </a:gridCol>
                <a:gridCol w="4144108">
                  <a:extLst>
                    <a:ext uri="{9D8B030D-6E8A-4147-A177-3AD203B41FA5}">
                      <a16:colId xmlns:a16="http://schemas.microsoft.com/office/drawing/2014/main" val="2673996441"/>
                    </a:ext>
                  </a:extLst>
                </a:gridCol>
              </a:tblGrid>
              <a:tr h="666262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Youth Entrepreneurship Strategy (three themes)</a:t>
                      </a:r>
                    </a:p>
                    <a:p>
                      <a:pPr algn="ctr"/>
                      <a:endParaRPr lang="en-GB" sz="2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 smtClean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0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Enterprise Troopers</a:t>
                      </a:r>
                      <a:endParaRPr lang="en-GB" sz="2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866418"/>
                  </a:ext>
                </a:extLst>
              </a:tr>
              <a:tr h="666262">
                <a:tc>
                  <a:txBody>
                    <a:bodyPr/>
                    <a:lstStyle/>
                    <a:p>
                      <a:pPr algn="ctr"/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Engaging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schools/pupils with opportunities to engage in enterprising competition.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0951702"/>
                  </a:ext>
                </a:extLst>
              </a:tr>
              <a:tr h="666262">
                <a:tc>
                  <a:txBody>
                    <a:bodyPr/>
                    <a:lstStyle/>
                    <a:p>
                      <a:pPr algn="ctr"/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Empowering</a:t>
                      </a:r>
                    </a:p>
                    <a:p>
                      <a:pPr algn="ctr"/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 opportunities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961229"/>
                  </a:ext>
                </a:extLst>
              </a:tr>
              <a:tr h="666262">
                <a:tc>
                  <a:txBody>
                    <a:bodyPr/>
                    <a:lstStyle/>
                    <a:p>
                      <a:pPr algn="ctr"/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Equipping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Develops/ supports entrepreneurial thinking and skills to enable 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enterprising ideas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9422531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95251" y="590602"/>
            <a:ext cx="89344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Youth Entrepreneurship Strategy     Big Ideas Wales      Enterprise Troopers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(5-25)  									             (5-11)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3883269" y="818564"/>
            <a:ext cx="29014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6098268" y="818564"/>
            <a:ext cx="29014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4613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91783" y="211876"/>
            <a:ext cx="8702033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en-GB" dirty="0" smtClean="0"/>
          </a:p>
          <a:p>
            <a:pPr lvl="0"/>
            <a:endParaRPr lang="en-GB" dirty="0"/>
          </a:p>
          <a:p>
            <a:pPr lvl="0"/>
            <a:endParaRPr lang="en-GB" dirty="0" smtClean="0"/>
          </a:p>
          <a:p>
            <a:pPr lvl="0"/>
            <a:endParaRPr lang="en-GB" dirty="0"/>
          </a:p>
          <a:p>
            <a:pPr lvl="0"/>
            <a:endParaRPr lang="en-GB" dirty="0" smtClean="0"/>
          </a:p>
          <a:p>
            <a:pPr lvl="0"/>
            <a:endParaRPr lang="en-GB" dirty="0"/>
          </a:p>
          <a:p>
            <a:pPr lvl="0"/>
            <a:endParaRPr lang="en-GB" dirty="0" smtClean="0"/>
          </a:p>
          <a:p>
            <a:pPr lvl="0" algn="ctr"/>
            <a:endParaRPr lang="en-GB" sz="3200" dirty="0">
              <a:latin typeface="Arial"/>
              <a:cs typeface="Arial"/>
            </a:endParaRPr>
          </a:p>
          <a:p>
            <a:pPr lvl="0" algn="ctr"/>
            <a:r>
              <a:rPr lang="en-US" sz="2800" dirty="0" smtClean="0">
                <a:latin typeface="Arial"/>
                <a:cs typeface="Arial"/>
              </a:rPr>
              <a:t>Enterprise Troopers (2017)</a:t>
            </a:r>
            <a:endParaRPr lang="en-GB" sz="2800" dirty="0" smtClean="0">
              <a:latin typeface="Arial"/>
              <a:cs typeface="Arial"/>
            </a:endParaRPr>
          </a:p>
          <a:p>
            <a:pPr lvl="0" algn="ctr"/>
            <a:r>
              <a:rPr lang="en-GB" sz="2800" dirty="0" smtClean="0">
                <a:latin typeface="Arial"/>
                <a:cs typeface="Arial"/>
                <a:hlinkClick r:id="rId3"/>
              </a:rPr>
              <a:t>https://www.youtube.com/watch?v=frLvw5CRpWA</a:t>
            </a:r>
            <a:endParaRPr lang="en-GB" sz="2800" dirty="0" smtClean="0">
              <a:latin typeface="Arial"/>
              <a:cs typeface="Arial"/>
            </a:endParaRPr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 smtClean="0"/>
          </a:p>
          <a:p>
            <a:pPr lvl="0"/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4553" y="0"/>
            <a:ext cx="3689447" cy="1767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724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94084"/>
            <a:ext cx="9143999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400" b="1" dirty="0" smtClean="0">
              <a:latin typeface="Arial"/>
              <a:cs typeface="Arial"/>
            </a:endParaRPr>
          </a:p>
          <a:p>
            <a:pPr algn="ctr"/>
            <a:r>
              <a:rPr lang="en-US" sz="2400" b="1" dirty="0" smtClean="0">
                <a:latin typeface="Arial"/>
                <a:cs typeface="Arial"/>
              </a:rPr>
              <a:t>Rationale for Enterprise Troopers</a:t>
            </a:r>
          </a:p>
          <a:p>
            <a:endParaRPr lang="en-US" sz="2400" dirty="0" smtClean="0">
              <a:latin typeface="Arial"/>
              <a:cs typeface="Arial"/>
            </a:endParaRPr>
          </a:p>
          <a:p>
            <a:endParaRPr lang="en-US" sz="2400" dirty="0" smtClean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Youth Entrepreneurship Strategy (YES)</a:t>
            </a:r>
          </a:p>
          <a:p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smtClean="0">
                <a:latin typeface="Arial"/>
                <a:cs typeface="Arial"/>
              </a:rPr>
              <a:t>    (Raise aspirations/equip individuals with entrepreneurial skills).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PISA </a:t>
            </a:r>
            <a:endParaRPr lang="en-US" sz="2000" dirty="0" smtClean="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smtClean="0">
                <a:latin typeface="Arial"/>
                <a:cs typeface="Arial"/>
              </a:rPr>
              <a:t>   </a:t>
            </a:r>
            <a:r>
              <a:rPr lang="en-US" sz="2000" dirty="0">
                <a:latin typeface="Arial"/>
                <a:cs typeface="Arial"/>
              </a:rPr>
              <a:t>(</a:t>
            </a:r>
            <a:r>
              <a:rPr lang="en-US" sz="2000" dirty="0" smtClean="0">
                <a:latin typeface="Arial"/>
                <a:cs typeface="Arial"/>
              </a:rPr>
              <a:t>highest </a:t>
            </a:r>
            <a:r>
              <a:rPr lang="en-US" sz="2000" dirty="0">
                <a:latin typeface="Arial"/>
                <a:cs typeface="Arial"/>
              </a:rPr>
              <a:t>scoring </a:t>
            </a:r>
            <a:r>
              <a:rPr lang="en-US" sz="2000" dirty="0" smtClean="0">
                <a:latin typeface="Arial"/>
                <a:cs typeface="Arial"/>
              </a:rPr>
              <a:t>countries </a:t>
            </a:r>
            <a:r>
              <a:rPr lang="en-US" sz="2000" dirty="0">
                <a:latin typeface="Arial"/>
                <a:cs typeface="Arial"/>
              </a:rPr>
              <a:t>are </a:t>
            </a:r>
            <a:r>
              <a:rPr lang="en-US" sz="2000" dirty="0" smtClean="0">
                <a:latin typeface="Arial"/>
                <a:cs typeface="Arial"/>
              </a:rPr>
              <a:t>problem-solving, </a:t>
            </a:r>
            <a:r>
              <a:rPr lang="en-US" sz="2000" dirty="0">
                <a:latin typeface="Arial"/>
                <a:cs typeface="Arial"/>
              </a:rPr>
              <a:t>creative</a:t>
            </a:r>
            <a:r>
              <a:rPr lang="en-US" sz="2000" dirty="0" smtClean="0">
                <a:latin typeface="Arial"/>
                <a:cs typeface="Arial"/>
              </a:rPr>
              <a:t>, critical thinking).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Not in Education, Employment, or Education (NEET).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Welsh </a:t>
            </a:r>
            <a:r>
              <a:rPr lang="en-US" sz="2000" dirty="0" smtClean="0">
                <a:latin typeface="Arial"/>
                <a:cs typeface="Arial"/>
              </a:rPr>
              <a:t>economy</a:t>
            </a:r>
          </a:p>
          <a:p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smtClean="0">
                <a:latin typeface="Arial"/>
                <a:cs typeface="Arial"/>
              </a:rPr>
              <a:t>   (Transferable skills relevant to the 21</a:t>
            </a:r>
            <a:r>
              <a:rPr lang="en-US" sz="2000" baseline="30000" dirty="0" smtClean="0">
                <a:latin typeface="Arial"/>
                <a:cs typeface="Arial"/>
              </a:rPr>
              <a:t>st</a:t>
            </a:r>
            <a:r>
              <a:rPr lang="en-US" sz="2000" dirty="0" smtClean="0">
                <a:latin typeface="Arial"/>
                <a:cs typeface="Arial"/>
              </a:rPr>
              <a:t> century).</a:t>
            </a:r>
          </a:p>
          <a:p>
            <a:endParaRPr lang="en-US" sz="2000" dirty="0" smtClean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Successful Futures/A curriculum for Wales</a:t>
            </a:r>
          </a:p>
          <a:p>
            <a:r>
              <a:rPr lang="en-US" sz="2000" dirty="0">
                <a:latin typeface="Arial"/>
                <a:cs typeface="Arial"/>
              </a:rPr>
              <a:t>    (creativity/ problem solving).</a:t>
            </a:r>
          </a:p>
          <a:p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pPr algn="r"/>
            <a:endParaRPr lang="en-US" sz="1200" dirty="0">
              <a:latin typeface="Arial"/>
              <a:cs typeface="Arial"/>
            </a:endParaRPr>
          </a:p>
          <a:p>
            <a:pPr algn="r"/>
            <a:r>
              <a:rPr lang="en-US" sz="1200" dirty="0" smtClean="0">
                <a:latin typeface="Arial"/>
                <a:cs typeface="Arial"/>
              </a:rPr>
              <a:t>BBC News (2013) Donaldson </a:t>
            </a:r>
            <a:r>
              <a:rPr lang="en-US" sz="1200" dirty="0">
                <a:latin typeface="Arial"/>
                <a:cs typeface="Arial"/>
              </a:rPr>
              <a:t>(2015) Hume (2016) </a:t>
            </a:r>
            <a:r>
              <a:rPr lang="en-US" sz="1200" dirty="0" smtClean="0">
                <a:latin typeface="Arial"/>
                <a:cs typeface="Arial"/>
              </a:rPr>
              <a:t>Stats </a:t>
            </a:r>
            <a:r>
              <a:rPr lang="en-US" sz="1200" dirty="0">
                <a:latin typeface="Arial"/>
                <a:cs typeface="Arial"/>
              </a:rPr>
              <a:t>Wales (2016</a:t>
            </a:r>
            <a:r>
              <a:rPr lang="en-US" sz="1200" dirty="0" smtClean="0">
                <a:latin typeface="Arial"/>
                <a:cs typeface="Arial"/>
              </a:rPr>
              <a:t>) Welsh Government (2015) </a:t>
            </a:r>
            <a:r>
              <a:rPr lang="en-US" sz="1200" dirty="0">
                <a:latin typeface="Arial"/>
                <a:cs typeface="Arial"/>
              </a:rPr>
              <a:t>Welsh Government (</a:t>
            </a:r>
            <a:r>
              <a:rPr lang="en-US" sz="1200" dirty="0" smtClean="0">
                <a:latin typeface="Arial"/>
                <a:cs typeface="Arial"/>
              </a:rPr>
              <a:t>2018)  </a:t>
            </a:r>
            <a:r>
              <a:rPr lang="en-US" sz="1200" dirty="0" smtClean="0">
                <a:latin typeface="Arial"/>
                <a:cs typeface="Arial"/>
              </a:rPr>
              <a:t>Wightwick</a:t>
            </a:r>
            <a:r>
              <a:rPr lang="en-US" sz="1200" dirty="0" smtClean="0">
                <a:latin typeface="Arial"/>
                <a:cs typeface="Arial"/>
              </a:rPr>
              <a:t> (2016) </a:t>
            </a:r>
            <a:endParaRPr lang="en-US" sz="1200" dirty="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3550" y="72784"/>
            <a:ext cx="1540449" cy="827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95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19300" y="1759622"/>
            <a:ext cx="8127986" cy="5386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Attitude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rowth mind-set/ self-efficacy-I can attitude/resilience.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Creativity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nnovation/ problem solving/ creative-critical thinking. 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Relationships    c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ollaboration/ negotiating/ persuasion/ listening.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Organisation   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team work/ delegating/ focus/ time-management.    					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Dweck (2012) Enterprise Troopers (2016) Google Images (2018) Owens (2014) Welsh Government (2012)       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48" y="2363200"/>
            <a:ext cx="652983" cy="8433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06" y="3370669"/>
            <a:ext cx="660294" cy="94634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06" y="4452667"/>
            <a:ext cx="711661" cy="101996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06" y="5550835"/>
            <a:ext cx="606681" cy="869503"/>
          </a:xfrm>
          <a:prstGeom prst="rect">
            <a:avLst/>
          </a:prstGeom>
        </p:spPr>
      </p:pic>
      <p:cxnSp>
        <p:nvCxnSpPr>
          <p:cNvPr id="12" name="Straight Arrow Connector 11"/>
          <p:cNvCxnSpPr/>
          <p:nvPr/>
        </p:nvCxnSpPr>
        <p:spPr>
          <a:xfrm>
            <a:off x="2128712" y="2764784"/>
            <a:ext cx="23153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2360242" y="3845352"/>
            <a:ext cx="20906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886801" y="4937526"/>
            <a:ext cx="2286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2792035" y="6046178"/>
            <a:ext cx="2286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96716" y="74993"/>
            <a:ext cx="895057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Enterprise Troopers encourages entrepreneurial thinking?</a:t>
            </a:r>
          </a:p>
          <a:p>
            <a:pPr algn="ctr"/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The ACRO model of entrepreneurship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Developed to define what entrepreneurship education means in practice and to provide structure for curriculum development and planning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’ (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Welsh Government, 2012, p. 3).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322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52400" y="46179"/>
            <a:ext cx="8890000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latin typeface="Arial"/>
                <a:cs typeface="Arial"/>
              </a:rPr>
              <a:t>How </a:t>
            </a:r>
            <a:r>
              <a:rPr lang="en-US" sz="2400" b="1" dirty="0">
                <a:latin typeface="Arial"/>
                <a:cs typeface="Arial"/>
              </a:rPr>
              <a:t>Enterprise Troopers </a:t>
            </a:r>
            <a:r>
              <a:rPr lang="en-US" sz="2400" b="1" dirty="0" smtClean="0">
                <a:latin typeface="Arial"/>
                <a:cs typeface="Arial"/>
              </a:rPr>
              <a:t>encourages entrepreneurial thinking</a:t>
            </a:r>
            <a:r>
              <a:rPr lang="en-US" sz="2400" b="1" dirty="0">
                <a:latin typeface="Arial"/>
                <a:cs typeface="Arial"/>
              </a:rPr>
              <a:t>?</a:t>
            </a:r>
          </a:p>
          <a:p>
            <a:endParaRPr lang="en-US" dirty="0" smtClean="0"/>
          </a:p>
          <a:p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Opportunity- set up enterprise/research/apply knowledge/pitch idea.</a:t>
            </a:r>
          </a:p>
          <a:p>
            <a:pPr marL="342900" indent="-342900">
              <a:buFont typeface="Arial"/>
              <a:buChar char="•"/>
            </a:pPr>
            <a:endParaRPr lang="en-US" sz="2000" dirty="0" smtClean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Free to enter-prevents barrier to participation.</a:t>
            </a: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Motivational-no set theme/develop ideas/more meaningful.</a:t>
            </a:r>
          </a:p>
          <a:p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Support/ resources-exploration and development of ideas.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Allows community links to be forged with local businesses/visits/school visitors.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Characters visit schools – provides hands on workshops.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Focus (ACRO model) – characters inspire pupils/consider experiences/           business and </a:t>
            </a:r>
            <a:r>
              <a:rPr lang="en-US" sz="2000" dirty="0" smtClean="0">
                <a:latin typeface="Arial"/>
                <a:cs typeface="Arial"/>
              </a:rPr>
              <a:t>careers.</a:t>
            </a:r>
            <a:endParaRPr lang="en-US" dirty="0" smtClean="0"/>
          </a:p>
          <a:p>
            <a:pPr algn="r"/>
            <a:endParaRPr lang="en-US" dirty="0"/>
          </a:p>
          <a:p>
            <a:pPr algn="r"/>
            <a:r>
              <a:rPr lang="en-US" sz="1200" dirty="0" smtClean="0">
                <a:latin typeface="Arial"/>
                <a:cs typeface="Arial"/>
              </a:rPr>
              <a:t>Enterprise </a:t>
            </a:r>
            <a:r>
              <a:rPr lang="en-US" sz="1200" dirty="0" smtClean="0">
                <a:latin typeface="Arial"/>
                <a:cs typeface="Arial"/>
              </a:rPr>
              <a:t>Troopers (2016) Google Image (2018) Owen (2014) Welsh Assembly Government (2003) Welsh Assembly Government (2008) Welsh Government (2012) Welsh Government (2017) Welsh Government (2018)</a:t>
            </a:r>
            <a:endParaRPr lang="en-US" sz="1200" dirty="0">
              <a:latin typeface="Arial"/>
              <a:cs typeface="Arial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2060" y="584200"/>
            <a:ext cx="1490340" cy="71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33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00732" y="308899"/>
            <a:ext cx="8441668" cy="8156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latin typeface="Arial"/>
                <a:cs typeface="Arial"/>
              </a:rPr>
              <a:t>Possible limitations </a:t>
            </a:r>
          </a:p>
          <a:p>
            <a:pPr marL="342900" indent="-342900">
              <a:buFont typeface="Arial"/>
              <a:buChar char="•"/>
            </a:pPr>
            <a:endParaRPr lang="en-US" sz="2000" dirty="0" smtClean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Time.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Accountability/entry submission deadline clashes with National Reading and Numeracy Tests.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Teachers mindset.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Motivation-needs meaningful enterprise.</a:t>
            </a:r>
          </a:p>
          <a:p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Cost.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Only 4 pupils/beyond school level of competition.</a:t>
            </a:r>
          </a:p>
          <a:p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 dirty="0" smtClean="0">
                <a:latin typeface="Arial"/>
                <a:cs typeface="Arial"/>
              </a:rPr>
              <a:t>Only applies to pupils aged 5-11.</a:t>
            </a:r>
          </a:p>
          <a:p>
            <a:endParaRPr lang="en-US" sz="20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US" sz="2000" dirty="0" smtClean="0">
              <a:latin typeface="Arial"/>
              <a:cs typeface="Arial"/>
            </a:endParaRPr>
          </a:p>
          <a:p>
            <a:endParaRPr lang="en-US" sz="2000" dirty="0" smtClean="0">
              <a:latin typeface="Arial"/>
              <a:cs typeface="Arial"/>
            </a:endParaRPr>
          </a:p>
          <a:p>
            <a:pPr algn="r"/>
            <a:r>
              <a:rPr lang="en-US" sz="1200" dirty="0" smtClean="0">
                <a:latin typeface="Arial"/>
                <a:cs typeface="Arial"/>
              </a:rPr>
              <a:t>Dweck</a:t>
            </a:r>
            <a:r>
              <a:rPr lang="en-US" sz="1200" dirty="0" smtClean="0">
                <a:latin typeface="Arial"/>
                <a:cs typeface="Arial"/>
              </a:rPr>
              <a:t> (2002) Enterprise Troopers (2016) Welsh Government (2014) Welsh Government (2017)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9397" y="60687"/>
            <a:ext cx="2503003" cy="1199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9940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4473" y="150257"/>
            <a:ext cx="8856507" cy="81252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endParaRPr lang="en-GB" sz="2400" b="1" dirty="0" smtClean="0">
              <a:latin typeface="Arial"/>
              <a:cs typeface="Arial"/>
            </a:endParaRPr>
          </a:p>
          <a:p>
            <a:pPr lvl="0" algn="ctr"/>
            <a:endParaRPr lang="en-GB" sz="2400" b="1" dirty="0" smtClean="0">
              <a:latin typeface="Arial"/>
              <a:cs typeface="Arial"/>
            </a:endParaRPr>
          </a:p>
          <a:p>
            <a:pPr lvl="0" algn="ctr"/>
            <a:r>
              <a:rPr lang="en-GB" sz="2400" b="1" dirty="0" smtClean="0">
                <a:latin typeface="Arial"/>
                <a:cs typeface="Arial"/>
              </a:rPr>
              <a:t>Conclusion</a:t>
            </a:r>
          </a:p>
          <a:p>
            <a:pPr lvl="0" algn="ctr"/>
            <a:endParaRPr lang="en-GB" sz="2400" b="1" dirty="0" smtClean="0">
              <a:latin typeface="Arial"/>
              <a:cs typeface="Arial"/>
            </a:endParaRPr>
          </a:p>
          <a:p>
            <a:pPr lvl="0" algn="ctr"/>
            <a:endParaRPr lang="en-GB" sz="2400" b="1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In conclusion, all pupils have the potential to be </a:t>
            </a:r>
            <a:r>
              <a:rPr lang="en-GB" sz="2000" dirty="0" smtClean="0">
                <a:latin typeface="Arial"/>
                <a:cs typeface="Arial"/>
              </a:rPr>
              <a:t>creative, this </a:t>
            </a:r>
            <a:r>
              <a:rPr lang="en-GB" sz="2000" dirty="0">
                <a:latin typeface="Arial"/>
                <a:cs typeface="Arial"/>
              </a:rPr>
              <a:t>is </a:t>
            </a:r>
            <a:r>
              <a:rPr lang="en-GB" sz="2000" dirty="0" smtClean="0">
                <a:latin typeface="Arial"/>
                <a:cs typeface="Arial"/>
              </a:rPr>
              <a:t>important </a:t>
            </a:r>
            <a:r>
              <a:rPr lang="en-GB" sz="2000" dirty="0">
                <a:latin typeface="Arial"/>
                <a:cs typeface="Arial"/>
              </a:rPr>
              <a:t>as creativity is such a key element to entrepreneurial </a:t>
            </a:r>
            <a:r>
              <a:rPr lang="en-GB" sz="2000" dirty="0" smtClean="0">
                <a:latin typeface="Arial"/>
                <a:cs typeface="Arial"/>
              </a:rPr>
              <a:t>thinking, however</a:t>
            </a:r>
            <a:r>
              <a:rPr lang="en-GB" sz="2000" dirty="0">
                <a:latin typeface="Arial"/>
                <a:cs typeface="Arial"/>
              </a:rPr>
              <a:t>, pupils need effective </a:t>
            </a:r>
            <a:r>
              <a:rPr lang="en-GB" sz="2000" dirty="0" smtClean="0">
                <a:latin typeface="Arial"/>
                <a:cs typeface="Arial"/>
              </a:rPr>
              <a:t>opportunities. Enterprise </a:t>
            </a:r>
            <a:r>
              <a:rPr lang="en-GB" sz="2000" dirty="0">
                <a:latin typeface="Arial"/>
                <a:cs typeface="Arial"/>
              </a:rPr>
              <a:t>T</a:t>
            </a:r>
            <a:r>
              <a:rPr lang="en-GB" sz="2000" dirty="0" smtClean="0">
                <a:latin typeface="Arial"/>
                <a:cs typeface="Arial"/>
              </a:rPr>
              <a:t>roopers </a:t>
            </a:r>
            <a:r>
              <a:rPr lang="en-GB" sz="2000" dirty="0">
                <a:latin typeface="Arial"/>
                <a:cs typeface="Arial"/>
              </a:rPr>
              <a:t>offers </a:t>
            </a:r>
            <a:r>
              <a:rPr lang="en-GB" sz="2000" dirty="0" smtClean="0">
                <a:latin typeface="Arial"/>
                <a:cs typeface="Arial"/>
              </a:rPr>
              <a:t>such </a:t>
            </a:r>
            <a:r>
              <a:rPr lang="en-GB" sz="2000" dirty="0">
                <a:latin typeface="Arial"/>
                <a:cs typeface="Arial"/>
              </a:rPr>
              <a:t>opportunities, moreover it is free to enter, with free resources that support both pupils and teachers. </a:t>
            </a:r>
            <a:r>
              <a:rPr lang="en-GB" sz="2000" dirty="0" smtClean="0">
                <a:latin typeface="Arial"/>
                <a:cs typeface="Arial"/>
              </a:rPr>
              <a:t>That said, future recommendations </a:t>
            </a:r>
            <a:r>
              <a:rPr lang="en-GB" sz="2000" dirty="0">
                <a:latin typeface="Arial"/>
                <a:cs typeface="Arial"/>
              </a:rPr>
              <a:t>include </a:t>
            </a:r>
            <a:r>
              <a:rPr lang="en-GB" sz="2000" dirty="0" smtClean="0">
                <a:latin typeface="Arial"/>
                <a:cs typeface="Arial"/>
              </a:rPr>
              <a:t>widening </a:t>
            </a:r>
            <a:r>
              <a:rPr lang="en-GB" sz="2000" dirty="0" smtClean="0">
                <a:latin typeface="Arial"/>
                <a:cs typeface="Arial"/>
              </a:rPr>
              <a:t>participation </a:t>
            </a:r>
            <a:r>
              <a:rPr lang="en-GB" sz="2000" dirty="0">
                <a:latin typeface="Arial"/>
                <a:cs typeface="Arial"/>
              </a:rPr>
              <a:t>to more than 4 pupils at levels </a:t>
            </a:r>
            <a:r>
              <a:rPr lang="en-GB" sz="2000" dirty="0" smtClean="0">
                <a:latin typeface="Arial"/>
                <a:cs typeface="Arial"/>
              </a:rPr>
              <a:t>beyond the </a:t>
            </a:r>
            <a:r>
              <a:rPr lang="en-GB" sz="2000" dirty="0">
                <a:latin typeface="Arial"/>
                <a:cs typeface="Arial"/>
              </a:rPr>
              <a:t>school and </a:t>
            </a:r>
            <a:r>
              <a:rPr lang="en-GB" sz="2000" dirty="0" smtClean="0">
                <a:latin typeface="Arial"/>
                <a:cs typeface="Arial"/>
              </a:rPr>
              <a:t>into </a:t>
            </a:r>
            <a:r>
              <a:rPr lang="en-GB" sz="2000" dirty="0">
                <a:latin typeface="Arial"/>
                <a:cs typeface="Arial"/>
              </a:rPr>
              <a:t>secondary school to maintain </a:t>
            </a:r>
            <a:r>
              <a:rPr lang="en-GB" sz="2000" dirty="0" smtClean="0">
                <a:latin typeface="Arial"/>
                <a:cs typeface="Arial"/>
              </a:rPr>
              <a:t>motivation, provide </a:t>
            </a:r>
            <a:r>
              <a:rPr lang="en-GB" sz="2000" dirty="0">
                <a:latin typeface="Arial"/>
                <a:cs typeface="Arial"/>
              </a:rPr>
              <a:t>continuity and further development of skills. On the whole, the initiative has the potential to engage </a:t>
            </a:r>
            <a:r>
              <a:rPr lang="en-GB" sz="2000" dirty="0" smtClean="0">
                <a:latin typeface="Arial"/>
                <a:cs typeface="Arial"/>
              </a:rPr>
              <a:t>pupils </a:t>
            </a:r>
            <a:r>
              <a:rPr lang="en-GB" sz="2000" dirty="0">
                <a:latin typeface="Arial"/>
                <a:cs typeface="Arial"/>
              </a:rPr>
              <a:t>and raise aspirations. </a:t>
            </a:r>
            <a:r>
              <a:rPr lang="en-GB" sz="2000" dirty="0" smtClean="0">
                <a:latin typeface="Arial"/>
                <a:cs typeface="Arial"/>
              </a:rPr>
              <a:t>Most importantly it encourages </a:t>
            </a:r>
            <a:r>
              <a:rPr lang="en-GB" sz="2000" dirty="0">
                <a:latin typeface="Arial"/>
                <a:cs typeface="Arial"/>
              </a:rPr>
              <a:t>pupils to develop entrepreneurial thinking and other essential transferable skills relevant to education, the future </a:t>
            </a:r>
            <a:r>
              <a:rPr lang="en-GB" sz="2000" dirty="0" smtClean="0">
                <a:latin typeface="Arial"/>
                <a:cs typeface="Arial"/>
              </a:rPr>
              <a:t>workforce, </a:t>
            </a:r>
            <a:r>
              <a:rPr lang="en-GB" sz="2000" dirty="0">
                <a:latin typeface="Arial"/>
                <a:cs typeface="Arial"/>
              </a:rPr>
              <a:t>lifelong learning and ultimately the 21</a:t>
            </a:r>
            <a:r>
              <a:rPr lang="en-GB" sz="2000" baseline="30000" dirty="0">
                <a:latin typeface="Arial"/>
                <a:cs typeface="Arial"/>
              </a:rPr>
              <a:t>st</a:t>
            </a:r>
            <a:r>
              <a:rPr lang="en-GB" sz="2000" dirty="0">
                <a:latin typeface="Arial"/>
                <a:cs typeface="Arial"/>
              </a:rPr>
              <a:t> century.</a:t>
            </a:r>
          </a:p>
          <a:p>
            <a:pPr lvl="0" algn="ctr"/>
            <a:endParaRPr lang="en-GB" sz="2400" b="1" dirty="0" smtClean="0">
              <a:latin typeface="Arial"/>
              <a:cs typeface="Arial"/>
            </a:endParaRPr>
          </a:p>
          <a:p>
            <a:pPr lvl="0" algn="ctr"/>
            <a:endParaRPr lang="en-GB" sz="2400" b="1" dirty="0">
              <a:latin typeface="Arial"/>
              <a:cs typeface="Arial"/>
            </a:endParaRPr>
          </a:p>
          <a:p>
            <a:pPr lvl="0" algn="ctr"/>
            <a:endParaRPr lang="en-GB" sz="2400" b="1" dirty="0" smtClean="0">
              <a:latin typeface="Arial"/>
              <a:cs typeface="Arial"/>
            </a:endParaRPr>
          </a:p>
          <a:p>
            <a:pPr lvl="0" algn="ctr"/>
            <a:endParaRPr lang="en-GB" dirty="0" smtClean="0">
              <a:latin typeface="Arial"/>
              <a:cs typeface="Arial"/>
            </a:endParaRPr>
          </a:p>
          <a:p>
            <a:pPr lvl="0"/>
            <a:endParaRPr lang="en-GB" b="1" dirty="0" smtClean="0">
              <a:latin typeface="Arial"/>
              <a:cs typeface="Arial"/>
            </a:endParaRPr>
          </a:p>
          <a:p>
            <a:pPr lvl="0"/>
            <a:endParaRPr lang="en-GB" b="1" dirty="0">
              <a:latin typeface="Arial"/>
              <a:cs typeface="Arial"/>
            </a:endParaRPr>
          </a:p>
          <a:p>
            <a:pPr lvl="0"/>
            <a:endParaRPr lang="en-GB" b="1" dirty="0">
              <a:latin typeface="Arial"/>
              <a:cs typeface="Arial"/>
            </a:endParaRPr>
          </a:p>
          <a:p>
            <a:pPr lvl="0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311" y="-1"/>
            <a:ext cx="3044689" cy="1458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168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75353" y="1113311"/>
            <a:ext cx="739758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 smtClean="0">
                <a:latin typeface="Arial"/>
                <a:cs typeface="Arial"/>
              </a:rPr>
              <a:t>Thank you for listening</a:t>
            </a:r>
          </a:p>
          <a:p>
            <a:pPr algn="ctr"/>
            <a:endParaRPr lang="en-US" sz="4400" dirty="0">
              <a:latin typeface="Arial"/>
              <a:cs typeface="Arial"/>
            </a:endParaRPr>
          </a:p>
          <a:p>
            <a:pPr algn="ctr"/>
            <a:r>
              <a:rPr lang="en-US" sz="4400" dirty="0" smtClean="0">
                <a:latin typeface="Arial"/>
                <a:cs typeface="Arial"/>
              </a:rPr>
              <a:t>Any Questions?</a:t>
            </a:r>
            <a:endParaRPr lang="en-US" sz="4400" dirty="0">
              <a:latin typeface="Arial"/>
              <a:cs typeface="Arial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1781" y="3688152"/>
            <a:ext cx="5383006" cy="257896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723908" y="6581001"/>
            <a:ext cx="27118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latin typeface="Arial"/>
                <a:cs typeface="Arial"/>
              </a:rPr>
              <a:t>Google Images (2018)</a:t>
            </a:r>
            <a:endParaRPr lang="en-US" sz="1200" dirty="0">
              <a:latin typeface="Arial"/>
              <a:cs typeface="Arial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483" y="74995"/>
            <a:ext cx="2448466" cy="963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9123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1" y="51483"/>
            <a:ext cx="8974667" cy="82176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latin typeface="Arial"/>
                <a:cs typeface="Arial"/>
              </a:rPr>
              <a:t>Reference List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BBC News. (2013) </a:t>
            </a:r>
            <a:r>
              <a:rPr lang="en-US" sz="1200" i="1" dirty="0">
                <a:latin typeface="Arial"/>
                <a:cs typeface="Arial"/>
              </a:rPr>
              <a:t>Call to encourage entrepreneurship from primary school age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  <a:hlinkClick r:id="rId2"/>
              </a:rPr>
              <a:t>http://www.bbc.co.uk/news/uk-wales-24934667</a:t>
            </a:r>
            <a:r>
              <a:rPr lang="en-US" sz="1200" dirty="0">
                <a:latin typeface="Arial"/>
                <a:cs typeface="Arial"/>
              </a:rPr>
              <a:t> (Accessed: 27 February 2018).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 smtClean="0">
                <a:latin typeface="Arial"/>
                <a:cs typeface="Arial"/>
              </a:rPr>
              <a:t>Big Ideas Wales. (2018) </a:t>
            </a:r>
            <a:r>
              <a:rPr lang="en-US" sz="1200" i="1" dirty="0" smtClean="0">
                <a:latin typeface="Arial"/>
                <a:cs typeface="Arial"/>
              </a:rPr>
              <a:t>What’s an entrepreneur. </a:t>
            </a:r>
            <a:r>
              <a:rPr lang="en-US" sz="1200" dirty="0" smtClean="0">
                <a:latin typeface="Arial"/>
                <a:cs typeface="Arial"/>
              </a:rPr>
              <a:t> </a:t>
            </a:r>
            <a:r>
              <a:rPr lang="en-US" sz="1200" dirty="0" smtClean="0">
                <a:latin typeface="Arial"/>
                <a:cs typeface="Arial"/>
                <a:hlinkClick r:id="rId3"/>
              </a:rPr>
              <a:t>https://businesswales.gov.wales/bigideas/video/whats-entrepreneur</a:t>
            </a:r>
            <a:r>
              <a:rPr lang="en-US" sz="1200" dirty="0" smtClean="0">
                <a:latin typeface="Arial"/>
                <a:cs typeface="Arial"/>
              </a:rPr>
              <a:t> (Accessed: 1 March 2018).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Craft, A. (2002) </a:t>
            </a:r>
            <a:r>
              <a:rPr lang="en-US" sz="1200" i="1" dirty="0">
                <a:latin typeface="Arial"/>
                <a:cs typeface="Arial"/>
              </a:rPr>
              <a:t>Creativity and Early Years Education</a:t>
            </a:r>
            <a:r>
              <a:rPr lang="en-US" sz="1200" dirty="0">
                <a:latin typeface="Arial"/>
                <a:cs typeface="Arial"/>
              </a:rPr>
              <a:t>. London: Continuum. 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 smtClean="0">
                <a:latin typeface="Arial"/>
                <a:cs typeface="Arial"/>
              </a:rPr>
              <a:t>Donaldson, G. (2015) </a:t>
            </a:r>
            <a:r>
              <a:rPr lang="en-US" sz="1200" i="1" dirty="0" smtClean="0">
                <a:latin typeface="Arial"/>
                <a:cs typeface="Arial"/>
              </a:rPr>
              <a:t>Successful Futures</a:t>
            </a:r>
            <a:r>
              <a:rPr lang="en-US" sz="1200" dirty="0" smtClean="0">
                <a:latin typeface="Arial"/>
                <a:cs typeface="Arial"/>
              </a:rPr>
              <a:t>. </a:t>
            </a:r>
            <a:r>
              <a:rPr lang="en-US" sz="1200" dirty="0" smtClean="0">
                <a:latin typeface="Arial"/>
                <a:cs typeface="Arial"/>
                <a:hlinkClick r:id="rId4"/>
              </a:rPr>
              <a:t>http://gov.wales/docs/dcells/publications/150317-suddessful-futures-en.pdf</a:t>
            </a:r>
            <a:r>
              <a:rPr lang="en-US" sz="1200" dirty="0" smtClean="0">
                <a:latin typeface="Arial"/>
                <a:cs typeface="Arial"/>
              </a:rPr>
              <a:t> (Accessed: 1 March 2018).</a:t>
            </a:r>
            <a:endParaRPr lang="en-US" sz="1200" dirty="0">
              <a:latin typeface="Arial"/>
              <a:cs typeface="Arial"/>
            </a:endParaRP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 smtClean="0">
                <a:latin typeface="Arial"/>
                <a:cs typeface="Arial"/>
              </a:rPr>
              <a:t>Dweck, C. (2012) </a:t>
            </a:r>
            <a:r>
              <a:rPr lang="en-US" sz="1200" i="1" dirty="0" smtClean="0">
                <a:latin typeface="Arial"/>
                <a:cs typeface="Arial"/>
              </a:rPr>
              <a:t>Mindset</a:t>
            </a:r>
            <a:r>
              <a:rPr lang="en-US" sz="1200" dirty="0" smtClean="0">
                <a:latin typeface="Arial"/>
                <a:cs typeface="Arial"/>
              </a:rPr>
              <a:t>. </a:t>
            </a:r>
            <a:endParaRPr lang="en-US" sz="1200" dirty="0">
              <a:latin typeface="Arial"/>
              <a:cs typeface="Arial"/>
            </a:endParaRP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Enterprise Troopers. (2017) </a:t>
            </a:r>
            <a:r>
              <a:rPr lang="en-US" sz="1200" u="sng" dirty="0">
                <a:latin typeface="Arial"/>
                <a:cs typeface="Arial"/>
              </a:rPr>
              <a:t>https://www.youtube.com/watch?v=frLvw5CRpWA </a:t>
            </a:r>
          </a:p>
          <a:p>
            <a:r>
              <a:rPr lang="en-US" sz="1200" dirty="0">
                <a:latin typeface="Arial"/>
                <a:cs typeface="Arial"/>
              </a:rPr>
              <a:t>(Accessed: 25 February 2018).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 smtClean="0">
                <a:latin typeface="Arial"/>
                <a:cs typeface="Arial"/>
              </a:rPr>
              <a:t>Enterprise Troopers. (2016) </a:t>
            </a:r>
            <a:r>
              <a:rPr lang="en-US" sz="1200" i="1" dirty="0" smtClean="0">
                <a:latin typeface="Arial"/>
                <a:cs typeface="Arial"/>
              </a:rPr>
              <a:t>The Enterprise Troopers</a:t>
            </a:r>
            <a:r>
              <a:rPr lang="en-US" sz="1200" dirty="0" smtClean="0">
                <a:latin typeface="Arial"/>
                <a:cs typeface="Arial"/>
              </a:rPr>
              <a:t>. </a:t>
            </a:r>
            <a:r>
              <a:rPr lang="en-US" sz="1200" dirty="0" smtClean="0">
                <a:latin typeface="Arial"/>
                <a:cs typeface="Arial"/>
                <a:hlinkClick r:id="rId5"/>
              </a:rPr>
              <a:t>http://enterprisetroopers.com/the-enterprise-troopers/</a:t>
            </a:r>
            <a:r>
              <a:rPr lang="en-US" sz="1200" dirty="0" smtClean="0">
                <a:latin typeface="Arial"/>
                <a:cs typeface="Arial"/>
              </a:rPr>
              <a:t> (Accessed: 27 February 2018).</a:t>
            </a:r>
            <a:endParaRPr lang="en-US" sz="1200" dirty="0">
              <a:latin typeface="Arial"/>
              <a:cs typeface="Arial"/>
            </a:endParaRP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Google Image. (2018) </a:t>
            </a:r>
            <a:r>
              <a:rPr lang="en-US" sz="1200" i="1" dirty="0">
                <a:latin typeface="Arial"/>
                <a:cs typeface="Arial"/>
              </a:rPr>
              <a:t>Are we creative for the sake of creativity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u="sng" dirty="0">
                <a:latin typeface="Arial"/>
                <a:cs typeface="Arial"/>
              </a:rPr>
              <a:t>https://www.google.co.uk/url?sa=i&amp;rct=j&amp;q=&amp;esrc=s&amp;source=images&amp;cd=&amp;cad=rja&amp;uact=8&amp;ved=2ahUKEwi11--11tDZAhWTF8AKHfPmD2sQjRx6BAgAEAY&amp;url=http%3A%2F%2Fsomethingbig.co.uk%2Fare-we-creative-for-the-sake-of-creativity%2F&amp;psig=AOvVaw2iidggwMyRKvfzxUEyjecY&amp;ust=1520184410525390</a:t>
            </a:r>
            <a:r>
              <a:rPr lang="en-US" sz="1200" dirty="0">
                <a:latin typeface="Arial"/>
                <a:cs typeface="Arial"/>
              </a:rPr>
              <a:t> (Accessed 27 February 2018</a:t>
            </a:r>
            <a:r>
              <a:rPr lang="en-US" sz="1200" dirty="0" smtClean="0">
                <a:latin typeface="Arial"/>
                <a:cs typeface="Arial"/>
              </a:rPr>
              <a:t>).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Google Image. (2018) </a:t>
            </a:r>
            <a:r>
              <a:rPr lang="en-US" sz="1200" i="1" dirty="0">
                <a:latin typeface="Arial"/>
                <a:cs typeface="Arial"/>
              </a:rPr>
              <a:t>Creative thinking skills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u="sng" dirty="0">
                <a:latin typeface="Arial"/>
                <a:cs typeface="Arial"/>
              </a:rPr>
              <a:t>https://www.google.co.uk/url?sa=i&amp;rct=j&amp;q=&amp;esrc=s&amp;source=images&amp;cd=&amp;cad=rja&amp;uact=8&amp;ved=2ahUKEwihvl6S1dDZAhWrDcAKHZc-APsQjRx6BAgAEAY&amp;url=http%3A%2Ffnbe0413parham.blogspot.com%2Fp%2Fcreative-thinking.html&amp;psig=AOvVaw0uTSnnx_b2covthin4x53Z&amp;ust=1520184010356940 </a:t>
            </a:r>
            <a:r>
              <a:rPr lang="en-US" sz="1200" dirty="0">
                <a:latin typeface="Arial"/>
                <a:cs typeface="Arial"/>
              </a:rPr>
              <a:t>(Accessed: 27 February 2018).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Google Image (2018) </a:t>
            </a:r>
            <a:r>
              <a:rPr lang="en-US" sz="1200" i="1" dirty="0">
                <a:latin typeface="Arial"/>
                <a:cs typeface="Arial"/>
              </a:rPr>
              <a:t>Enterprise Troopers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u="sng" dirty="0">
                <a:latin typeface="Arial"/>
                <a:cs typeface="Arial"/>
              </a:rPr>
              <a:t>https://www.google.co.uk/url?sa=i&amp;rct=j&amp;q=&amp;esrc=s&amp;source=images&amp;cd=&amp;cad=rj&amp;uact=8&amp;ved=2ahUKEwjBzejEy7_ZAhXKJ8AKHY9rCLgQJRx6BAgAEAY&amp;url=http%3A%2F%2Fmartadlugolecka.blogpost.com%2F2013%2F06%2Fenterprise-troopers.html&amp;psig=AOvVaw2Af1FhM9U5VKYqMT9bdTg&amp;ust=1519597329647695  </a:t>
            </a:r>
          </a:p>
          <a:p>
            <a:r>
              <a:rPr lang="en-US" sz="1200" dirty="0">
                <a:latin typeface="Arial"/>
                <a:cs typeface="Arial"/>
              </a:rPr>
              <a:t>(Accessed: 24 February 2018).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 smtClean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 smtClean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 smtClean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982933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39382" y="9083"/>
            <a:ext cx="8737918" cy="96949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latin typeface="Arial"/>
                <a:cs typeface="Arial"/>
              </a:rPr>
              <a:t>Google </a:t>
            </a:r>
            <a:r>
              <a:rPr lang="en-US" sz="1200" dirty="0">
                <a:latin typeface="Arial"/>
                <a:cs typeface="Arial"/>
              </a:rPr>
              <a:t>Image (2018) </a:t>
            </a:r>
            <a:r>
              <a:rPr lang="en-US" sz="1200" i="1" dirty="0">
                <a:latin typeface="Arial"/>
                <a:cs typeface="Arial"/>
              </a:rPr>
              <a:t>Enterprise Troopers- Big Ideas Wales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  <a:hlinkClick r:id="rId2"/>
              </a:rPr>
              <a:t>https://www.google.co.uk/url?sa=i&amp;rct=j&amp;q=&amp;esrc=s&amp;source=images&amp;cd=&amp;cad=rja&amp;uact=8&amp;ved=2ahUKEwiZuuGIzL_ZAhUmD8AKHVEwCgMQjRx6BAgAEAY&amp;url=http%3A%2F%2Fenterprisetroopers.com%2F&amp;psig=AOvVaw2sAf1FhM9U5VKYqMT9bdTg&amp;ust=1519597329647695</a:t>
            </a:r>
            <a:r>
              <a:rPr lang="en-US" sz="1200" dirty="0">
                <a:latin typeface="Arial"/>
                <a:cs typeface="Arial"/>
              </a:rPr>
              <a:t> (Accessed: 24 February 2018)</a:t>
            </a:r>
            <a:r>
              <a:rPr lang="en-US" sz="1200" dirty="0" smtClean="0">
                <a:latin typeface="Arial"/>
                <a:cs typeface="Arial"/>
              </a:rPr>
              <a:t>.</a:t>
            </a:r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 smtClean="0">
                <a:latin typeface="Arial"/>
                <a:cs typeface="Arial"/>
              </a:rPr>
              <a:t>Google </a:t>
            </a:r>
            <a:r>
              <a:rPr lang="en-US" sz="1200" dirty="0">
                <a:latin typeface="Arial"/>
                <a:cs typeface="Arial"/>
              </a:rPr>
              <a:t>Image. (2018) </a:t>
            </a:r>
            <a:r>
              <a:rPr lang="en-US" sz="1200" i="1" dirty="0">
                <a:latin typeface="Arial"/>
                <a:cs typeface="Arial"/>
              </a:rPr>
              <a:t>Innovation development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 smtClean="0">
                <a:latin typeface="Arial"/>
                <a:cs typeface="Arial"/>
                <a:hlinkClick r:id="rId3"/>
              </a:rPr>
              <a:t>https://www.google.co.uk/url?sa=i&amp;rct=j&amp;q=&amp;esrc=s&amp;source=images&amp;cd=&amp;cad=rja&amp;uact=8&amp;ved=2ahUKEwjyhejOwcvZAhVHB8AKHV2wB_4QjRx6BAgAEAY&amp;url=https%3A%2F%2Finnovationdevelopment.org%2F&amp;psig=AOvVaw0H5qonOGdjrrFw3t0CDZ3q&amp;ust=1520006977728692</a:t>
            </a:r>
            <a:r>
              <a:rPr lang="en-US" sz="1200" dirty="0" smtClean="0">
                <a:latin typeface="Arial"/>
                <a:cs typeface="Arial"/>
              </a:rPr>
              <a:t> (Accessed: 27 February 2018).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Google Image. (2018) </a:t>
            </a:r>
            <a:r>
              <a:rPr lang="en-US" sz="1200" i="1" dirty="0">
                <a:latin typeface="Arial"/>
                <a:cs typeface="Arial"/>
              </a:rPr>
              <a:t>Intrinsic motivation in education</a:t>
            </a:r>
            <a:r>
              <a:rPr lang="en-US" sz="1200" dirty="0" smtClean="0">
                <a:latin typeface="Arial"/>
                <a:cs typeface="Arial"/>
              </a:rPr>
              <a:t>. </a:t>
            </a:r>
            <a:r>
              <a:rPr lang="en-US" sz="1200" u="sng" dirty="0" smtClean="0">
                <a:latin typeface="Arial"/>
                <a:cs typeface="Arial"/>
              </a:rPr>
              <a:t>https://www.google.co.uk/url?sa=i&amp;rct=j&amp;q=&amp;esrc=s&amp;source=images&amp;cd=&amp;cad=rja&amp;uact=8&amp;ved=2ahUKEwjc2q_Sv8vZAhVjDMAKHT7hAQkQjRx6BAgAEAY&amp;url=https%3A%2F%2Fuptrain.net%2F2016%2F11%2F06%2Fhow-intrinsic-motivation-in-education-is-undermined-by-extrinsic-motivation%2F&amp;psig=AOvVaw0hRISgzT72liffy19wQVto&amp;ust=1520006396034180 </a:t>
            </a:r>
            <a:r>
              <a:rPr lang="en-US" sz="1200" dirty="0" smtClean="0">
                <a:latin typeface="Arial"/>
                <a:cs typeface="Arial"/>
              </a:rPr>
              <a:t>(Accessed: 27 February 2018).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Google Image. (2018) </a:t>
            </a:r>
            <a:r>
              <a:rPr lang="en-US" sz="1200" i="1" dirty="0">
                <a:latin typeface="Arial"/>
                <a:cs typeface="Arial"/>
              </a:rPr>
              <a:t>Motivation Techniques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u="sng" dirty="0">
                <a:latin typeface="Arial"/>
                <a:cs typeface="Arial"/>
              </a:rPr>
              <a:t>https://www.google.co.uk/url?sa=i&amp;rct=j&amp;q=&amp;esrc=s&amp;source=images&amp;cd=&amp;cad=rja&amp;uact=8&amp;ved=2ahUKEwiZ0sbs1dDZAhUhJcAKHScvAWEQjRx6BAgAEAY&amp;url=https%3A%2F%2Fwww.fundesem.es%2Fbt%2Fpublication-motivation-techniques-for-personnel-management&amp;psig=AOvVaw3DBzr4yf9zQCOtFIiHZjOj&amp;ust=1520184263215648 </a:t>
            </a:r>
            <a:r>
              <a:rPr lang="en-US" sz="1200" dirty="0">
                <a:latin typeface="Arial"/>
                <a:cs typeface="Arial"/>
              </a:rPr>
              <a:t>(Accessed: 27 February 2018).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Google Image.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Online assignment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search?tbm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isch&amp;source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hp&amp;biw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=1920&amp;bih=963&amp;ei=6_aoWuXzK8fiU92FqbgB&amp;q=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skills+knowledge&amp;oq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skills+knowledge&amp;gs_l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=img.3..0l6j0i30k1j0i5i30k1j0i8i30k1l2.2130.5068.0.5357.16.15.0.1.1.0.148.992.9j4.13.0....0...1ac.164.img..2.14.995....0.Hgvwyg8Um10#imgrc=pxGrhWeHc4gZmM:&amp;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spf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=1521022705423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27 February 2018).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Google Image. (2018) </a:t>
            </a:r>
            <a:r>
              <a:rPr lang="en-US" sz="1200" i="1" dirty="0">
                <a:latin typeface="Arial"/>
                <a:cs typeface="Arial"/>
              </a:rPr>
              <a:t>Resources for support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  <a:hlinkClick r:id="rId4"/>
              </a:rPr>
              <a:t>https://www.google.co.uk/url?sa=i&amp;rct=j&amp;q=&amp;esrc=s&amp;source=images&amp;cd=&amp;cad=rja&amp;uact=8&amp;ved=2ahUKEwjr3be9wsvZAhWMW8AKHZ4VDKQQjRx6staff&amp;psig=AOvVaw0Dpo_l8N4zHCuv7lFaZlbX&amp;ust=1520007172131247</a:t>
            </a:r>
            <a:r>
              <a:rPr lang="en-US" sz="1200" dirty="0">
                <a:latin typeface="Arial"/>
                <a:cs typeface="Arial"/>
              </a:rPr>
              <a:t> (Accessed: 27 February 2018).</a:t>
            </a:r>
          </a:p>
          <a:p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/>
                <a:cs typeface="Arial"/>
              </a:rPr>
              <a:t>Hume, C. (2016) </a:t>
            </a:r>
            <a:r>
              <a:rPr lang="en-US" sz="1200" i="1" dirty="0">
                <a:latin typeface="Arial"/>
                <a:cs typeface="Arial"/>
              </a:rPr>
              <a:t>Pisa: Wales still worst in UK in world education tests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  <a:hlinkClick r:id="rId5"/>
              </a:rPr>
              <a:t>http://www.bbc.co.uk/news/uk-wales-38208738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r>
              <a:rPr lang="en-US" sz="1200" dirty="0">
                <a:latin typeface="Arial"/>
                <a:cs typeface="Arial"/>
              </a:rPr>
              <a:t>(Accessed: 1 March 2018).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Owens, D. (2014)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Superheroes encourage primary school pupils to become entrepreneurs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https://www.walesonline.co.uk/news/local-news/superheroes-encourage-primary-school-pupils-7963656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2019).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endParaRPr lang="en-US" sz="1200" b="1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b="1" dirty="0" smtClean="0">
              <a:latin typeface="Arial"/>
              <a:cs typeface="Arial"/>
            </a:endParaRPr>
          </a:p>
          <a:p>
            <a:endParaRPr lang="en-US" sz="1200" b="1" dirty="0">
              <a:latin typeface="Arial"/>
              <a:cs typeface="Arial"/>
            </a:endParaRPr>
          </a:p>
          <a:p>
            <a:endParaRPr lang="en-US" sz="1200" dirty="0" smtClean="0">
              <a:latin typeface="Arial"/>
              <a:cs typeface="Arial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58244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39700" y="250735"/>
            <a:ext cx="861060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Saviou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G. (2010)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‘ENTERPRISE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ENTREPRENEUR AND ENTREPRENEURSHIP - THE MAIN SEMANTIC CHAIN IN CONTEMPORARY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ECONOMICS’, </a:t>
            </a:r>
            <a:r>
              <a:rPr lang="en-US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Limbaj</a:t>
            </a:r>
            <a:r>
              <a:rPr lang="en-US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si</a:t>
            </a:r>
            <a:r>
              <a:rPr lang="en-US" sz="1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Context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, 2 (1), pp. 65-74,129. [Online]. Available at: </a:t>
            </a:r>
            <a:r>
              <a:rPr lang="en-US" sz="12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http://librarycateloguw.uwtsd.ac.uk/primo_library/libweb/action/display.do?tabs=detailsTab&amp;ct=display&amp;fn=search&amp;doc=TN_proquest1018159424&amp;indx=1&amp;reclds=TN_proquest1018159424&amp;recldxs=0&amp;elementld=0&amp;renderMode=poppedOut&amp;displayMode=full&amp;frbrVersion=&amp;fbrq=&amp;&amp;dscnt=0&amp;scp.scps=scope%3A%2844WHELF_UWTSD%29%2C44WHELF_UWTSD_Ebsco%2Cprimo_central_multiple_fe&amp;tb=tt&amp;mode=Basic&amp;vid=44WHELF_UWTSD_VU1&amp;srt=rank&amp;tab=tab1&amp;dum=true&amp;vl(freeText0)=enterprise%2C%20entrepreneur-the%20main%20semantic%20chain%20in%20contemporary%20ecomics&amp;dstmp=1519992123186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(Accessed: 27 February 2018).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/>
              <a:t>	</a:t>
            </a:r>
          </a:p>
          <a:p>
            <a:r>
              <a:rPr lang="en-US" sz="1200" dirty="0">
                <a:latin typeface="Arial"/>
                <a:cs typeface="Arial"/>
              </a:rPr>
              <a:t>Silton</a:t>
            </a:r>
            <a:r>
              <a:rPr lang="en-US" sz="1200" dirty="0">
                <a:latin typeface="Arial"/>
                <a:cs typeface="Arial"/>
              </a:rPr>
              <a:t>, R. N. (</a:t>
            </a:r>
            <a:r>
              <a:rPr lang="en-US" sz="1200" dirty="0">
                <a:latin typeface="Arial"/>
                <a:cs typeface="Arial"/>
              </a:rPr>
              <a:t>ed</a:t>
            </a:r>
            <a:r>
              <a:rPr lang="en-US" sz="1200" dirty="0">
                <a:latin typeface="Arial"/>
                <a:cs typeface="Arial"/>
              </a:rPr>
              <a:t>) (2017) </a:t>
            </a:r>
            <a:r>
              <a:rPr lang="en-US" sz="1200" i="1" dirty="0">
                <a:latin typeface="Arial"/>
                <a:cs typeface="Arial"/>
              </a:rPr>
              <a:t>Exploring the Benefits of Creativity in Education, Media, and the Arts</a:t>
            </a:r>
            <a:r>
              <a:rPr lang="en-US" sz="1200" dirty="0">
                <a:latin typeface="Arial"/>
                <a:cs typeface="Arial"/>
              </a:rPr>
              <a:t>. United States of America: Information Science Reference.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Stats Wales. (2016) </a:t>
            </a:r>
            <a:r>
              <a:rPr lang="en-US" sz="1200" i="1" dirty="0">
                <a:latin typeface="Arial"/>
                <a:cs typeface="Arial"/>
              </a:rPr>
              <a:t>Estimated 16-24 year olds not in education, training or employment by gender, economic activity and age groups</a:t>
            </a:r>
            <a:r>
              <a:rPr lang="en-US" sz="1200" dirty="0">
                <a:latin typeface="Arial"/>
                <a:cs typeface="Arial"/>
                <a:hlinkClick r:id="rId2"/>
              </a:rPr>
              <a:t>https://statswales.gov.wales/Catalogue/Education-and-Skills/Post-16-Education-and-Training/Lifelong-Learning/Participation-of-Adults-and-young-People/estimated1624neet-by-gender-economicactivity-agegroup</a:t>
            </a:r>
            <a:r>
              <a:rPr lang="en-US" sz="1200" dirty="0">
                <a:latin typeface="Arial"/>
                <a:cs typeface="Arial"/>
              </a:rPr>
              <a:t> (Accessed: 1 March 2018).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Stokes, D., Wilson, N. and </a:t>
            </a:r>
            <a:r>
              <a:rPr lang="en-US" sz="1200" dirty="0">
                <a:latin typeface="Arial"/>
                <a:cs typeface="Arial"/>
              </a:rPr>
              <a:t>Mador</a:t>
            </a:r>
            <a:r>
              <a:rPr lang="en-US" sz="1200" dirty="0">
                <a:latin typeface="Arial"/>
                <a:cs typeface="Arial"/>
              </a:rPr>
              <a:t>, M. (2010) </a:t>
            </a:r>
            <a:r>
              <a:rPr lang="en-US" sz="1200" i="1" dirty="0">
                <a:latin typeface="Arial"/>
                <a:cs typeface="Arial"/>
              </a:rPr>
              <a:t>Entrepreneurship</a:t>
            </a:r>
            <a:r>
              <a:rPr lang="en-US" sz="1200" dirty="0">
                <a:latin typeface="Arial"/>
                <a:cs typeface="Arial"/>
              </a:rPr>
              <a:t>. United Kingdom: Cengage Learning EMEA.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TED. (2006)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Ken Robinson: Do Schools Kill Creativity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https://www.ted.com/talks/ken_robinson_says_schools_kill_creativity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2018). 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Government. (2003)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Developing the Curriculum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Cymreig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http://wasacre.org.uk/publications/wag/E-developingthecurriculumcymreig.pdf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2018).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Government. (2008)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Personal and social education framework for 7 to19- year-olds in Wales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http://learning.gov.wales/docs/learningwales/publications/130425-personal-and-social-education-framework-en.pdf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2018).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Government. (2010)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Youth Entrepreneurship Strategy: An Action Plan for Wales 2010-2015.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https://businesswales.gov.wales/bigideas/sites/bigideas/files/documents/pdf/YES-%20An%20Action%20Plan%20for%20Wales%202010-15%20_Eng_1.pdf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2018).</a:t>
            </a:r>
          </a:p>
          <a:p>
            <a:endParaRPr lang="en-US" sz="1200" dirty="0">
              <a:latin typeface="Arial"/>
              <a:cs typeface="Arial"/>
            </a:endParaRPr>
          </a:p>
          <a:p>
            <a:endParaRPr lang="en-US" dirty="0" smtClean="0"/>
          </a:p>
          <a:p>
            <a:endParaRPr lang="en-US" sz="1200" dirty="0" smtClean="0"/>
          </a:p>
        </p:txBody>
      </p:sp>
    </p:spTree>
    <p:extLst>
      <p:ext uri="{BB962C8B-B14F-4D97-AF65-F5344CB8AC3E}">
        <p14:creationId xmlns:p14="http://schemas.microsoft.com/office/powerpoint/2010/main" val="33344245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35439" y="205153"/>
            <a:ext cx="8765686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Welsh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Government. (2017)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2050: A million Welsh speakers-work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2017-2021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http://gov.wales/docs/dcells/publications/170711-cymraeg-2050-work-programme-eng-v2.pdf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2018).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Welsh Government. (2018)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Digital Competence Framework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http://learning.gov.wales/resources/browse-all/digital-competence-framework/?skip=1&amp;lang=en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2018).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Welsh Government. (2018)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Key Economic Statistics-February 2018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http://gov.wales/docs/statistics/2018/180223-key-economic-statistics-february-2018-en.pdf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 March 2018).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Welsh Government. (2012)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Learning and progression in entrepreneurship education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http://learning.gov.wales/docs/learningwales/publications/140626-careers-and-the-world-of-work-learning-and-progression-en.pdf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27 February 2018).</a:t>
            </a:r>
          </a:p>
          <a:p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/>
                <a:cs typeface="Arial"/>
              </a:rPr>
              <a:t>Welsh Government. (2014) </a:t>
            </a:r>
            <a:r>
              <a:rPr lang="en-US" sz="1200" i="1" dirty="0">
                <a:latin typeface="Arial"/>
                <a:cs typeface="Arial"/>
              </a:rPr>
              <a:t>National Literacy and Numeracy Framework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  <a:hlinkClick r:id="rId6"/>
              </a:rPr>
              <a:t>http://learning.gov.wales/resources/browse-all/nlnf/?lang=en</a:t>
            </a:r>
            <a:r>
              <a:rPr lang="en-US" sz="1200" dirty="0">
                <a:latin typeface="Arial"/>
                <a:cs typeface="Arial"/>
              </a:rPr>
              <a:t> (Accessed: 7 March 2018).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Welsh Government (2017) </a:t>
            </a:r>
            <a:r>
              <a:rPr lang="en-GB" sz="1200" i="1" dirty="0">
                <a:latin typeface="Arial"/>
                <a:cs typeface="Arial"/>
              </a:rPr>
              <a:t>National Reading and Numeracy Tests. </a:t>
            </a:r>
            <a:r>
              <a:rPr lang="en-GB" sz="1200" dirty="0">
                <a:latin typeface="Arial"/>
                <a:cs typeface="Arial"/>
                <a:hlinkClick r:id="rId7"/>
              </a:rPr>
              <a:t>http://learning.gov.wales/resources/collections/national-reading-and-numeracy-tests?lang=en</a:t>
            </a:r>
            <a:r>
              <a:rPr lang="en-GB" sz="1200" dirty="0">
                <a:latin typeface="Arial"/>
                <a:cs typeface="Arial"/>
              </a:rPr>
              <a:t> (Accessed: 12 March 2018).</a:t>
            </a:r>
          </a:p>
          <a:p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/>
                <a:cs typeface="Arial"/>
              </a:rPr>
              <a:t>Welsh Government. (2015) </a:t>
            </a:r>
            <a:r>
              <a:rPr lang="en-US" sz="1200" i="1" dirty="0">
                <a:latin typeface="Arial"/>
                <a:cs typeface="Arial"/>
              </a:rPr>
              <a:t>The four purposes of the curriculum for Wales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  <a:hlinkClick r:id="rId8"/>
              </a:rPr>
              <a:t>http://gov.wales/docs/dcells/publications/151021-a-curriculum-for-wales-poster.pdf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r>
              <a:rPr lang="en-US" sz="1200" dirty="0">
                <a:latin typeface="Arial"/>
                <a:cs typeface="Arial"/>
              </a:rPr>
              <a:t>(Accessed: 7 March 2018).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/>
                <a:cs typeface="Arial"/>
              </a:rPr>
              <a:t>Wightwick</a:t>
            </a:r>
            <a:r>
              <a:rPr lang="en-GB" sz="1200" dirty="0">
                <a:latin typeface="Arial"/>
                <a:cs typeface="Arial"/>
              </a:rPr>
              <a:t>, A. (2016) </a:t>
            </a:r>
            <a:r>
              <a:rPr lang="en-GB" sz="1200" i="1" dirty="0">
                <a:latin typeface="Arial"/>
                <a:cs typeface="Arial"/>
              </a:rPr>
              <a:t>Full Pisa results 2016 show Wales’ schools are still adrift of the rest of the UK</a:t>
            </a:r>
            <a:r>
              <a:rPr lang="en-GB" sz="1200" dirty="0">
                <a:latin typeface="Arial"/>
                <a:cs typeface="Arial"/>
              </a:rPr>
              <a:t>. </a:t>
            </a:r>
            <a:r>
              <a:rPr lang="en-GB" sz="1200" dirty="0">
                <a:latin typeface="Arial"/>
                <a:cs typeface="Arial"/>
                <a:hlinkClick r:id="rId9"/>
              </a:rPr>
              <a:t>http://www.walesonline.co.uk</a:t>
            </a:r>
            <a:r>
              <a:rPr lang="en-GB" sz="1200" dirty="0">
                <a:latin typeface="Arial"/>
                <a:cs typeface="Arial"/>
              </a:rPr>
              <a:t> (Accessed: 7 March 2018).</a:t>
            </a:r>
          </a:p>
          <a:p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/>
          </a:p>
          <a:p>
            <a:endParaRPr lang="en-US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2170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3412</TotalTime>
  <Words>1452</Words>
  <Application>Microsoft Office PowerPoint</Application>
  <PresentationFormat>On-screen Show (4:3)</PresentationFormat>
  <Paragraphs>279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Hockin</dc:creator>
  <cp:lastModifiedBy>Julie Hockin (P090180)</cp:lastModifiedBy>
  <cp:revision>177</cp:revision>
  <cp:lastPrinted>2018-03-14T10:08:10Z</cp:lastPrinted>
  <dcterms:created xsi:type="dcterms:W3CDTF">2018-02-24T22:23:44Z</dcterms:created>
  <dcterms:modified xsi:type="dcterms:W3CDTF">2018-03-14T10:42:41Z</dcterms:modified>
</cp:coreProperties>
</file>