
<file path=[Content_Types].xml><?xml version="1.0" encoding="utf-8"?>
<Types xmlns="http://schemas.openxmlformats.org/package/2006/content-types">
  <Default Extension="xml" ContentType="application/xml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3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A408"/>
    <a:srgbClr val="E2F30E"/>
    <a:srgbClr val="87C8E5"/>
    <a:srgbClr val="B281E6"/>
    <a:srgbClr val="717AE4"/>
    <a:srgbClr val="E169E4"/>
    <a:srgbClr val="D60015"/>
    <a:srgbClr val="F900A9"/>
    <a:srgbClr val="22FF55"/>
    <a:srgbClr val="21E7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08" d="100"/>
          <a:sy n="108" d="100"/>
        </p:scale>
        <p:origin x="-912" y="1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87E455-1FBE-264A-9E0B-6F154ACA3FB2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2A219A-C414-4448-B813-39C12604EF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370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2A219A-C414-4448-B813-39C12604EF4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657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130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182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656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238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87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9060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591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475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7820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198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86608-3695-424E-AA0E-6C2921C13D23}" type="datetimeFigureOut">
              <a:rPr lang="en-US" smtClean="0"/>
              <a:t>13/12/18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76D7DB-247F-4F45-A3B2-9162622FD2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049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4" r:id="rId1"/>
    <p:sldLayoutId id="2147483755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png"/><Relationship Id="rId6" Type="http://schemas.openxmlformats.org/officeDocument/2006/relationships/image" Target="../media/image4.png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7C8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Cloud 51"/>
          <p:cNvSpPr/>
          <p:nvPr/>
        </p:nvSpPr>
        <p:spPr>
          <a:xfrm>
            <a:off x="7010100" y="2403219"/>
            <a:ext cx="1132823" cy="973040"/>
          </a:xfrm>
          <a:prstGeom prst="cloud">
            <a:avLst/>
          </a:prstGeom>
          <a:solidFill>
            <a:schemeClr val="accent6">
              <a:lumMod val="75000"/>
            </a:schemeClr>
          </a:solidFill>
          <a:ln w="28575" cmpd="sng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3082571" y="0"/>
            <a:ext cx="4283" cy="688498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6101261" y="-16075"/>
            <a:ext cx="31916" cy="631816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3086854" y="2668451"/>
            <a:ext cx="304632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3086853" y="2668451"/>
            <a:ext cx="3046325" cy="707886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tr-TR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Y</a:t>
            </a:r>
            <a:r>
              <a:rPr lang="en-GB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 Tri </a:t>
            </a:r>
            <a:r>
              <a:rPr lang="en-GB" sz="20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Chyfrifoldeb</a:t>
            </a:r>
            <a:r>
              <a:rPr lang="en-GB" sz="20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 </a:t>
            </a:r>
            <a:r>
              <a:rPr lang="en-GB" sz="20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rPr>
              <a:t>Trawsgwricwlaidd</a:t>
            </a:r>
            <a:endParaRPr lang="en-GB" sz="2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innerShdw blurRad="63500" dist="50800" dir="162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1" y="-16075"/>
            <a:ext cx="1437268" cy="246221"/>
          </a:xfrm>
          <a:prstGeom prst="rect">
            <a:avLst/>
          </a:prstGeom>
          <a:solidFill>
            <a:srgbClr val="E2F30E"/>
          </a:solidFill>
          <a:ln>
            <a:solidFill>
              <a:srgbClr val="558ED5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10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Model </a:t>
            </a:r>
            <a:r>
              <a:rPr lang="en-US" sz="10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Thema</a:t>
            </a:r>
            <a:r>
              <a:rPr lang="en-US" sz="10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10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Seiliedig</a:t>
            </a:r>
            <a:endParaRPr lang="en-US" sz="10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133179" y="9027"/>
            <a:ext cx="2009744" cy="230832"/>
          </a:xfrm>
          <a:prstGeom prst="rect">
            <a:avLst/>
          </a:prstGeom>
          <a:solidFill>
            <a:srgbClr val="E46C0A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9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Model: </a:t>
            </a:r>
            <a:r>
              <a:rPr lang="en-US" sz="9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Pwnc</a:t>
            </a:r>
            <a:r>
              <a:rPr lang="en-US" sz="9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9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Unigol</a:t>
            </a:r>
            <a:r>
              <a:rPr lang="en-US" sz="9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lang="en-US" sz="9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Trosglwyddadwy</a:t>
            </a:r>
            <a:endParaRPr lang="en-US" sz="900" dirty="0">
              <a:solidFill>
                <a:srgbClr val="000000"/>
              </a:solidFill>
              <a:latin typeface="Times New Roman"/>
              <a:cs typeface="Times New Roman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010100" y="2445420"/>
            <a:ext cx="1218747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b="1" dirty="0" smtClean="0"/>
              <a:t>          </a:t>
            </a:r>
            <a:r>
              <a:rPr lang="en-US" sz="600" b="1" dirty="0" err="1" smtClean="0"/>
              <a:t>Iaith</a:t>
            </a:r>
            <a:r>
              <a:rPr lang="en-US" sz="600" b="1" dirty="0" smtClean="0"/>
              <a:t>, </a:t>
            </a:r>
            <a:r>
              <a:rPr lang="en-US" sz="600" b="1" dirty="0" err="1" smtClean="0"/>
              <a:t>Llythrennedd</a:t>
            </a:r>
            <a:r>
              <a:rPr lang="en-US" sz="600" b="1" dirty="0" smtClean="0"/>
              <a:t> a </a:t>
            </a:r>
            <a:r>
              <a:rPr lang="en-US" sz="600" b="1" dirty="0" err="1" smtClean="0"/>
              <a:t>Chyfarthrebu</a:t>
            </a:r>
            <a:r>
              <a:rPr lang="en-US" sz="600" b="1" dirty="0" smtClean="0"/>
              <a:t>.</a:t>
            </a:r>
          </a:p>
          <a:p>
            <a:r>
              <a:rPr lang="en-US" sz="600" b="1" dirty="0" err="1" smtClean="0"/>
              <a:t>Datblygu’r</a:t>
            </a:r>
            <a:r>
              <a:rPr lang="en-US" sz="600" b="1" dirty="0" smtClean="0"/>
              <a:t> </a:t>
            </a:r>
            <a:r>
              <a:rPr lang="en-US" sz="600" b="1" dirty="0" err="1" smtClean="0"/>
              <a:t>sgil</a:t>
            </a:r>
            <a:r>
              <a:rPr lang="en-US" sz="600" b="1" dirty="0" smtClean="0"/>
              <a:t>:</a:t>
            </a:r>
          </a:p>
          <a:p>
            <a:r>
              <a:rPr lang="it-IT" sz="600" dirty="0" err="1"/>
              <a:t>defnyddio</a:t>
            </a:r>
            <a:r>
              <a:rPr lang="it-IT" sz="600" dirty="0"/>
              <a:t> </a:t>
            </a:r>
            <a:r>
              <a:rPr lang="it-IT" sz="600" dirty="0" err="1"/>
              <a:t>gwahanol</a:t>
            </a:r>
            <a:r>
              <a:rPr lang="it-IT" sz="600" dirty="0"/>
              <a:t> </a:t>
            </a:r>
            <a:r>
              <a:rPr lang="it-IT" sz="600" dirty="0" err="1"/>
              <a:t>fathau</a:t>
            </a:r>
            <a:r>
              <a:rPr lang="it-IT" sz="600" dirty="0"/>
              <a:t> o </a:t>
            </a:r>
            <a:r>
              <a:rPr lang="it-IT" sz="600" dirty="0" err="1"/>
              <a:t>ysgrifennu</a:t>
            </a:r>
            <a:r>
              <a:rPr lang="it-IT" sz="600" dirty="0"/>
              <a:t> </a:t>
            </a:r>
            <a:r>
              <a:rPr lang="it-IT" sz="600" dirty="0" err="1"/>
              <a:t>sy’n</a:t>
            </a:r>
            <a:r>
              <a:rPr lang="it-IT" sz="600" dirty="0"/>
              <a:t> </a:t>
            </a:r>
            <a:r>
              <a:rPr lang="it-IT" sz="600" dirty="0" err="1"/>
              <a:t>briodol</a:t>
            </a:r>
            <a:r>
              <a:rPr lang="it-IT" sz="600" dirty="0"/>
              <a:t> </a:t>
            </a:r>
            <a:r>
              <a:rPr lang="it-IT" sz="600" dirty="0" err="1"/>
              <a:t>i’r</a:t>
            </a:r>
            <a:r>
              <a:rPr lang="it-IT" sz="600" dirty="0"/>
              <a:t> </a:t>
            </a:r>
            <a:r>
              <a:rPr lang="it-IT" sz="600" dirty="0" err="1"/>
              <a:t>pwrpas</a:t>
            </a:r>
            <a:r>
              <a:rPr lang="it-IT" sz="600" dirty="0"/>
              <a:t> </a:t>
            </a:r>
            <a:r>
              <a:rPr lang="it-IT" sz="600" dirty="0" err="1"/>
              <a:t>a’r</a:t>
            </a:r>
            <a:r>
              <a:rPr lang="it-IT" sz="600" dirty="0"/>
              <a:t> </a:t>
            </a:r>
            <a:r>
              <a:rPr lang="it-IT" sz="600" dirty="0" err="1"/>
              <a:t>darllenydd</a:t>
            </a:r>
            <a:r>
              <a:rPr lang="it-IT" sz="600" dirty="0"/>
              <a:t> </a:t>
            </a:r>
            <a:r>
              <a:rPr lang="it-IT" sz="600" dirty="0" smtClean="0"/>
              <a:t>(</a:t>
            </a:r>
            <a:r>
              <a:rPr lang="it-IT" sz="600" dirty="0" err="1" smtClean="0"/>
              <a:t>Adran</a:t>
            </a:r>
            <a:r>
              <a:rPr lang="it-IT" sz="600" dirty="0" smtClean="0"/>
              <a:t> </a:t>
            </a:r>
            <a:r>
              <a:rPr lang="it-IT" sz="600" dirty="0" err="1" smtClean="0"/>
              <a:t>Addysg</a:t>
            </a:r>
            <a:r>
              <a:rPr lang="it-IT" sz="600" dirty="0" smtClean="0"/>
              <a:t> a </a:t>
            </a:r>
            <a:r>
              <a:rPr lang="it-IT" sz="600" dirty="0" err="1" smtClean="0"/>
              <a:t>Sgiliau</a:t>
            </a:r>
            <a:r>
              <a:rPr lang="it-IT" sz="600" dirty="0" smtClean="0"/>
              <a:t>, 2015, </a:t>
            </a:r>
            <a:r>
              <a:rPr lang="it-IT" sz="600" dirty="0" smtClean="0"/>
              <a:t>tud.</a:t>
            </a:r>
            <a:r>
              <a:rPr lang="it-IT" sz="600" dirty="0" smtClean="0"/>
              <a:t>25) </a:t>
            </a:r>
            <a:r>
              <a:rPr lang="en-US" sz="600" dirty="0" smtClean="0"/>
              <a:t>–</a:t>
            </a:r>
          </a:p>
          <a:p>
            <a:r>
              <a:rPr lang="en-US" sz="600" dirty="0"/>
              <a:t> </a:t>
            </a:r>
            <a:r>
              <a:rPr lang="en-US" sz="600" dirty="0" smtClean="0"/>
              <a:t>     </a:t>
            </a:r>
            <a:r>
              <a:rPr lang="it-IT" sz="600" dirty="0" smtClean="0"/>
              <a:t> </a:t>
            </a:r>
            <a:r>
              <a:rPr lang="it-IT" sz="600" dirty="0" err="1" smtClean="0"/>
              <a:t>Ysgrifennu</a:t>
            </a:r>
            <a:r>
              <a:rPr lang="it-IT" sz="600" dirty="0" smtClean="0"/>
              <a:t> </a:t>
            </a:r>
            <a:r>
              <a:rPr lang="it-IT" sz="600" dirty="0" err="1" smtClean="0"/>
              <a:t>dyddiadur</a:t>
            </a:r>
            <a:r>
              <a:rPr lang="it-IT" sz="600" dirty="0" smtClean="0"/>
              <a:t> </a:t>
            </a:r>
          </a:p>
          <a:p>
            <a:endParaRPr lang="en-US" sz="700" dirty="0"/>
          </a:p>
        </p:txBody>
      </p:sp>
      <p:sp>
        <p:nvSpPr>
          <p:cNvPr id="24" name="TextBox 23"/>
          <p:cNvSpPr txBox="1"/>
          <p:nvPr/>
        </p:nvSpPr>
        <p:spPr>
          <a:xfrm>
            <a:off x="8011093" y="9027"/>
            <a:ext cx="1209324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Amser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phobl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 </a:t>
            </a:r>
          </a:p>
          <a:p>
            <a:pPr marL="171450" indent="-171450">
              <a:buFont typeface="Arial"/>
              <a:buChar char="•"/>
            </a:pP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Dechrau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adnabod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gwahaniaethau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rhwng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ffyrdd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fyw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gyfnodau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AAaS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2015,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tud.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43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).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syml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mabwysiadu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rôl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faciwî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symud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dŷ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dieithryn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“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ddefnyddio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syml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perthyn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priodol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2014)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amlygu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teimladau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Rhaid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Rhoi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rhifau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2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ddigid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trefn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gyfnod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Ail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Ryfel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trafodaeth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ddosbarth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am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hanes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faciwî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–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ap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Morfo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faciwî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rhannu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profiadau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Modelu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e.e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ydw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teimlo’n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drist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oherwydd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…
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Rhannu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arfer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da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arddangos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esiamplau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waith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plant a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gofyn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iddynt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siarad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eglur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ag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ystod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gynulleidfaoedd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(LlC,2014).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endParaRPr lang="is-IS" sz="600" dirty="0" smtClean="0">
              <a:latin typeface="Times New Roman"/>
              <a:cs typeface="Times New Roman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146462" y="263840"/>
            <a:ext cx="15348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Lleoedd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phobl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
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Dechrau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sylwi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wahaniaethau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rhwng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hardal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hunain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ardaloedd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rhannau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eraill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Gymru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rannau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gwyliau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disgrifio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profiadau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penodol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sgrifennu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gan“ddefnyddio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ffurfiau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safonol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berfau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e.e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gweld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gwelais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mynd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chytundeb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berf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goddrych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e.e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roeddwn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roedden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arparu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geirfa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gefnogi’r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termau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.</a:t>
            </a:r>
            <a:endParaRPr lang="it-IT" sz="600" dirty="0" smtClean="0">
              <a:latin typeface="Times New Roman"/>
              <a:cs typeface="Times New Roman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6101261" y="2746913"/>
            <a:ext cx="1124135" cy="3693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Fi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hun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phethau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eraill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
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Adnabod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rhai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anifeiliaid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phlanhigion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amgylchedd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awyr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agored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”(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AAaS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2015, tud.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44).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Arbrawf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planhigion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–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lleoli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planhigyn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gofod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tywyll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un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haul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heb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ddŵr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ac un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haul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ofalu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amdano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Plant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ap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‘Book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reater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’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Tynnu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llun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“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ddefnyddio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syml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perthyn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priodol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gwblhau’r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dasg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dysgwyr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creu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golygu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cydrannau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aml-gyfryngol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mwyn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testun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(LlC,2016).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Modelu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strwythur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brawddegau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carped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bore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ofyn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“Beth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wedi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digwydd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planhigyn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–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mae’r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planhigyn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wedi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…”
Mat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geirfa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endParaRPr lang="en-US" sz="600" dirty="0">
              <a:latin typeface="Times New Roman"/>
              <a:cs typeface="Times New Roman"/>
            </a:endParaRPr>
          </a:p>
        </p:txBody>
      </p:sp>
      <p:cxnSp>
        <p:nvCxnSpPr>
          <p:cNvPr id="40" name="Straight Arrow Connector 39"/>
          <p:cNvCxnSpPr/>
          <p:nvPr/>
        </p:nvCxnSpPr>
        <p:spPr>
          <a:xfrm flipH="1" flipV="1">
            <a:off x="7412828" y="1963202"/>
            <a:ext cx="190072" cy="440018"/>
          </a:xfrm>
          <a:prstGeom prst="straightConnector1">
            <a:avLst/>
          </a:prstGeom>
          <a:ln>
            <a:solidFill>
              <a:srgbClr val="FF66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V="1">
            <a:off x="7824371" y="2001853"/>
            <a:ext cx="252869" cy="357360"/>
          </a:xfrm>
          <a:prstGeom prst="straightConnector1">
            <a:avLst/>
          </a:prstGeom>
          <a:ln>
            <a:solidFill>
              <a:srgbClr val="FF66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 flipH="1">
            <a:off x="6758030" y="2616746"/>
            <a:ext cx="280728" cy="192241"/>
          </a:xfrm>
          <a:prstGeom prst="straightConnector1">
            <a:avLst/>
          </a:prstGeom>
          <a:ln>
            <a:solidFill>
              <a:srgbClr val="FF66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7251031" y="3384139"/>
            <a:ext cx="1892968" cy="400110"/>
          </a:xfrm>
          <a:prstGeom prst="rect">
            <a:avLst/>
          </a:prstGeom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Datblygir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bennaf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drwy’r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model 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a’i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rosglwyddo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gyd-destunau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meysydd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endParaRPr lang="en-US" sz="600" dirty="0">
              <a:latin typeface="Times New Roman"/>
              <a:cs typeface="Times New Roman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51032" y="3784249"/>
            <a:ext cx="1886686" cy="923330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i‘r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rosglwyddo‘r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meysydd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maen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nhw‘n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targedu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ystod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o‘r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Fframwaith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Llythrennedd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Rhifedd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adnabod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camau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gwblhau’r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dasg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gyrraedd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datrysiad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 a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thrwy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ddibenion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2014).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ogystal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mae’r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”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rhoi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rhifau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2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ddigid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trefn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(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drefnu’r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</a:t>
            </a:r>
            <a:endParaRPr lang="pl-PL" sz="600" dirty="0">
              <a:latin typeface="Times New Roman"/>
              <a:cs typeface="Times New Roman"/>
            </a:endParaRPr>
          </a:p>
        </p:txBody>
      </p:sp>
      <p:sp>
        <p:nvSpPr>
          <p:cNvPr id="8" name="Cloud 7"/>
          <p:cNvSpPr/>
          <p:nvPr/>
        </p:nvSpPr>
        <p:spPr>
          <a:xfrm>
            <a:off x="795310" y="2342065"/>
            <a:ext cx="1381046" cy="1031052"/>
          </a:xfrm>
          <a:prstGeom prst="cloud">
            <a:avLst/>
          </a:prstGeom>
          <a:solidFill>
            <a:srgbClr val="E2F30E"/>
          </a:solidFill>
          <a:ln w="28575" cmpd="sng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977467" y="2535416"/>
            <a:ext cx="109291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00" b="1" dirty="0" err="1" smtClean="0">
                <a:latin typeface="Times New Roman"/>
                <a:cs typeface="Times New Roman"/>
              </a:rPr>
              <a:t>Thema</a:t>
            </a:r>
            <a:r>
              <a:rPr lang="en-US" sz="700" b="1" dirty="0" smtClean="0">
                <a:latin typeface="Times New Roman"/>
                <a:cs typeface="Times New Roman"/>
              </a:rPr>
              <a:t> – </a:t>
            </a:r>
            <a:r>
              <a:rPr lang="en-US" sz="700" b="1" dirty="0" err="1">
                <a:latin typeface="Times New Roman"/>
                <a:cs typeface="Times New Roman"/>
              </a:rPr>
              <a:t>L</a:t>
            </a:r>
            <a:r>
              <a:rPr lang="en-US" sz="700" b="1" dirty="0" err="1" smtClean="0">
                <a:latin typeface="Times New Roman"/>
                <a:cs typeface="Times New Roman"/>
              </a:rPr>
              <a:t>lyfr</a:t>
            </a:r>
            <a:r>
              <a:rPr lang="en-US" sz="700" b="1" dirty="0" smtClean="0">
                <a:latin typeface="Times New Roman"/>
                <a:cs typeface="Times New Roman"/>
              </a:rPr>
              <a:t> </a:t>
            </a:r>
            <a:r>
              <a:rPr lang="en-US" sz="700" b="1" dirty="0" err="1" smtClean="0">
                <a:latin typeface="Times New Roman"/>
                <a:cs typeface="Times New Roman"/>
              </a:rPr>
              <a:t>stori</a:t>
            </a:r>
            <a:r>
              <a:rPr lang="en-US" sz="700" b="1" dirty="0" smtClean="0">
                <a:latin typeface="Times New Roman"/>
                <a:cs typeface="Times New Roman"/>
              </a:rPr>
              <a:t>, ‘</a:t>
            </a:r>
            <a:r>
              <a:rPr lang="en-US" sz="700" b="1" dirty="0" err="1" smtClean="0">
                <a:latin typeface="Times New Roman"/>
                <a:cs typeface="Times New Roman"/>
              </a:rPr>
              <a:t>Sypréis</a:t>
            </a:r>
            <a:r>
              <a:rPr lang="en-US" sz="700" b="1" dirty="0" smtClean="0">
                <a:latin typeface="Times New Roman"/>
                <a:cs typeface="Times New Roman"/>
              </a:rPr>
              <a:t> </a:t>
            </a:r>
            <a:r>
              <a:rPr lang="en-US" sz="700" b="1" dirty="0" err="1" smtClean="0">
                <a:latin typeface="Times New Roman"/>
                <a:cs typeface="Times New Roman"/>
              </a:rPr>
              <a:t>Handa</a:t>
            </a:r>
            <a:r>
              <a:rPr lang="en-US" sz="700" b="1" dirty="0" smtClean="0">
                <a:latin typeface="Times New Roman"/>
                <a:cs typeface="Times New Roman"/>
              </a:rPr>
              <a:t>’</a:t>
            </a:r>
            <a:endParaRPr lang="en-US" sz="700" b="1" dirty="0">
              <a:latin typeface="Times New Roman"/>
              <a:cs typeface="Times New Roman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-182" y="2746913"/>
            <a:ext cx="85594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 err="1" smtClean="0">
                <a:latin typeface="Times New Roman"/>
                <a:cs typeface="Times New Roman"/>
              </a:rPr>
              <a:t>Datblygiad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personol</a:t>
            </a:r>
            <a:r>
              <a:rPr lang="en-US" sz="600" dirty="0" smtClean="0">
                <a:latin typeface="Times New Roman"/>
                <a:cs typeface="Times New Roman"/>
              </a:rPr>
              <a:t> a </a:t>
            </a:r>
            <a:r>
              <a:rPr lang="en-US" sz="600" dirty="0" err="1">
                <a:latin typeface="Times New Roman"/>
                <a:cs typeface="Times New Roman"/>
              </a:rPr>
              <a:t>C</a:t>
            </a:r>
            <a:r>
              <a:rPr lang="en-US" sz="600" dirty="0" err="1" smtClean="0">
                <a:latin typeface="Times New Roman"/>
                <a:cs typeface="Times New Roman"/>
              </a:rPr>
              <a:t>hymdeithasol</a:t>
            </a:r>
            <a:r>
              <a:rPr lang="en-US" sz="600" dirty="0" smtClean="0">
                <a:latin typeface="Times New Roman"/>
                <a:cs typeface="Times New Roman"/>
              </a:rPr>
              <a:t>, </a:t>
            </a:r>
            <a:r>
              <a:rPr lang="en-US" sz="600" dirty="0" err="1" smtClean="0">
                <a:latin typeface="Times New Roman"/>
                <a:cs typeface="Times New Roman"/>
              </a:rPr>
              <a:t>Lles</a:t>
            </a:r>
            <a:r>
              <a:rPr lang="en-US" sz="600" dirty="0" smtClean="0">
                <a:latin typeface="Times New Roman"/>
                <a:cs typeface="Times New Roman"/>
              </a:rPr>
              <a:t> ac </a:t>
            </a:r>
            <a:r>
              <a:rPr lang="en-US" sz="600" dirty="0" err="1" smtClean="0">
                <a:latin typeface="Times New Roman"/>
                <a:cs typeface="Times New Roman"/>
              </a:rPr>
              <a:t>Amrywiaeth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Ddiwylliannol</a:t>
            </a:r>
            <a:r>
              <a:rPr lang="en-US" sz="600" dirty="0">
                <a:latin typeface="Times New Roman"/>
                <a:cs typeface="Times New Roman"/>
              </a:rPr>
              <a:t>:</a:t>
            </a:r>
            <a:endParaRPr lang="en-US" sz="600" dirty="0" smtClean="0">
              <a:latin typeface="Times New Roman"/>
              <a:cs typeface="Times New Roman"/>
            </a:endParaRPr>
          </a:p>
          <a:p>
            <a:r>
              <a:rPr lang="en-US" sz="600" dirty="0" err="1" smtClean="0">
                <a:latin typeface="Times New Roman"/>
                <a:cs typeface="Times New Roman"/>
              </a:rPr>
              <a:t>Datblygu’r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sgil</a:t>
            </a:r>
            <a:endParaRPr lang="en-US" sz="600" dirty="0" smtClean="0">
              <a:latin typeface="Times New Roman"/>
              <a:cs typeface="Times New Roman"/>
            </a:endParaRPr>
          </a:p>
          <a:p>
            <a:r>
              <a:rPr lang="en-US" sz="600" dirty="0" smtClean="0">
                <a:latin typeface="Times New Roman"/>
                <a:cs typeface="Times New Roman"/>
              </a:rPr>
              <a:t>“</a:t>
            </a:r>
            <a:r>
              <a:rPr lang="en-US" sz="600" dirty="0" err="1" smtClean="0">
                <a:latin typeface="Times New Roman"/>
                <a:cs typeface="Times New Roman"/>
              </a:rPr>
              <a:t>datblygu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dealltwriaeth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o’r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ffaith</a:t>
            </a:r>
            <a:r>
              <a:rPr lang="en-US" sz="600" dirty="0" smtClean="0">
                <a:latin typeface="Times New Roman"/>
                <a:cs typeface="Times New Roman"/>
              </a:rPr>
              <a:t> bod </a:t>
            </a:r>
            <a:r>
              <a:rPr lang="en-US" sz="600" dirty="0" err="1" smtClean="0">
                <a:latin typeface="Times New Roman"/>
                <a:cs typeface="Times New Roman"/>
              </a:rPr>
              <a:t>ymarfer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corff</a:t>
            </a:r>
            <a:r>
              <a:rPr lang="en-US" sz="600" dirty="0" smtClean="0">
                <a:latin typeface="Times New Roman"/>
                <a:cs typeface="Times New Roman"/>
              </a:rPr>
              <a:t> a </a:t>
            </a:r>
            <a:r>
              <a:rPr lang="en-US" sz="600" dirty="0" err="1" smtClean="0">
                <a:latin typeface="Times New Roman"/>
                <a:cs typeface="Times New Roman"/>
              </a:rPr>
              <a:t>hylendid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a’r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mathau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cywir</a:t>
            </a:r>
            <a:r>
              <a:rPr lang="en-US" sz="600" dirty="0" smtClean="0">
                <a:latin typeface="Times New Roman"/>
                <a:cs typeface="Times New Roman"/>
              </a:rPr>
              <a:t> o </a:t>
            </a:r>
            <a:r>
              <a:rPr lang="en-US" sz="600" dirty="0" err="1" smtClean="0">
                <a:latin typeface="Times New Roman"/>
                <a:cs typeface="Times New Roman"/>
              </a:rPr>
              <a:t>fwyd</a:t>
            </a:r>
            <a:r>
              <a:rPr lang="en-US" sz="600" dirty="0" smtClean="0">
                <a:latin typeface="Times New Roman"/>
                <a:cs typeface="Times New Roman"/>
              </a:rPr>
              <a:t> a </a:t>
            </a:r>
            <a:r>
              <a:rPr lang="en-US" sz="600" dirty="0" err="1" smtClean="0">
                <a:latin typeface="Times New Roman"/>
                <a:cs typeface="Times New Roman"/>
              </a:rPr>
              <a:t>diod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yn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bwysig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er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mwyn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cael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corff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iach</a:t>
            </a:r>
            <a:r>
              <a:rPr lang="en-US" sz="600" dirty="0" smtClean="0">
                <a:latin typeface="Times New Roman"/>
                <a:cs typeface="Times New Roman"/>
              </a:rPr>
              <a:t>”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(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cs typeface="Times New Roman"/>
              </a:rPr>
              <a:t>AAaS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cs typeface="Times New Roman"/>
              </a:rPr>
              <a:t>, 2015, tud.10).</a:t>
            </a:r>
            <a:r>
              <a:rPr lang="en-US" sz="600" dirty="0" smtClean="0">
                <a:latin typeface="Times New Roman"/>
                <a:cs typeface="Times New Roman"/>
              </a:rPr>
              <a:t>– </a:t>
            </a:r>
            <a:r>
              <a:rPr lang="en-US" sz="600" dirty="0" err="1" smtClean="0">
                <a:latin typeface="Times New Roman"/>
                <a:cs typeface="Times New Roman"/>
              </a:rPr>
              <a:t>canolbwyntio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ar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fwyta’n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iach</a:t>
            </a:r>
            <a:r>
              <a:rPr lang="en-US" sz="600" dirty="0" smtClean="0">
                <a:latin typeface="Times New Roman"/>
                <a:cs typeface="Times New Roman"/>
              </a:rPr>
              <a:t>, </a:t>
            </a:r>
            <a:r>
              <a:rPr lang="en-US" sz="600" dirty="0" err="1" smtClean="0">
                <a:latin typeface="Times New Roman"/>
                <a:cs typeface="Times New Roman"/>
              </a:rPr>
              <a:t>trwy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trafod</a:t>
            </a:r>
            <a:r>
              <a:rPr lang="en-US" sz="600" dirty="0" smtClean="0">
                <a:latin typeface="Times New Roman"/>
                <a:cs typeface="Times New Roman"/>
              </a:rPr>
              <a:t> y </a:t>
            </a:r>
            <a:r>
              <a:rPr lang="en-US" sz="600" dirty="0" err="1" smtClean="0">
                <a:latin typeface="Times New Roman"/>
                <a:cs typeface="Times New Roman"/>
              </a:rPr>
              <a:t>ffrwythau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yn</a:t>
            </a:r>
            <a:r>
              <a:rPr lang="en-US" sz="600" dirty="0" smtClean="0">
                <a:latin typeface="Times New Roman"/>
                <a:cs typeface="Times New Roman"/>
              </a:rPr>
              <a:t> y </a:t>
            </a:r>
            <a:r>
              <a:rPr lang="en-US" sz="600" dirty="0" err="1" smtClean="0">
                <a:latin typeface="Times New Roman"/>
                <a:cs typeface="Times New Roman"/>
              </a:rPr>
              <a:t>llyfr</a:t>
            </a:r>
            <a:endParaRPr lang="en-US" sz="600" dirty="0" smtClean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181" y="230146"/>
            <a:ext cx="3067873" cy="461665"/>
          </a:xfrm>
          <a:prstGeom prst="rect">
            <a:avLst/>
          </a:prstGeom>
          <a:noFill/>
          <a:ln w="19050" cmpd="sng">
            <a:solidFill>
              <a:srgbClr val="E2F30E"/>
            </a:solidFill>
          </a:ln>
        </p:spPr>
        <p:txBody>
          <a:bodyPr wrap="square" rtlCol="0">
            <a:spAutoFit/>
          </a:bodyPr>
          <a:lstStyle/>
          <a:p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yflwyno’r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dosbarth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darparu’r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bwynt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pŵer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rhyngweithiol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weld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lluniau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Hefyd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phyped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Handa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adrodd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Yn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stori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eitemau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megis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ffrwythau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anifeiliad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gyfoethogi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geirfa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.</a:t>
            </a:r>
            <a:endParaRPr lang="en-US" sz="600" dirty="0">
              <a:latin typeface="Times New Roman"/>
              <a:cs typeface="Times New Roman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57750" y="4945997"/>
            <a:ext cx="180018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600" dirty="0" err="1">
                <a:latin typeface="Times New Roman"/>
                <a:cs typeface="Times New Roman"/>
              </a:rPr>
              <a:t>Trafod</a:t>
            </a:r>
            <a:r>
              <a:rPr lang="en-GB" sz="600" dirty="0">
                <a:latin typeface="Times New Roman"/>
                <a:cs typeface="Times New Roman"/>
              </a:rPr>
              <a:t> y </a:t>
            </a:r>
            <a:r>
              <a:rPr lang="en-GB" sz="600" dirty="0" err="1" smtClean="0">
                <a:latin typeface="Times New Roman"/>
                <a:cs typeface="Times New Roman"/>
              </a:rPr>
              <a:t>ffrwythau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>
                <a:latin typeface="Times New Roman"/>
                <a:cs typeface="Times New Roman"/>
              </a:rPr>
              <a:t>yn </a:t>
            </a:r>
            <a:r>
              <a:rPr lang="en-GB" sz="600" dirty="0" err="1">
                <a:latin typeface="Times New Roman"/>
                <a:cs typeface="Times New Roman"/>
              </a:rPr>
              <a:t>llyfr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Sypréis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Handa</a:t>
            </a:r>
            <a:endParaRPr lang="en-US" sz="600" dirty="0" smtClean="0">
              <a:latin typeface="Times New Roman"/>
              <a:cs typeface="Times New Roman"/>
            </a:endParaRPr>
          </a:p>
          <a:p>
            <a:pPr marL="171450" lvl="0" indent="-171450">
              <a:buFont typeface="Arial"/>
              <a:buChar char="•"/>
            </a:pPr>
            <a:r>
              <a:rPr lang="en-GB" sz="600" dirty="0" err="1" smtClean="0">
                <a:latin typeface="Times New Roman"/>
                <a:cs typeface="Times New Roman"/>
              </a:rPr>
              <a:t>Prawf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blasu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ffrwythau</a:t>
            </a:r>
            <a:r>
              <a:rPr lang="en-GB" sz="600" dirty="0">
                <a:latin typeface="Times New Roman"/>
                <a:cs typeface="Times New Roman"/>
              </a:rPr>
              <a:t> –  </a:t>
            </a:r>
            <a:r>
              <a:rPr lang="en-GB" sz="600" dirty="0" err="1" smtClean="0">
                <a:latin typeface="Times New Roman"/>
                <a:cs typeface="Times New Roman"/>
              </a:rPr>
              <a:t>cwblhau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tabl</a:t>
            </a:r>
            <a:r>
              <a:rPr lang="en-GB" sz="600" dirty="0" smtClean="0">
                <a:latin typeface="Times New Roman"/>
                <a:cs typeface="Times New Roman"/>
              </a:rPr>
              <a:t> (</a:t>
            </a:r>
            <a:r>
              <a:rPr lang="en-GB" sz="600" dirty="0" err="1" smtClean="0">
                <a:latin typeface="Times New Roman"/>
                <a:cs typeface="Times New Roman"/>
              </a:rPr>
              <a:t>hoff</a:t>
            </a:r>
            <a:r>
              <a:rPr lang="en-GB" sz="600" dirty="0" smtClean="0">
                <a:latin typeface="Times New Roman"/>
                <a:cs typeface="Times New Roman"/>
              </a:rPr>
              <a:t>/</a:t>
            </a:r>
            <a:r>
              <a:rPr lang="en-GB" sz="600" dirty="0" err="1" smtClean="0">
                <a:latin typeface="Times New Roman"/>
                <a:cs typeface="Times New Roman"/>
              </a:rPr>
              <a:t>cas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ffrwyth</a:t>
            </a:r>
            <a:r>
              <a:rPr lang="en-GB" sz="600" dirty="0" smtClean="0">
                <a:latin typeface="Times New Roman"/>
                <a:cs typeface="Times New Roman"/>
              </a:rPr>
              <a:t>)</a:t>
            </a:r>
            <a:endParaRPr lang="en-GB" sz="600" dirty="0">
              <a:latin typeface="Times New Roman"/>
              <a:cs typeface="Times New Roman"/>
            </a:endParaRPr>
          </a:p>
          <a:p>
            <a:pPr marL="171450" indent="-171450">
              <a:buFont typeface="Arial"/>
              <a:buChar char="•"/>
            </a:pP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Cyflwyniadau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grwpiau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mynegi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barn am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hoff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/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cas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ffrwyth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rhesymu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Ffilmio’i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gilydd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iPads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patrymau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addas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e.e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Rwy’n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hoffi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/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ddim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hoffi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Dangos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fideos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dosbarth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-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helpu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cyflwyno’r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a’u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hyder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gyflwyno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Creu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fideo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mawr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holl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glipiau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fideos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plant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blasu’r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ffrwythau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arddangos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gwasanaeth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flaen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Thema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ein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gwasanaeth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Bwyta’n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</a:t>
            </a:r>
            <a:r>
              <a:rPr lang="en-GB" sz="600" dirty="0" err="1" smtClean="0">
                <a:latin typeface="Times New Roman"/>
                <a:cs typeface="Times New Roman"/>
              </a:rPr>
              <a:t>lunio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graff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ar</a:t>
            </a:r>
            <a:r>
              <a:rPr lang="en-GB" sz="600" dirty="0" smtClean="0">
                <a:latin typeface="Times New Roman"/>
                <a:cs typeface="Times New Roman"/>
              </a:rPr>
              <a:t> J2E </a:t>
            </a:r>
            <a:r>
              <a:rPr lang="en-GB" sz="600" dirty="0" err="1" smtClean="0">
                <a:latin typeface="Times New Roman"/>
                <a:cs typeface="Times New Roman"/>
              </a:rPr>
              <a:t>trwy</a:t>
            </a:r>
            <a:r>
              <a:rPr lang="en-GB" sz="600" dirty="0" smtClean="0">
                <a:latin typeface="Times New Roman"/>
                <a:cs typeface="Times New Roman"/>
              </a:rPr>
              <a:t> “</a:t>
            </a:r>
            <a:r>
              <a:rPr lang="en-GB" sz="600" dirty="0" err="1" smtClean="0">
                <a:latin typeface="Times New Roman"/>
                <a:cs typeface="Times New Roman"/>
              </a:rPr>
              <a:t>dehongli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gwybodaeth</a:t>
            </a:r>
            <a:r>
              <a:rPr lang="en-GB" sz="600" dirty="0" smtClean="0">
                <a:latin typeface="Times New Roman"/>
                <a:cs typeface="Times New Roman"/>
              </a:rPr>
              <a:t> a </a:t>
            </a:r>
            <a:r>
              <a:rPr lang="en-GB" sz="600" dirty="0" err="1" smtClean="0">
                <a:latin typeface="Times New Roman"/>
                <a:cs typeface="Times New Roman"/>
              </a:rPr>
              <a:t>gyflwynir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ar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ffurf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siartiau</a:t>
            </a:r>
            <a:r>
              <a:rPr lang="en-GB" sz="600" dirty="0" smtClean="0">
                <a:latin typeface="Times New Roman"/>
                <a:cs typeface="Times New Roman"/>
              </a:rPr>
              <a:t> a </a:t>
            </a:r>
            <a:r>
              <a:rPr lang="en-GB" sz="600" dirty="0" err="1" smtClean="0">
                <a:latin typeface="Times New Roman"/>
                <a:cs typeface="Times New Roman"/>
              </a:rPr>
              <a:t>diagramau</a:t>
            </a:r>
            <a:r>
              <a:rPr lang="en-GB" sz="600" dirty="0" smtClean="0">
                <a:latin typeface="Times New Roman"/>
                <a:cs typeface="Times New Roman"/>
              </a:rPr>
              <a:t> a </a:t>
            </a:r>
            <a:r>
              <a:rPr lang="en-GB" sz="600" dirty="0" err="1" smtClean="0">
                <a:latin typeface="Times New Roman"/>
                <a:cs typeface="Times New Roman"/>
              </a:rPr>
              <a:t>dod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i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gasgliadau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priodol</a:t>
            </a:r>
            <a:r>
              <a:rPr lang="en-GB" sz="600" dirty="0" smtClean="0">
                <a:latin typeface="Times New Roman"/>
                <a:cs typeface="Times New Roman"/>
              </a:rPr>
              <a:t>.” (</a:t>
            </a:r>
            <a:r>
              <a:rPr lang="en-GB" sz="600" dirty="0" err="1" smtClean="0">
                <a:latin typeface="Times New Roman"/>
                <a:cs typeface="Times New Roman"/>
              </a:rPr>
              <a:t>LlC</a:t>
            </a:r>
            <a:r>
              <a:rPr lang="en-GB" sz="600" dirty="0" smtClean="0">
                <a:latin typeface="Times New Roman"/>
                <a:cs typeface="Times New Roman"/>
              </a:rPr>
              <a:t>, 2014). </a:t>
            </a:r>
          </a:p>
          <a:p>
            <a:pPr marL="171450" indent="-171450">
              <a:buFont typeface="Arial"/>
              <a:buChar char="•"/>
            </a:pPr>
            <a:r>
              <a:rPr lang="en-GB" sz="600" dirty="0" smtClean="0">
                <a:latin typeface="Times New Roman"/>
                <a:cs typeface="Times New Roman"/>
              </a:rPr>
              <a:t>Plant </a:t>
            </a:r>
            <a:r>
              <a:rPr lang="en-GB" sz="600" dirty="0" err="1" smtClean="0">
                <a:latin typeface="Times New Roman"/>
                <a:cs typeface="Times New Roman"/>
              </a:rPr>
              <a:t>yn</a:t>
            </a:r>
            <a:r>
              <a:rPr lang="en-GB" sz="600" dirty="0" smtClean="0">
                <a:latin typeface="Times New Roman"/>
                <a:cs typeface="Times New Roman"/>
              </a:rPr>
              <a:t> “</a:t>
            </a:r>
            <a:r>
              <a:rPr lang="it-IT" sz="600" dirty="0" err="1" smtClean="0">
                <a:latin typeface="Times New Roman"/>
                <a:cs typeface="Times New Roman"/>
              </a:rPr>
              <a:t>cofnodi</a:t>
            </a:r>
            <a:r>
              <a:rPr lang="it-IT" sz="600" dirty="0" smtClean="0">
                <a:latin typeface="Times New Roman"/>
                <a:cs typeface="Times New Roman"/>
              </a:rPr>
              <a:t> data </a:t>
            </a:r>
            <a:r>
              <a:rPr lang="it-IT" sz="600" dirty="0">
                <a:latin typeface="Times New Roman"/>
                <a:cs typeface="Times New Roman"/>
              </a:rPr>
              <a:t>a </a:t>
            </a:r>
            <a:r>
              <a:rPr lang="it-IT" sz="600" dirty="0" err="1">
                <a:latin typeface="Times New Roman"/>
                <a:cs typeface="Times New Roman"/>
              </a:rPr>
              <a:t>gesglir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mewn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amrywiaeth</a:t>
            </a:r>
            <a:r>
              <a:rPr lang="it-IT" sz="600" dirty="0">
                <a:latin typeface="Times New Roman"/>
                <a:cs typeface="Times New Roman"/>
              </a:rPr>
              <a:t> o </a:t>
            </a:r>
            <a:r>
              <a:rPr lang="it-IT" sz="600" dirty="0" err="1">
                <a:latin typeface="Times New Roman"/>
                <a:cs typeface="Times New Roman"/>
              </a:rPr>
              <a:t>fformatau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priodol</a:t>
            </a:r>
            <a:r>
              <a:rPr lang="it-IT" sz="600" dirty="0">
                <a:latin typeface="Times New Roman"/>
                <a:cs typeface="Times New Roman"/>
              </a:rPr>
              <a:t>, </a:t>
            </a:r>
            <a:r>
              <a:rPr lang="it-IT" sz="600" dirty="0" err="1">
                <a:latin typeface="Times New Roman"/>
                <a:cs typeface="Times New Roman"/>
              </a:rPr>
              <a:t>e.e</a:t>
            </a:r>
            <a:r>
              <a:rPr lang="it-IT" sz="600" dirty="0" err="1" smtClean="0">
                <a:latin typeface="Times New Roman"/>
                <a:cs typeface="Times New Roman"/>
              </a:rPr>
              <a:t>.</a:t>
            </a:r>
            <a:r>
              <a:rPr lang="it-IT" sz="600" dirty="0" smtClean="0">
                <a:latin typeface="Times New Roman"/>
                <a:cs typeface="Times New Roman"/>
              </a:rPr>
              <a:t> tablau a </a:t>
            </a:r>
            <a:r>
              <a:rPr lang="it-IT" sz="600" dirty="0">
                <a:latin typeface="Times New Roman"/>
                <a:cs typeface="Times New Roman"/>
              </a:rPr>
              <a:t>graffiau </a:t>
            </a:r>
            <a:r>
              <a:rPr lang="it-IT" sz="600" dirty="0" smtClean="0">
                <a:latin typeface="Times New Roman"/>
                <a:cs typeface="Times New Roman"/>
              </a:rPr>
              <a:t>bloc” (LlC, 2016)..</a:t>
            </a:r>
            <a:endParaRPr lang="en-GB" sz="600" dirty="0" smtClean="0">
              <a:latin typeface="Times New Roman"/>
              <a:cs typeface="Times New Roman"/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543096" y="2616746"/>
            <a:ext cx="321750" cy="145547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219591" y="4473596"/>
            <a:ext cx="208198" cy="472401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ectangle 21"/>
          <p:cNvSpPr/>
          <p:nvPr/>
        </p:nvSpPr>
        <p:spPr>
          <a:xfrm>
            <a:off x="1594170" y="676239"/>
            <a:ext cx="15028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600" dirty="0" err="1">
                <a:latin typeface="Times New Roman"/>
                <a:cs typeface="Times New Roman"/>
              </a:rPr>
              <a:t>Gwybodaeth</a:t>
            </a:r>
            <a:r>
              <a:rPr lang="en-GB" sz="600" dirty="0">
                <a:latin typeface="Times New Roman"/>
                <a:cs typeface="Times New Roman"/>
              </a:rPr>
              <a:t> a </a:t>
            </a:r>
            <a:r>
              <a:rPr lang="en-GB" sz="600" dirty="0" err="1">
                <a:latin typeface="Times New Roman"/>
                <a:cs typeface="Times New Roman"/>
              </a:rPr>
              <a:t>dealltwriaeth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o’r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</a:t>
            </a:r>
            <a:r>
              <a:rPr lang="en-GB" sz="600" dirty="0" err="1" smtClean="0">
                <a:latin typeface="Times New Roman"/>
                <a:cs typeface="Times New Roman"/>
              </a:rPr>
              <a:t>yd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endParaRPr lang="en-GB" sz="600" dirty="0">
              <a:latin typeface="Times New Roman"/>
              <a:cs typeface="Times New Roman"/>
            </a:endParaRPr>
          </a:p>
          <a:p>
            <a:r>
              <a:rPr lang="en-GB" sz="600" dirty="0" err="1">
                <a:latin typeface="Times New Roman"/>
                <a:cs typeface="Times New Roman"/>
              </a:rPr>
              <a:t>Datblygu’r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latin typeface="Times New Roman"/>
                <a:cs typeface="Times New Roman"/>
              </a:rPr>
              <a:t>sgiliau</a:t>
            </a:r>
            <a:r>
              <a:rPr lang="en-GB" sz="600" dirty="0">
                <a:latin typeface="Times New Roman"/>
                <a:cs typeface="Times New Roman"/>
              </a:rPr>
              <a:t>:</a:t>
            </a:r>
            <a:endParaRPr lang="en-GB" sz="600" dirty="0" smtClean="0">
              <a:latin typeface="Times New Roman"/>
              <a:cs typeface="Times New Roman"/>
            </a:endParaRPr>
          </a:p>
          <a:p>
            <a:r>
              <a:rPr lang="en-GB" sz="600" dirty="0" smtClean="0">
                <a:latin typeface="Times New Roman"/>
                <a:cs typeface="Times New Roman"/>
              </a:rPr>
              <a:t>“</a:t>
            </a:r>
            <a:r>
              <a:rPr lang="en-GB" sz="600" dirty="0" err="1">
                <a:latin typeface="Times New Roman"/>
                <a:cs typeface="Times New Roman"/>
              </a:rPr>
              <a:t>A</a:t>
            </a:r>
            <a:r>
              <a:rPr lang="en-GB" sz="600" dirty="0" err="1" smtClean="0">
                <a:latin typeface="Times New Roman"/>
                <a:cs typeface="Times New Roman"/>
              </a:rPr>
              <a:t>dnabod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>
                <a:latin typeface="Times New Roman"/>
                <a:cs typeface="Times New Roman"/>
              </a:rPr>
              <a:t>y </a:t>
            </a:r>
            <a:r>
              <a:rPr lang="en-GB" sz="600" dirty="0" err="1">
                <a:latin typeface="Times New Roman"/>
                <a:cs typeface="Times New Roman"/>
              </a:rPr>
              <a:t>tebygrwydd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a’r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gwahaniaethu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rhyngddynt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hwy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hunain</a:t>
            </a:r>
            <a:r>
              <a:rPr lang="en-GB" sz="600" dirty="0">
                <a:latin typeface="Times New Roman"/>
                <a:cs typeface="Times New Roman"/>
              </a:rPr>
              <a:t> a </a:t>
            </a:r>
            <a:r>
              <a:rPr lang="en-GB" sz="600" dirty="0" err="1">
                <a:latin typeface="Times New Roman"/>
                <a:cs typeface="Times New Roman"/>
              </a:rPr>
              <a:t>phlant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eraill</a:t>
            </a:r>
            <a:r>
              <a:rPr lang="en-GB" sz="600" dirty="0">
                <a:latin typeface="Times New Roman"/>
                <a:cs typeface="Times New Roman"/>
              </a:rPr>
              <a:t>” </a:t>
            </a:r>
          </a:p>
          <a:p>
            <a:r>
              <a:rPr lang="en-GB" sz="600" dirty="0" smtClean="0">
                <a:latin typeface="Times New Roman"/>
                <a:cs typeface="Times New Roman"/>
              </a:rPr>
              <a:t>“</a:t>
            </a:r>
            <a:r>
              <a:rPr lang="en-GB" sz="600" dirty="0" err="1">
                <a:latin typeface="Times New Roman"/>
                <a:cs typeface="Times New Roman"/>
              </a:rPr>
              <a:t>D</a:t>
            </a:r>
            <a:r>
              <a:rPr lang="en-GB" sz="600" dirty="0" err="1" smtClean="0">
                <a:latin typeface="Times New Roman"/>
                <a:cs typeface="Times New Roman"/>
              </a:rPr>
              <a:t>ysgu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>
                <a:latin typeface="Times New Roman"/>
                <a:cs typeface="Times New Roman"/>
              </a:rPr>
              <a:t>am </a:t>
            </a:r>
            <a:r>
              <a:rPr lang="en-GB" sz="600" dirty="0" err="1">
                <a:latin typeface="Times New Roman"/>
                <a:cs typeface="Times New Roman"/>
              </a:rPr>
              <a:t>leoliad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hardal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lleol</a:t>
            </a:r>
            <a:r>
              <a:rPr lang="en-GB" sz="600" dirty="0">
                <a:latin typeface="Times New Roman"/>
                <a:cs typeface="Times New Roman"/>
              </a:rPr>
              <a:t>” </a:t>
            </a:r>
          </a:p>
          <a:p>
            <a:r>
              <a:rPr lang="en-GB" sz="600" dirty="0">
                <a:latin typeface="Times New Roman"/>
                <a:cs typeface="Times New Roman"/>
              </a:rPr>
              <a:t>“</a:t>
            </a:r>
            <a:r>
              <a:rPr lang="en-GB" sz="600" dirty="0" err="1">
                <a:latin typeface="Times New Roman"/>
                <a:cs typeface="Times New Roman"/>
              </a:rPr>
              <a:t>Dechrau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sylwi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ar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wahaniaethu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rhwng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hardal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hunain</a:t>
            </a:r>
            <a:r>
              <a:rPr lang="en-GB" sz="600" dirty="0">
                <a:latin typeface="Times New Roman"/>
                <a:cs typeface="Times New Roman"/>
              </a:rPr>
              <a:t> ac </a:t>
            </a:r>
            <a:r>
              <a:rPr lang="en-GB" sz="600" dirty="0" err="1">
                <a:latin typeface="Times New Roman"/>
                <a:cs typeface="Times New Roman"/>
              </a:rPr>
              <a:t>ardaloedd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mewn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rhannau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eraill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o’r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byd</a:t>
            </a:r>
            <a:r>
              <a:rPr lang="en-GB" sz="600" dirty="0" smtClean="0">
                <a:latin typeface="Times New Roman"/>
                <a:cs typeface="Times New Roman"/>
              </a:rPr>
              <a:t>” (</a:t>
            </a:r>
            <a:r>
              <a:rPr lang="en-GB" sz="600" dirty="0" err="1" smtClean="0">
                <a:latin typeface="Times New Roman"/>
                <a:cs typeface="Times New Roman"/>
              </a:rPr>
              <a:t>AAaS</a:t>
            </a:r>
            <a:r>
              <a:rPr lang="en-GB" sz="600" dirty="0" smtClean="0">
                <a:latin typeface="Times New Roman"/>
                <a:cs typeface="Times New Roman"/>
              </a:rPr>
              <a:t>, 2015, tud.43).</a:t>
            </a:r>
            <a:endParaRPr lang="en-GB" sz="600" dirty="0">
              <a:latin typeface="Times New Roman"/>
              <a:cs typeface="Times New Roman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-59259" y="627037"/>
            <a:ext cx="165342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lvl="0" indent="-171450">
              <a:buFont typeface="Arial"/>
              <a:buChar char="•"/>
            </a:pP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Dangos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llun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o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Affrica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y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bawrdd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gwyn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rhyngweithiol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</a:t>
            </a:r>
          </a:p>
          <a:p>
            <a:pPr marL="171450" lvl="0" indent="-171450">
              <a:buFont typeface="Arial"/>
              <a:buChar char="•"/>
            </a:pP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Plant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ysgrifennu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brawddegau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ddisgrifio’r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llun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geirfa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disgrifiadol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megis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ansoddair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e.e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brwnt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tlawd</a:t>
            </a:r>
            <a:endParaRPr lang="en-US" sz="600" dirty="0" smtClean="0">
              <a:solidFill>
                <a:srgbClr val="000000"/>
              </a:solidFill>
              <a:latin typeface="Times New Roman"/>
              <a:ea typeface="Calibri"/>
              <a:cs typeface="Times New Roman"/>
            </a:endParaRPr>
          </a:p>
          <a:p>
            <a:pPr marL="171450" lvl="0" indent="-171450">
              <a:buFont typeface="Arial"/>
              <a:buChar char="•"/>
            </a:pP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brawddegau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taflu’r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pyped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Handa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carped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ymarfer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patrymau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brawddegau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lafar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e.e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“Mae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Affrica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dlawd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Didoli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lluniau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ymru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Affrica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trafod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gwahaniaethau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fesul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grŵp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M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ynd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am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dro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o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amgylch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ysgol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fesul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grŵp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-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cymharu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eu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hysgol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ag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ysgol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Affrica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–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trafodaeth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debygrwydd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a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gwahaniaethau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
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Ap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Morfo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Handa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cyflwyno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trefn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ei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dydd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–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plant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g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reu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dyddiadur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amser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a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chymharu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digwyddiadau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dyddiol</a:t>
            </a:r>
            <a:endParaRPr lang="en-GB" sz="1000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1622024" y="1509180"/>
            <a:ext cx="176738" cy="735144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>
            <a:off x="1437268" y="1053171"/>
            <a:ext cx="221342" cy="340731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/>
          <p:cNvSpPr txBox="1"/>
          <p:nvPr/>
        </p:nvSpPr>
        <p:spPr>
          <a:xfrm>
            <a:off x="2070386" y="1522808"/>
            <a:ext cx="111348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 err="1" smtClean="0">
                <a:latin typeface="Times New Roman"/>
                <a:cs typeface="Times New Roman"/>
              </a:rPr>
              <a:t>Datblygiad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Creadigol</a:t>
            </a:r>
            <a:r>
              <a:rPr lang="en-US" sz="600" dirty="0" smtClean="0">
                <a:latin typeface="Times New Roman"/>
                <a:cs typeface="Times New Roman"/>
              </a:rPr>
              <a:t>.</a:t>
            </a:r>
          </a:p>
          <a:p>
            <a:r>
              <a:rPr lang="en-US" sz="600" dirty="0" err="1" smtClean="0">
                <a:latin typeface="Times New Roman"/>
                <a:cs typeface="Times New Roman"/>
              </a:rPr>
              <a:t>Chwarae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rôl</a:t>
            </a:r>
            <a:r>
              <a:rPr lang="en-US" sz="600" dirty="0" smtClean="0">
                <a:latin typeface="Times New Roman"/>
                <a:cs typeface="Times New Roman"/>
              </a:rPr>
              <a:t> – </a:t>
            </a:r>
            <a:r>
              <a:rPr lang="it-IT" sz="600" dirty="0" smtClean="0">
                <a:latin typeface="Times New Roman"/>
                <a:cs typeface="Times New Roman"/>
              </a:rPr>
              <a:t>“</a:t>
            </a:r>
            <a:r>
              <a:rPr lang="it-IT" sz="600" dirty="0" err="1" smtClean="0">
                <a:latin typeface="Times New Roman"/>
                <a:cs typeface="Times New Roman"/>
              </a:rPr>
              <a:t>Datblygu</a:t>
            </a:r>
            <a:r>
              <a:rPr lang="it-IT" sz="600" dirty="0" smtClean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eu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hymatebion</a:t>
            </a:r>
            <a:r>
              <a:rPr lang="it-IT" sz="600" dirty="0">
                <a:latin typeface="Times New Roman"/>
                <a:cs typeface="Times New Roman"/>
              </a:rPr>
              <a:t> i </a:t>
            </a:r>
            <a:r>
              <a:rPr lang="it-IT" sz="600" dirty="0" err="1">
                <a:latin typeface="Times New Roman"/>
                <a:cs typeface="Times New Roman"/>
              </a:rPr>
              <a:t>wahanol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ysgogiadau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megis</a:t>
            </a:r>
            <a:r>
              <a:rPr lang="it-IT" sz="600" dirty="0">
                <a:latin typeface="Times New Roman"/>
                <a:cs typeface="Times New Roman"/>
              </a:rPr>
              <a:t> </a:t>
            </a:r>
            <a:r>
              <a:rPr lang="it-IT" sz="600" dirty="0" err="1">
                <a:latin typeface="Times New Roman"/>
                <a:cs typeface="Times New Roman"/>
              </a:rPr>
              <a:t>cerddoriaeth</a:t>
            </a:r>
            <a:r>
              <a:rPr lang="it-IT" sz="600" dirty="0">
                <a:latin typeface="Times New Roman"/>
                <a:cs typeface="Times New Roman"/>
              </a:rPr>
              <a:t>, </a:t>
            </a:r>
            <a:r>
              <a:rPr lang="it-IT" sz="600" dirty="0" err="1">
                <a:latin typeface="Times New Roman"/>
                <a:cs typeface="Times New Roman"/>
              </a:rPr>
              <a:t>lluniau</a:t>
            </a:r>
            <a:r>
              <a:rPr lang="it-IT" sz="600" dirty="0">
                <a:latin typeface="Times New Roman"/>
                <a:cs typeface="Times New Roman"/>
              </a:rPr>
              <a:t>, </a:t>
            </a:r>
            <a:r>
              <a:rPr lang="it-IT" sz="600" dirty="0" err="1">
                <a:latin typeface="Times New Roman"/>
                <a:cs typeface="Times New Roman"/>
              </a:rPr>
              <a:t>geiriau</a:t>
            </a:r>
            <a:r>
              <a:rPr lang="it-IT" sz="600" dirty="0">
                <a:latin typeface="Times New Roman"/>
                <a:cs typeface="Times New Roman"/>
              </a:rPr>
              <a:t> a </a:t>
            </a:r>
            <a:r>
              <a:rPr lang="it-IT" sz="600" dirty="0" err="1" smtClean="0">
                <a:latin typeface="Times New Roman"/>
                <a:cs typeface="Times New Roman"/>
              </a:rPr>
              <a:t>syniadau</a:t>
            </a:r>
            <a:r>
              <a:rPr lang="it-IT" sz="600" dirty="0" smtClean="0">
                <a:latin typeface="Times New Roman"/>
                <a:cs typeface="Times New Roman"/>
              </a:rPr>
              <a:t>” (</a:t>
            </a:r>
            <a:r>
              <a:rPr lang="it-IT" sz="600" dirty="0" err="1" smtClean="0">
                <a:latin typeface="Times New Roman"/>
                <a:cs typeface="Times New Roman"/>
              </a:rPr>
              <a:t>AAaS</a:t>
            </a:r>
            <a:r>
              <a:rPr lang="it-IT" sz="600" dirty="0">
                <a:latin typeface="Times New Roman"/>
                <a:cs typeface="Times New Roman"/>
              </a:rPr>
              <a:t>,</a:t>
            </a:r>
            <a:r>
              <a:rPr lang="it-IT" sz="600" dirty="0" smtClean="0">
                <a:latin typeface="Times New Roman"/>
                <a:cs typeface="Times New Roman"/>
              </a:rPr>
              <a:t> 2015, tud.50).</a:t>
            </a:r>
            <a:endParaRPr lang="it-IT" sz="600" dirty="0">
              <a:latin typeface="Times New Roman"/>
              <a:cs typeface="Times New Roman"/>
            </a:endParaRPr>
          </a:p>
        </p:txBody>
      </p:sp>
      <p:cxnSp>
        <p:nvCxnSpPr>
          <p:cNvPr id="35" name="Straight Arrow Connector 34"/>
          <p:cNvCxnSpPr>
            <a:endCxn id="33" idx="1"/>
          </p:cNvCxnSpPr>
          <p:nvPr/>
        </p:nvCxnSpPr>
        <p:spPr>
          <a:xfrm flipV="1">
            <a:off x="1904732" y="1892140"/>
            <a:ext cx="165654" cy="467077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1742439" y="3099338"/>
            <a:ext cx="1344416" cy="55399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 smtClean="0">
                <a:latin typeface="Times New Roman"/>
                <a:cs typeface="Times New Roman"/>
              </a:rPr>
              <a:t>Wrth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addysgu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gyda’r</a:t>
            </a:r>
            <a:r>
              <a:rPr lang="en-US" sz="600" dirty="0" smtClean="0">
                <a:latin typeface="Times New Roman"/>
                <a:cs typeface="Times New Roman"/>
              </a:rPr>
              <a:t> model </a:t>
            </a:r>
            <a:r>
              <a:rPr lang="en-US" sz="600" dirty="0" err="1" smtClean="0">
                <a:latin typeface="Times New Roman"/>
                <a:cs typeface="Times New Roman"/>
              </a:rPr>
              <a:t>pwnc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unigol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drosglwyddadwy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gellir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defnyddio’r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thema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i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fwydo</a:t>
            </a:r>
            <a:r>
              <a:rPr lang="en-US" sz="600" dirty="0" smtClean="0">
                <a:latin typeface="Times New Roman"/>
                <a:cs typeface="Times New Roman"/>
              </a:rPr>
              <a:t> a </a:t>
            </a:r>
            <a:r>
              <a:rPr lang="en-US" sz="600" dirty="0" err="1" smtClean="0">
                <a:latin typeface="Times New Roman"/>
                <a:cs typeface="Times New Roman"/>
              </a:rPr>
              <a:t>chynllunio’r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gweithgareddau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ar</a:t>
            </a:r>
            <a:r>
              <a:rPr lang="en-US" sz="600" dirty="0" smtClean="0">
                <a:latin typeface="Times New Roman"/>
                <a:cs typeface="Times New Roman"/>
              </a:rPr>
              <a:t> draws y </a:t>
            </a:r>
            <a:r>
              <a:rPr lang="en-US" sz="600" dirty="0" err="1" smtClean="0">
                <a:latin typeface="Times New Roman"/>
                <a:cs typeface="Times New Roman"/>
              </a:rPr>
              <a:t>meysydd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dysgu</a:t>
            </a:r>
            <a:r>
              <a:rPr lang="en-US" sz="600" dirty="0" smtClean="0">
                <a:latin typeface="Times New Roman"/>
                <a:cs typeface="Times New Roman"/>
              </a:rPr>
              <a:t>. </a:t>
            </a:r>
            <a:endParaRPr lang="en-US" sz="600" dirty="0">
              <a:latin typeface="Times New Roman"/>
              <a:cs typeface="Times New Roman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742439" y="3653336"/>
            <a:ext cx="1340132" cy="1384994"/>
          </a:xfrm>
          <a:prstGeom prst="rect">
            <a:avLst/>
          </a:prstGeom>
          <a:solidFill>
            <a:schemeClr val="lt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thema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meysydd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gwahanol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gysylltu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â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profiad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personol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perthnasol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flaenorol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ategu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destunau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 ”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am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wledydd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tlawd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bwyta’n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gall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ysylltu'r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byddant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eisoes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helpu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ogystal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dysgwyr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 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dilyn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datblygu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ffurf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wedi’i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odelu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athrawes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2014). </a:t>
            </a:r>
            <a:endParaRPr lang="en-GB" sz="600" dirty="0">
              <a:latin typeface="Times New Roman"/>
              <a:cs typeface="Times New Roman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687605" y="5038330"/>
            <a:ext cx="1428242" cy="184665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u="sng" dirty="0" err="1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Cryfderau</a:t>
            </a:r>
            <a:r>
              <a:rPr lang="en-US" sz="600" u="sng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u="sng" dirty="0" err="1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chyfyngiadau’r</a:t>
            </a:r>
            <a:r>
              <a:rPr lang="en-US" sz="600" u="sng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 model</a:t>
            </a:r>
          </a:p>
          <a:p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Pwysleisir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manteision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y model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thema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seiliedig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.  “The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theme provides a clear and distinctive conception of teaching that is firmly grounded in research and understandings of effective teaching practice” (Barnes, 1987,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tud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15,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dyfynnwyd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Antonek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2005, 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tud.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132). Yn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ogystal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pe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byddai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athro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wybodaeth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gweddus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gall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ddefnyddio’r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model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ysgogi’r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dysgwyr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(Barnes, 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2015). 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Pe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defnyddir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y model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hwn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dewisir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thema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ofalus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sicrhau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ei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f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od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yn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erthnasol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hybu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draws 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y </a:t>
            </a:r>
            <a:r>
              <a:rPr lang="en-US" sz="600" dirty="0" err="1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meysydd</a:t>
            </a:r>
            <a:r>
              <a:rPr lang="en-US" sz="600" dirty="0">
                <a:solidFill>
                  <a:srgbClr val="21E72F"/>
                </a:solidFill>
                <a:latin typeface="Times New Roman"/>
                <a:ea typeface="Times New Roman"/>
                <a:cs typeface="Times New Roman"/>
              </a:rPr>
              <a:t>. (Barnes, 2015). </a:t>
            </a:r>
            <a:r>
              <a:rPr lang="en-US" sz="600" dirty="0" err="1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Er</a:t>
            </a:r>
            <a:r>
              <a:rPr lang="en-US" sz="60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hyn</a:t>
            </a:r>
            <a:r>
              <a:rPr lang="en-US" sz="60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pe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na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fyddai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cryf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athro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tueddir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gweld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 “tenuous </a:t>
            </a:r>
            <a:r>
              <a:rPr lang="en-US" sz="60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links and unclear aims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” </a:t>
            </a:r>
            <a:r>
              <a:rPr lang="en-US" sz="60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(Barnes, 2015, </a:t>
            </a:r>
            <a:r>
              <a:rPr lang="en-US" sz="600" dirty="0" smtClean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tud.</a:t>
            </a:r>
            <a:r>
              <a:rPr lang="en-US" sz="600" dirty="0">
                <a:solidFill>
                  <a:srgbClr val="FF0000"/>
                </a:solidFill>
                <a:latin typeface="Times New Roman"/>
                <a:ea typeface="Times New Roman"/>
                <a:cs typeface="Times New Roman"/>
              </a:rPr>
              <a:t>69). </a:t>
            </a:r>
            <a:endParaRPr lang="en-GB" sz="600" dirty="0" smtClean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086852" y="2528"/>
            <a:ext cx="773922" cy="2308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900" dirty="0" err="1" smtClean="0"/>
              <a:t>Blwyddyn</a:t>
            </a:r>
            <a:r>
              <a:rPr lang="en-US" sz="900" dirty="0" smtClean="0"/>
              <a:t> 2</a:t>
            </a:r>
            <a:endParaRPr lang="en-US" sz="900" dirty="0"/>
          </a:p>
        </p:txBody>
      </p:sp>
      <p:sp>
        <p:nvSpPr>
          <p:cNvPr id="15" name="TextBox 14"/>
          <p:cNvSpPr txBox="1"/>
          <p:nvPr/>
        </p:nvSpPr>
        <p:spPr>
          <a:xfrm>
            <a:off x="2269144" y="2206711"/>
            <a:ext cx="8346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 err="1" smtClean="0">
                <a:latin typeface="Times New Roman"/>
                <a:cs typeface="Times New Roman"/>
              </a:rPr>
              <a:t>Ailadrodd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Stori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Sypreis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Handa</a:t>
            </a:r>
            <a:r>
              <a:rPr lang="en-US" sz="600" dirty="0">
                <a:latin typeface="Times New Roman"/>
                <a:cs typeface="Times New Roman"/>
              </a:rPr>
              <a:t>, </a:t>
            </a:r>
            <a:r>
              <a:rPr lang="en-US" sz="600" dirty="0" err="1">
                <a:latin typeface="Times New Roman"/>
                <a:cs typeface="Times New Roman"/>
              </a:rPr>
              <a:t>trwy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ddefnyddio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gwisgoedd</a:t>
            </a:r>
            <a:r>
              <a:rPr lang="en-US" sz="600" dirty="0">
                <a:latin typeface="Times New Roman"/>
                <a:cs typeface="Times New Roman"/>
              </a:rPr>
              <a:t> ac </a:t>
            </a:r>
            <a:r>
              <a:rPr lang="en-US" sz="600" dirty="0" err="1">
                <a:latin typeface="Times New Roman"/>
                <a:cs typeface="Times New Roman"/>
              </a:rPr>
              <a:t>eitemau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o’r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sach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stori</a:t>
            </a:r>
            <a:r>
              <a:rPr lang="en-US" sz="600" dirty="0" smtClean="0">
                <a:latin typeface="Times New Roman"/>
                <a:cs typeface="Times New Roman"/>
              </a:rPr>
              <a:t>, </a:t>
            </a:r>
            <a:r>
              <a:rPr lang="en-US" sz="600" dirty="0" err="1" smtClean="0">
                <a:latin typeface="Times New Roman"/>
                <a:cs typeface="Times New Roman"/>
              </a:rPr>
              <a:t>wrth</a:t>
            </a:r>
            <a:r>
              <a:rPr lang="en-US" sz="600" dirty="0" smtClean="0">
                <a:latin typeface="Times New Roman"/>
                <a:cs typeface="Times New Roman"/>
              </a:rPr>
              <a:t> “s</a:t>
            </a:r>
            <a:r>
              <a:rPr lang="en-GB" sz="600" dirty="0" err="1" smtClean="0">
                <a:latin typeface="Times New Roman"/>
                <a:cs typeface="Times New Roman"/>
              </a:rPr>
              <a:t>iarad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yn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eglur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ag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ystod</a:t>
            </a:r>
            <a:r>
              <a:rPr lang="en-GB" sz="600" dirty="0">
                <a:latin typeface="Times New Roman"/>
                <a:cs typeface="Times New Roman"/>
              </a:rPr>
              <a:t> o </a:t>
            </a:r>
            <a:r>
              <a:rPr lang="en-GB" sz="600" dirty="0" err="1" smtClean="0">
                <a:latin typeface="Times New Roman"/>
                <a:cs typeface="Times New Roman"/>
              </a:rPr>
              <a:t>gynulleidfaoedd</a:t>
            </a:r>
            <a:r>
              <a:rPr lang="en-GB" sz="600" dirty="0" smtClean="0">
                <a:latin typeface="Times New Roman"/>
                <a:cs typeface="Times New Roman"/>
              </a:rPr>
              <a:t>” (LlC,2014).</a:t>
            </a:r>
            <a:endParaRPr lang="en-GB" sz="600" dirty="0">
              <a:latin typeface="Times New Roman"/>
              <a:cs typeface="Times New Roman"/>
            </a:endParaRPr>
          </a:p>
        </p:txBody>
      </p:sp>
      <p:cxnSp>
        <p:nvCxnSpPr>
          <p:cNvPr id="43" name="Straight Arrow Connector 42"/>
          <p:cNvCxnSpPr/>
          <p:nvPr/>
        </p:nvCxnSpPr>
        <p:spPr>
          <a:xfrm>
            <a:off x="2147205" y="2241074"/>
            <a:ext cx="152139" cy="232622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703971" y="3376259"/>
            <a:ext cx="1090124" cy="1477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/>
              <a:buChar char="•"/>
            </a:pPr>
            <a:r>
              <a:rPr lang="en-GB" sz="600" dirty="0" err="1" smtClean="0">
                <a:latin typeface="Times New Roman"/>
                <a:cs typeface="Times New Roman"/>
              </a:rPr>
              <a:t>Darpariaeth</a:t>
            </a:r>
            <a:r>
              <a:rPr lang="en-GB" sz="600" dirty="0" smtClean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barhus</a:t>
            </a:r>
            <a:r>
              <a:rPr lang="en-GB" sz="600" dirty="0">
                <a:latin typeface="Times New Roman"/>
                <a:cs typeface="Times New Roman"/>
              </a:rPr>
              <a:t> – </a:t>
            </a:r>
            <a:r>
              <a:rPr lang="en-GB" sz="600" dirty="0" err="1">
                <a:latin typeface="Times New Roman"/>
                <a:cs typeface="Times New Roman"/>
              </a:rPr>
              <a:t>siop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ffrwythau</a:t>
            </a:r>
            <a:r>
              <a:rPr lang="en-GB" sz="600" dirty="0">
                <a:latin typeface="Times New Roman"/>
                <a:cs typeface="Times New Roman"/>
              </a:rPr>
              <a:t> – </a:t>
            </a:r>
            <a:r>
              <a:rPr lang="en-GB" sz="600" dirty="0" err="1">
                <a:latin typeface="Times New Roman"/>
                <a:cs typeface="Times New Roman"/>
              </a:rPr>
              <a:t>rheoli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arian</a:t>
            </a:r>
            <a:r>
              <a:rPr lang="en-GB" sz="600" dirty="0">
                <a:latin typeface="Times New Roman"/>
                <a:cs typeface="Times New Roman"/>
              </a:rPr>
              <a:t>, “</a:t>
            </a:r>
            <a:r>
              <a:rPr lang="en-GB" sz="600" dirty="0" err="1">
                <a:latin typeface="Times New Roman"/>
                <a:cs typeface="Times New Roman"/>
              </a:rPr>
              <a:t>defnyddio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gwahanol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gyfuniadau</a:t>
            </a:r>
            <a:r>
              <a:rPr lang="en-GB" sz="600" dirty="0">
                <a:latin typeface="Times New Roman"/>
                <a:cs typeface="Times New Roman"/>
              </a:rPr>
              <a:t> o </a:t>
            </a:r>
            <a:r>
              <a:rPr lang="en-GB" sz="600" dirty="0" err="1">
                <a:latin typeface="Times New Roman"/>
                <a:cs typeface="Times New Roman"/>
              </a:rPr>
              <a:t>arian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i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dalu</a:t>
            </a:r>
            <a:r>
              <a:rPr lang="en-GB" sz="600" dirty="0">
                <a:latin typeface="Times New Roman"/>
                <a:cs typeface="Times New Roman"/>
              </a:rPr>
              <a:t> am </a:t>
            </a:r>
            <a:r>
              <a:rPr lang="en-GB" sz="600" dirty="0" err="1">
                <a:latin typeface="Times New Roman"/>
                <a:cs typeface="Times New Roman"/>
              </a:rPr>
              <a:t>eitemau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hyd</a:t>
            </a:r>
            <a:r>
              <a:rPr lang="en-GB" sz="600" dirty="0">
                <a:latin typeface="Times New Roman"/>
                <a:cs typeface="Times New Roman"/>
              </a:rPr>
              <a:t> at £1” a “</a:t>
            </a:r>
            <a:r>
              <a:rPr lang="en-GB" sz="600" dirty="0" err="1">
                <a:latin typeface="Times New Roman"/>
                <a:cs typeface="Times New Roman"/>
              </a:rPr>
              <a:t>canfod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beth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yw’r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cyfanswm</a:t>
            </a:r>
            <a:r>
              <a:rPr lang="en-GB" sz="600" dirty="0">
                <a:latin typeface="Times New Roman"/>
                <a:cs typeface="Times New Roman"/>
              </a:rPr>
              <a:t> a </a:t>
            </a:r>
            <a:r>
              <a:rPr lang="en-GB" sz="600" dirty="0" err="1">
                <a:latin typeface="Times New Roman"/>
                <a:cs typeface="Times New Roman"/>
              </a:rPr>
              <a:t>rhoi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newid</a:t>
            </a:r>
            <a:r>
              <a:rPr lang="en-GB" sz="600" dirty="0">
                <a:latin typeface="Times New Roman"/>
                <a:cs typeface="Times New Roman"/>
              </a:rPr>
              <a:t> o </a:t>
            </a:r>
            <a:r>
              <a:rPr lang="en-GB" sz="600" dirty="0" err="1">
                <a:latin typeface="Times New Roman"/>
                <a:cs typeface="Times New Roman"/>
              </a:rPr>
              <a:t>luosrifau</a:t>
            </a:r>
            <a:r>
              <a:rPr lang="en-GB" sz="600" dirty="0">
                <a:latin typeface="Times New Roman"/>
                <a:cs typeface="Times New Roman"/>
              </a:rPr>
              <a:t> 10c.” (LlC,2014).</a:t>
            </a:r>
          </a:p>
          <a:p>
            <a:pPr marL="171450" indent="-171450">
              <a:buFont typeface="Arial"/>
              <a:buChar char="•"/>
            </a:pPr>
            <a:r>
              <a:rPr lang="en-GB" sz="600" dirty="0" err="1">
                <a:latin typeface="Times New Roman"/>
                <a:cs typeface="Times New Roman"/>
              </a:rPr>
              <a:t>ysgrifennu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rhestr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siopa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ar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byrddau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gwyn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bach</a:t>
            </a:r>
            <a:r>
              <a:rPr lang="en-GB" sz="600" dirty="0">
                <a:latin typeface="Times New Roman"/>
                <a:cs typeface="Times New Roman"/>
              </a:rPr>
              <a:t>, </a:t>
            </a:r>
            <a:r>
              <a:rPr lang="en-GB" sz="600" dirty="0" err="1">
                <a:latin typeface="Times New Roman"/>
                <a:cs typeface="Times New Roman"/>
              </a:rPr>
              <a:t>wrth</a:t>
            </a:r>
            <a:r>
              <a:rPr lang="en-GB" sz="600" dirty="0">
                <a:latin typeface="Times New Roman"/>
                <a:cs typeface="Times New Roman"/>
              </a:rPr>
              <a:t> “</a:t>
            </a:r>
            <a:r>
              <a:rPr lang="en-GB" sz="600" dirty="0" err="1">
                <a:latin typeface="Times New Roman"/>
                <a:cs typeface="Times New Roman"/>
              </a:rPr>
              <a:t>dilyn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strwythur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yn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eu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gwaith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ysgrifennu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gyda</a:t>
            </a:r>
            <a:r>
              <a:rPr lang="en-GB" sz="600" dirty="0">
                <a:latin typeface="Times New Roman"/>
                <a:cs typeface="Times New Roman"/>
              </a:rPr>
              <a:t> </a:t>
            </a:r>
            <a:r>
              <a:rPr lang="en-GB" sz="600" dirty="0" err="1">
                <a:latin typeface="Times New Roman"/>
                <a:cs typeface="Times New Roman"/>
              </a:rPr>
              <a:t>chymorth</a:t>
            </a:r>
            <a:r>
              <a:rPr lang="en-GB" sz="600" dirty="0">
                <a:latin typeface="Times New Roman"/>
                <a:cs typeface="Times New Roman"/>
              </a:rPr>
              <a:t>, </a:t>
            </a:r>
            <a:r>
              <a:rPr lang="en-GB" sz="600" dirty="0" err="1">
                <a:latin typeface="Times New Roman"/>
                <a:cs typeface="Times New Roman"/>
              </a:rPr>
              <a:t>e.e</a:t>
            </a:r>
            <a:r>
              <a:rPr lang="en-GB" sz="600" dirty="0">
                <a:latin typeface="Times New Roman"/>
                <a:cs typeface="Times New Roman"/>
              </a:rPr>
              <a:t>. </a:t>
            </a:r>
            <a:r>
              <a:rPr lang="en-GB" sz="600" dirty="0" err="1">
                <a:latin typeface="Times New Roman"/>
                <a:cs typeface="Times New Roman"/>
              </a:rPr>
              <a:t>rhestri</a:t>
            </a:r>
            <a:r>
              <a:rPr lang="en-GB" sz="600" dirty="0">
                <a:latin typeface="Times New Roman"/>
                <a:cs typeface="Times New Roman"/>
              </a:rPr>
              <a:t>” (LlC,2014)</a:t>
            </a:r>
            <a:r>
              <a:rPr lang="en-GB" sz="600" dirty="0" smtClean="0">
                <a:latin typeface="Times New Roman"/>
                <a:cs typeface="Times New Roman"/>
              </a:rPr>
              <a:t>.</a:t>
            </a:r>
            <a:endParaRPr lang="en-GB" sz="600" dirty="0">
              <a:latin typeface="Times New Roman"/>
              <a:cs typeface="Times New Roman"/>
            </a:endParaRPr>
          </a:p>
        </p:txBody>
      </p:sp>
      <p:cxnSp>
        <p:nvCxnSpPr>
          <p:cNvPr id="57" name="Straight Arrow Connector 56"/>
          <p:cNvCxnSpPr/>
          <p:nvPr/>
        </p:nvCxnSpPr>
        <p:spPr>
          <a:xfrm flipV="1">
            <a:off x="703971" y="4545264"/>
            <a:ext cx="214327" cy="400733"/>
          </a:xfrm>
          <a:prstGeom prst="straightConnector1">
            <a:avLst/>
          </a:prstGeom>
          <a:ln>
            <a:solidFill>
              <a:srgbClr val="E2F30E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Rectangle 59"/>
          <p:cNvSpPr/>
          <p:nvPr/>
        </p:nvSpPr>
        <p:spPr>
          <a:xfrm>
            <a:off x="4479667" y="3244334"/>
            <a:ext cx="1846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61" name="Rectangle 60"/>
          <p:cNvSpPr/>
          <p:nvPr/>
        </p:nvSpPr>
        <p:spPr>
          <a:xfrm>
            <a:off x="4479667" y="3244334"/>
            <a:ext cx="1846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67" name="TextBox 66"/>
          <p:cNvSpPr txBox="1"/>
          <p:nvPr/>
        </p:nvSpPr>
        <p:spPr>
          <a:xfrm>
            <a:off x="3090697" y="747571"/>
            <a:ext cx="3046324" cy="64633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 smtClean="0"/>
              <a:t>                       </a:t>
            </a:r>
          </a:p>
          <a:p>
            <a:endParaRPr lang="en-US" dirty="0"/>
          </a:p>
        </p:txBody>
      </p:sp>
      <p:sp>
        <p:nvSpPr>
          <p:cNvPr id="70" name="TextBox 69"/>
          <p:cNvSpPr txBox="1"/>
          <p:nvPr/>
        </p:nvSpPr>
        <p:spPr>
          <a:xfrm>
            <a:off x="3086855" y="1410356"/>
            <a:ext cx="304632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 smtClean="0"/>
              <a:t>                        </a:t>
            </a:r>
          </a:p>
          <a:p>
            <a:endParaRPr lang="en-US" dirty="0"/>
          </a:p>
        </p:txBody>
      </p:sp>
      <p:sp>
        <p:nvSpPr>
          <p:cNvPr id="71" name="TextBox 70"/>
          <p:cNvSpPr txBox="1"/>
          <p:nvPr/>
        </p:nvSpPr>
        <p:spPr>
          <a:xfrm>
            <a:off x="3097991" y="2070377"/>
            <a:ext cx="3029395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dirty="0" smtClean="0"/>
              <a:t> </a:t>
            </a:r>
          </a:p>
          <a:p>
            <a:endParaRPr lang="en-US" dirty="0"/>
          </a:p>
        </p:txBody>
      </p:sp>
      <p:sp>
        <p:nvSpPr>
          <p:cNvPr id="73" name="TextBox 72"/>
          <p:cNvSpPr txBox="1"/>
          <p:nvPr/>
        </p:nvSpPr>
        <p:spPr>
          <a:xfrm>
            <a:off x="3073055" y="205350"/>
            <a:ext cx="3054331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800" b="1" dirty="0" smtClean="0">
                <a:latin typeface="Times New Roman"/>
                <a:cs typeface="Times New Roman"/>
              </a:rPr>
              <a:t>Y Tri </a:t>
            </a:r>
            <a:r>
              <a:rPr lang="en-US" sz="800" b="1" dirty="0" err="1" smtClean="0">
                <a:latin typeface="Times New Roman"/>
                <a:cs typeface="Times New Roman"/>
              </a:rPr>
              <a:t>Chyfrifoldeb</a:t>
            </a:r>
            <a:r>
              <a:rPr lang="en-US" sz="800" b="1" dirty="0" smtClean="0">
                <a:latin typeface="Times New Roman"/>
                <a:cs typeface="Times New Roman"/>
              </a:rPr>
              <a:t> – </a:t>
            </a:r>
            <a:r>
              <a:rPr lang="en-US" sz="600" b="1" dirty="0" smtClean="0">
                <a:latin typeface="Times New Roman"/>
                <a:cs typeface="Times New Roman"/>
              </a:rPr>
              <a:t>“</a:t>
            </a:r>
            <a:r>
              <a:rPr lang="en-US" sz="600" dirty="0" err="1">
                <a:latin typeface="Times New Roman"/>
                <a:cs typeface="Times New Roman"/>
              </a:rPr>
              <a:t>Dylai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dysgu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gan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blant</a:t>
            </a:r>
            <a:r>
              <a:rPr lang="en-US" sz="600" dirty="0">
                <a:latin typeface="Times New Roman"/>
                <a:cs typeface="Times New Roman"/>
              </a:rPr>
              <a:t> a </a:t>
            </a:r>
            <a:r>
              <a:rPr lang="en-US" sz="600" dirty="0" err="1">
                <a:latin typeface="Times New Roman"/>
                <a:cs typeface="Times New Roman"/>
              </a:rPr>
              <a:t>phobl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ifanc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gael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ei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ddatblygu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ar</a:t>
            </a:r>
            <a:r>
              <a:rPr lang="en-US" sz="600" dirty="0">
                <a:latin typeface="Times New Roman"/>
                <a:cs typeface="Times New Roman"/>
              </a:rPr>
              <a:t> draws y </a:t>
            </a:r>
            <a:r>
              <a:rPr lang="en-US" sz="600" dirty="0" err="1">
                <a:latin typeface="Times New Roman"/>
                <a:cs typeface="Times New Roman"/>
              </a:rPr>
              <a:t>cwricwlwm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drwy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dri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Chyfrifoldeb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Trawsgwricwlaidd</a:t>
            </a:r>
            <a:r>
              <a:rPr lang="en-US" sz="600" dirty="0" smtClean="0">
                <a:latin typeface="Times New Roman"/>
                <a:cs typeface="Times New Roman"/>
              </a:rPr>
              <a:t> </a:t>
            </a:r>
            <a:r>
              <a:rPr lang="en-US" sz="600" dirty="0">
                <a:latin typeface="Times New Roman"/>
                <a:cs typeface="Times New Roman"/>
              </a:rPr>
              <a:t>a </a:t>
            </a:r>
            <a:r>
              <a:rPr lang="en-US" sz="600" dirty="0" err="1">
                <a:latin typeface="Times New Roman"/>
                <a:cs typeface="Times New Roman"/>
              </a:rPr>
              <a:t>ddylai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fod</a:t>
            </a:r>
            <a:r>
              <a:rPr lang="en-US" sz="600" dirty="0">
                <a:latin typeface="Times New Roman"/>
                <a:cs typeface="Times New Roman"/>
              </a:rPr>
              <a:t> yn </a:t>
            </a:r>
            <a:r>
              <a:rPr lang="en-US" sz="600" dirty="0" err="1">
                <a:latin typeface="Times New Roman"/>
                <a:cs typeface="Times New Roman"/>
              </a:rPr>
              <a:t>gyfrifoldeb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i’r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holl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>
                <a:latin typeface="Times New Roman"/>
                <a:cs typeface="Times New Roman"/>
              </a:rPr>
              <a:t>athrawon</a:t>
            </a:r>
            <a:r>
              <a:rPr lang="en-US" sz="600" dirty="0">
                <a:latin typeface="Times New Roman"/>
                <a:cs typeface="Times New Roman"/>
              </a:rPr>
              <a:t>: </a:t>
            </a:r>
            <a:r>
              <a:rPr lang="en-US" sz="600" dirty="0" err="1">
                <a:latin typeface="Times New Roman"/>
                <a:cs typeface="Times New Roman"/>
              </a:rPr>
              <a:t>llythrennedd</a:t>
            </a:r>
            <a:r>
              <a:rPr lang="en-US" sz="600" dirty="0">
                <a:latin typeface="Times New Roman"/>
                <a:cs typeface="Times New Roman"/>
              </a:rPr>
              <a:t>; </a:t>
            </a:r>
            <a:r>
              <a:rPr lang="en-US" sz="600" dirty="0" err="1">
                <a:latin typeface="Times New Roman"/>
                <a:cs typeface="Times New Roman"/>
              </a:rPr>
              <a:t>rhifedd</a:t>
            </a:r>
            <a:r>
              <a:rPr lang="en-US" sz="600" dirty="0">
                <a:latin typeface="Times New Roman"/>
                <a:cs typeface="Times New Roman"/>
              </a:rPr>
              <a:t>; a </a:t>
            </a:r>
            <a:r>
              <a:rPr lang="en-US" sz="600" dirty="0" err="1">
                <a:latin typeface="Times New Roman"/>
                <a:cs typeface="Times New Roman"/>
              </a:rPr>
              <a:t>chymhwysedd</a:t>
            </a:r>
            <a:r>
              <a:rPr lang="en-US" sz="600" dirty="0">
                <a:latin typeface="Times New Roman"/>
                <a:cs typeface="Times New Roman"/>
              </a:rPr>
              <a:t> </a:t>
            </a:r>
            <a:r>
              <a:rPr lang="en-US" sz="600" dirty="0" err="1" smtClean="0">
                <a:latin typeface="Times New Roman"/>
                <a:cs typeface="Times New Roman"/>
              </a:rPr>
              <a:t>digidol</a:t>
            </a:r>
            <a:r>
              <a:rPr lang="en-US" sz="600" dirty="0" smtClean="0">
                <a:latin typeface="Times New Roman"/>
                <a:cs typeface="Times New Roman"/>
              </a:rPr>
              <a:t>” </a:t>
            </a:r>
            <a:r>
              <a:rPr lang="en-US" sz="600" dirty="0" smtClean="0">
                <a:latin typeface="Times New Roman"/>
                <a:cs typeface="Times New Roman"/>
              </a:rPr>
              <a:t>(Donaldson, 2015, </a:t>
            </a:r>
            <a:r>
              <a:rPr lang="en-US" sz="600" dirty="0" smtClean="0">
                <a:latin typeface="Times New Roman"/>
                <a:cs typeface="Times New Roman"/>
              </a:rPr>
              <a:t>tud.42)</a:t>
            </a:r>
            <a:r>
              <a:rPr lang="en-US" sz="700" dirty="0"/>
              <a:t>.</a:t>
            </a:r>
            <a:r>
              <a:rPr lang="en-US" sz="700" dirty="0" smtClean="0"/>
              <a:t> </a:t>
            </a:r>
          </a:p>
          <a:p>
            <a:endParaRPr lang="en-US" sz="700" dirty="0"/>
          </a:p>
        </p:txBody>
      </p:sp>
      <p:sp>
        <p:nvSpPr>
          <p:cNvPr id="76" name="TextBox 75"/>
          <p:cNvSpPr txBox="1"/>
          <p:nvPr/>
        </p:nvSpPr>
        <p:spPr>
          <a:xfrm>
            <a:off x="5496560" y="-16075"/>
            <a:ext cx="636617" cy="23083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900" dirty="0" smtClean="0"/>
              <a:t>1600454</a:t>
            </a:r>
            <a:endParaRPr lang="en-US" sz="900" dirty="0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/>
          <a:srcRect l="11453" t="22205" r="54351" b="69742"/>
          <a:stretch/>
        </p:blipFill>
        <p:spPr>
          <a:xfrm>
            <a:off x="3115847" y="2182195"/>
            <a:ext cx="1296391" cy="412992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4"/>
          <a:srcRect l="16360" t="50503" r="47468" b="43622"/>
          <a:stretch/>
        </p:blipFill>
        <p:spPr>
          <a:xfrm>
            <a:off x="3101074" y="878478"/>
            <a:ext cx="1290223" cy="402901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/>
          <a:srcRect l="17823" t="72740" r="47467" b="19379"/>
          <a:stretch/>
        </p:blipFill>
        <p:spPr>
          <a:xfrm>
            <a:off x="3097991" y="1531834"/>
            <a:ext cx="1296391" cy="440802"/>
          </a:xfrm>
          <a:prstGeom prst="rect">
            <a:avLst/>
          </a:prstGeom>
        </p:spPr>
      </p:pic>
      <p:sp>
        <p:nvSpPr>
          <p:cNvPr id="34" name="TextBox 33"/>
          <p:cNvSpPr txBox="1"/>
          <p:nvPr/>
        </p:nvSpPr>
        <p:spPr>
          <a:xfrm>
            <a:off x="4368254" y="832017"/>
            <a:ext cx="17330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 smtClean="0"/>
              <a:t>“Mae </a:t>
            </a:r>
            <a:r>
              <a:rPr lang="en-US" sz="600" dirty="0" err="1"/>
              <a:t>cymhwysedd</a:t>
            </a:r>
            <a:r>
              <a:rPr lang="en-US" sz="600" dirty="0"/>
              <a:t> </a:t>
            </a:r>
            <a:r>
              <a:rPr lang="en-US" sz="600" dirty="0" err="1"/>
              <a:t>mewn</a:t>
            </a:r>
            <a:r>
              <a:rPr lang="en-US" sz="600" dirty="0"/>
              <a:t> </a:t>
            </a:r>
            <a:r>
              <a:rPr lang="en-US" sz="600" dirty="0" err="1"/>
              <a:t>llythrennedd</a:t>
            </a:r>
            <a:r>
              <a:rPr lang="en-US" sz="600" dirty="0"/>
              <a:t>, </a:t>
            </a:r>
            <a:r>
              <a:rPr lang="en-US" sz="600" dirty="0" err="1"/>
              <a:t>gan</a:t>
            </a:r>
            <a:r>
              <a:rPr lang="en-US" sz="600" dirty="0"/>
              <a:t> </a:t>
            </a:r>
            <a:r>
              <a:rPr lang="en-US" sz="600" dirty="0" err="1"/>
              <a:t>gynnwys</a:t>
            </a:r>
            <a:r>
              <a:rPr lang="en-US" sz="600" dirty="0"/>
              <a:t> </a:t>
            </a:r>
            <a:r>
              <a:rPr lang="en-US" sz="600" dirty="0" err="1"/>
              <a:t>cymhwysedd</a:t>
            </a:r>
            <a:r>
              <a:rPr lang="en-US" sz="600" dirty="0"/>
              <a:t> </a:t>
            </a:r>
            <a:r>
              <a:rPr lang="en-US" sz="600" dirty="0" err="1"/>
              <a:t>yn</a:t>
            </a:r>
            <a:r>
              <a:rPr lang="en-US" sz="600" dirty="0"/>
              <a:t> </a:t>
            </a:r>
            <a:r>
              <a:rPr lang="en-US" sz="600" dirty="0" err="1"/>
              <a:t>yr</a:t>
            </a:r>
            <a:r>
              <a:rPr lang="en-US" sz="600" dirty="0"/>
              <a:t> </a:t>
            </a:r>
            <a:r>
              <a:rPr lang="en-US" sz="600" dirty="0" err="1"/>
              <a:t>iaith</a:t>
            </a:r>
            <a:r>
              <a:rPr lang="en-US" sz="600" dirty="0"/>
              <a:t> </a:t>
            </a:r>
            <a:r>
              <a:rPr lang="en-US" sz="600" dirty="0" err="1"/>
              <a:t>lafar</a:t>
            </a:r>
            <a:r>
              <a:rPr lang="en-US" sz="600" dirty="0"/>
              <a:t>, </a:t>
            </a:r>
            <a:r>
              <a:rPr lang="en-US" sz="600" dirty="0" err="1"/>
              <a:t>cystrawen</a:t>
            </a:r>
            <a:r>
              <a:rPr lang="en-US" sz="600" dirty="0"/>
              <a:t> a </a:t>
            </a:r>
            <a:r>
              <a:rPr lang="en-US" sz="600" dirty="0" err="1"/>
              <a:t>sillafu</a:t>
            </a:r>
            <a:r>
              <a:rPr lang="en-US" sz="600" dirty="0"/>
              <a:t>, </a:t>
            </a:r>
            <a:r>
              <a:rPr lang="en-US" sz="600" dirty="0" err="1"/>
              <a:t>yn</a:t>
            </a:r>
            <a:r>
              <a:rPr lang="en-US" sz="600" dirty="0"/>
              <a:t> </a:t>
            </a:r>
            <a:r>
              <a:rPr lang="en-US" sz="600" dirty="0" err="1"/>
              <a:t>hanfodol</a:t>
            </a:r>
            <a:r>
              <a:rPr lang="en-US" sz="600" dirty="0"/>
              <a:t> </a:t>
            </a:r>
            <a:r>
              <a:rPr lang="en-US" sz="600" dirty="0" err="1"/>
              <a:t>ar</a:t>
            </a:r>
            <a:r>
              <a:rPr lang="en-US" sz="600" dirty="0"/>
              <a:t> </a:t>
            </a:r>
            <a:r>
              <a:rPr lang="en-US" sz="600" dirty="0" err="1"/>
              <a:t>gyfer</a:t>
            </a:r>
            <a:r>
              <a:rPr lang="en-US" sz="600" dirty="0"/>
              <a:t> </a:t>
            </a:r>
            <a:r>
              <a:rPr lang="en-US" sz="600" dirty="0" err="1"/>
              <a:t>dysgu</a:t>
            </a:r>
            <a:r>
              <a:rPr lang="en-US" sz="600" dirty="0"/>
              <a:t> </a:t>
            </a:r>
            <a:r>
              <a:rPr lang="en-US" sz="600" dirty="0" err="1"/>
              <a:t>ar</a:t>
            </a:r>
            <a:r>
              <a:rPr lang="en-US" sz="600" dirty="0"/>
              <a:t> draws y </a:t>
            </a:r>
            <a:r>
              <a:rPr lang="en-US" sz="600" dirty="0" err="1" smtClean="0"/>
              <a:t>cwricwlwm</a:t>
            </a:r>
            <a:r>
              <a:rPr lang="en-US" sz="600" dirty="0" smtClean="0"/>
              <a:t>” (Donaldson, 2015, </a:t>
            </a:r>
            <a:r>
              <a:rPr lang="en-US" sz="600" dirty="0" smtClean="0"/>
              <a:t>tud.</a:t>
            </a:r>
            <a:r>
              <a:rPr lang="en-US" sz="600" dirty="0" smtClean="0"/>
              <a:t>40).</a:t>
            </a:r>
            <a:endParaRPr lang="en-US" sz="600" dirty="0"/>
          </a:p>
        </p:txBody>
      </p:sp>
      <p:sp>
        <p:nvSpPr>
          <p:cNvPr id="36" name="TextBox 35"/>
          <p:cNvSpPr txBox="1"/>
          <p:nvPr/>
        </p:nvSpPr>
        <p:spPr>
          <a:xfrm>
            <a:off x="4444045" y="1447855"/>
            <a:ext cx="146884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 smtClean="0"/>
              <a:t>“Mae </a:t>
            </a:r>
            <a:r>
              <a:rPr lang="en-US" sz="600" dirty="0" err="1" smtClean="0"/>
              <a:t>angen</a:t>
            </a:r>
            <a:r>
              <a:rPr lang="en-US" sz="600" dirty="0" smtClean="0"/>
              <a:t> </a:t>
            </a:r>
            <a:r>
              <a:rPr lang="en-US" sz="600" dirty="0" err="1" smtClean="0"/>
              <a:t>i</a:t>
            </a:r>
            <a:r>
              <a:rPr lang="en-US" sz="600" dirty="0" smtClean="0"/>
              <a:t> </a:t>
            </a:r>
            <a:r>
              <a:rPr lang="en-US" sz="600" dirty="0" err="1"/>
              <a:t>blant</a:t>
            </a:r>
            <a:r>
              <a:rPr lang="en-US" sz="600" dirty="0"/>
              <a:t> a </a:t>
            </a:r>
            <a:r>
              <a:rPr lang="en-US" sz="600" dirty="0" err="1"/>
              <a:t>b</a:t>
            </a:r>
            <a:r>
              <a:rPr lang="en-US" sz="600" dirty="0" err="1" smtClean="0"/>
              <a:t>obl</a:t>
            </a:r>
            <a:r>
              <a:rPr lang="en-US" sz="600" dirty="0" smtClean="0"/>
              <a:t> </a:t>
            </a:r>
            <a:r>
              <a:rPr lang="en-US" sz="600" dirty="0" err="1"/>
              <a:t>ifanc</a:t>
            </a:r>
            <a:r>
              <a:rPr lang="en-US" sz="600" dirty="0"/>
              <a:t> </a:t>
            </a:r>
            <a:r>
              <a:rPr lang="en-US" sz="600" dirty="0" err="1"/>
              <a:t>gael</a:t>
            </a:r>
            <a:r>
              <a:rPr lang="en-US" sz="600" dirty="0"/>
              <a:t> </a:t>
            </a:r>
            <a:r>
              <a:rPr lang="en-US" sz="600" dirty="0" err="1" smtClean="0"/>
              <a:t>cyfleoedd</a:t>
            </a:r>
            <a:r>
              <a:rPr lang="en-US" sz="600" dirty="0" smtClean="0"/>
              <a:t> </a:t>
            </a:r>
            <a:r>
              <a:rPr lang="en-US" sz="600" dirty="0" err="1" smtClean="0"/>
              <a:t>rheolaidd</a:t>
            </a:r>
            <a:r>
              <a:rPr lang="en-US" sz="600" dirty="0" smtClean="0"/>
              <a:t> </a:t>
            </a:r>
            <a:r>
              <a:rPr lang="en-US" sz="600" dirty="0" err="1"/>
              <a:t>i</a:t>
            </a:r>
            <a:r>
              <a:rPr lang="en-US" sz="600" dirty="0"/>
              <a:t> </a:t>
            </a:r>
            <a:r>
              <a:rPr lang="en-US" sz="600" dirty="0" err="1"/>
              <a:t>feithrin</a:t>
            </a:r>
            <a:r>
              <a:rPr lang="en-US" sz="600" dirty="0"/>
              <a:t> </a:t>
            </a:r>
            <a:r>
              <a:rPr lang="en-US" sz="600" dirty="0" err="1"/>
              <a:t>mwy</a:t>
            </a:r>
            <a:r>
              <a:rPr lang="en-US" sz="600" dirty="0"/>
              <a:t> o </a:t>
            </a:r>
            <a:r>
              <a:rPr lang="en-US" sz="600" dirty="0" err="1"/>
              <a:t>ddealltwriaeth</a:t>
            </a:r>
            <a:r>
              <a:rPr lang="en-US" sz="600" dirty="0"/>
              <a:t> o </a:t>
            </a:r>
            <a:r>
              <a:rPr lang="en-US" sz="600" dirty="0" err="1"/>
              <a:t>rif</a:t>
            </a:r>
            <a:r>
              <a:rPr lang="en-US" sz="600" dirty="0"/>
              <a:t> </a:t>
            </a:r>
            <a:r>
              <a:rPr lang="en-US" sz="600" dirty="0" err="1" smtClean="0"/>
              <a:t>i</a:t>
            </a:r>
            <a:r>
              <a:rPr lang="en-US" sz="600" dirty="0" smtClean="0"/>
              <a:t> </a:t>
            </a:r>
            <a:r>
              <a:rPr lang="en-US" sz="600" dirty="0" err="1"/>
              <a:t>gryfhau</a:t>
            </a:r>
            <a:r>
              <a:rPr lang="en-US" sz="600" dirty="0"/>
              <a:t> a </a:t>
            </a:r>
            <a:r>
              <a:rPr lang="en-US" sz="600" dirty="0" err="1"/>
              <a:t>defnyddio</a:t>
            </a:r>
            <a:r>
              <a:rPr lang="en-US" sz="600" dirty="0"/>
              <a:t> </a:t>
            </a:r>
            <a:r>
              <a:rPr lang="en-US" sz="600" dirty="0" err="1"/>
              <a:t>eu</a:t>
            </a:r>
            <a:r>
              <a:rPr lang="en-US" sz="600" dirty="0"/>
              <a:t> </a:t>
            </a:r>
            <a:r>
              <a:rPr lang="en-US" sz="600" dirty="0" err="1"/>
              <a:t>sgiliau</a:t>
            </a:r>
            <a:r>
              <a:rPr lang="en-US" sz="600" dirty="0"/>
              <a:t> </a:t>
            </a:r>
            <a:r>
              <a:rPr lang="en-US" sz="600" dirty="0" err="1"/>
              <a:t>rhifedd</a:t>
            </a:r>
            <a:r>
              <a:rPr lang="en-US" sz="600" dirty="0"/>
              <a:t> </a:t>
            </a:r>
            <a:r>
              <a:rPr lang="en-US" sz="600" dirty="0" err="1"/>
              <a:t>mewn</a:t>
            </a:r>
            <a:r>
              <a:rPr lang="en-US" sz="600" dirty="0"/>
              <a:t> </a:t>
            </a:r>
            <a:r>
              <a:rPr lang="en-US" sz="600" dirty="0" err="1"/>
              <a:t>gwahanol</a:t>
            </a:r>
            <a:r>
              <a:rPr lang="en-US" sz="600" dirty="0"/>
              <a:t> </a:t>
            </a:r>
            <a:r>
              <a:rPr lang="en-US" sz="600" dirty="0" err="1"/>
              <a:t>gyd-</a:t>
            </a:r>
            <a:r>
              <a:rPr lang="en-US" sz="600" dirty="0" err="1" smtClean="0"/>
              <a:t>destunau</a:t>
            </a:r>
            <a:r>
              <a:rPr lang="en-US" sz="600" dirty="0" smtClean="0"/>
              <a:t>” </a:t>
            </a:r>
            <a:r>
              <a:rPr lang="en-US" sz="600" dirty="0" smtClean="0"/>
              <a:t>(Donaldson, 2015, </a:t>
            </a:r>
            <a:r>
              <a:rPr lang="en-US" sz="600" dirty="0" smtClean="0"/>
              <a:t>tud.</a:t>
            </a:r>
            <a:r>
              <a:rPr lang="en-US" sz="600" dirty="0" smtClean="0"/>
              <a:t>40).</a:t>
            </a:r>
            <a:endParaRPr lang="en-US" sz="600" dirty="0"/>
          </a:p>
        </p:txBody>
      </p:sp>
      <p:sp>
        <p:nvSpPr>
          <p:cNvPr id="37" name="TextBox 36"/>
          <p:cNvSpPr txBox="1"/>
          <p:nvPr/>
        </p:nvSpPr>
        <p:spPr>
          <a:xfrm>
            <a:off x="4376796" y="2051710"/>
            <a:ext cx="1796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600" dirty="0" smtClean="0"/>
              <a:t>”</a:t>
            </a:r>
            <a:r>
              <a:rPr lang="pl-PL" sz="600" dirty="0" err="1" smtClean="0"/>
              <a:t>Mae</a:t>
            </a:r>
            <a:r>
              <a:rPr lang="pl-PL" sz="600" dirty="0" smtClean="0"/>
              <a:t> </a:t>
            </a:r>
            <a:r>
              <a:rPr lang="pl-PL" sz="600" dirty="0" err="1"/>
              <a:t>cymhwysedd</a:t>
            </a:r>
            <a:r>
              <a:rPr lang="pl-PL" sz="600" dirty="0"/>
              <a:t> </a:t>
            </a:r>
            <a:r>
              <a:rPr lang="pl-PL" sz="600" dirty="0" err="1"/>
              <a:t>digidol</a:t>
            </a:r>
            <a:r>
              <a:rPr lang="pl-PL" sz="600" dirty="0"/>
              <a:t> </a:t>
            </a:r>
            <a:r>
              <a:rPr lang="pl-PL" sz="600" dirty="0" err="1"/>
              <a:t>yn</a:t>
            </a:r>
            <a:r>
              <a:rPr lang="pl-PL" sz="600" dirty="0"/>
              <a:t> </a:t>
            </a:r>
            <a:r>
              <a:rPr lang="pl-PL" sz="600" dirty="0" err="1"/>
              <a:t>chwarae</a:t>
            </a:r>
            <a:r>
              <a:rPr lang="pl-PL" sz="600" dirty="0"/>
              <a:t> </a:t>
            </a:r>
            <a:r>
              <a:rPr lang="pl-PL" sz="600" dirty="0" err="1"/>
              <a:t>rhan</a:t>
            </a:r>
            <a:r>
              <a:rPr lang="pl-PL" sz="600" dirty="0"/>
              <a:t> </a:t>
            </a:r>
            <a:r>
              <a:rPr lang="pl-PL" sz="600" dirty="0" err="1"/>
              <a:t>gynyddol</a:t>
            </a:r>
            <a:r>
              <a:rPr lang="pl-PL" sz="600" dirty="0"/>
              <a:t> </a:t>
            </a:r>
            <a:r>
              <a:rPr lang="pl-PL" sz="600" dirty="0" err="1"/>
              <a:t>ym</a:t>
            </a:r>
            <a:r>
              <a:rPr lang="pl-PL" sz="600" dirty="0"/>
              <a:t> </a:t>
            </a:r>
            <a:r>
              <a:rPr lang="pl-PL" sz="600" dirty="0" err="1"/>
              <a:t>mywydau</a:t>
            </a:r>
            <a:r>
              <a:rPr lang="pl-PL" sz="600" dirty="0"/>
              <a:t> </a:t>
            </a:r>
            <a:r>
              <a:rPr lang="pl-PL" sz="600" dirty="0" smtClean="0"/>
              <a:t>plant a </a:t>
            </a:r>
            <a:r>
              <a:rPr lang="pl-PL" sz="600" dirty="0" err="1"/>
              <a:t>phobl</a:t>
            </a:r>
            <a:r>
              <a:rPr lang="pl-PL" sz="600" dirty="0"/>
              <a:t> </a:t>
            </a:r>
            <a:r>
              <a:rPr lang="pl-PL" sz="600" dirty="0" err="1"/>
              <a:t>ifanc</a:t>
            </a:r>
            <a:r>
              <a:rPr lang="pl-PL" sz="600" dirty="0"/>
              <a:t>, ar </a:t>
            </a:r>
            <a:r>
              <a:rPr lang="pl-PL" sz="600" dirty="0" err="1"/>
              <a:t>gyfer</a:t>
            </a:r>
            <a:r>
              <a:rPr lang="pl-PL" sz="600" dirty="0"/>
              <a:t> </a:t>
            </a:r>
            <a:r>
              <a:rPr lang="pl-PL" sz="600" dirty="0" err="1"/>
              <a:t>cyfathrebu</a:t>
            </a:r>
            <a:r>
              <a:rPr lang="pl-PL" sz="600" dirty="0"/>
              <a:t>, </a:t>
            </a:r>
            <a:r>
              <a:rPr lang="pl-PL" sz="600" dirty="0" err="1"/>
              <a:t>rhwydweithio</a:t>
            </a:r>
            <a:r>
              <a:rPr lang="pl-PL" sz="600" dirty="0"/>
              <a:t>, </a:t>
            </a:r>
            <a:r>
              <a:rPr lang="pl-PL" sz="600" dirty="0" err="1"/>
              <a:t>gwybodaeth</a:t>
            </a:r>
            <a:r>
              <a:rPr lang="pl-PL" sz="600" dirty="0"/>
              <a:t>, </a:t>
            </a:r>
            <a:r>
              <a:rPr lang="pl-PL" sz="600" dirty="0" err="1"/>
              <a:t>hamdden</a:t>
            </a:r>
            <a:r>
              <a:rPr lang="pl-PL" sz="600" dirty="0"/>
              <a:t> </a:t>
            </a:r>
            <a:r>
              <a:rPr lang="pl-PL" sz="600" dirty="0" err="1"/>
              <a:t>ac</a:t>
            </a:r>
            <a:r>
              <a:rPr lang="pl-PL" sz="600" dirty="0"/>
              <a:t> </a:t>
            </a:r>
            <a:r>
              <a:rPr lang="pl-PL" sz="600" dirty="0" err="1"/>
              <a:t>adloniant</a:t>
            </a:r>
            <a:r>
              <a:rPr lang="pl-PL" sz="600" dirty="0"/>
              <a:t> a </a:t>
            </a:r>
            <a:r>
              <a:rPr lang="pl-PL" sz="600" dirty="0" err="1"/>
              <a:t>hefyd</a:t>
            </a:r>
            <a:r>
              <a:rPr lang="pl-PL" sz="600" dirty="0"/>
              <a:t> </a:t>
            </a:r>
            <a:r>
              <a:rPr lang="pl-PL" sz="600" dirty="0" err="1"/>
              <a:t>drwy</a:t>
            </a:r>
            <a:r>
              <a:rPr lang="pl-PL" sz="600" dirty="0"/>
              <a:t> </a:t>
            </a:r>
            <a:r>
              <a:rPr lang="pl-PL" sz="600" dirty="0" err="1"/>
              <a:t>amrywiaeth</a:t>
            </a:r>
            <a:r>
              <a:rPr lang="pl-PL" sz="600" dirty="0"/>
              <a:t> </a:t>
            </a:r>
            <a:r>
              <a:rPr lang="pl-PL" sz="600" dirty="0" err="1"/>
              <a:t>gynyddol</a:t>
            </a:r>
            <a:r>
              <a:rPr lang="pl-PL" sz="600" dirty="0"/>
              <a:t> o </a:t>
            </a:r>
            <a:r>
              <a:rPr lang="pl-PL" sz="600" dirty="0" err="1"/>
              <a:t>drafodion</a:t>
            </a:r>
            <a:r>
              <a:rPr lang="pl-PL" sz="600" dirty="0"/>
              <a:t> a </a:t>
            </a:r>
            <a:r>
              <a:rPr lang="pl-PL" sz="600" dirty="0" err="1"/>
              <a:t>chymwysiadau</a:t>
            </a:r>
            <a:r>
              <a:rPr lang="pl-PL" sz="600" dirty="0"/>
              <a:t> </a:t>
            </a:r>
            <a:r>
              <a:rPr lang="pl-PL" sz="600" dirty="0" err="1" smtClean="0"/>
              <a:t>addysgol</a:t>
            </a:r>
            <a:r>
              <a:rPr lang="pl-PL" sz="600" dirty="0" smtClean="0"/>
              <a:t>”</a:t>
            </a:r>
            <a:r>
              <a:rPr lang="en-US" sz="600" dirty="0" smtClean="0"/>
              <a:t>(Donaldson, 2015, </a:t>
            </a:r>
            <a:r>
              <a:rPr lang="en-US" sz="600" dirty="0" smtClean="0"/>
              <a:t>tud.</a:t>
            </a:r>
            <a:r>
              <a:rPr lang="en-US" sz="600" dirty="0" smtClean="0"/>
              <a:t>41).</a:t>
            </a:r>
            <a:endParaRPr lang="en-US" sz="600" dirty="0"/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4113" y="2812415"/>
            <a:ext cx="518326" cy="452538"/>
          </a:xfrm>
          <a:prstGeom prst="rect">
            <a:avLst/>
          </a:prstGeom>
        </p:spPr>
      </p:pic>
      <p:sp>
        <p:nvSpPr>
          <p:cNvPr id="39" name="Rectangle 38"/>
          <p:cNvSpPr/>
          <p:nvPr/>
        </p:nvSpPr>
        <p:spPr>
          <a:xfrm>
            <a:off x="6133177" y="6367658"/>
            <a:ext cx="3010823" cy="569387"/>
          </a:xfrm>
          <a:prstGeom prst="rect">
            <a:avLst/>
          </a:prstGeom>
          <a:solidFill>
            <a:srgbClr val="FEA408"/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pl-PL" sz="600" baseline="30000" dirty="0" smtClean="0">
                <a:latin typeface="Times New Roman"/>
                <a:cs typeface="Times New Roman"/>
              </a:rPr>
              <a:t>”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Mae plant a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ph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obl ifanc am gael gwersi sy’n fwy perthnasol a diddorol, gyda mwy o wersi ymarferol, mwy o hwyl, mwy o ryngweithio, a mwy o weithgareddau y tu allan i’r ystafell ddosbarth.” (Donaldson, 2015, 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tud17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). Pwyslesia Donaldson </a:t>
            </a:r>
            <a:r>
              <a:rPr lang="en-GB" sz="600" dirty="0">
                <a:solidFill>
                  <a:schemeClr val="bg1"/>
                </a:solidFill>
                <a:latin typeface="Times New Roman"/>
                <a:cs typeface="Times New Roman"/>
              </a:rPr>
              <a:t>b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wysigrwydd 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g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wersi perthnasol a hwyl i ddenu ddiddordeb y plant. Argymhell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a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cynllunio er hwyluso’r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dysgu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gan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ysgogi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dysgwyr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i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g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ymryd rhan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weithredol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yn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eu</a:t>
            </a:r>
            <a:r>
              <a:rPr lang="en-GB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chemeClr val="bg1"/>
                </a:solidFill>
                <a:latin typeface="Times New Roman"/>
                <a:cs typeface="Times New Roman"/>
              </a:rPr>
              <a:t>dysg</a:t>
            </a:r>
            <a:r>
              <a:rPr lang="pl-PL" sz="600" dirty="0" smtClean="0">
                <a:solidFill>
                  <a:schemeClr val="bg1"/>
                </a:solidFill>
                <a:latin typeface="Times New Roman"/>
                <a:cs typeface="Times New Roman"/>
              </a:rPr>
              <a:t>.</a:t>
            </a:r>
          </a:p>
          <a:p>
            <a:endParaRPr lang="pl-PL" sz="100" dirty="0">
              <a:latin typeface="Times New Roman"/>
              <a:cs typeface="Times New Roman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7251031" y="4707579"/>
            <a:ext cx="1886687" cy="101566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u="sng" dirty="0" err="1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Cryfderau</a:t>
            </a:r>
            <a:r>
              <a:rPr lang="en-US" sz="600" u="sng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u="sng" dirty="0" err="1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chyfyngiadau’r</a:t>
            </a:r>
            <a:r>
              <a:rPr lang="en-US" sz="600" u="sng" dirty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u="sng" dirty="0" smtClean="0">
                <a:solidFill>
                  <a:schemeClr val="tx1"/>
                </a:solidFill>
                <a:latin typeface="Times New Roman"/>
                <a:ea typeface="Times New Roman"/>
                <a:cs typeface="Times New Roman"/>
              </a:rPr>
              <a:t>model</a:t>
            </a:r>
            <a:endParaRPr lang="en-GB" sz="600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Gwelir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gwendidau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wrth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ddefnyddio’r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model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hyn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gan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mai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cryfhau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un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sgil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o’r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cwricwlwm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a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wneir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megis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“improving learning in a single subject” (Barnes, 2015, t.68).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Wrth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ffocysu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ar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un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sgil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unlle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integreiddio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llawer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o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sgiliau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ni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fydd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y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wers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FF0000"/>
                </a:solidFill>
                <a:latin typeface="Times New Roman"/>
                <a:cs typeface="Times New Roman"/>
              </a:rPr>
              <a:t>yn</a:t>
            </a:r>
            <a:r>
              <a:rPr lang="en-GB" sz="600" dirty="0" smtClean="0">
                <a:solidFill>
                  <a:srgbClr val="FF0000"/>
                </a:solidFill>
                <a:latin typeface="Times New Roman"/>
                <a:cs typeface="Times New Roman"/>
              </a:rPr>
              <a:t> “motivating experience” (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Barnes, 2015, t.68)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i’r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FF0000"/>
                </a:solidFill>
                <a:latin typeface="Times New Roman"/>
                <a:cs typeface="Times New Roman"/>
              </a:rPr>
              <a:t>ddysgwyr</a:t>
            </a:r>
            <a:r>
              <a:rPr lang="en-GB" sz="600" dirty="0">
                <a:solidFill>
                  <a:srgbClr val="FF0000"/>
                </a:solidFill>
                <a:latin typeface="Times New Roman"/>
                <a:cs typeface="Times New Roman"/>
              </a:rPr>
              <a:t>.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Er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hyn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,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pe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byddai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angen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ffocws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pellach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ar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sgil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penodol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gan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y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dysgwyr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,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dyma’r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model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perffaith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ar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gyfer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magu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dealltwriaeth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a </a:t>
            </a:r>
            <a:r>
              <a:rPr lang="en-GB" sz="600" dirty="0" err="1" smtClean="0">
                <a:solidFill>
                  <a:srgbClr val="21E72F"/>
                </a:solidFill>
                <a:latin typeface="Times New Roman"/>
                <a:cs typeface="Times New Roman"/>
              </a:rPr>
              <a:t>chryfhau’r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sgil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ar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 </a:t>
            </a:r>
            <a:r>
              <a:rPr lang="en-GB" sz="600" dirty="0" smtClean="0">
                <a:solidFill>
                  <a:srgbClr val="21E72F"/>
                </a:solidFill>
                <a:latin typeface="Times New Roman"/>
                <a:cs typeface="Times New Roman"/>
              </a:rPr>
              <a:t>draws 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y </a:t>
            </a:r>
            <a:r>
              <a:rPr lang="en-GB" sz="600" dirty="0" err="1">
                <a:solidFill>
                  <a:srgbClr val="21E72F"/>
                </a:solidFill>
                <a:latin typeface="Times New Roman"/>
                <a:cs typeface="Times New Roman"/>
              </a:rPr>
              <a:t>cwricwlwm</a:t>
            </a:r>
            <a:r>
              <a:rPr lang="en-GB" sz="600" dirty="0">
                <a:solidFill>
                  <a:srgbClr val="21E72F"/>
                </a:solidFill>
                <a:latin typeface="Times New Roman"/>
                <a:cs typeface="Times New Roman"/>
              </a:rPr>
              <a:t>.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6137021" y="1856523"/>
            <a:ext cx="742017" cy="738664"/>
          </a:xfrm>
          <a:prstGeom prst="rect">
            <a:avLst/>
          </a:prstGeom>
          <a:solidFill>
            <a:srgbClr val="D60015"/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600" dirty="0" err="1" smtClean="0"/>
              <a:t>Defnyddio</a:t>
            </a:r>
            <a:r>
              <a:rPr lang="en-US" sz="600" dirty="0" smtClean="0"/>
              <a:t> </a:t>
            </a:r>
            <a:r>
              <a:rPr lang="en-US" sz="600" dirty="0" err="1" smtClean="0"/>
              <a:t>Sgerbwd</a:t>
            </a:r>
            <a:r>
              <a:rPr lang="en-US" sz="600" dirty="0" smtClean="0"/>
              <a:t> Palmer, (2003) </a:t>
            </a:r>
            <a:r>
              <a:rPr lang="en-US" sz="600" dirty="0" err="1" smtClean="0"/>
              <a:t>i</a:t>
            </a:r>
            <a:r>
              <a:rPr lang="en-US" sz="600" dirty="0" smtClean="0"/>
              <a:t> </a:t>
            </a:r>
            <a:r>
              <a:rPr lang="en-US" sz="600" dirty="0" err="1" smtClean="0"/>
              <a:t>sgaffaldio’r</a:t>
            </a:r>
            <a:r>
              <a:rPr lang="en-US" sz="600" dirty="0" smtClean="0"/>
              <a:t> </a:t>
            </a:r>
            <a:r>
              <a:rPr lang="en-US" sz="600" dirty="0" err="1" smtClean="0"/>
              <a:t>dysgu</a:t>
            </a:r>
            <a:r>
              <a:rPr lang="en-US" sz="600" dirty="0" smtClean="0"/>
              <a:t>, </a:t>
            </a:r>
            <a:r>
              <a:rPr lang="en-US" sz="600" dirty="0" err="1" smtClean="0"/>
              <a:t>wrth</a:t>
            </a:r>
            <a:r>
              <a:rPr lang="en-US" sz="600" dirty="0" smtClean="0"/>
              <a:t> </a:t>
            </a:r>
            <a:r>
              <a:rPr lang="en-US" sz="600" dirty="0" err="1" smtClean="0"/>
              <a:t>ysgrifennu’r</a:t>
            </a:r>
            <a:r>
              <a:rPr lang="en-US" sz="600" dirty="0" smtClean="0"/>
              <a:t> </a:t>
            </a:r>
            <a:r>
              <a:rPr lang="en-US" sz="600" dirty="0" err="1" smtClean="0"/>
              <a:t>dyddiaduron</a:t>
            </a:r>
            <a:r>
              <a:rPr lang="en-US" sz="600" dirty="0" smtClean="0"/>
              <a:t>.</a:t>
            </a:r>
            <a:endParaRPr lang="en-US" sz="600" dirty="0"/>
          </a:p>
        </p:txBody>
      </p:sp>
      <p:pic>
        <p:nvPicPr>
          <p:cNvPr id="62" name="Picture 6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09950" y="3381130"/>
            <a:ext cx="1058492" cy="557189"/>
          </a:xfrm>
          <a:prstGeom prst="rect">
            <a:avLst/>
          </a:prstGeom>
        </p:spPr>
      </p:pic>
      <p:sp>
        <p:nvSpPr>
          <p:cNvPr id="45" name="TextBox 44"/>
          <p:cNvSpPr txBox="1"/>
          <p:nvPr/>
        </p:nvSpPr>
        <p:spPr>
          <a:xfrm>
            <a:off x="3103782" y="3979345"/>
            <a:ext cx="3029398" cy="2616101"/>
          </a:xfrm>
          <a:prstGeom prst="rect">
            <a:avLst/>
          </a:prstGeom>
          <a:solidFill>
            <a:srgbClr val="B281E6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Ffordd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ymlaen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</a:t>
            </a:r>
          </a:p>
          <a:p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Pwnc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Unigol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Trosglwyddadwy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ôl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meysydd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strategaethau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asesu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megis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hunanasesu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asesu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cyfoedion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wirio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plant.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Gyda’r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drothwy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lwyddyn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tri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ymestyn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“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ddefnyddio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ansoddeiriau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adferfau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ehangu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brawddegau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ymadroddion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syml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yn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fanteisiol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Adran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Addysg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2016, t.ud12)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endParaRPr lang="it-IT" sz="600" dirty="0" smtClean="0">
              <a:latin typeface="Times New Roman"/>
              <a:cs typeface="Times New Roman"/>
            </a:endParaRPr>
          </a:p>
          <a:p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Model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Thema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Seiliedig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: 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Gobeithir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ddysgu’n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thematig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gall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rosglwyddo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mathemategol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amrywiaeth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gyd-destunau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sefyllfaoedd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bob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2014).Yn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ogystal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â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“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gwrando’n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ofalus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gwneud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cysylltiadau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rhwng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maent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maent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eisoes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2014).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Credir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cysylltu’r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llyfr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Handa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a’u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a’u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gwybodaeth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dysgwyd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megis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bwyta’n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gweledydd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difreintiedig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gall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chymhwyso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i'w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fywyd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pob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8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</a:t>
            </a:r>
            <a:endParaRPr lang="it-IT" sz="600" dirty="0" smtClean="0">
              <a:latin typeface="Times New Roman"/>
              <a:cs typeface="Times New Roman"/>
            </a:endParaRPr>
          </a:p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Ffordd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ymlaen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cyfrifoldebau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trawsgwricwlaidd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Argymhella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Donaldson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bob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enodi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arbenigwr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Llythrennedd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Chymhwysedd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mwyn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cryfhau’r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cyfrifoldebau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ac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sichrau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addysgu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safon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uchaf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draws y tri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chyfrifoldeb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(Donaldson, 2015).
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Argymhellir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angen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integreiddio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cymhwysedd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wersi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hybu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plant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fagu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hyder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cymhwysedd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fod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ymwybodol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lein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
“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Hefyd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cânt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ddealltwriaeth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ddofn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sut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lwyddo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sy’n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fwyfwy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Mae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fframwaith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cymhwysedd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newydd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bellach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cyflwyno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digidol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cwricwlwm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gan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baratoi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pobl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ifanc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gyfer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cyfleoedd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risgiau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ynghlwm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ar-lein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.” (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LlC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2017)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</a:t>
            </a:r>
            <a:endParaRPr lang="en-GB" sz="600" dirty="0" smtClean="0">
              <a:latin typeface="Times New Roman"/>
              <a:cs typeface="Times New Roman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3103782" y="6538740"/>
            <a:ext cx="3029396" cy="369332"/>
          </a:xfrm>
          <a:prstGeom prst="rect">
            <a:avLst/>
          </a:prstGeom>
          <a:ln/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600" dirty="0" smtClean="0">
                <a:latin typeface="Times New Roman"/>
                <a:cs typeface="Times New Roman"/>
              </a:rPr>
              <a:t>“Cross-curricular </a:t>
            </a:r>
            <a:r>
              <a:rPr lang="en-GB" sz="600" dirty="0">
                <a:latin typeface="Times New Roman"/>
                <a:cs typeface="Times New Roman"/>
              </a:rPr>
              <a:t>learning occurs when the </a:t>
            </a:r>
            <a:r>
              <a:rPr lang="en-GB" sz="600" dirty="0" smtClean="0">
                <a:latin typeface="Times New Roman"/>
                <a:cs typeface="Times New Roman"/>
              </a:rPr>
              <a:t>skills, </a:t>
            </a:r>
            <a:r>
              <a:rPr lang="en-GB" sz="600" dirty="0">
                <a:latin typeface="Times New Roman"/>
                <a:cs typeface="Times New Roman"/>
              </a:rPr>
              <a:t>knowledge and attitudes of a number of different disciples are applied to a single theme, problem, </a:t>
            </a:r>
            <a:r>
              <a:rPr lang="en-GB" sz="600" dirty="0" smtClean="0">
                <a:latin typeface="Times New Roman"/>
                <a:cs typeface="Times New Roman"/>
              </a:rPr>
              <a:t>idea  or  experience” </a:t>
            </a:r>
            <a:r>
              <a:rPr lang="en-GB" sz="450" dirty="0" smtClean="0">
                <a:latin typeface="Times New Roman"/>
                <a:cs typeface="Times New Roman"/>
              </a:rPr>
              <a:t>(</a:t>
            </a:r>
            <a:r>
              <a:rPr lang="en-GB" sz="600" dirty="0" smtClean="0">
                <a:latin typeface="Times New Roman"/>
                <a:cs typeface="Times New Roman"/>
              </a:rPr>
              <a:t>Rowley, 2009, </a:t>
            </a:r>
            <a:r>
              <a:rPr lang="en-GB" sz="600" dirty="0" smtClean="0">
                <a:latin typeface="Times New Roman"/>
                <a:cs typeface="Times New Roman"/>
              </a:rPr>
              <a:t>tud.54</a:t>
            </a:r>
            <a:r>
              <a:rPr lang="en-GB" sz="600" dirty="0" smtClean="0">
                <a:latin typeface="Times New Roman"/>
                <a:cs typeface="Times New Roman"/>
              </a:rPr>
              <a:t>). </a:t>
            </a:r>
            <a:endParaRPr lang="en-US" sz="600" dirty="0"/>
          </a:p>
        </p:txBody>
      </p:sp>
      <p:pic>
        <p:nvPicPr>
          <p:cNvPr id="54" name="Picture 53"/>
          <p:cNvPicPr>
            <a:picLocks noChangeAspect="1"/>
          </p:cNvPicPr>
          <p:nvPr/>
        </p:nvPicPr>
        <p:blipFill rotWithShape="1">
          <a:blip r:embed="rId7"/>
          <a:srcRect r="11219" b="10662"/>
          <a:stretch/>
        </p:blipFill>
        <p:spPr>
          <a:xfrm rot="20673549">
            <a:off x="6820155" y="1713071"/>
            <a:ext cx="386917" cy="519129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4168442" y="3369699"/>
            <a:ext cx="1964735" cy="646331"/>
          </a:xfrm>
          <a:prstGeom prst="rect">
            <a:avLst/>
          </a:prstGeom>
          <a:solidFill>
            <a:srgbClr val="717AE4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Defnyddir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Tacsonomeg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Bloom (1956),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ddatblygu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meddwl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uwch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gwestiynu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trwy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pob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tasg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draws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fodel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Gobeithir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cwestiynu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hybu’r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disgyblion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feddwl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annibynnol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gymhwyso’r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sgiliau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byddan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nhw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wedi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dysgu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yn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bywydau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pob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 </a:t>
            </a:r>
            <a:endParaRPr lang="en-US" sz="600" dirty="0">
              <a:latin typeface="Times New Roman"/>
              <a:cs typeface="Times New Roman"/>
            </a:endParaRPr>
          </a:p>
        </p:txBody>
      </p:sp>
      <p:pic>
        <p:nvPicPr>
          <p:cNvPr id="64" name="Picture 6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661822">
            <a:off x="6866536" y="6068896"/>
            <a:ext cx="293875" cy="346421"/>
          </a:xfrm>
          <a:prstGeom prst="rect">
            <a:avLst/>
          </a:prstGeom>
        </p:spPr>
      </p:pic>
      <p:sp>
        <p:nvSpPr>
          <p:cNvPr id="44" name="TextBox 43"/>
          <p:cNvSpPr txBox="1"/>
          <p:nvPr/>
        </p:nvSpPr>
        <p:spPr>
          <a:xfrm>
            <a:off x="7187463" y="5723242"/>
            <a:ext cx="1956537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Ystyriwyd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argymell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Donaldson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gynllunio’r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poster.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nad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yw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weithgaredd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ymarferol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iawn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gobeithiaf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wrth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wneud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arbrawf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gyda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phlanhigion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ac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ar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‘Book Creator’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unlle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eu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llyfrau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byddaf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yn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darparu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profiad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mwy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ymarferol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a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hwyl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o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ysgrifennu</a:t>
            </a:r>
            <a:r>
              <a:rPr lang="en-US" sz="60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US" sz="600" dirty="0" err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dyddiadur</a:t>
            </a:r>
            <a:r>
              <a:rPr lang="en-US" sz="600" dirty="0" smtClean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</a:rPr>
              <a:t>.</a:t>
            </a:r>
            <a:endParaRPr lang="en-US" sz="600" dirty="0">
              <a:latin typeface="Times New Roman"/>
              <a:cs typeface="Times New Roman"/>
            </a:endParaRPr>
          </a:p>
        </p:txBody>
      </p:sp>
      <p:cxnSp>
        <p:nvCxnSpPr>
          <p:cNvPr id="49" name="Straight Arrow Connector 48"/>
          <p:cNvCxnSpPr/>
          <p:nvPr/>
        </p:nvCxnSpPr>
        <p:spPr>
          <a:xfrm>
            <a:off x="9062143" y="6210815"/>
            <a:ext cx="0" cy="390668"/>
          </a:xfrm>
          <a:prstGeom prst="straightConnector1">
            <a:avLst/>
          </a:prstGeom>
          <a:ln>
            <a:headEnd type="triangle"/>
            <a:tailEnd type="non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59560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4977</TotalTime>
  <Words>1342</Words>
  <Application>Microsoft Macintosh PowerPoint</Application>
  <PresentationFormat>On-screen Show (4:3)</PresentationFormat>
  <Paragraphs>62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</dc:creator>
  <cp:lastModifiedBy>nia</cp:lastModifiedBy>
  <cp:revision>179</cp:revision>
  <cp:lastPrinted>2018-12-08T16:10:27Z</cp:lastPrinted>
  <dcterms:created xsi:type="dcterms:W3CDTF">2018-12-08T15:06:56Z</dcterms:created>
  <dcterms:modified xsi:type="dcterms:W3CDTF">2018-12-13T15:48:41Z</dcterms:modified>
</cp:coreProperties>
</file>