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82" r:id="rId4"/>
    <p:sldId id="294" r:id="rId5"/>
    <p:sldId id="295" r:id="rId6"/>
    <p:sldId id="296" r:id="rId7"/>
    <p:sldId id="297" r:id="rId8"/>
    <p:sldId id="298" r:id="rId9"/>
    <p:sldId id="259" r:id="rId10"/>
    <p:sldId id="293" r:id="rId11"/>
    <p:sldId id="275" r:id="rId12"/>
    <p:sldId id="283" r:id="rId13"/>
    <p:sldId id="287" r:id="rId14"/>
    <p:sldId id="291" r:id="rId15"/>
    <p:sldId id="289" r:id="rId16"/>
    <p:sldId id="290" r:id="rId17"/>
    <p:sldId id="264" r:id="rId18"/>
    <p:sldId id="272" r:id="rId19"/>
    <p:sldId id="262" r:id="rId20"/>
    <p:sldId id="266" r:id="rId21"/>
    <p:sldId id="267" r:id="rId22"/>
    <p:sldId id="270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380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9CFB13ED-059F-4759-94A0-1E5969775D7E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3840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261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CFB13ED-059F-4759-94A0-1E5969775D7E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788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19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153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344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642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4802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9CFB13ED-059F-4759-94A0-1E5969775D7E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85771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70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765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CFB13ED-059F-4759-94A0-1E5969775D7E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50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1553761"/>
          </a:xfrm>
        </p:spPr>
        <p:txBody>
          <a:bodyPr/>
          <a:lstStyle/>
          <a:p>
            <a:pPr algn="ctr"/>
            <a:r>
              <a:rPr lang="en-GB" sz="4400" dirty="0"/>
              <a:t>Introduction to Module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171281" y="3699611"/>
            <a:ext cx="6803136" cy="1395942"/>
          </a:xfrm>
        </p:spPr>
        <p:txBody>
          <a:bodyPr>
            <a:noAutofit/>
          </a:bodyPr>
          <a:lstStyle/>
          <a:p>
            <a:r>
              <a:rPr lang="en-GB" sz="2800" b="1" dirty="0"/>
              <a:t>Psychopathology and Therapeutic Responses in Health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53754"/>
            <a:ext cx="8229600" cy="373548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 of Study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Aims of Module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Lesson Content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Deadline Dates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Referencing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Reading List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Will Need …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VLE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Next Steps …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Q&amp;A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of Study : 5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3384376"/>
          </a:xfrm>
        </p:spPr>
        <p:txBody>
          <a:bodyPr>
            <a:normAutofit/>
          </a:bodyPr>
          <a:lstStyle/>
          <a:p>
            <a:r>
              <a:rPr lang="en-GB" b="1" dirty="0"/>
              <a:t> 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Achievement at Level 5 reflects the ability to identify and use relevant understanding, methods and skills to address broadly-defined, complex problems.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includes taking responsibility for planning and developing courses of action as well as exercising autonomy and judgement within broad parameters.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also reflects understanding of different perspectives, approaches or schools of thought and the reasoning behind them.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138884" y="5301208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8251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7ED5BC1-E43F-4B01-9237-E8FA5484A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633"/>
            <a:ext cx="9324528" cy="6624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7679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F11E183-D5B8-43A2-A347-711F7A3A84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476672"/>
            <a:ext cx="8964488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674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8D381F3-7FDC-4D5A-9834-6F3263A248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476672"/>
            <a:ext cx="8780968" cy="6264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154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669FB0C-EDCA-45C9-9020-0ACC09184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620688"/>
            <a:ext cx="8784976" cy="568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915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3BCA425-90DB-4BD2-8A6F-87C25CEDBD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0640" y="260648"/>
            <a:ext cx="9144000" cy="640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692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521"/>
            <a:ext cx="6571343" cy="896288"/>
          </a:xfrm>
        </p:spPr>
        <p:txBody>
          <a:bodyPr/>
          <a:lstStyle/>
          <a:p>
            <a:pPr algn="ctr"/>
            <a:r>
              <a:rPr lang="en-GB" dirty="0"/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3600400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develop the necessary knowledge and critical understanding of the different forms of counselling skills and theory used within contemporary health systems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develop an understanding of current legislation and ethical considerations within care.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develop and utilise appropriate practical counselling skills and develop own integrative therapeutic approach to support work roles and employability within the health sector.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B4F8A-BB59-4CCD-8648-5F58D90F3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Lesson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56EE0-BA71-49DA-9D56-AD4AF90FE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592" y="1988840"/>
            <a:ext cx="7291423" cy="3450613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of psychopathology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Extremities  in the study of  Abnormal and criminal psychology behaviour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Counselling therapies, interventions, medication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Integrative model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Influences on individuals: self-concept, self-esteem, ideal self, prejudice, stereotyping, values and beliefs, self-actualisation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Maintaining confidentiality, privacy and disclosure.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Protection of individuals, rights and responsibilities.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847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3491" y="2015733"/>
            <a:ext cx="6571343" cy="386153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300" b="1" dirty="0"/>
              <a:t>Practical Skills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Basic Counselling Skills: SOLER, attending, silence, paraphrasing, core conditions</a:t>
            </a:r>
          </a:p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Advanced Counselling Skills: advanced empathy, immediacy, Egan’s stages</a:t>
            </a:r>
          </a:p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and Review: peer assessment, triad skills work/ case studies  and development, self-reflection</a:t>
            </a:r>
          </a:p>
          <a:p>
            <a:pPr marL="0" indent="0">
              <a:buNone/>
            </a:pPr>
            <a:r>
              <a:rPr lang="en-GB" sz="31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2937864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968296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2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Physical, ethical, cultural and legal influences</a:t>
            </a: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3491" y="2060848"/>
            <a:ext cx="6571343" cy="3992632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Values and culture: beliefs, age, sex, ethnicity, gender, education, social class.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Legislation and codes of practice: equality, diversity, discrimination, confidentiality and sharing information. Organisational systems and policies: information, documents, systems, structures, procedures, practices.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practice: practice and service standards, ethics, values, principles of others, dignity and rights, recording, reporting, storage, security, sharing of information. (BACP, NMC, 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433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844A0-A44A-4576-97F2-8B751E767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(4,000</a:t>
            </a:r>
            <a:r>
              <a:rPr lang="en-GB"/>
              <a:t>) words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1BD3B-4494-4350-B1C8-A3875029C7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will create a Case study </a:t>
            </a:r>
          </a:p>
          <a:p>
            <a:r>
              <a:rPr lang="en-GB" dirty="0"/>
              <a:t>Introduce  your chosen mental ill health disorder with a fictious client.</a:t>
            </a:r>
          </a:p>
          <a:p>
            <a:r>
              <a:rPr lang="en-GB" dirty="0"/>
              <a:t>Critically evaluate the therapeutic responses in supporting and working with mental ill health disorder</a:t>
            </a:r>
          </a:p>
          <a:p>
            <a:r>
              <a:rPr lang="en-GB" dirty="0"/>
              <a:t>Analysis the medical model for your chosen mental ill health disorder </a:t>
            </a:r>
          </a:p>
          <a:p>
            <a:r>
              <a:rPr lang="en-GB" dirty="0"/>
              <a:t>Give your recommendations for improvement in the therapeutic responses and access.</a:t>
            </a:r>
          </a:p>
        </p:txBody>
      </p:sp>
    </p:spTree>
    <p:extLst>
      <p:ext uri="{BB962C8B-B14F-4D97-AF65-F5344CB8AC3E}">
        <p14:creationId xmlns:p14="http://schemas.microsoft.com/office/powerpoint/2010/main" val="181672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5A20E-EFD9-4A64-9FE4-B30EAB7E3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662CB-3D59-4519-BA1F-813379453A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Choose either Anxiety or Depression to support.</a:t>
            </a:r>
          </a:p>
          <a:p>
            <a:r>
              <a:rPr lang="en-GB" dirty="0"/>
              <a:t>Explore the Psychosocial model  and integrative model</a:t>
            </a:r>
          </a:p>
          <a:p>
            <a:r>
              <a:rPr lang="en-GB" dirty="0"/>
              <a:t>Investigate how counselling theories support your mental ill health disorder</a:t>
            </a:r>
          </a:p>
          <a:p>
            <a:r>
              <a:rPr lang="en-GB" dirty="0"/>
              <a:t>Review the pros and Cons of medication for your mental ill health disorder</a:t>
            </a:r>
          </a:p>
          <a:p>
            <a:r>
              <a:rPr lang="en-GB" dirty="0"/>
              <a:t>Explore the code of conduct and ethics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7177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DA407-F6DD-4A6C-AFA5-E47D34C0F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tips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B8CEE-56E2-4DF1-B0A8-F9F4941EC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Use last years’ counselling and communication work as your backbone</a:t>
            </a:r>
          </a:p>
          <a:p>
            <a:r>
              <a:rPr lang="en-GB" sz="2400" dirty="0"/>
              <a:t>Remember not to plagiarise yourself!</a:t>
            </a:r>
          </a:p>
          <a:p>
            <a:endParaRPr lang="en-GB" sz="2400" dirty="0"/>
          </a:p>
          <a:p>
            <a:r>
              <a:rPr lang="en-GB" sz="2400" dirty="0"/>
              <a:t>Think …. What do you genuinely think nurses are NOT taught in terms of counselling skills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529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EE7DD-2F8A-4020-9740-F242097EA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2B957-0307-44A7-8C9E-9E64ED4BD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Start with the BACP Code of Conduct </a:t>
            </a:r>
          </a:p>
          <a:p>
            <a:r>
              <a:rPr lang="en-GB" dirty="0"/>
              <a:t>Look at NMC Guidelines</a:t>
            </a:r>
          </a:p>
          <a:p>
            <a:r>
              <a:rPr lang="en-GB" dirty="0"/>
              <a:t>Explore NICE </a:t>
            </a:r>
            <a:r>
              <a:rPr lang="en-GB" dirty="0" err="1"/>
              <a:t>Guidlines</a:t>
            </a:r>
            <a:endParaRPr lang="en-GB" dirty="0"/>
          </a:p>
          <a:p>
            <a:r>
              <a:rPr lang="en-GB" dirty="0"/>
              <a:t>Investigate how Humanistic, Cognitive Behavioural Therapy and Psychodynamic  counselling theories support and work with anxiety and depression.</a:t>
            </a:r>
          </a:p>
          <a:p>
            <a:r>
              <a:rPr lang="en-GB" dirty="0"/>
              <a:t>Read up on IAPT and what IAPT offer patients with anxiety and depression as therapeutic responses.</a:t>
            </a:r>
          </a:p>
          <a:p>
            <a:r>
              <a:rPr lang="en-GB" dirty="0"/>
              <a:t>Where does confidentiality and anonymity fit in, for example? </a:t>
            </a:r>
          </a:p>
        </p:txBody>
      </p:sp>
    </p:spTree>
    <p:extLst>
      <p:ext uri="{BB962C8B-B14F-4D97-AF65-F5344CB8AC3E}">
        <p14:creationId xmlns:p14="http://schemas.microsoft.com/office/powerpoint/2010/main" val="40603153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86334"/>
            <a:ext cx="6571343" cy="1049235"/>
          </a:xfrm>
        </p:spPr>
        <p:txBody>
          <a:bodyPr/>
          <a:lstStyle/>
          <a:p>
            <a:pPr algn="ctr"/>
            <a:r>
              <a:rPr lang="en-GB" b="1" dirty="0"/>
              <a:t>Deadline 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12494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800" b="1" dirty="0">
                <a:latin typeface="Arial Rounded MT Bold" panose="020F0704030504030204" pitchFamily="34" charset="0"/>
              </a:rPr>
              <a:t>13th January 2020 </a:t>
            </a:r>
          </a:p>
          <a:p>
            <a:pPr marL="0" indent="0" algn="ctr">
              <a:buNone/>
            </a:pPr>
            <a:r>
              <a:rPr lang="en-GB" sz="2800" b="1" dirty="0">
                <a:latin typeface="Arial Rounded MT Bold" panose="020F0704030504030204" pitchFamily="34" charset="0"/>
              </a:rPr>
              <a:t>Via turn it in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138884" y="5165153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317356"/>
            <a:ext cx="6571343" cy="1049235"/>
          </a:xfrm>
        </p:spPr>
        <p:txBody>
          <a:bodyPr/>
          <a:lstStyle/>
          <a:p>
            <a:pPr algn="ctr"/>
            <a:r>
              <a:rPr lang="en-GB" dirty="0"/>
              <a:t>Referencing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839" y="1391887"/>
            <a:ext cx="8229600" cy="3989040"/>
          </a:xfrm>
        </p:spPr>
        <p:txBody>
          <a:bodyPr/>
          <a:lstStyle/>
          <a:p>
            <a:r>
              <a:rPr lang="en-GB" dirty="0"/>
              <a:t>Makes up at least 20% of your grade </a:t>
            </a:r>
          </a:p>
          <a:p>
            <a:r>
              <a:rPr lang="en-GB" dirty="0"/>
              <a:t>You can utilise word referencing :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can also input </a:t>
            </a:r>
          </a:p>
          <a:p>
            <a:pPr marL="0" indent="0">
              <a:buNone/>
            </a:pPr>
            <a:r>
              <a:rPr lang="en-GB" dirty="0"/>
              <a:t>manually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24" t="38298" r="40835" b="33875"/>
          <a:stretch/>
        </p:blipFill>
        <p:spPr bwMode="auto">
          <a:xfrm>
            <a:off x="3377662" y="2564905"/>
            <a:ext cx="5154777" cy="29265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372200" y="4752745"/>
            <a:ext cx="18142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Your referencing system is HARVARD 2008</a:t>
            </a:r>
          </a:p>
        </p:txBody>
      </p:sp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53754"/>
            <a:ext cx="8229600" cy="3735485"/>
          </a:xfrm>
        </p:spPr>
        <p:txBody>
          <a:bodyPr/>
          <a:lstStyle/>
          <a:p>
            <a:r>
              <a:rPr lang="en-GB" dirty="0"/>
              <a:t>Always check your handbook for reading lists</a:t>
            </a:r>
          </a:p>
          <a:p>
            <a:r>
              <a:rPr lang="en-GB" dirty="0"/>
              <a:t>Additional reading and links will also be found on your Moodle page (more about this below)</a:t>
            </a:r>
          </a:p>
          <a:p>
            <a:r>
              <a:rPr lang="en-GB" dirty="0"/>
              <a:t>You can use campus libraries in this building (Swansea Business School), Swansea IQ , Carmarthen, or even Lampeter</a:t>
            </a:r>
          </a:p>
          <a:p>
            <a:r>
              <a:rPr lang="en-GB" dirty="0"/>
              <a:t>Libraries will order in books from other campuses or buy them in for you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You Will Need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3600400"/>
          </a:xfrm>
        </p:spPr>
        <p:txBody>
          <a:bodyPr>
            <a:normAutofit/>
          </a:bodyPr>
          <a:lstStyle/>
          <a:p>
            <a:r>
              <a:rPr lang="en-GB" dirty="0"/>
              <a:t>Attendance </a:t>
            </a:r>
          </a:p>
          <a:p>
            <a:r>
              <a:rPr lang="en-GB" dirty="0"/>
              <a:t>Commitment </a:t>
            </a:r>
          </a:p>
          <a:p>
            <a:r>
              <a:rPr lang="en-GB" dirty="0"/>
              <a:t>Notes / Handouts / Print outs / Journal Articles / Books</a:t>
            </a:r>
          </a:p>
          <a:p>
            <a:r>
              <a:rPr lang="en-GB" dirty="0"/>
              <a:t>Time management </a:t>
            </a:r>
          </a:p>
          <a:p>
            <a:r>
              <a:rPr lang="en-GB" dirty="0"/>
              <a:t>Admin Organisation</a:t>
            </a:r>
          </a:p>
          <a:p>
            <a:r>
              <a:rPr lang="en-GB" dirty="0"/>
              <a:t>READING READING READING</a:t>
            </a:r>
          </a:p>
          <a:p>
            <a:r>
              <a:rPr lang="en-GB" dirty="0"/>
              <a:t>Support </a:t>
            </a:r>
          </a:p>
          <a:p>
            <a:r>
              <a:rPr lang="en-GB" dirty="0"/>
              <a:t>Virtual Learning Environment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5-Point Star 3"/>
          <p:cNvSpPr/>
          <p:nvPr/>
        </p:nvSpPr>
        <p:spPr>
          <a:xfrm>
            <a:off x="5191693" y="3754614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5-Point Star 5"/>
          <p:cNvSpPr/>
          <p:nvPr/>
        </p:nvSpPr>
        <p:spPr>
          <a:xfrm>
            <a:off x="38847" y="3754614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Learning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Moodle is the University’s VLE and is used to support learning and teaching</a:t>
            </a:r>
          </a:p>
          <a:p>
            <a:r>
              <a:rPr lang="en-GB" dirty="0"/>
              <a:t>It can be accessed by </a:t>
            </a:r>
            <a:r>
              <a:rPr lang="en-GB" b="1" dirty="0"/>
              <a:t>enrolled </a:t>
            </a:r>
            <a:r>
              <a:rPr lang="en-GB" dirty="0"/>
              <a:t>students from anywhere in the world using the internet and a web browser.</a:t>
            </a:r>
          </a:p>
          <a:p>
            <a:pPr marL="0" indent="0">
              <a:buNone/>
            </a:pPr>
            <a:r>
              <a:rPr lang="en-GB" dirty="0"/>
              <a:t>Some of Moodle’s features allow students to: </a:t>
            </a:r>
          </a:p>
          <a:p>
            <a:pPr lvl="0"/>
            <a:r>
              <a:rPr lang="en-GB" dirty="0"/>
              <a:t>Access course materials</a:t>
            </a:r>
          </a:p>
          <a:p>
            <a:pPr lvl="0"/>
            <a:r>
              <a:rPr lang="en-GB" dirty="0"/>
              <a:t>Facilitate communication between students and tutors </a:t>
            </a:r>
          </a:p>
          <a:p>
            <a:pPr lvl="0"/>
            <a:r>
              <a:rPr lang="en-GB" dirty="0"/>
              <a:t>Support group tasks </a:t>
            </a:r>
          </a:p>
          <a:p>
            <a:pPr lvl="0"/>
            <a:r>
              <a:rPr lang="en-GB" dirty="0"/>
              <a:t>Take online assessments with automatic marking and feedback facilities </a:t>
            </a:r>
          </a:p>
          <a:p>
            <a:pPr marL="0" indent="0">
              <a:buNone/>
            </a:pPr>
            <a:r>
              <a:rPr lang="en-GB" dirty="0"/>
              <a:t>Moodle can be used for administration tasks such as: </a:t>
            </a:r>
          </a:p>
          <a:p>
            <a:pPr lvl="0"/>
            <a:r>
              <a:rPr lang="en-GB" dirty="0"/>
              <a:t>Displaying announcements e.g. lecture venue changed</a:t>
            </a:r>
          </a:p>
          <a:p>
            <a:pPr lvl="0"/>
            <a:r>
              <a:rPr lang="en-GB" dirty="0"/>
              <a:t>Submission of assignments electronically </a:t>
            </a:r>
          </a:p>
          <a:p>
            <a:pPr lvl="0"/>
            <a:r>
              <a:rPr lang="en-GB" dirty="0"/>
              <a:t>Administration of online surveys, such as module questionnaires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/>
              <a:t>Any Questions?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201</TotalTime>
  <Words>750</Words>
  <Application>Microsoft Office PowerPoint</Application>
  <PresentationFormat>On-screen Show (4:3)</PresentationFormat>
  <Paragraphs>108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 Rounded MT Bold</vt:lpstr>
      <vt:lpstr>Century Gothic</vt:lpstr>
      <vt:lpstr>Garamond</vt:lpstr>
      <vt:lpstr>Times New Roman</vt:lpstr>
      <vt:lpstr>Savon</vt:lpstr>
      <vt:lpstr>Introduction to Module</vt:lpstr>
      <vt:lpstr>Contents</vt:lpstr>
      <vt:lpstr>Level of Study : 5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Aims of Module</vt:lpstr>
      <vt:lpstr>Lesson content</vt:lpstr>
      <vt:lpstr>Lesson Content</vt:lpstr>
      <vt:lpstr> Physical, ethical, cultural and legal influences</vt:lpstr>
      <vt:lpstr>Case study (4,000) words</vt:lpstr>
      <vt:lpstr>Firstly</vt:lpstr>
      <vt:lpstr>Top tips </vt:lpstr>
      <vt:lpstr>Top Tips</vt:lpstr>
      <vt:lpstr>Deadline Date</vt:lpstr>
      <vt:lpstr>Referencing </vt:lpstr>
      <vt:lpstr>Reading Lists</vt:lpstr>
      <vt:lpstr>You Will Need …</vt:lpstr>
      <vt:lpstr>Virtual Learning Environment </vt:lpstr>
      <vt:lpstr>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steve langford</cp:lastModifiedBy>
  <cp:revision>28</cp:revision>
  <dcterms:created xsi:type="dcterms:W3CDTF">2014-09-13T13:55:51Z</dcterms:created>
  <dcterms:modified xsi:type="dcterms:W3CDTF">2019-09-30T17:13:25Z</dcterms:modified>
</cp:coreProperties>
</file>