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tiff" ContentType="image/tif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10"/>
  </p:notesMasterIdLst>
  <p:sldIdLst>
    <p:sldId id="256" r:id="rId2"/>
    <p:sldId id="257" r:id="rId3"/>
    <p:sldId id="258" r:id="rId4"/>
    <p:sldId id="263" r:id="rId5"/>
    <p:sldId id="259" r:id="rId6"/>
    <p:sldId id="264" r:id="rId7"/>
    <p:sldId id="261" r:id="rId8"/>
    <p:sldId id="262" r:id="rId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5854"/>
    <p:restoredTop sz="93089"/>
  </p:normalViewPr>
  <p:slideViewPr>
    <p:cSldViewPr snapToGrid="0" snapToObjects="1">
      <p:cViewPr varScale="1">
        <p:scale>
          <a:sx n="82" d="100"/>
          <a:sy n="82" d="100"/>
        </p:scale>
        <p:origin x="480" y="1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76FE52D-9D8D-684B-A2E4-53033D99EACB}" type="datetimeFigureOut">
              <a:rPr lang="en-GB" smtClean="0"/>
              <a:t>16/10/2019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132A20F-B725-6849-AE13-482C2AFEA61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4692169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132A20F-B725-6849-AE13-482C2AFEA611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7211461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132A20F-B725-6849-AE13-482C2AFEA611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9848017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132A20F-B725-6849-AE13-482C2AFEA611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361703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2B841A-0515-3E45-82FA-962E63AA2B8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4EEA687-4799-B048-BD29-C2950931FA3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E7173BB-59F4-FF47-94AD-185C21C0E20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E4648D-1F62-8D41-88EB-E435749D39D2}" type="datetimeFigureOut">
              <a:rPr lang="en-GB" smtClean="0"/>
              <a:t>16/10/2019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FCF1D81-E325-D24E-91DA-95D4F87C659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7095FD8-B274-7B4B-8FAE-B309006196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A1E6BB-1393-A14C-853A-18FA7F6A36D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314103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E737D2-6A48-584B-88F5-A12DB88FBF0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FAD2774-6871-DF4B-85A4-953B269D913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75A7C3A-AE90-B34E-AEF1-C6602D29EEA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E4648D-1F62-8D41-88EB-E435749D39D2}" type="datetimeFigureOut">
              <a:rPr lang="en-GB" smtClean="0"/>
              <a:t>16/10/2019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A6BD66B-170C-2E44-9BC6-725ECAB41D4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07E82D1-85B8-6848-894D-8589605463C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A1E6BB-1393-A14C-853A-18FA7F6A36D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10235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C7B837-D5A8-E24D-BE30-F851F9D8D3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D17FF50-233A-C54E-9D12-8072D81F2A8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FB4A9B9-8FE2-6B4F-8923-A3D45819914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E4648D-1F62-8D41-88EB-E435749D39D2}" type="datetimeFigureOut">
              <a:rPr lang="en-GB" smtClean="0"/>
              <a:t>16/10/2019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1C27349-501F-0D47-8362-1F5C060A351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20135B6-0024-4743-91CE-0CCB573A954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A1E6BB-1393-A14C-853A-18FA7F6A36D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359714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E4B74E-9264-064E-8F42-A5465F71EC8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324E692-342A-6E4A-BCC7-AFDB45533AB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EC474D9-88C8-C348-91E4-3A909526A82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5FA38BE-53DD-614B-8095-47D0FF24857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E4648D-1F62-8D41-88EB-E435749D39D2}" type="datetimeFigureOut">
              <a:rPr lang="en-GB" smtClean="0"/>
              <a:t>16/10/2019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3E733C9-EF04-5B4F-8FDF-376DB1E205C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C9F1EE3-38AD-CD49-897F-774CFB84E67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A1E6BB-1393-A14C-853A-18FA7F6A36D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605044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3F9E53-F862-EE48-9F70-4968B470B4D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04EF139-3EAE-0C46-8A3C-826211B4B33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38759A3-35C6-0644-8732-7A78EA6B830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052725F-5678-384A-A3FF-7601A80DE15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3F9AB16-0C30-914A-97BD-781532E3FFD1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55102364-3C0B-974E-9A4A-90C85229F01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E4648D-1F62-8D41-88EB-E435749D39D2}" type="datetimeFigureOut">
              <a:rPr lang="en-GB" smtClean="0"/>
              <a:t>16/10/2019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CF776EA-FAA6-D746-BFD1-D171D9DF7F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E1EB9D7-2B5A-9444-AC9B-3C7580D9B67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A1E6BB-1393-A14C-853A-18FA7F6A36D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5569558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60C954-96D1-7240-8F6A-7EEFA7AE5CB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AA71554-64E8-F748-91D9-D21721F378C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E4648D-1F62-8D41-88EB-E435749D39D2}" type="datetimeFigureOut">
              <a:rPr lang="en-GB" smtClean="0"/>
              <a:t>16/10/2019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A47278C-D822-844F-A9F0-997FCECC094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18714A9-0107-5947-9107-79BE9B0C417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A1E6BB-1393-A14C-853A-18FA7F6A36D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7225492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B6BA1ED-2198-BA49-91E7-71DBA27C804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E4648D-1F62-8D41-88EB-E435749D39D2}" type="datetimeFigureOut">
              <a:rPr lang="en-GB" smtClean="0"/>
              <a:t>16/10/2019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670553F-69E8-C146-A90A-A4BB1FB7984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CAE7C3B-47C7-2D41-8C25-0628D85EAFC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A1E6BB-1393-A14C-853A-18FA7F6A36D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3300786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C1C181-F173-2143-92EB-F55429FE3A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0340D79-2C3D-AD42-8030-55DE7C14567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BF60C75-24BC-344B-AE40-22565B1405B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A48C8E1-120A-8246-A4B6-4B1DC7DA5C9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E4648D-1F62-8D41-88EB-E435749D39D2}" type="datetimeFigureOut">
              <a:rPr lang="en-GB" smtClean="0"/>
              <a:t>16/10/2019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1FC7E29-AAB2-4F48-AF81-F2147290706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47C34DD-22C4-454A-9AED-6FA9EFF108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A1E6BB-1393-A14C-853A-18FA7F6A36D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062799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695B03-6A26-FC41-A361-78D86193B4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6AB1635A-80D1-494F-BBF6-B19A7384137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0715723-EA4B-D84C-BA9E-16CDEDA690E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26D2BAB-DA4E-4249-8D23-6E44736A651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E4648D-1F62-8D41-88EB-E435749D39D2}" type="datetimeFigureOut">
              <a:rPr lang="en-GB" smtClean="0"/>
              <a:t>16/10/2019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D1A6A09-64EC-4547-9678-4B1DB303C17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343D495-7C3B-044C-B270-4A471AFB0A7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A1E6BB-1393-A14C-853A-18FA7F6A36D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8293118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EF0751-CC84-EE43-B191-FACF898A130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2D92EBB-60D1-A746-9917-C8373ED7062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4463919-3829-1F47-A206-DEE0BEE661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E4648D-1F62-8D41-88EB-E435749D39D2}" type="datetimeFigureOut">
              <a:rPr lang="en-GB" smtClean="0"/>
              <a:t>16/10/2019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C110C09-28E6-414E-9841-B74BE1B9598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E5E6BD3-940D-7645-AAEB-EC8C86CFE55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A1E6BB-1393-A14C-853A-18FA7F6A36D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0649517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A07BFEF1-7776-9B42-AAE4-A19883E2E05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1A6BBFD-2217-F140-8999-C7BBCC8F608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E20022D-D703-B54C-8529-E94EEB84A0F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E4648D-1F62-8D41-88EB-E435749D39D2}" type="datetimeFigureOut">
              <a:rPr lang="en-GB" smtClean="0"/>
              <a:t>16/10/2019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6920BA6-907D-E04A-8EE0-3E0ECE7D303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4BF4847-C53B-894B-AF6F-7ED387C4A9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A1E6BB-1393-A14C-853A-18FA7F6A36D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0161293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3000">
              <a:schemeClr val="accent5">
                <a:lumMod val="67000"/>
              </a:schemeClr>
            </a:gs>
            <a:gs pos="27000">
              <a:schemeClr val="accent5">
                <a:lumMod val="97000"/>
                <a:lumOff val="3000"/>
              </a:schemeClr>
            </a:gs>
            <a:gs pos="45000">
              <a:schemeClr val="accent5">
                <a:lumMod val="60000"/>
                <a:lumOff val="40000"/>
              </a:schemeClr>
            </a:gs>
          </a:gsLst>
          <a:lin ang="162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9BC1801E-1A9C-824F-9A49-81C5498A68C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A5A8075-944E-2F49-9393-831E5C4AA3A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0F365D2-50F9-8745-93A1-E016EA9FA65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7E4648D-1F62-8D41-88EB-E435749D39D2}" type="datetimeFigureOut">
              <a:rPr lang="en-GB" smtClean="0"/>
              <a:t>16/10/2019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0E2D916-1C94-1046-9807-D7400EA6BCC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573602F-C26E-6645-9F6F-659BCEC593C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0A1E6BB-1393-A14C-853A-18FA7F6A36D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1296605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tiff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387249-D4E4-E74B-8709-A58365612AF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660634" y="3500329"/>
            <a:ext cx="9144000" cy="2387600"/>
          </a:xfrm>
        </p:spPr>
        <p:txBody>
          <a:bodyPr>
            <a:normAutofit/>
          </a:bodyPr>
          <a:lstStyle/>
          <a:p>
            <a:r>
              <a:rPr lang="en-GB" sz="2800" dirty="0">
                <a:cs typeface="Calibri" panose="020F0502020204030204" pitchFamily="34" charset="0"/>
              </a:rPr>
              <a:t>Chloe Lewis</a:t>
            </a:r>
            <a:br>
              <a:rPr lang="en-GB" sz="2800" dirty="0">
                <a:cs typeface="Calibri" panose="020F0502020204030204" pitchFamily="34" charset="0"/>
              </a:rPr>
            </a:br>
            <a:r>
              <a:rPr lang="en-GB" sz="2000" dirty="0">
                <a:cs typeface="Calibri" panose="020F0502020204030204" pitchFamily="34" charset="0"/>
              </a:rPr>
              <a:t>1702405</a:t>
            </a:r>
            <a:endParaRPr lang="en-GB" sz="2800" dirty="0">
              <a:cs typeface="Calibri" panose="020F0502020204030204" pitchFamily="34" charset="0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A2983E9-85AB-0642-B0B1-1007B0FB348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934983" y="2486109"/>
            <a:ext cx="10142482" cy="1655762"/>
          </a:xfrm>
        </p:spPr>
        <p:txBody>
          <a:bodyPr>
            <a:normAutofit/>
          </a:bodyPr>
          <a:lstStyle/>
          <a:p>
            <a:r>
              <a:rPr lang="en-GB" sz="3200" dirty="0">
                <a:latin typeface="+mj-lt"/>
              </a:rPr>
              <a:t>A presentation of two understandings and skills I have gained from this module, and how both make me an ideal candidate for this potential job role.</a:t>
            </a: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E236DB9F-F906-704E-BC1F-2299A923B97C}"/>
              </a:ext>
            </a:extLst>
          </p:cNvPr>
          <p:cNvSpPr txBox="1">
            <a:spLocks/>
          </p:cNvSpPr>
          <p:nvPr/>
        </p:nvSpPr>
        <p:spPr>
          <a:xfrm>
            <a:off x="3154548" y="1549496"/>
            <a:ext cx="6363752" cy="14448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4400" u="sng" dirty="0">
                <a:latin typeface="+mj-lt"/>
              </a:rPr>
              <a:t>Activity Support Worker</a:t>
            </a:r>
          </a:p>
        </p:txBody>
      </p:sp>
    </p:spTree>
    <p:extLst>
      <p:ext uri="{BB962C8B-B14F-4D97-AF65-F5344CB8AC3E}">
        <p14:creationId xmlns:p14="http://schemas.microsoft.com/office/powerpoint/2010/main" val="290043845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FC11CA-6D24-4742-A37A-1491654725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66278" y="-4295"/>
            <a:ext cx="10515600" cy="1325563"/>
          </a:xfrm>
        </p:spPr>
        <p:txBody>
          <a:bodyPr/>
          <a:lstStyle/>
          <a:p>
            <a:r>
              <a:rPr lang="en-GB" u="sng" dirty="0"/>
              <a:t>Job Role: Activity Support Worker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3C7F3AF-EE90-0849-9985-5EF568734F9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39364" y="2403749"/>
            <a:ext cx="4701382" cy="1349226"/>
          </a:xfrm>
        </p:spPr>
        <p:txBody>
          <a:bodyPr>
            <a:normAutofit/>
          </a:bodyPr>
          <a:lstStyle/>
          <a:p>
            <a:r>
              <a:rPr lang="en-GB" sz="2400" dirty="0"/>
              <a:t>Identification of personal learning and development needs.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DF4F2627-1BBA-F84B-B96E-86A360C2350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4105" t="-319" r="4616" b="1872"/>
          <a:stretch/>
        </p:blipFill>
        <p:spPr>
          <a:xfrm>
            <a:off x="490044" y="1495968"/>
            <a:ext cx="4311372" cy="4197314"/>
          </a:xfrm>
          <a:prstGeom prst="rect">
            <a:avLst/>
          </a:prstGeom>
        </p:spPr>
      </p:pic>
      <p:sp>
        <p:nvSpPr>
          <p:cNvPr id="7" name="Title 1">
            <a:extLst>
              <a:ext uri="{FF2B5EF4-FFF2-40B4-BE49-F238E27FC236}">
                <a16:creationId xmlns:a16="http://schemas.microsoft.com/office/drawing/2014/main" id="{81CD500B-CF3F-AA40-9A46-1744E3C8D263}"/>
              </a:ext>
            </a:extLst>
          </p:cNvPr>
          <p:cNvSpPr txBox="1">
            <a:spLocks/>
          </p:cNvSpPr>
          <p:nvPr/>
        </p:nvSpPr>
        <p:spPr>
          <a:xfrm>
            <a:off x="1732498" y="-19844"/>
            <a:ext cx="91059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en-GB" u="sng" dirty="0"/>
          </a:p>
        </p:txBody>
      </p:sp>
      <p:cxnSp>
        <p:nvCxnSpPr>
          <p:cNvPr id="9" name="Straight Arrow Connector 8">
            <a:extLst>
              <a:ext uri="{FF2B5EF4-FFF2-40B4-BE49-F238E27FC236}">
                <a16:creationId xmlns:a16="http://schemas.microsoft.com/office/drawing/2014/main" id="{958765F8-A304-5A42-9BB8-E077AAC9C819}"/>
              </a:ext>
            </a:extLst>
          </p:cNvPr>
          <p:cNvCxnSpPr>
            <a:cxnSpLocks/>
          </p:cNvCxnSpPr>
          <p:nvPr/>
        </p:nvCxnSpPr>
        <p:spPr>
          <a:xfrm flipV="1">
            <a:off x="4860208" y="2342227"/>
            <a:ext cx="1640997" cy="1114941"/>
          </a:xfrm>
          <a:prstGeom prst="straightConnector1">
            <a:avLst/>
          </a:prstGeom>
          <a:ln w="28575"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0" name="Straight Arrow Connector 9">
            <a:extLst>
              <a:ext uri="{FF2B5EF4-FFF2-40B4-BE49-F238E27FC236}">
                <a16:creationId xmlns:a16="http://schemas.microsoft.com/office/drawing/2014/main" id="{88F67B8A-4747-AC42-A931-B86F69117317}"/>
              </a:ext>
            </a:extLst>
          </p:cNvPr>
          <p:cNvCxnSpPr>
            <a:cxnSpLocks/>
          </p:cNvCxnSpPr>
          <p:nvPr/>
        </p:nvCxnSpPr>
        <p:spPr>
          <a:xfrm flipV="1">
            <a:off x="4872951" y="4445472"/>
            <a:ext cx="1809163" cy="1146513"/>
          </a:xfrm>
          <a:prstGeom prst="straightConnector1">
            <a:avLst/>
          </a:prstGeom>
          <a:ln w="28575"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4" name="Content Placeholder 2">
            <a:extLst>
              <a:ext uri="{FF2B5EF4-FFF2-40B4-BE49-F238E27FC236}">
                <a16:creationId xmlns:a16="http://schemas.microsoft.com/office/drawing/2014/main" id="{A0627CA2-6AA8-0348-8170-4CE1C9529F89}"/>
              </a:ext>
            </a:extLst>
          </p:cNvPr>
          <p:cNvSpPr txBox="1">
            <a:spLocks/>
          </p:cNvSpPr>
          <p:nvPr/>
        </p:nvSpPr>
        <p:spPr>
          <a:xfrm>
            <a:off x="6856948" y="1942084"/>
            <a:ext cx="2548732" cy="107895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endParaRPr lang="en-GB" u="sng" dirty="0"/>
          </a:p>
        </p:txBody>
      </p:sp>
      <p:sp>
        <p:nvSpPr>
          <p:cNvPr id="15" name="Content Placeholder 2">
            <a:extLst>
              <a:ext uri="{FF2B5EF4-FFF2-40B4-BE49-F238E27FC236}">
                <a16:creationId xmlns:a16="http://schemas.microsoft.com/office/drawing/2014/main" id="{3C89823A-43A8-0C45-B193-157F48B9C807}"/>
              </a:ext>
            </a:extLst>
          </p:cNvPr>
          <p:cNvSpPr txBox="1">
            <a:spLocks/>
          </p:cNvSpPr>
          <p:nvPr/>
        </p:nvSpPr>
        <p:spPr>
          <a:xfrm>
            <a:off x="6739364" y="4612036"/>
            <a:ext cx="4701382" cy="14448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400" dirty="0"/>
              <a:t>Effective communication.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231D1794-F845-9343-BDF7-9A803FF14464}"/>
              </a:ext>
            </a:extLst>
          </p:cNvPr>
          <p:cNvSpPr txBox="1"/>
          <p:nvPr/>
        </p:nvSpPr>
        <p:spPr>
          <a:xfrm>
            <a:off x="6949571" y="1767384"/>
            <a:ext cx="388882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u="sng" dirty="0"/>
              <a:t>1</a:t>
            </a:r>
            <a:r>
              <a:rPr lang="en-GB" sz="2400" u="sng" baseline="30000" dirty="0"/>
              <a:t>st </a:t>
            </a:r>
            <a:r>
              <a:rPr lang="en-GB" sz="2400" u="sng" dirty="0"/>
              <a:t>Understanding and Skill 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48D21753-92CA-1845-9DE9-47E83FD6FCE0}"/>
              </a:ext>
            </a:extLst>
          </p:cNvPr>
          <p:cNvSpPr txBox="1"/>
          <p:nvPr/>
        </p:nvSpPr>
        <p:spPr>
          <a:xfrm>
            <a:off x="6949571" y="3983807"/>
            <a:ext cx="388882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u="sng" dirty="0"/>
              <a:t>2</a:t>
            </a:r>
            <a:r>
              <a:rPr lang="en-GB" sz="2400" u="sng" baseline="30000" dirty="0"/>
              <a:t>nd </a:t>
            </a:r>
            <a:r>
              <a:rPr lang="en-GB" sz="2400" u="sng" dirty="0"/>
              <a:t>Understanding and Skill </a:t>
            </a:r>
          </a:p>
        </p:txBody>
      </p:sp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id="{7C09CD39-044C-6C45-9446-B24D35A3D870}"/>
              </a:ext>
            </a:extLst>
          </p:cNvPr>
          <p:cNvCxnSpPr/>
          <p:nvPr/>
        </p:nvCxnSpPr>
        <p:spPr>
          <a:xfrm>
            <a:off x="1732498" y="2060028"/>
            <a:ext cx="1662343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24" name="TextBox 23">
            <a:extLst>
              <a:ext uri="{FF2B5EF4-FFF2-40B4-BE49-F238E27FC236}">
                <a16:creationId xmlns:a16="http://schemas.microsoft.com/office/drawing/2014/main" id="{266BDC19-6C80-A04F-B1E1-49A39F869C96}"/>
              </a:ext>
            </a:extLst>
          </p:cNvPr>
          <p:cNvSpPr txBox="1"/>
          <p:nvPr/>
        </p:nvSpPr>
        <p:spPr>
          <a:xfrm>
            <a:off x="595662" y="5693282"/>
            <a:ext cx="3936013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Image 1: Activity Support Worker Job Description (Pembrokeshire County Council, 2019)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C4C66FD-EBFC-3E41-B62E-EA931AB29196}"/>
              </a:ext>
            </a:extLst>
          </p:cNvPr>
          <p:cNvSpPr txBox="1"/>
          <p:nvPr/>
        </p:nvSpPr>
        <p:spPr>
          <a:xfrm>
            <a:off x="11709687" y="6380074"/>
            <a:ext cx="48231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1.</a:t>
            </a:r>
          </a:p>
        </p:txBody>
      </p:sp>
    </p:spTree>
    <p:extLst>
      <p:ext uri="{BB962C8B-B14F-4D97-AF65-F5344CB8AC3E}">
        <p14:creationId xmlns:p14="http://schemas.microsoft.com/office/powerpoint/2010/main" val="211936751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CF86FD-6A3A-384B-BF47-CA8CDBC7E9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334541"/>
            <a:ext cx="12305913" cy="1325563"/>
          </a:xfrm>
        </p:spPr>
        <p:txBody>
          <a:bodyPr>
            <a:normAutofit fontScale="90000"/>
          </a:bodyPr>
          <a:lstStyle/>
          <a:p>
            <a:pPr algn="ctr"/>
            <a:r>
              <a:rPr lang="en-GB" u="sng" dirty="0"/>
              <a:t>1</a:t>
            </a:r>
            <a:r>
              <a:rPr lang="en-GB" u="sng" baseline="30000" dirty="0"/>
              <a:t>st </a:t>
            </a:r>
            <a:r>
              <a:rPr lang="en-GB" u="sng" dirty="0"/>
              <a:t>Understanding and Skill: Identification of personal learning and development needs.</a:t>
            </a:r>
            <a:br>
              <a:rPr lang="en-GB" dirty="0"/>
            </a:br>
            <a:endParaRPr lang="en-GB" u="sng" dirty="0"/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18106308-E323-504E-BE38-0CEC66CC56FE}"/>
              </a:ext>
            </a:extLst>
          </p:cNvPr>
          <p:cNvSpPr txBox="1">
            <a:spLocks/>
          </p:cNvSpPr>
          <p:nvPr/>
        </p:nvSpPr>
        <p:spPr>
          <a:xfrm>
            <a:off x="504994" y="1518414"/>
            <a:ext cx="11193517" cy="8510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GB" sz="3200" dirty="0"/>
              <a:t>Why is personal learning and development important?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353D001B-9C40-B243-9AB1-37A62463D0EC}"/>
              </a:ext>
            </a:extLst>
          </p:cNvPr>
          <p:cNvSpPr txBox="1"/>
          <p:nvPr/>
        </p:nvSpPr>
        <p:spPr>
          <a:xfrm>
            <a:off x="6152956" y="2546267"/>
            <a:ext cx="413035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dirty="0">
                <a:latin typeface="+mj-lt"/>
              </a:rPr>
              <a:t>Self-Actualisation</a:t>
            </a:r>
            <a:r>
              <a:rPr lang="en-GB" sz="2800" dirty="0"/>
              <a:t> 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E528F332-3686-A14B-BFB8-6774D04C9BF6}"/>
              </a:ext>
            </a:extLst>
          </p:cNvPr>
          <p:cNvSpPr txBox="1"/>
          <p:nvPr/>
        </p:nvSpPr>
        <p:spPr>
          <a:xfrm>
            <a:off x="3269925" y="5961195"/>
            <a:ext cx="449611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dirty="0">
                <a:latin typeface="+mj-lt"/>
              </a:rPr>
              <a:t>Service User</a:t>
            </a:r>
            <a:endParaRPr lang="en-GB" sz="2800" dirty="0"/>
          </a:p>
        </p:txBody>
      </p:sp>
      <p:sp>
        <p:nvSpPr>
          <p:cNvPr id="40" name="TextBox 39">
            <a:extLst>
              <a:ext uri="{FF2B5EF4-FFF2-40B4-BE49-F238E27FC236}">
                <a16:creationId xmlns:a16="http://schemas.microsoft.com/office/drawing/2014/main" id="{59ECF4B1-5C93-2443-BBC3-0BC5CCE33B90}"/>
              </a:ext>
            </a:extLst>
          </p:cNvPr>
          <p:cNvSpPr txBox="1"/>
          <p:nvPr/>
        </p:nvSpPr>
        <p:spPr>
          <a:xfrm>
            <a:off x="1204747" y="2631091"/>
            <a:ext cx="413035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dirty="0">
                <a:latin typeface="+mj-lt"/>
              </a:rPr>
              <a:t>Human Capital</a:t>
            </a:r>
            <a:r>
              <a:rPr lang="en-GB" sz="2800" dirty="0"/>
              <a:t> </a:t>
            </a:r>
          </a:p>
        </p:txBody>
      </p:sp>
      <p:cxnSp>
        <p:nvCxnSpPr>
          <p:cNvPr id="53" name="Straight Arrow Connector 52">
            <a:extLst>
              <a:ext uri="{FF2B5EF4-FFF2-40B4-BE49-F238E27FC236}">
                <a16:creationId xmlns:a16="http://schemas.microsoft.com/office/drawing/2014/main" id="{E28DD33B-C275-614E-AAA3-2BFDDB6B51D8}"/>
              </a:ext>
            </a:extLst>
          </p:cNvPr>
          <p:cNvCxnSpPr>
            <a:cxnSpLocks/>
          </p:cNvCxnSpPr>
          <p:nvPr/>
        </p:nvCxnSpPr>
        <p:spPr>
          <a:xfrm>
            <a:off x="3406588" y="3561416"/>
            <a:ext cx="942134" cy="868919"/>
          </a:xfrm>
          <a:prstGeom prst="straightConnector1">
            <a:avLst/>
          </a:prstGeom>
          <a:ln w="19050"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5" name="Straight Arrow Connector 54">
            <a:extLst>
              <a:ext uri="{FF2B5EF4-FFF2-40B4-BE49-F238E27FC236}">
                <a16:creationId xmlns:a16="http://schemas.microsoft.com/office/drawing/2014/main" id="{02E49EAE-7E44-F34A-A78B-3E0F98CD4FEB}"/>
              </a:ext>
            </a:extLst>
          </p:cNvPr>
          <p:cNvCxnSpPr>
            <a:cxnSpLocks/>
          </p:cNvCxnSpPr>
          <p:nvPr/>
        </p:nvCxnSpPr>
        <p:spPr>
          <a:xfrm flipH="1">
            <a:off x="6942288" y="3326255"/>
            <a:ext cx="1067566" cy="1006555"/>
          </a:xfrm>
          <a:prstGeom prst="straightConnector1">
            <a:avLst/>
          </a:prstGeom>
          <a:ln w="19050"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69" name="TextBox 68">
            <a:extLst>
              <a:ext uri="{FF2B5EF4-FFF2-40B4-BE49-F238E27FC236}">
                <a16:creationId xmlns:a16="http://schemas.microsoft.com/office/drawing/2014/main" id="{9C42A8B5-401B-8740-BDFA-64454D2028E8}"/>
              </a:ext>
            </a:extLst>
          </p:cNvPr>
          <p:cNvSpPr txBox="1"/>
          <p:nvPr/>
        </p:nvSpPr>
        <p:spPr>
          <a:xfrm>
            <a:off x="3269925" y="4528598"/>
            <a:ext cx="4496116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dirty="0">
                <a:latin typeface="+mj-lt"/>
              </a:rPr>
              <a:t>Pembrokeshire County Council</a:t>
            </a:r>
            <a:endParaRPr lang="en-GB" sz="2800" dirty="0"/>
          </a:p>
        </p:txBody>
      </p:sp>
      <p:cxnSp>
        <p:nvCxnSpPr>
          <p:cNvPr id="70" name="Straight Arrow Connector 69">
            <a:extLst>
              <a:ext uri="{FF2B5EF4-FFF2-40B4-BE49-F238E27FC236}">
                <a16:creationId xmlns:a16="http://schemas.microsoft.com/office/drawing/2014/main" id="{883A054D-F237-E54F-A1FB-A29FE4E8F846}"/>
              </a:ext>
            </a:extLst>
          </p:cNvPr>
          <p:cNvCxnSpPr>
            <a:cxnSpLocks/>
          </p:cNvCxnSpPr>
          <p:nvPr/>
        </p:nvCxnSpPr>
        <p:spPr>
          <a:xfrm>
            <a:off x="5542367" y="5482705"/>
            <a:ext cx="0" cy="523220"/>
          </a:xfrm>
          <a:prstGeom prst="straightConnector1">
            <a:avLst/>
          </a:prstGeom>
          <a:ln w="19050"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1" name="TextBox 10">
            <a:extLst>
              <a:ext uri="{FF2B5EF4-FFF2-40B4-BE49-F238E27FC236}">
                <a16:creationId xmlns:a16="http://schemas.microsoft.com/office/drawing/2014/main" id="{7DB3380F-4FB6-5141-9594-43A9DA698534}"/>
              </a:ext>
            </a:extLst>
          </p:cNvPr>
          <p:cNvSpPr txBox="1"/>
          <p:nvPr/>
        </p:nvSpPr>
        <p:spPr>
          <a:xfrm>
            <a:off x="11709687" y="6380074"/>
            <a:ext cx="48231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2.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3F17B1E-1270-744B-8473-34EA554C2B58}"/>
              </a:ext>
            </a:extLst>
          </p:cNvPr>
          <p:cNvSpPr txBox="1"/>
          <p:nvPr/>
        </p:nvSpPr>
        <p:spPr>
          <a:xfrm>
            <a:off x="2474259" y="3082926"/>
            <a:ext cx="2528047" cy="37043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(Becker, 1993)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FA2D09A1-CEAE-0F4D-96EC-016C1B0C7523}"/>
              </a:ext>
            </a:extLst>
          </p:cNvPr>
          <p:cNvSpPr txBox="1"/>
          <p:nvPr/>
        </p:nvSpPr>
        <p:spPr>
          <a:xfrm>
            <a:off x="7504769" y="2982531"/>
            <a:ext cx="2528047" cy="37043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(Maslow, 1943)</a:t>
            </a:r>
          </a:p>
        </p:txBody>
      </p:sp>
    </p:spTree>
    <p:extLst>
      <p:ext uri="{BB962C8B-B14F-4D97-AF65-F5344CB8AC3E}">
        <p14:creationId xmlns:p14="http://schemas.microsoft.com/office/powerpoint/2010/main" val="33894532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>
            <a:extLst>
              <a:ext uri="{FF2B5EF4-FFF2-40B4-BE49-F238E27FC236}">
                <a16:creationId xmlns:a16="http://schemas.microsoft.com/office/drawing/2014/main" id="{40AA4C61-8CEF-F344-B4DF-ACD99B80A9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9524" y="390171"/>
            <a:ext cx="12305913" cy="1325563"/>
          </a:xfrm>
        </p:spPr>
        <p:txBody>
          <a:bodyPr>
            <a:normAutofit fontScale="90000"/>
          </a:bodyPr>
          <a:lstStyle/>
          <a:p>
            <a:pPr algn="ctr"/>
            <a:r>
              <a:rPr lang="en-GB" u="sng" dirty="0"/>
              <a:t>1</a:t>
            </a:r>
            <a:r>
              <a:rPr lang="en-GB" u="sng" baseline="30000" dirty="0"/>
              <a:t>st </a:t>
            </a:r>
            <a:r>
              <a:rPr lang="en-GB" u="sng" dirty="0"/>
              <a:t>Understanding and Skill: Identification of personal learning and development needs.</a:t>
            </a:r>
            <a:br>
              <a:rPr lang="en-GB" dirty="0"/>
            </a:br>
            <a:endParaRPr lang="en-GB" u="sng" dirty="0"/>
          </a:p>
        </p:txBody>
      </p:sp>
      <p:sp>
        <p:nvSpPr>
          <p:cNvPr id="13" name="Title 1">
            <a:extLst>
              <a:ext uri="{FF2B5EF4-FFF2-40B4-BE49-F238E27FC236}">
                <a16:creationId xmlns:a16="http://schemas.microsoft.com/office/drawing/2014/main" id="{F561C35B-19B7-E84C-A99C-838C1243DEE3}"/>
              </a:ext>
            </a:extLst>
          </p:cNvPr>
          <p:cNvSpPr txBox="1">
            <a:spLocks/>
          </p:cNvSpPr>
          <p:nvPr/>
        </p:nvSpPr>
        <p:spPr>
          <a:xfrm>
            <a:off x="375046" y="1447280"/>
            <a:ext cx="11193517" cy="8510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GB" sz="3200" dirty="0"/>
              <a:t>How do you identify personal and development needs?</a:t>
            </a:r>
          </a:p>
        </p:txBody>
      </p:sp>
      <p:sp>
        <p:nvSpPr>
          <p:cNvPr id="14" name="Content Placeholder 2">
            <a:extLst>
              <a:ext uri="{FF2B5EF4-FFF2-40B4-BE49-F238E27FC236}">
                <a16:creationId xmlns:a16="http://schemas.microsoft.com/office/drawing/2014/main" id="{4CA7A50E-C58A-C946-9CDF-85CCF58B0FC3}"/>
              </a:ext>
            </a:extLst>
          </p:cNvPr>
          <p:cNvSpPr txBox="1">
            <a:spLocks/>
          </p:cNvSpPr>
          <p:nvPr/>
        </p:nvSpPr>
        <p:spPr>
          <a:xfrm>
            <a:off x="5521044" y="2692675"/>
            <a:ext cx="6670956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>
                <a:latin typeface="+mj-lt"/>
              </a:rPr>
              <a:t>Cottrell (2015) Personal Development Plan.</a:t>
            </a:r>
          </a:p>
          <a:p>
            <a:pPr marL="0" indent="0">
              <a:buNone/>
            </a:pPr>
            <a:r>
              <a:rPr lang="en-GB" dirty="0">
                <a:latin typeface="+mj-lt"/>
              </a:rPr>
              <a:t>   </a:t>
            </a:r>
          </a:p>
          <a:p>
            <a:r>
              <a:rPr lang="en-GB" dirty="0">
                <a:latin typeface="+mj-lt"/>
              </a:rPr>
              <a:t>Information Technology (IT) Skills</a:t>
            </a:r>
          </a:p>
          <a:p>
            <a:pPr marL="0" indent="0">
              <a:buNone/>
            </a:pPr>
            <a:endParaRPr lang="en-GB" dirty="0">
              <a:latin typeface="+mj-lt"/>
            </a:endParaRPr>
          </a:p>
          <a:p>
            <a:r>
              <a:rPr lang="en-GB" dirty="0">
                <a:latin typeface="+mj-lt"/>
              </a:rPr>
              <a:t>Online 380 hour course provided by Pembrokeshire College at a cost of £1,500 (Pembrokeshire College, 2019).</a:t>
            </a:r>
          </a:p>
          <a:p>
            <a:endParaRPr lang="en-GB" dirty="0">
              <a:latin typeface="+mj-lt"/>
            </a:endParaRPr>
          </a:p>
          <a:p>
            <a:endParaRPr lang="en-GB" dirty="0">
              <a:latin typeface="+mj-lt"/>
            </a:endParaRPr>
          </a:p>
          <a:p>
            <a:pPr marL="0" indent="0">
              <a:buNone/>
            </a:pPr>
            <a:endParaRPr lang="en-GB" dirty="0">
              <a:latin typeface="+mj-lt"/>
            </a:endParaRPr>
          </a:p>
          <a:p>
            <a:pPr marL="0" indent="0">
              <a:buNone/>
            </a:pPr>
            <a:endParaRPr lang="en-GB" dirty="0">
              <a:latin typeface="+mj-lt"/>
            </a:endParaRP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30C44115-0A2B-B94E-8F40-4F31475EB72E}"/>
              </a:ext>
            </a:extLst>
          </p:cNvPr>
          <p:cNvSpPr txBox="1"/>
          <p:nvPr/>
        </p:nvSpPr>
        <p:spPr>
          <a:xfrm>
            <a:off x="375046" y="5852695"/>
            <a:ext cx="615377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Image 2: Personal Development (Cottrell, 2015)</a:t>
            </a:r>
          </a:p>
        </p:txBody>
      </p:sp>
      <p:graphicFrame>
        <p:nvGraphicFramePr>
          <p:cNvPr id="22" name="Table 21">
            <a:extLst>
              <a:ext uri="{FF2B5EF4-FFF2-40B4-BE49-F238E27FC236}">
                <a16:creationId xmlns:a16="http://schemas.microsoft.com/office/drawing/2014/main" id="{D64BA33D-5A27-B546-86AB-0A8253002030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09854518"/>
              </p:ext>
            </p:extLst>
          </p:nvPr>
        </p:nvGraphicFramePr>
        <p:xfrm>
          <a:off x="375046" y="2316360"/>
          <a:ext cx="4715992" cy="3431410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258819">
                  <a:extLst>
                    <a:ext uri="{9D8B030D-6E8A-4147-A177-3AD203B41FA5}">
                      <a16:colId xmlns:a16="http://schemas.microsoft.com/office/drawing/2014/main" val="3003852516"/>
                    </a:ext>
                  </a:extLst>
                </a:gridCol>
                <a:gridCol w="1098653">
                  <a:extLst>
                    <a:ext uri="{9D8B030D-6E8A-4147-A177-3AD203B41FA5}">
                      <a16:colId xmlns:a16="http://schemas.microsoft.com/office/drawing/2014/main" val="1356749976"/>
                    </a:ext>
                  </a:extLst>
                </a:gridCol>
                <a:gridCol w="1179260">
                  <a:extLst>
                    <a:ext uri="{9D8B030D-6E8A-4147-A177-3AD203B41FA5}">
                      <a16:colId xmlns:a16="http://schemas.microsoft.com/office/drawing/2014/main" val="940163115"/>
                    </a:ext>
                  </a:extLst>
                </a:gridCol>
                <a:gridCol w="1179260">
                  <a:extLst>
                    <a:ext uri="{9D8B030D-6E8A-4147-A177-3AD203B41FA5}">
                      <a16:colId xmlns:a16="http://schemas.microsoft.com/office/drawing/2014/main" val="2966541275"/>
                    </a:ext>
                  </a:extLst>
                </a:gridCol>
              </a:tblGrid>
              <a:tr h="933652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Aspects I want to develop further</a:t>
                      </a:r>
                    </a:p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 </a:t>
                      </a:r>
                    </a:p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I want to …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A</a:t>
                      </a:r>
                    </a:p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How important is this to me?</a:t>
                      </a:r>
                    </a:p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Rate from 0 to 5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B</a:t>
                      </a:r>
                    </a:p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How essential to develop it now?</a:t>
                      </a:r>
                    </a:p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Rate from 0 to 5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C</a:t>
                      </a:r>
                    </a:p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Priority score</a:t>
                      </a:r>
                    </a:p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Add scores for columns A and B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627396449"/>
                  </a:ext>
                </a:extLst>
              </a:tr>
              <a:tr h="700239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Clarify my vision and goals for life </a:t>
                      </a:r>
                    </a:p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 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 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 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 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203965080"/>
                  </a:ext>
                </a:extLst>
              </a:tr>
              <a:tr h="233413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Clarify my values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 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 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 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628606113"/>
                  </a:ext>
                </a:extLst>
              </a:tr>
              <a:tr h="700239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Identify a source inspiration</a:t>
                      </a:r>
                    </a:p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 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 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 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 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4191309505"/>
                  </a:ext>
                </a:extLst>
              </a:tr>
              <a:tr h="700239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Clarify what                  ‘success’ means to me </a:t>
                      </a:r>
                      <a:endParaRPr lang="en-GB" sz="12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 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 </a:t>
                      </a:r>
                      <a:endParaRPr lang="en-GB" sz="12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 </a:t>
                      </a:r>
                      <a:endParaRPr lang="en-GB" sz="12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89967072"/>
                  </a:ext>
                </a:extLst>
              </a:tr>
            </a:tbl>
          </a:graphicData>
        </a:graphic>
      </p:graphicFrame>
      <p:sp>
        <p:nvSpPr>
          <p:cNvPr id="7" name="TextBox 6">
            <a:extLst>
              <a:ext uri="{FF2B5EF4-FFF2-40B4-BE49-F238E27FC236}">
                <a16:creationId xmlns:a16="http://schemas.microsoft.com/office/drawing/2014/main" id="{A07349E9-AEA7-7544-BBDF-122193B1ABEF}"/>
              </a:ext>
            </a:extLst>
          </p:cNvPr>
          <p:cNvSpPr txBox="1"/>
          <p:nvPr/>
        </p:nvSpPr>
        <p:spPr>
          <a:xfrm>
            <a:off x="11709687" y="6380074"/>
            <a:ext cx="48231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3.</a:t>
            </a:r>
          </a:p>
        </p:txBody>
      </p:sp>
    </p:spTree>
    <p:extLst>
      <p:ext uri="{BB962C8B-B14F-4D97-AF65-F5344CB8AC3E}">
        <p14:creationId xmlns:p14="http://schemas.microsoft.com/office/powerpoint/2010/main" val="342336195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9C2ECB-117B-A94A-BA7A-12F6784995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83325" y="-117910"/>
            <a:ext cx="12730655" cy="1325563"/>
          </a:xfrm>
        </p:spPr>
        <p:txBody>
          <a:bodyPr>
            <a:normAutofit/>
          </a:bodyPr>
          <a:lstStyle/>
          <a:p>
            <a:pPr algn="ctr"/>
            <a:r>
              <a:rPr lang="en-GB" sz="4000" u="sng" dirty="0"/>
              <a:t>2</a:t>
            </a:r>
            <a:r>
              <a:rPr lang="en-GB" sz="4000" u="sng" baseline="30000" dirty="0"/>
              <a:t>nd</a:t>
            </a:r>
            <a:r>
              <a:rPr lang="en-GB" sz="4000" u="sng" dirty="0"/>
              <a:t> Understanding and Skill: Effective communication.</a:t>
            </a:r>
          </a:p>
        </p:txBody>
      </p:sp>
      <p:sp>
        <p:nvSpPr>
          <p:cNvPr id="9" name="Content Placeholder 2">
            <a:extLst>
              <a:ext uri="{FF2B5EF4-FFF2-40B4-BE49-F238E27FC236}">
                <a16:creationId xmlns:a16="http://schemas.microsoft.com/office/drawing/2014/main" id="{0F650CF1-8E5D-174C-8C2B-5B1F9182034F}"/>
              </a:ext>
            </a:extLst>
          </p:cNvPr>
          <p:cNvSpPr txBox="1">
            <a:spLocks/>
          </p:cNvSpPr>
          <p:nvPr/>
        </p:nvSpPr>
        <p:spPr>
          <a:xfrm>
            <a:off x="6907653" y="2113651"/>
            <a:ext cx="4456386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endParaRPr lang="en-GB" dirty="0"/>
          </a:p>
        </p:txBody>
      </p:sp>
      <p:sp>
        <p:nvSpPr>
          <p:cNvPr id="13" name="Content Placeholder 2">
            <a:extLst>
              <a:ext uri="{FF2B5EF4-FFF2-40B4-BE49-F238E27FC236}">
                <a16:creationId xmlns:a16="http://schemas.microsoft.com/office/drawing/2014/main" id="{58BA5892-CE86-0340-80DF-59F36291EB7E}"/>
              </a:ext>
            </a:extLst>
          </p:cNvPr>
          <p:cNvSpPr txBox="1">
            <a:spLocks/>
          </p:cNvSpPr>
          <p:nvPr/>
        </p:nvSpPr>
        <p:spPr>
          <a:xfrm>
            <a:off x="741480" y="1110773"/>
            <a:ext cx="10622559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n-GB" dirty="0">
                <a:latin typeface="+mj-lt"/>
              </a:rPr>
              <a:t>Effective communication is not merely the exchange of information.</a:t>
            </a:r>
          </a:p>
          <a:p>
            <a:pPr algn="ctr"/>
            <a:endParaRPr lang="en-GB" dirty="0"/>
          </a:p>
        </p:txBody>
      </p:sp>
      <p:sp>
        <p:nvSpPr>
          <p:cNvPr id="14" name="Content Placeholder 2">
            <a:extLst>
              <a:ext uri="{FF2B5EF4-FFF2-40B4-BE49-F238E27FC236}">
                <a16:creationId xmlns:a16="http://schemas.microsoft.com/office/drawing/2014/main" id="{72B0FCEB-B312-8C4D-9F00-466CC3672213}"/>
              </a:ext>
            </a:extLst>
          </p:cNvPr>
          <p:cNvSpPr txBox="1">
            <a:spLocks/>
          </p:cNvSpPr>
          <p:nvPr/>
        </p:nvSpPr>
        <p:spPr>
          <a:xfrm>
            <a:off x="1747026" y="2000345"/>
            <a:ext cx="5538024" cy="11731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u="sng" dirty="0">
                <a:latin typeface="+mj-lt"/>
              </a:rPr>
              <a:t>Service Providers</a:t>
            </a:r>
          </a:p>
          <a:p>
            <a:endParaRPr lang="en-GB" dirty="0"/>
          </a:p>
        </p:txBody>
      </p:sp>
      <p:sp>
        <p:nvSpPr>
          <p:cNvPr id="15" name="Content Placeholder 2">
            <a:extLst>
              <a:ext uri="{FF2B5EF4-FFF2-40B4-BE49-F238E27FC236}">
                <a16:creationId xmlns:a16="http://schemas.microsoft.com/office/drawing/2014/main" id="{20F6232D-080B-414F-A591-0B539EE22AD2}"/>
              </a:ext>
            </a:extLst>
          </p:cNvPr>
          <p:cNvSpPr txBox="1">
            <a:spLocks/>
          </p:cNvSpPr>
          <p:nvPr/>
        </p:nvSpPr>
        <p:spPr>
          <a:xfrm>
            <a:off x="7850537" y="1994754"/>
            <a:ext cx="5538024" cy="11731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u="sng" dirty="0">
                <a:latin typeface="+mj-lt"/>
              </a:rPr>
              <a:t>Service Users</a:t>
            </a:r>
          </a:p>
          <a:p>
            <a:endParaRPr lang="en-GB" dirty="0"/>
          </a:p>
        </p:txBody>
      </p:sp>
      <p:cxnSp>
        <p:nvCxnSpPr>
          <p:cNvPr id="22" name="Straight Arrow Connector 21">
            <a:extLst>
              <a:ext uri="{FF2B5EF4-FFF2-40B4-BE49-F238E27FC236}">
                <a16:creationId xmlns:a16="http://schemas.microsoft.com/office/drawing/2014/main" id="{C51736BF-8301-1B45-99C8-862E4272E588}"/>
              </a:ext>
            </a:extLst>
          </p:cNvPr>
          <p:cNvCxnSpPr>
            <a:cxnSpLocks/>
          </p:cNvCxnSpPr>
          <p:nvPr/>
        </p:nvCxnSpPr>
        <p:spPr>
          <a:xfrm>
            <a:off x="2827168" y="2764801"/>
            <a:ext cx="0" cy="438233"/>
          </a:xfrm>
          <a:prstGeom prst="straightConnector1">
            <a:avLst/>
          </a:prstGeom>
          <a:ln w="12700"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25" name="Content Placeholder 2">
            <a:extLst>
              <a:ext uri="{FF2B5EF4-FFF2-40B4-BE49-F238E27FC236}">
                <a16:creationId xmlns:a16="http://schemas.microsoft.com/office/drawing/2014/main" id="{6B9D86DC-1E16-834D-9C25-B7408A95B82E}"/>
              </a:ext>
            </a:extLst>
          </p:cNvPr>
          <p:cNvSpPr txBox="1">
            <a:spLocks/>
          </p:cNvSpPr>
          <p:nvPr/>
        </p:nvSpPr>
        <p:spPr>
          <a:xfrm>
            <a:off x="741480" y="3339632"/>
            <a:ext cx="4387120" cy="11731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n-GB" dirty="0">
                <a:latin typeface="+mj-lt"/>
              </a:rPr>
              <a:t>Reduces workplace conflict</a:t>
            </a:r>
          </a:p>
          <a:p>
            <a:endParaRPr lang="en-GB" dirty="0"/>
          </a:p>
        </p:txBody>
      </p:sp>
      <p:cxnSp>
        <p:nvCxnSpPr>
          <p:cNvPr id="27" name="Straight Arrow Connector 26">
            <a:extLst>
              <a:ext uri="{FF2B5EF4-FFF2-40B4-BE49-F238E27FC236}">
                <a16:creationId xmlns:a16="http://schemas.microsoft.com/office/drawing/2014/main" id="{BA26A9E4-DE71-6A4E-91A6-710E3895F18F}"/>
              </a:ext>
            </a:extLst>
          </p:cNvPr>
          <p:cNvCxnSpPr>
            <a:cxnSpLocks/>
          </p:cNvCxnSpPr>
          <p:nvPr/>
        </p:nvCxnSpPr>
        <p:spPr>
          <a:xfrm>
            <a:off x="2827168" y="3952883"/>
            <a:ext cx="0" cy="438233"/>
          </a:xfrm>
          <a:prstGeom prst="straightConnector1">
            <a:avLst/>
          </a:prstGeom>
          <a:ln w="12700"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28" name="Content Placeholder 2">
            <a:extLst>
              <a:ext uri="{FF2B5EF4-FFF2-40B4-BE49-F238E27FC236}">
                <a16:creationId xmlns:a16="http://schemas.microsoft.com/office/drawing/2014/main" id="{380780C7-9B5C-A54E-A790-C5B72BAFCDB8}"/>
              </a:ext>
            </a:extLst>
          </p:cNvPr>
          <p:cNvSpPr txBox="1">
            <a:spLocks/>
          </p:cNvSpPr>
          <p:nvPr/>
        </p:nvSpPr>
        <p:spPr>
          <a:xfrm>
            <a:off x="130005" y="5673789"/>
            <a:ext cx="5538024" cy="11731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n-GB" dirty="0">
                <a:latin typeface="+mj-lt"/>
              </a:rPr>
              <a:t>Increases overall efficiency   (</a:t>
            </a:r>
            <a:r>
              <a:rPr lang="en-GB" dirty="0" err="1">
                <a:latin typeface="+mj-lt"/>
              </a:rPr>
              <a:t>Bonaccio</a:t>
            </a:r>
            <a:r>
              <a:rPr lang="en-GB" dirty="0">
                <a:latin typeface="+mj-lt"/>
              </a:rPr>
              <a:t> </a:t>
            </a:r>
            <a:r>
              <a:rPr lang="en-GB" i="1" dirty="0">
                <a:latin typeface="+mj-lt"/>
              </a:rPr>
              <a:t>et al, </a:t>
            </a:r>
            <a:r>
              <a:rPr lang="en-GB" dirty="0">
                <a:latin typeface="+mj-lt"/>
              </a:rPr>
              <a:t>2016)</a:t>
            </a:r>
          </a:p>
          <a:p>
            <a:endParaRPr lang="en-GB" dirty="0"/>
          </a:p>
        </p:txBody>
      </p:sp>
      <p:sp>
        <p:nvSpPr>
          <p:cNvPr id="29" name="Content Placeholder 2">
            <a:extLst>
              <a:ext uri="{FF2B5EF4-FFF2-40B4-BE49-F238E27FC236}">
                <a16:creationId xmlns:a16="http://schemas.microsoft.com/office/drawing/2014/main" id="{ADDC82C0-516C-B249-B074-B320BD088FB7}"/>
              </a:ext>
            </a:extLst>
          </p:cNvPr>
          <p:cNvSpPr txBox="1">
            <a:spLocks/>
          </p:cNvSpPr>
          <p:nvPr/>
        </p:nvSpPr>
        <p:spPr>
          <a:xfrm>
            <a:off x="6370687" y="2894742"/>
            <a:ext cx="5021873" cy="1188082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n-GB" dirty="0">
                <a:latin typeface="+mj-lt"/>
              </a:rPr>
              <a:t>Builds a trusting and positive relationship                          (Williams </a:t>
            </a:r>
            <a:r>
              <a:rPr lang="en-GB" i="1" dirty="0">
                <a:latin typeface="+mj-lt"/>
              </a:rPr>
              <a:t>et al, </a:t>
            </a:r>
            <a:r>
              <a:rPr lang="en-GB" dirty="0">
                <a:latin typeface="+mj-lt"/>
              </a:rPr>
              <a:t>2018).</a:t>
            </a:r>
          </a:p>
          <a:p>
            <a:endParaRPr lang="en-GB" dirty="0"/>
          </a:p>
        </p:txBody>
      </p:sp>
      <p:cxnSp>
        <p:nvCxnSpPr>
          <p:cNvPr id="30" name="Straight Arrow Connector 29">
            <a:extLst>
              <a:ext uri="{FF2B5EF4-FFF2-40B4-BE49-F238E27FC236}">
                <a16:creationId xmlns:a16="http://schemas.microsoft.com/office/drawing/2014/main" id="{F3F09313-53DE-8441-AA1A-502AE2DAA7C4}"/>
              </a:ext>
            </a:extLst>
          </p:cNvPr>
          <p:cNvCxnSpPr>
            <a:cxnSpLocks/>
          </p:cNvCxnSpPr>
          <p:nvPr/>
        </p:nvCxnSpPr>
        <p:spPr>
          <a:xfrm>
            <a:off x="8874661" y="2406625"/>
            <a:ext cx="0" cy="438233"/>
          </a:xfrm>
          <a:prstGeom prst="straightConnector1">
            <a:avLst/>
          </a:prstGeom>
          <a:ln w="12700"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31" name="Straight Arrow Connector 30">
            <a:extLst>
              <a:ext uri="{FF2B5EF4-FFF2-40B4-BE49-F238E27FC236}">
                <a16:creationId xmlns:a16="http://schemas.microsoft.com/office/drawing/2014/main" id="{747CF757-7798-E546-B7FE-2F0579885F73}"/>
              </a:ext>
            </a:extLst>
          </p:cNvPr>
          <p:cNvCxnSpPr>
            <a:cxnSpLocks/>
          </p:cNvCxnSpPr>
          <p:nvPr/>
        </p:nvCxnSpPr>
        <p:spPr>
          <a:xfrm>
            <a:off x="8876659" y="4300287"/>
            <a:ext cx="13424" cy="356892"/>
          </a:xfrm>
          <a:prstGeom prst="straightConnector1">
            <a:avLst/>
          </a:prstGeom>
          <a:ln w="12700"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32" name="Content Placeholder 2">
            <a:extLst>
              <a:ext uri="{FF2B5EF4-FFF2-40B4-BE49-F238E27FC236}">
                <a16:creationId xmlns:a16="http://schemas.microsoft.com/office/drawing/2014/main" id="{6E3718F4-65D3-3E49-93B9-AA657D2F11C3}"/>
              </a:ext>
            </a:extLst>
          </p:cNvPr>
          <p:cNvSpPr txBox="1">
            <a:spLocks/>
          </p:cNvSpPr>
          <p:nvPr/>
        </p:nvSpPr>
        <p:spPr>
          <a:xfrm>
            <a:off x="5886178" y="5344481"/>
            <a:ext cx="5538024" cy="11731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endParaRPr lang="en-GB" dirty="0"/>
          </a:p>
        </p:txBody>
      </p:sp>
      <p:sp>
        <p:nvSpPr>
          <p:cNvPr id="33" name="Content Placeholder 2">
            <a:extLst>
              <a:ext uri="{FF2B5EF4-FFF2-40B4-BE49-F238E27FC236}">
                <a16:creationId xmlns:a16="http://schemas.microsoft.com/office/drawing/2014/main" id="{6A218C79-D0F6-B64D-B688-FD6F3E9EDB67}"/>
              </a:ext>
            </a:extLst>
          </p:cNvPr>
          <p:cNvSpPr txBox="1">
            <a:spLocks/>
          </p:cNvSpPr>
          <p:nvPr/>
        </p:nvSpPr>
        <p:spPr>
          <a:xfrm>
            <a:off x="5607866" y="4767791"/>
            <a:ext cx="6437122" cy="11731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n-GB" dirty="0">
                <a:latin typeface="+mj-lt"/>
              </a:rPr>
              <a:t>Sharing of sensitive information</a:t>
            </a:r>
          </a:p>
          <a:p>
            <a:endParaRPr lang="en-GB" dirty="0"/>
          </a:p>
        </p:txBody>
      </p:sp>
      <p:cxnSp>
        <p:nvCxnSpPr>
          <p:cNvPr id="36" name="Straight Arrow Connector 35">
            <a:extLst>
              <a:ext uri="{FF2B5EF4-FFF2-40B4-BE49-F238E27FC236}">
                <a16:creationId xmlns:a16="http://schemas.microsoft.com/office/drawing/2014/main" id="{5FFAD295-5956-E343-AE02-2DFE4E14AF4A}"/>
              </a:ext>
            </a:extLst>
          </p:cNvPr>
          <p:cNvCxnSpPr>
            <a:cxnSpLocks/>
          </p:cNvCxnSpPr>
          <p:nvPr/>
        </p:nvCxnSpPr>
        <p:spPr>
          <a:xfrm>
            <a:off x="8876659" y="5203352"/>
            <a:ext cx="9931" cy="520253"/>
          </a:xfrm>
          <a:prstGeom prst="straightConnector1">
            <a:avLst/>
          </a:prstGeom>
          <a:ln w="12700"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37" name="Content Placeholder 2">
            <a:extLst>
              <a:ext uri="{FF2B5EF4-FFF2-40B4-BE49-F238E27FC236}">
                <a16:creationId xmlns:a16="http://schemas.microsoft.com/office/drawing/2014/main" id="{339BFC79-4A60-7C40-B153-21A2AEF96CD5}"/>
              </a:ext>
            </a:extLst>
          </p:cNvPr>
          <p:cNvSpPr txBox="1">
            <a:spLocks/>
          </p:cNvSpPr>
          <p:nvPr/>
        </p:nvSpPr>
        <p:spPr>
          <a:xfrm>
            <a:off x="5745681" y="5916396"/>
            <a:ext cx="6480894" cy="118808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endParaRPr lang="en-GB" dirty="0"/>
          </a:p>
        </p:txBody>
      </p:sp>
      <p:sp>
        <p:nvSpPr>
          <p:cNvPr id="38" name="Content Placeholder 2">
            <a:extLst>
              <a:ext uri="{FF2B5EF4-FFF2-40B4-BE49-F238E27FC236}">
                <a16:creationId xmlns:a16="http://schemas.microsoft.com/office/drawing/2014/main" id="{B0E500D1-58C4-284F-B0C4-AA3CBBF2C14E}"/>
              </a:ext>
            </a:extLst>
          </p:cNvPr>
          <p:cNvSpPr txBox="1">
            <a:spLocks/>
          </p:cNvSpPr>
          <p:nvPr/>
        </p:nvSpPr>
        <p:spPr>
          <a:xfrm>
            <a:off x="5658098" y="5841532"/>
            <a:ext cx="6437122" cy="11731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n-GB" dirty="0">
                <a:latin typeface="+mj-lt"/>
              </a:rPr>
              <a:t>Code of Conduct (Pembrokeshire County Council, 2018).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39" name="Content Placeholder 2">
            <a:extLst>
              <a:ext uri="{FF2B5EF4-FFF2-40B4-BE49-F238E27FC236}">
                <a16:creationId xmlns:a16="http://schemas.microsoft.com/office/drawing/2014/main" id="{DEBC2E5B-A9AF-B14D-BF2F-9F8E4CA30353}"/>
              </a:ext>
            </a:extLst>
          </p:cNvPr>
          <p:cNvSpPr txBox="1">
            <a:spLocks/>
          </p:cNvSpPr>
          <p:nvPr/>
        </p:nvSpPr>
        <p:spPr>
          <a:xfrm>
            <a:off x="629829" y="4479125"/>
            <a:ext cx="4387120" cy="11731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n-GB" dirty="0">
                <a:latin typeface="+mj-lt"/>
              </a:rPr>
              <a:t>Promotion of teamwork</a:t>
            </a:r>
          </a:p>
          <a:p>
            <a:endParaRPr lang="en-GB" dirty="0"/>
          </a:p>
        </p:txBody>
      </p:sp>
      <p:cxnSp>
        <p:nvCxnSpPr>
          <p:cNvPr id="40" name="Straight Arrow Connector 39">
            <a:extLst>
              <a:ext uri="{FF2B5EF4-FFF2-40B4-BE49-F238E27FC236}">
                <a16:creationId xmlns:a16="http://schemas.microsoft.com/office/drawing/2014/main" id="{9F1E3914-149D-0F4E-BA66-1578F23D002F}"/>
              </a:ext>
            </a:extLst>
          </p:cNvPr>
          <p:cNvCxnSpPr>
            <a:cxnSpLocks/>
          </p:cNvCxnSpPr>
          <p:nvPr/>
        </p:nvCxnSpPr>
        <p:spPr>
          <a:xfrm>
            <a:off x="2827168" y="5103736"/>
            <a:ext cx="0" cy="438233"/>
          </a:xfrm>
          <a:prstGeom prst="straightConnector1">
            <a:avLst/>
          </a:prstGeom>
          <a:ln w="12700"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2" name="Straight Connector 41">
            <a:extLst>
              <a:ext uri="{FF2B5EF4-FFF2-40B4-BE49-F238E27FC236}">
                <a16:creationId xmlns:a16="http://schemas.microsoft.com/office/drawing/2014/main" id="{81E48D8C-0481-A043-B577-7C744A43BBFF}"/>
              </a:ext>
            </a:extLst>
          </p:cNvPr>
          <p:cNvCxnSpPr/>
          <p:nvPr/>
        </p:nvCxnSpPr>
        <p:spPr>
          <a:xfrm>
            <a:off x="5672316" y="2113651"/>
            <a:ext cx="0" cy="4093225"/>
          </a:xfrm>
          <a:prstGeom prst="line">
            <a:avLst/>
          </a:prstGeom>
          <a:ln w="1905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23" name="TextBox 22">
            <a:extLst>
              <a:ext uri="{FF2B5EF4-FFF2-40B4-BE49-F238E27FC236}">
                <a16:creationId xmlns:a16="http://schemas.microsoft.com/office/drawing/2014/main" id="{D8D2C32A-34EC-C944-B5E6-516A1B9C3EB8}"/>
              </a:ext>
            </a:extLst>
          </p:cNvPr>
          <p:cNvSpPr txBox="1"/>
          <p:nvPr/>
        </p:nvSpPr>
        <p:spPr>
          <a:xfrm>
            <a:off x="11709687" y="6380074"/>
            <a:ext cx="48231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4.</a:t>
            </a:r>
          </a:p>
        </p:txBody>
      </p:sp>
    </p:spTree>
    <p:extLst>
      <p:ext uri="{BB962C8B-B14F-4D97-AF65-F5344CB8AC3E}">
        <p14:creationId xmlns:p14="http://schemas.microsoft.com/office/powerpoint/2010/main" val="377271226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A50E727E-0FF3-DC41-9BFA-CFE57AF0DD03}"/>
              </a:ext>
            </a:extLst>
          </p:cNvPr>
          <p:cNvSpPr txBox="1">
            <a:spLocks/>
          </p:cNvSpPr>
          <p:nvPr/>
        </p:nvSpPr>
        <p:spPr>
          <a:xfrm>
            <a:off x="571887" y="1312617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endParaRPr lang="en-GB" dirty="0"/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9A0C3CF7-3F17-2F48-A2DD-6A73D8ED903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112937" y="-89559"/>
            <a:ext cx="12730655" cy="1325563"/>
          </a:xfrm>
        </p:spPr>
        <p:txBody>
          <a:bodyPr>
            <a:normAutofit/>
          </a:bodyPr>
          <a:lstStyle/>
          <a:p>
            <a:pPr algn="ctr"/>
            <a:r>
              <a:rPr lang="en-GB" sz="4000" u="sng" dirty="0"/>
              <a:t>2</a:t>
            </a:r>
            <a:r>
              <a:rPr lang="en-GB" sz="4000" u="sng" baseline="30000" dirty="0"/>
              <a:t>nd</a:t>
            </a:r>
            <a:r>
              <a:rPr lang="en-GB" sz="4000" u="sng" dirty="0"/>
              <a:t> Understanding and Skill: Effective communication.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364974DD-60D3-D247-981A-B3FF383F7241}"/>
              </a:ext>
            </a:extLst>
          </p:cNvPr>
          <p:cNvSpPr txBox="1"/>
          <p:nvPr/>
        </p:nvSpPr>
        <p:spPr>
          <a:xfrm>
            <a:off x="593479" y="1647154"/>
            <a:ext cx="593525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6600" dirty="0">
                <a:latin typeface="+mj-lt"/>
              </a:rPr>
              <a:t>S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D353D4A7-27E4-FD4B-96A8-82044D6C7DD9}"/>
              </a:ext>
            </a:extLst>
          </p:cNvPr>
          <p:cNvSpPr txBox="1"/>
          <p:nvPr/>
        </p:nvSpPr>
        <p:spPr>
          <a:xfrm>
            <a:off x="593478" y="2790137"/>
            <a:ext cx="593525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6600" dirty="0">
                <a:latin typeface="+mj-lt"/>
              </a:rPr>
              <a:t>T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EA39B545-BE1A-E746-9771-C5996A36747B}"/>
              </a:ext>
            </a:extLst>
          </p:cNvPr>
          <p:cNvSpPr txBox="1"/>
          <p:nvPr/>
        </p:nvSpPr>
        <p:spPr>
          <a:xfrm>
            <a:off x="593478" y="3933120"/>
            <a:ext cx="593525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6600" dirty="0">
                <a:latin typeface="+mj-lt"/>
              </a:rPr>
              <a:t>A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B332465B-973E-1447-9FCF-CDA80D5F8291}"/>
              </a:ext>
            </a:extLst>
          </p:cNvPr>
          <p:cNvSpPr txBox="1"/>
          <p:nvPr/>
        </p:nvSpPr>
        <p:spPr>
          <a:xfrm>
            <a:off x="593478" y="5151413"/>
            <a:ext cx="593525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6600" dirty="0">
                <a:latin typeface="+mj-lt"/>
              </a:rPr>
              <a:t>R</a:t>
            </a:r>
          </a:p>
        </p:txBody>
      </p:sp>
      <p:cxnSp>
        <p:nvCxnSpPr>
          <p:cNvPr id="15" name="Straight Arrow Connector 14">
            <a:extLst>
              <a:ext uri="{FF2B5EF4-FFF2-40B4-BE49-F238E27FC236}">
                <a16:creationId xmlns:a16="http://schemas.microsoft.com/office/drawing/2014/main" id="{AE815683-4391-3D48-8733-FBB089DA17EA}"/>
              </a:ext>
            </a:extLst>
          </p:cNvPr>
          <p:cNvCxnSpPr/>
          <p:nvPr/>
        </p:nvCxnSpPr>
        <p:spPr>
          <a:xfrm>
            <a:off x="1384227" y="2201152"/>
            <a:ext cx="1165412" cy="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6" name="Straight Arrow Connector 15">
            <a:extLst>
              <a:ext uri="{FF2B5EF4-FFF2-40B4-BE49-F238E27FC236}">
                <a16:creationId xmlns:a16="http://schemas.microsoft.com/office/drawing/2014/main" id="{809AED17-0FFD-8949-97CC-0B4BE548FFA0}"/>
              </a:ext>
            </a:extLst>
          </p:cNvPr>
          <p:cNvCxnSpPr/>
          <p:nvPr/>
        </p:nvCxnSpPr>
        <p:spPr>
          <a:xfrm>
            <a:off x="1384227" y="3344135"/>
            <a:ext cx="1165412" cy="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7" name="Straight Arrow Connector 16">
            <a:extLst>
              <a:ext uri="{FF2B5EF4-FFF2-40B4-BE49-F238E27FC236}">
                <a16:creationId xmlns:a16="http://schemas.microsoft.com/office/drawing/2014/main" id="{C4AA67FD-D9B9-7241-AFE0-C7DD599A38E6}"/>
              </a:ext>
            </a:extLst>
          </p:cNvPr>
          <p:cNvCxnSpPr/>
          <p:nvPr/>
        </p:nvCxnSpPr>
        <p:spPr>
          <a:xfrm>
            <a:off x="1384227" y="4511469"/>
            <a:ext cx="1165412" cy="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8" name="Straight Arrow Connector 17">
            <a:extLst>
              <a:ext uri="{FF2B5EF4-FFF2-40B4-BE49-F238E27FC236}">
                <a16:creationId xmlns:a16="http://schemas.microsoft.com/office/drawing/2014/main" id="{147C539C-EA5C-4A4B-BF31-6655C4B32D68}"/>
              </a:ext>
            </a:extLst>
          </p:cNvPr>
          <p:cNvCxnSpPr/>
          <p:nvPr/>
        </p:nvCxnSpPr>
        <p:spPr>
          <a:xfrm>
            <a:off x="1384227" y="5705411"/>
            <a:ext cx="1165412" cy="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9" name="Rectangle 18">
            <a:extLst>
              <a:ext uri="{FF2B5EF4-FFF2-40B4-BE49-F238E27FC236}">
                <a16:creationId xmlns:a16="http://schemas.microsoft.com/office/drawing/2014/main" id="{B0528867-29B2-514A-BE26-6F398F6A51D6}"/>
              </a:ext>
            </a:extLst>
          </p:cNvPr>
          <p:cNvSpPr/>
          <p:nvPr/>
        </p:nvSpPr>
        <p:spPr>
          <a:xfrm>
            <a:off x="3104029" y="9060842"/>
            <a:ext cx="6096000" cy="563231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 dirty="0">
                <a:solidFill>
                  <a:srgbClr val="121212"/>
                </a:solidFill>
                <a:latin typeface="Guardian Text Egyptian Web"/>
              </a:rPr>
              <a:t>• </a:t>
            </a:r>
            <a:r>
              <a:rPr lang="en-GB" b="1" dirty="0">
                <a:solidFill>
                  <a:srgbClr val="121212"/>
                </a:solidFill>
                <a:latin typeface="Guardian Text Egyptian Web"/>
              </a:rPr>
              <a:t>S</a:t>
            </a:r>
            <a:r>
              <a:rPr lang="en-GB" dirty="0">
                <a:solidFill>
                  <a:srgbClr val="121212"/>
                </a:solidFill>
                <a:latin typeface="Guardian Text Egyptian Web"/>
              </a:rPr>
              <a:t>ituation – set the context for your story. For example, “We were due to be delivering a presentation to a group of 30 interested industry players on our new product and Stuart, the guy due to deliver it, got stuck on a train from Birmingham.”</a:t>
            </a:r>
          </a:p>
          <a:p>
            <a:r>
              <a:rPr lang="en-GB" dirty="0">
                <a:solidFill>
                  <a:srgbClr val="121212"/>
                </a:solidFill>
                <a:latin typeface="Guardian Text Egyptian Web"/>
              </a:rPr>
              <a:t>• </a:t>
            </a:r>
            <a:r>
              <a:rPr lang="en-GB" b="1" dirty="0">
                <a:solidFill>
                  <a:srgbClr val="121212"/>
                </a:solidFill>
                <a:latin typeface="Guardian Text Egyptian Web"/>
              </a:rPr>
              <a:t>T</a:t>
            </a:r>
            <a:r>
              <a:rPr lang="en-GB" dirty="0">
                <a:solidFill>
                  <a:srgbClr val="121212"/>
                </a:solidFill>
                <a:latin typeface="Guardian Text Egyptian Web"/>
              </a:rPr>
              <a:t>ask – what was required of you. For example, “It was my responsibility to find an alternative so it didn’t reflect badly on the company and we didn’t waste the opportunity.”</a:t>
            </a:r>
          </a:p>
          <a:p>
            <a:r>
              <a:rPr lang="en-GB" dirty="0">
                <a:solidFill>
                  <a:srgbClr val="121212"/>
                </a:solidFill>
                <a:latin typeface="Guardian Text Egyptian Web"/>
              </a:rPr>
              <a:t>• </a:t>
            </a:r>
            <a:r>
              <a:rPr lang="en-GB" b="1" dirty="0">
                <a:solidFill>
                  <a:srgbClr val="121212"/>
                </a:solidFill>
                <a:latin typeface="Guardian Text Egyptian Web"/>
              </a:rPr>
              <a:t>A</a:t>
            </a:r>
            <a:r>
              <a:rPr lang="en-GB" dirty="0">
                <a:solidFill>
                  <a:srgbClr val="121212"/>
                </a:solidFill>
                <a:latin typeface="Guardian Text Egyptian Web"/>
              </a:rPr>
              <a:t>ctivity – what you actually did. For example, “I spoke to the event organisers to find out if they could change the running order. They agreed so we bought ourselves some time. I contacted Susan, another member of the team, who at a push could step in. She agreed to drop what she was doing and head to the event.”</a:t>
            </a:r>
          </a:p>
          <a:p>
            <a:r>
              <a:rPr lang="en-GB" dirty="0">
                <a:solidFill>
                  <a:srgbClr val="121212"/>
                </a:solidFill>
                <a:latin typeface="Guardian Text Egyptian Web"/>
              </a:rPr>
              <a:t>• </a:t>
            </a:r>
            <a:r>
              <a:rPr lang="en-GB" b="1" dirty="0">
                <a:solidFill>
                  <a:srgbClr val="121212"/>
                </a:solidFill>
                <a:latin typeface="Guardian Text Egyptian Web"/>
              </a:rPr>
              <a:t>R</a:t>
            </a:r>
            <a:r>
              <a:rPr lang="en-GB" dirty="0">
                <a:solidFill>
                  <a:srgbClr val="121212"/>
                </a:solidFill>
                <a:latin typeface="Guardian Text Egyptian Web"/>
              </a:rPr>
              <a:t>esult – how well the situation played out. For example, “Stuart didn’t make the meeting on time but we explained the problem to the delegates and Susan’s presentation went well – a bit rough around the edges but it was warmly received. Stuart managed to get there for the last 15 minutes to answer questions. As a result we gained some good contacts, at least two of which we converted into paying clients.”</a:t>
            </a:r>
            <a:endParaRPr lang="en-GB" b="0" i="0" dirty="0">
              <a:solidFill>
                <a:srgbClr val="121212"/>
              </a:solidFill>
              <a:effectLst/>
              <a:latin typeface="Guardian Text Egyptian Web"/>
            </a:endParaRP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929CB0C3-EBF8-1C4D-8B07-0357352B3135}"/>
              </a:ext>
            </a:extLst>
          </p:cNvPr>
          <p:cNvSpPr txBox="1"/>
          <p:nvPr/>
        </p:nvSpPr>
        <p:spPr>
          <a:xfrm>
            <a:off x="2896604" y="1813548"/>
            <a:ext cx="2741499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dirty="0">
                <a:latin typeface="+mj-lt"/>
              </a:rPr>
              <a:t>Situation 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D5F151B8-ECF8-1D41-BF46-8BA43426A3C4}"/>
              </a:ext>
            </a:extLst>
          </p:cNvPr>
          <p:cNvSpPr txBox="1"/>
          <p:nvPr/>
        </p:nvSpPr>
        <p:spPr>
          <a:xfrm>
            <a:off x="2896603" y="2935348"/>
            <a:ext cx="2741499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dirty="0">
                <a:latin typeface="+mj-lt"/>
              </a:rPr>
              <a:t>Task 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66D94D8F-BB0B-E64A-BBA4-86F5101169FA}"/>
              </a:ext>
            </a:extLst>
          </p:cNvPr>
          <p:cNvSpPr txBox="1"/>
          <p:nvPr/>
        </p:nvSpPr>
        <p:spPr>
          <a:xfrm>
            <a:off x="2896603" y="4102090"/>
            <a:ext cx="2741499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dirty="0">
                <a:latin typeface="+mj-lt"/>
              </a:rPr>
              <a:t>Activity 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B8D17AEA-0601-7741-8FFF-5341D96D2B6B}"/>
              </a:ext>
            </a:extLst>
          </p:cNvPr>
          <p:cNvSpPr txBox="1"/>
          <p:nvPr/>
        </p:nvSpPr>
        <p:spPr>
          <a:xfrm>
            <a:off x="2852607" y="5330228"/>
            <a:ext cx="2741499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dirty="0">
                <a:latin typeface="+mj-lt"/>
              </a:rPr>
              <a:t>Result </a:t>
            </a:r>
          </a:p>
        </p:txBody>
      </p:sp>
      <p:cxnSp>
        <p:nvCxnSpPr>
          <p:cNvPr id="24" name="Straight Connector 23">
            <a:extLst>
              <a:ext uri="{FF2B5EF4-FFF2-40B4-BE49-F238E27FC236}">
                <a16:creationId xmlns:a16="http://schemas.microsoft.com/office/drawing/2014/main" id="{3AC835E5-C449-B34F-A9D2-79451B55D1AC}"/>
              </a:ext>
            </a:extLst>
          </p:cNvPr>
          <p:cNvCxnSpPr/>
          <p:nvPr/>
        </p:nvCxnSpPr>
        <p:spPr>
          <a:xfrm>
            <a:off x="5363890" y="2166184"/>
            <a:ext cx="0" cy="4093225"/>
          </a:xfrm>
          <a:prstGeom prst="line">
            <a:avLst/>
          </a:prstGeom>
          <a:ln w="1905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25" name="Triangle 24">
            <a:extLst>
              <a:ext uri="{FF2B5EF4-FFF2-40B4-BE49-F238E27FC236}">
                <a16:creationId xmlns:a16="http://schemas.microsoft.com/office/drawing/2014/main" id="{C1E36FB2-6483-4C43-B75C-8485A34E74DD}"/>
              </a:ext>
            </a:extLst>
          </p:cNvPr>
          <p:cNvSpPr/>
          <p:nvPr/>
        </p:nvSpPr>
        <p:spPr>
          <a:xfrm>
            <a:off x="6030696" y="1696423"/>
            <a:ext cx="5771226" cy="4656814"/>
          </a:xfrm>
          <a:prstGeom prst="triangle">
            <a:avLst/>
          </a:prstGeom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27" name="Straight Connector 26">
            <a:extLst>
              <a:ext uri="{FF2B5EF4-FFF2-40B4-BE49-F238E27FC236}">
                <a16:creationId xmlns:a16="http://schemas.microsoft.com/office/drawing/2014/main" id="{D3875A66-B474-4D47-825C-4311E26B1D87}"/>
              </a:ext>
            </a:extLst>
          </p:cNvPr>
          <p:cNvCxnSpPr>
            <a:cxnSpLocks/>
          </p:cNvCxnSpPr>
          <p:nvPr/>
        </p:nvCxnSpPr>
        <p:spPr>
          <a:xfrm>
            <a:off x="7978498" y="3174800"/>
            <a:ext cx="1849221" cy="20059"/>
          </a:xfrm>
          <a:prstGeom prst="line">
            <a:avLst/>
          </a:prstGeom>
          <a:ln w="1270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8" name="Straight Connector 27">
            <a:extLst>
              <a:ext uri="{FF2B5EF4-FFF2-40B4-BE49-F238E27FC236}">
                <a16:creationId xmlns:a16="http://schemas.microsoft.com/office/drawing/2014/main" id="{E41BEC4E-5295-7345-B53C-C2BE8CF475B0}"/>
              </a:ext>
            </a:extLst>
          </p:cNvPr>
          <p:cNvCxnSpPr>
            <a:cxnSpLocks/>
          </p:cNvCxnSpPr>
          <p:nvPr/>
        </p:nvCxnSpPr>
        <p:spPr>
          <a:xfrm>
            <a:off x="7280497" y="4317274"/>
            <a:ext cx="3245221" cy="0"/>
          </a:xfrm>
          <a:prstGeom prst="line">
            <a:avLst/>
          </a:prstGeom>
          <a:ln w="1270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30" name="Straight Connector 29">
            <a:extLst>
              <a:ext uri="{FF2B5EF4-FFF2-40B4-BE49-F238E27FC236}">
                <a16:creationId xmlns:a16="http://schemas.microsoft.com/office/drawing/2014/main" id="{B32DCC83-B111-6447-8F38-61CBA7D42042}"/>
              </a:ext>
            </a:extLst>
          </p:cNvPr>
          <p:cNvCxnSpPr>
            <a:cxnSpLocks/>
          </p:cNvCxnSpPr>
          <p:nvPr/>
        </p:nvCxnSpPr>
        <p:spPr>
          <a:xfrm flipV="1">
            <a:off x="6596634" y="5439689"/>
            <a:ext cx="4612946" cy="1"/>
          </a:xfrm>
          <a:prstGeom prst="line">
            <a:avLst/>
          </a:prstGeom>
          <a:ln w="1270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34" name="TextBox 33">
            <a:extLst>
              <a:ext uri="{FF2B5EF4-FFF2-40B4-BE49-F238E27FC236}">
                <a16:creationId xmlns:a16="http://schemas.microsoft.com/office/drawing/2014/main" id="{998C4B03-14D6-6645-B4B2-B447C610CBD5}"/>
              </a:ext>
            </a:extLst>
          </p:cNvPr>
          <p:cNvSpPr txBox="1"/>
          <p:nvPr/>
        </p:nvSpPr>
        <p:spPr>
          <a:xfrm>
            <a:off x="8198384" y="2778438"/>
            <a:ext cx="150614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RESPONSE</a:t>
            </a:r>
          </a:p>
        </p:txBody>
      </p:sp>
      <p:sp>
        <p:nvSpPr>
          <p:cNvPr id="35" name="TextBox 34">
            <a:extLst>
              <a:ext uri="{FF2B5EF4-FFF2-40B4-BE49-F238E27FC236}">
                <a16:creationId xmlns:a16="http://schemas.microsoft.com/office/drawing/2014/main" id="{25215C44-1DCE-9D4D-A876-8B07E678DCEC}"/>
              </a:ext>
            </a:extLst>
          </p:cNvPr>
          <p:cNvSpPr txBox="1"/>
          <p:nvPr/>
        </p:nvSpPr>
        <p:spPr>
          <a:xfrm>
            <a:off x="8019624" y="3903563"/>
            <a:ext cx="241103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EVALUATION</a:t>
            </a:r>
          </a:p>
        </p:txBody>
      </p:sp>
      <p:sp>
        <p:nvSpPr>
          <p:cNvPr id="36" name="TextBox 35">
            <a:extLst>
              <a:ext uri="{FF2B5EF4-FFF2-40B4-BE49-F238E27FC236}">
                <a16:creationId xmlns:a16="http://schemas.microsoft.com/office/drawing/2014/main" id="{871171BC-42A2-4C44-9D48-C211FD4D877B}"/>
              </a:ext>
            </a:extLst>
          </p:cNvPr>
          <p:cNvSpPr txBox="1"/>
          <p:nvPr/>
        </p:nvSpPr>
        <p:spPr>
          <a:xfrm>
            <a:off x="7761149" y="5028688"/>
            <a:ext cx="241103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INTERPRATATION</a:t>
            </a:r>
          </a:p>
        </p:txBody>
      </p:sp>
      <p:sp>
        <p:nvSpPr>
          <p:cNvPr id="37" name="TextBox 36">
            <a:extLst>
              <a:ext uri="{FF2B5EF4-FFF2-40B4-BE49-F238E27FC236}">
                <a16:creationId xmlns:a16="http://schemas.microsoft.com/office/drawing/2014/main" id="{FBBB0D7F-4277-454C-9FD0-738F2E739FE2}"/>
              </a:ext>
            </a:extLst>
          </p:cNvPr>
          <p:cNvSpPr txBox="1"/>
          <p:nvPr/>
        </p:nvSpPr>
        <p:spPr>
          <a:xfrm>
            <a:off x="8234507" y="5976963"/>
            <a:ext cx="241103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SENSING</a:t>
            </a:r>
          </a:p>
        </p:txBody>
      </p:sp>
      <p:sp>
        <p:nvSpPr>
          <p:cNvPr id="38" name="Title 1">
            <a:extLst>
              <a:ext uri="{FF2B5EF4-FFF2-40B4-BE49-F238E27FC236}">
                <a16:creationId xmlns:a16="http://schemas.microsoft.com/office/drawing/2014/main" id="{E770FAA4-E805-C748-922B-085841D19ECE}"/>
              </a:ext>
            </a:extLst>
          </p:cNvPr>
          <p:cNvSpPr txBox="1">
            <a:spLocks/>
          </p:cNvSpPr>
          <p:nvPr/>
        </p:nvSpPr>
        <p:spPr>
          <a:xfrm>
            <a:off x="555270" y="848777"/>
            <a:ext cx="11193517" cy="8510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GB" sz="3200" dirty="0"/>
              <a:t>How do you effectively communicate?</a:t>
            </a:r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8F305F59-8434-5541-B4F2-F92907ED08EA}"/>
              </a:ext>
            </a:extLst>
          </p:cNvPr>
          <p:cNvSpPr txBox="1"/>
          <p:nvPr/>
        </p:nvSpPr>
        <p:spPr>
          <a:xfrm>
            <a:off x="11709687" y="6380074"/>
            <a:ext cx="48231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5.</a:t>
            </a:r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2A7B2012-75E4-B441-B861-82FC3D2B48CB}"/>
              </a:ext>
            </a:extLst>
          </p:cNvPr>
          <p:cNvSpPr txBox="1"/>
          <p:nvPr/>
        </p:nvSpPr>
        <p:spPr>
          <a:xfrm>
            <a:off x="593478" y="6350839"/>
            <a:ext cx="24847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(Higgins</a:t>
            </a:r>
            <a:r>
              <a:rPr lang="en-GB" i="1" dirty="0"/>
              <a:t>, </a:t>
            </a:r>
            <a:r>
              <a:rPr lang="en-GB" dirty="0"/>
              <a:t>2014)</a:t>
            </a:r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id="{BFA9BE5D-AB9D-434A-990D-564677908DD2}"/>
              </a:ext>
            </a:extLst>
          </p:cNvPr>
          <p:cNvSpPr txBox="1"/>
          <p:nvPr/>
        </p:nvSpPr>
        <p:spPr>
          <a:xfrm>
            <a:off x="6030696" y="6428101"/>
            <a:ext cx="24847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</a:t>
            </a:r>
            <a:r>
              <a:rPr lang="en-GB" dirty="0" err="1"/>
              <a:t>Steil</a:t>
            </a:r>
            <a:r>
              <a:rPr lang="en-GB" i="1" dirty="0"/>
              <a:t>, </a:t>
            </a:r>
            <a:r>
              <a:rPr lang="en-GB" dirty="0"/>
              <a:t>1983)</a:t>
            </a:r>
          </a:p>
        </p:txBody>
      </p:sp>
    </p:spTree>
    <p:extLst>
      <p:ext uri="{BB962C8B-B14F-4D97-AF65-F5344CB8AC3E}">
        <p14:creationId xmlns:p14="http://schemas.microsoft.com/office/powerpoint/2010/main" val="85693902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C99349-3580-0C4E-9966-0B9380AB06A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5253" y="0"/>
            <a:ext cx="10515600" cy="1325563"/>
          </a:xfrm>
        </p:spPr>
        <p:txBody>
          <a:bodyPr/>
          <a:lstStyle/>
          <a:p>
            <a:r>
              <a:rPr lang="en-GB" dirty="0"/>
              <a:t>Concluding Comments</a:t>
            </a: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2F841264-4146-7740-BF80-5CEAAE15BB7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3386" y="1084255"/>
            <a:ext cx="11645590" cy="2863821"/>
          </a:xfrm>
        </p:spPr>
        <p:txBody>
          <a:bodyPr>
            <a:normAutofit fontScale="97500"/>
          </a:bodyPr>
          <a:lstStyle/>
          <a:p>
            <a:pPr marL="0" indent="0">
              <a:buNone/>
            </a:pPr>
            <a:br>
              <a:rPr lang="en-GB" sz="2400" dirty="0"/>
            </a:br>
            <a:r>
              <a:rPr lang="en-GB" sz="2900" dirty="0">
                <a:latin typeface="+mj-lt"/>
              </a:rPr>
              <a:t>1</a:t>
            </a:r>
            <a:r>
              <a:rPr lang="en-GB" sz="2900" baseline="30000" dirty="0">
                <a:latin typeface="+mj-lt"/>
              </a:rPr>
              <a:t>st </a:t>
            </a:r>
            <a:r>
              <a:rPr lang="en-GB" sz="2900" dirty="0">
                <a:latin typeface="+mj-lt"/>
              </a:rPr>
              <a:t>Understanding and Skill:</a:t>
            </a:r>
          </a:p>
          <a:p>
            <a:pPr marL="0" indent="0">
              <a:buNone/>
            </a:pPr>
            <a:r>
              <a:rPr lang="en-GB" sz="2900" dirty="0">
                <a:latin typeface="+mj-lt"/>
              </a:rPr>
              <a:t>Identification of personal learning and development needs.</a:t>
            </a:r>
          </a:p>
          <a:p>
            <a:r>
              <a:rPr lang="en-GB" sz="2900" dirty="0">
                <a:latin typeface="+mj-lt"/>
              </a:rPr>
              <a:t>  Why is personal learning and development important?</a:t>
            </a:r>
          </a:p>
          <a:p>
            <a:r>
              <a:rPr lang="en-GB" sz="2900" dirty="0">
                <a:latin typeface="+mj-lt"/>
              </a:rPr>
              <a:t>  Personal Development Plan</a:t>
            </a: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B412144A-9FFB-F343-A61F-09D8435CFDB1}"/>
              </a:ext>
            </a:extLst>
          </p:cNvPr>
          <p:cNvSpPr txBox="1">
            <a:spLocks/>
          </p:cNvSpPr>
          <p:nvPr/>
        </p:nvSpPr>
        <p:spPr>
          <a:xfrm>
            <a:off x="323386" y="3233855"/>
            <a:ext cx="11084312" cy="362414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lnSpc>
                <a:spcPct val="100000"/>
              </a:lnSpc>
            </a:pPr>
            <a:endParaRPr lang="en-GB" sz="2800" dirty="0"/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FD4143C3-53EF-3E45-9344-909AA2E03911}"/>
              </a:ext>
            </a:extLst>
          </p:cNvPr>
          <p:cNvSpPr txBox="1">
            <a:spLocks/>
          </p:cNvSpPr>
          <p:nvPr/>
        </p:nvSpPr>
        <p:spPr>
          <a:xfrm>
            <a:off x="305253" y="3885585"/>
            <a:ext cx="11645590" cy="2863821"/>
          </a:xfrm>
          <a:prstGeom prst="rect">
            <a:avLst/>
          </a:prstGeom>
        </p:spPr>
        <p:txBody>
          <a:bodyPr vert="horz" lIns="91440" tIns="45720" rIns="91440" bIns="45720" rtlCol="0">
            <a:normAutofit fontScale="975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br>
              <a:rPr lang="en-GB" sz="2400" dirty="0"/>
            </a:br>
            <a:r>
              <a:rPr lang="en-GB" sz="2900" dirty="0">
                <a:latin typeface="+mj-lt"/>
              </a:rPr>
              <a:t>2</a:t>
            </a:r>
            <a:r>
              <a:rPr lang="en-GB" sz="2900" baseline="30000" dirty="0">
                <a:latin typeface="+mj-lt"/>
              </a:rPr>
              <a:t>nd </a:t>
            </a:r>
            <a:r>
              <a:rPr lang="en-GB" sz="2900" dirty="0">
                <a:latin typeface="+mj-lt"/>
              </a:rPr>
              <a:t>Understanding and Skill: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en-GB" sz="2900" dirty="0">
                <a:latin typeface="+mj-lt"/>
              </a:rPr>
              <a:t>Effective Communication.</a:t>
            </a:r>
          </a:p>
          <a:p>
            <a:r>
              <a:rPr lang="en-GB" sz="2900" dirty="0">
                <a:latin typeface="+mj-lt"/>
              </a:rPr>
              <a:t>  Why is personal learning and development important?</a:t>
            </a:r>
          </a:p>
          <a:p>
            <a:r>
              <a:rPr lang="en-GB" sz="2900" dirty="0">
                <a:latin typeface="+mj-lt"/>
              </a:rPr>
              <a:t>  STAR Technique</a:t>
            </a:r>
            <a:endParaRPr lang="en-GB" sz="2500" dirty="0">
              <a:latin typeface="+mj-lt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E7FA92A3-F38C-4345-BCD9-9C58AEB7DF04}"/>
              </a:ext>
            </a:extLst>
          </p:cNvPr>
          <p:cNvSpPr txBox="1"/>
          <p:nvPr/>
        </p:nvSpPr>
        <p:spPr>
          <a:xfrm>
            <a:off x="11709687" y="6380074"/>
            <a:ext cx="48231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6.</a:t>
            </a:r>
          </a:p>
        </p:txBody>
      </p:sp>
    </p:spTree>
    <p:extLst>
      <p:ext uri="{BB962C8B-B14F-4D97-AF65-F5344CB8AC3E}">
        <p14:creationId xmlns:p14="http://schemas.microsoft.com/office/powerpoint/2010/main" val="10313637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AB5299-5777-4F4B-87B1-81A0D24DCB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5181" y="-28391"/>
            <a:ext cx="10515600" cy="1325563"/>
          </a:xfrm>
        </p:spPr>
        <p:txBody>
          <a:bodyPr/>
          <a:lstStyle/>
          <a:p>
            <a:r>
              <a:rPr lang="en-GB" dirty="0"/>
              <a:t>Reference List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498BF4B-A3CB-9B48-BE10-AC88F270BDA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5181" y="852408"/>
            <a:ext cx="11098619" cy="5699000"/>
          </a:xfrm>
        </p:spPr>
        <p:txBody>
          <a:bodyPr>
            <a:normAutofit lnSpcReduction="10000"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Becker, G (1993) ‘Nobel Lecture: The Economic way of looking at behaviour’, </a:t>
            </a:r>
            <a:r>
              <a:rPr lang="en-GB" sz="12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Journal of Political Economy</a:t>
            </a: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101, pp. 385-409				DOI: 10.1086/261880 (Accessed 10</a:t>
            </a:r>
            <a:r>
              <a:rPr lang="en-GB" sz="1200" baseline="30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</a:t>
            </a: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October 2019) 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GB" sz="12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Bonaccio</a:t>
            </a: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S., O’Reilly, J., O’Sullivan. &amp; </a:t>
            </a:r>
            <a:r>
              <a:rPr lang="en-GB" sz="12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Chiocchio</a:t>
            </a: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F. (2016) ‘Nonverbal Behaviour and Communication in the Workplace: A Review and an			Agenda for Research’, </a:t>
            </a:r>
            <a:r>
              <a:rPr lang="en-GB" sz="12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Journal of Management, </a:t>
            </a: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42(5), pp. 1044-1074. DOI: 10.1177/0149206315621146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Cottrell, S (2015) </a:t>
            </a:r>
            <a:r>
              <a:rPr lang="en-GB" sz="12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Skills for Success: Personal Development and Employability.</a:t>
            </a: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London: Palgrave Macmillan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Higgins, M. (2014) ‘Using the Star technique to shine at interviews: a how-to guide’, </a:t>
            </a:r>
            <a:r>
              <a:rPr lang="en-GB" sz="12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Guardian, </a:t>
            </a: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10 March. 					Available at: https://www.theguardian.com/careers/careers-blog/star-technique-competency-based-interview (Accessed 10</a:t>
            </a:r>
            <a:r>
              <a:rPr lang="en-GB" sz="1200" baseline="30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</a:t>
            </a: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October 2019)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Maslow, A (1943) ‘A theory of Human Motivation’, </a:t>
            </a:r>
            <a:r>
              <a:rPr lang="en-GB" sz="12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Psychological Review</a:t>
            </a: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50, pp. 370-396.</a:t>
            </a: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	DOI: 10.1037/h0054346 (Accessed 10</a:t>
            </a:r>
            <a:r>
              <a:rPr lang="en-GB" sz="1200" baseline="30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</a:t>
            </a: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October 2019)</a:t>
            </a: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Pembrokeshire College (2019)  </a:t>
            </a:r>
            <a:r>
              <a:rPr lang="en-GB" sz="12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Access to Higher Education Diploma (Computer Science). </a:t>
            </a: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Available at </a:t>
            </a:r>
            <a:r>
              <a:rPr lang="en-GB" sz="1200" dirty="0"/>
              <a:t>https://www.pembrokeshire.ac.uk/product/access-to-higher-education-	diploma-computer-science/ </a:t>
            </a: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(Accessed 10</a:t>
            </a:r>
            <a:r>
              <a:rPr lang="en-GB" sz="1200" baseline="30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</a:t>
            </a: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October 2019)</a:t>
            </a: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Pembrokeshire County Council (2019) </a:t>
            </a:r>
            <a:r>
              <a:rPr lang="en-GB" sz="12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Activity Support Worker Job Description. </a:t>
            </a: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Available at 	https://jobs.pembrokeshire.gov.uk/tlive_webrecruitment/wrd/run/ETREC107GF.open?VACANCY_ID%3d930388AkvW%1BUSES	SION=3F38BD9FF5854173B488975ED3B1ACFF&amp;WVID=7472197Xwc&amp;LANG=USA</a:t>
            </a:r>
            <a:r>
              <a:rPr lang="en-GB" sz="12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(Accessed 10</a:t>
            </a:r>
            <a:r>
              <a:rPr lang="en-GB" sz="1200" baseline="30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</a:t>
            </a: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October 2019)</a:t>
            </a: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Pembrokeshire County Council (2018) </a:t>
            </a:r>
            <a:r>
              <a:rPr lang="en-GB" sz="12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Safeguarding Children, Young People and Adults is everybody’s business. </a:t>
            </a: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Available at: </a:t>
            </a:r>
            <a:r>
              <a:rPr lang="en-GB" sz="1200" dirty="0"/>
              <a:t>https://www.pembrokeshire.gov.uk/safeguarding-	adults-and-children </a:t>
            </a: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(Accessed 10</a:t>
            </a:r>
            <a:r>
              <a:rPr lang="en-GB" sz="1200" baseline="30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</a:t>
            </a: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October 2019)</a:t>
            </a: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en-GB" sz="13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Steil</a:t>
            </a:r>
            <a:r>
              <a:rPr lang="en-GB" sz="13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L., Barker, L. &amp; Watson, K. (1983) </a:t>
            </a:r>
            <a:r>
              <a:rPr lang="en-GB" sz="13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Effective Listening: Key to Your Success. </a:t>
            </a:r>
            <a:r>
              <a:rPr lang="en-GB" sz="13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United States: McGraw Hill Education</a:t>
            </a:r>
            <a:r>
              <a:rPr lang="en-GB" sz="13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endParaRPr lang="en-GB" sz="13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Williams, A., Reed, H., Rees, G. &amp; </a:t>
            </a:r>
            <a:r>
              <a:rPr lang="en-GB" sz="12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Segrott</a:t>
            </a: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J. (2018) ‘Improving relationship-based practice , practitioner confidence and family engagement skills through restorative approach 	training’, </a:t>
            </a:r>
            <a:r>
              <a:rPr lang="en-GB" sz="12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Children and Youth Services Review</a:t>
            </a: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93, pp. 170-177. DOI: 10.1016/j.childyouth.2018.07.014 (Accessed 10</a:t>
            </a:r>
            <a:r>
              <a:rPr lang="en-GB" sz="1200" baseline="30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</a:t>
            </a: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October 2019)</a:t>
            </a: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endParaRPr lang="en-GB" sz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endParaRPr lang="en-GB" sz="1400" i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84450EC-ADDB-A54A-BA20-DC75FB2CE9F1}"/>
              </a:ext>
            </a:extLst>
          </p:cNvPr>
          <p:cNvSpPr txBox="1"/>
          <p:nvPr/>
        </p:nvSpPr>
        <p:spPr>
          <a:xfrm>
            <a:off x="11709687" y="6380074"/>
            <a:ext cx="48231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7.</a:t>
            </a:r>
          </a:p>
        </p:txBody>
      </p:sp>
    </p:spTree>
    <p:extLst>
      <p:ext uri="{BB962C8B-B14F-4D97-AF65-F5344CB8AC3E}">
        <p14:creationId xmlns:p14="http://schemas.microsoft.com/office/powerpoint/2010/main" val="182296900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1791</TotalTime>
  <Words>394</Words>
  <Application>Microsoft Macintosh PowerPoint</Application>
  <PresentationFormat>Widescreen</PresentationFormat>
  <Paragraphs>121</Paragraphs>
  <Slides>8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4" baseType="lpstr">
      <vt:lpstr>Arial</vt:lpstr>
      <vt:lpstr>Calibri</vt:lpstr>
      <vt:lpstr>Calibri Light</vt:lpstr>
      <vt:lpstr>Guardian Text Egyptian Web</vt:lpstr>
      <vt:lpstr>Times New Roman</vt:lpstr>
      <vt:lpstr>Office Theme</vt:lpstr>
      <vt:lpstr>Chloe Lewis 1702405</vt:lpstr>
      <vt:lpstr>Job Role: Activity Support Worker</vt:lpstr>
      <vt:lpstr>1st Understanding and Skill: Identification of personal learning and development needs. </vt:lpstr>
      <vt:lpstr>1st Understanding and Skill: Identification of personal learning and development needs. </vt:lpstr>
      <vt:lpstr>2nd Understanding and Skill: Effective communication.</vt:lpstr>
      <vt:lpstr>2nd Understanding and Skill: Effective communication.</vt:lpstr>
      <vt:lpstr>Concluding Comments</vt:lpstr>
      <vt:lpstr>Reference List</vt:lpstr>
    </vt:vector>
  </TitlesOfParts>
  <Company/>
  <LinksUpToDate>false</LinksUpToDate>
  <SharedDoc>false</SharedDoc>
  <HyperlinksChanged>false</HyperlinksChanged>
  <AppVersion>16.0016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Chloe Lewis</dc:title>
  <dc:creator>Chloe Lewis (1702405)</dc:creator>
  <cp:lastModifiedBy>Chloe Lewis (1702405)</cp:lastModifiedBy>
  <cp:revision>53</cp:revision>
  <dcterms:created xsi:type="dcterms:W3CDTF">2019-10-15T10:31:53Z</dcterms:created>
  <dcterms:modified xsi:type="dcterms:W3CDTF">2019-10-16T16:26:23Z</dcterms:modified>
</cp:coreProperties>
</file>