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4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6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0" r:id="rId5"/>
    <p:sldMasterId id="2147483712" r:id="rId6"/>
    <p:sldMasterId id="2147483724" r:id="rId7"/>
  </p:sldMasterIdLst>
  <p:notesMasterIdLst>
    <p:notesMasterId r:id="rId63"/>
  </p:notesMasterIdLst>
  <p:sldIdLst>
    <p:sldId id="370" r:id="rId8"/>
    <p:sldId id="258" r:id="rId9"/>
    <p:sldId id="340" r:id="rId10"/>
    <p:sldId id="554" r:id="rId11"/>
    <p:sldId id="363" r:id="rId12"/>
    <p:sldId id="553" r:id="rId13"/>
    <p:sldId id="299" r:id="rId14"/>
    <p:sldId id="555" r:id="rId15"/>
    <p:sldId id="559" r:id="rId16"/>
    <p:sldId id="560" r:id="rId17"/>
    <p:sldId id="561" r:id="rId18"/>
    <p:sldId id="562" r:id="rId19"/>
    <p:sldId id="336" r:id="rId20"/>
    <p:sldId id="342" r:id="rId21"/>
    <p:sldId id="269" r:id="rId22"/>
    <p:sldId id="270" r:id="rId23"/>
    <p:sldId id="271" r:id="rId24"/>
    <p:sldId id="361" r:id="rId25"/>
    <p:sldId id="273" r:id="rId26"/>
    <p:sldId id="277" r:id="rId27"/>
    <p:sldId id="337" r:id="rId28"/>
    <p:sldId id="366" r:id="rId29"/>
    <p:sldId id="563" r:id="rId30"/>
    <p:sldId id="278" r:id="rId31"/>
    <p:sldId id="364" r:id="rId32"/>
    <p:sldId id="279" r:id="rId33"/>
    <p:sldId id="365" r:id="rId34"/>
    <p:sldId id="344" r:id="rId35"/>
    <p:sldId id="345" r:id="rId36"/>
    <p:sldId id="282" r:id="rId37"/>
    <p:sldId id="346" r:id="rId38"/>
    <p:sldId id="356" r:id="rId39"/>
    <p:sldId id="367" r:id="rId40"/>
    <p:sldId id="284" r:id="rId41"/>
    <p:sldId id="285" r:id="rId42"/>
    <p:sldId id="368" r:id="rId43"/>
    <p:sldId id="354" r:id="rId44"/>
    <p:sldId id="275" r:id="rId45"/>
    <p:sldId id="359" r:id="rId46"/>
    <p:sldId id="360" r:id="rId47"/>
    <p:sldId id="564" r:id="rId48"/>
    <p:sldId id="259" r:id="rId49"/>
    <p:sldId id="296" r:id="rId50"/>
    <p:sldId id="289" r:id="rId51"/>
    <p:sldId id="291" r:id="rId52"/>
    <p:sldId id="292" r:id="rId53"/>
    <p:sldId id="293" r:id="rId54"/>
    <p:sldId id="349" r:id="rId55"/>
    <p:sldId id="301" r:id="rId56"/>
    <p:sldId id="357" r:id="rId57"/>
    <p:sldId id="266" r:id="rId58"/>
    <p:sldId id="355" r:id="rId59"/>
    <p:sldId id="369" r:id="rId60"/>
    <p:sldId id="334" r:id="rId61"/>
    <p:sldId id="343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9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63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61" Type="http://schemas.openxmlformats.org/officeDocument/2006/relationships/slide" Target="slides/slide54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presProps" Target="presProp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tableStyles" Target="tableStyles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The Electorate as a Percentage of the Adult Population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Electorate</c:v>
                </c:pt>
              </c:strCache>
            </c:strRef>
          </c:tx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Sheet1!$A$2:$A$7</c:f>
              <c:numCache>
                <c:formatCode>General</c:formatCode>
                <c:ptCount val="6"/>
                <c:pt idx="0">
                  <c:v>1831</c:v>
                </c:pt>
                <c:pt idx="1">
                  <c:v>1832</c:v>
                </c:pt>
                <c:pt idx="2">
                  <c:v>1868</c:v>
                </c:pt>
                <c:pt idx="3">
                  <c:v>1886</c:v>
                </c:pt>
                <c:pt idx="4">
                  <c:v>1921</c:v>
                </c:pt>
                <c:pt idx="5">
                  <c:v>1931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4.4000000000000004</c:v>
                </c:pt>
                <c:pt idx="1">
                  <c:v>7.1</c:v>
                </c:pt>
                <c:pt idx="2">
                  <c:v>16.399999999999999</c:v>
                </c:pt>
                <c:pt idx="3">
                  <c:v>28.5</c:v>
                </c:pt>
                <c:pt idx="4">
                  <c:v>74</c:v>
                </c:pt>
                <c:pt idx="5">
                  <c:v>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848-43C7-9396-BFCBEB5F8DDF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1244081423"/>
        <c:axId val="1244593535"/>
      </c:barChart>
      <c:catAx>
        <c:axId val="124408142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44593535"/>
        <c:crosses val="autoZero"/>
        <c:auto val="1"/>
        <c:lblAlgn val="ctr"/>
        <c:lblOffset val="100"/>
        <c:noMultiLvlLbl val="0"/>
      </c:catAx>
      <c:valAx>
        <c:axId val="1244593535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124408142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 sz="2000"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image" Target="../media/image23.png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image" Target="../media/image23.png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4E915F-AFD9-4C7C-B194-09349E38C65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139F31B-1ED5-471E-9D58-01FAC1D3E27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Local</a:t>
          </a:r>
          <a:endParaRPr lang="en-US" dirty="0"/>
        </a:p>
      </dgm:t>
    </dgm:pt>
    <dgm:pt modelId="{6DC97A66-56C0-4A5E-A3E9-B4C15AD47B2F}" type="parTrans" cxnId="{6BB1ECAC-847C-4D0B-A989-1EA664A161EC}">
      <dgm:prSet/>
      <dgm:spPr/>
      <dgm:t>
        <a:bodyPr/>
        <a:lstStyle/>
        <a:p>
          <a:endParaRPr lang="en-US"/>
        </a:p>
      </dgm:t>
    </dgm:pt>
    <dgm:pt modelId="{87A1DAB4-E422-49ED-9A69-A07F6E432AA7}" type="sibTrans" cxnId="{6BB1ECAC-847C-4D0B-A989-1EA664A161EC}">
      <dgm:prSet/>
      <dgm:spPr/>
      <dgm:t>
        <a:bodyPr/>
        <a:lstStyle/>
        <a:p>
          <a:endParaRPr lang="en-US"/>
        </a:p>
      </dgm:t>
    </dgm:pt>
    <dgm:pt modelId="{E7CF3579-B0EB-4564-BB82-366012E9B0E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Regional</a:t>
          </a:r>
          <a:endParaRPr lang="en-US"/>
        </a:p>
      </dgm:t>
    </dgm:pt>
    <dgm:pt modelId="{3AD3613B-0DBC-40DB-BFA9-E27C0EBB082B}" type="parTrans" cxnId="{86D7B985-D335-4EF9-8BB9-74F860616071}">
      <dgm:prSet/>
      <dgm:spPr/>
      <dgm:t>
        <a:bodyPr/>
        <a:lstStyle/>
        <a:p>
          <a:endParaRPr lang="en-US"/>
        </a:p>
      </dgm:t>
    </dgm:pt>
    <dgm:pt modelId="{A28AD043-F454-438F-9534-CBDFEE543D29}" type="sibTrans" cxnId="{86D7B985-D335-4EF9-8BB9-74F860616071}">
      <dgm:prSet/>
      <dgm:spPr/>
      <dgm:t>
        <a:bodyPr/>
        <a:lstStyle/>
        <a:p>
          <a:endParaRPr lang="en-US"/>
        </a:p>
      </dgm:t>
    </dgm:pt>
    <dgm:pt modelId="{41EF3AF7-4B94-486F-B02B-40F4737C390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solidFill>
                <a:srgbClr val="7030A0"/>
              </a:solidFill>
            </a:rPr>
            <a:t>National</a:t>
          </a:r>
          <a:endParaRPr lang="en-US" dirty="0">
            <a:solidFill>
              <a:srgbClr val="7030A0"/>
            </a:solidFill>
          </a:endParaRPr>
        </a:p>
      </dgm:t>
    </dgm:pt>
    <dgm:pt modelId="{4358DCAD-1743-470F-BDE3-83633BBA4D81}" type="parTrans" cxnId="{F66216E5-FCF3-458C-BEB0-4802675FA696}">
      <dgm:prSet/>
      <dgm:spPr/>
      <dgm:t>
        <a:bodyPr/>
        <a:lstStyle/>
        <a:p>
          <a:endParaRPr lang="en-US"/>
        </a:p>
      </dgm:t>
    </dgm:pt>
    <dgm:pt modelId="{F9434470-6804-4BF1-B600-26525BC65ACE}" type="sibTrans" cxnId="{F66216E5-FCF3-458C-BEB0-4802675FA696}">
      <dgm:prSet/>
      <dgm:spPr/>
      <dgm:t>
        <a:bodyPr/>
        <a:lstStyle/>
        <a:p>
          <a:endParaRPr lang="en-US"/>
        </a:p>
      </dgm:t>
    </dgm:pt>
    <dgm:pt modelId="{4D8F8D1F-7BF4-4B86-924E-C8FC13706DD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Community</a:t>
          </a:r>
        </a:p>
      </dgm:t>
    </dgm:pt>
    <dgm:pt modelId="{D1DEBDDF-0F48-49DE-887E-8BA3B8A9F88C}" type="parTrans" cxnId="{C129D4BB-6CD0-4E33-8C42-784DCEF50233}">
      <dgm:prSet/>
      <dgm:spPr/>
      <dgm:t>
        <a:bodyPr/>
        <a:lstStyle/>
        <a:p>
          <a:endParaRPr lang="en-GB"/>
        </a:p>
      </dgm:t>
    </dgm:pt>
    <dgm:pt modelId="{56F36BE9-91FC-45BF-985B-001D6881A79A}" type="sibTrans" cxnId="{C129D4BB-6CD0-4E33-8C42-784DCEF50233}">
      <dgm:prSet/>
      <dgm:spPr/>
      <dgm:t>
        <a:bodyPr/>
        <a:lstStyle/>
        <a:p>
          <a:endParaRPr lang="en-GB"/>
        </a:p>
      </dgm:t>
    </dgm:pt>
    <dgm:pt modelId="{657904B0-0FB6-4977-8E1A-0C482C869B9A}" type="pres">
      <dgm:prSet presAssocID="{774E915F-AFD9-4C7C-B194-09349E38C656}" presName="root" presStyleCnt="0">
        <dgm:presLayoutVars>
          <dgm:dir/>
          <dgm:resizeHandles val="exact"/>
        </dgm:presLayoutVars>
      </dgm:prSet>
      <dgm:spPr/>
    </dgm:pt>
    <dgm:pt modelId="{3243C21C-6E08-4072-9F0C-E9E9C4B2D6E0}" type="pres">
      <dgm:prSet presAssocID="{4D8F8D1F-7BF4-4B86-924E-C8FC13706DD7}" presName="compNode" presStyleCnt="0"/>
      <dgm:spPr/>
    </dgm:pt>
    <dgm:pt modelId="{E109FE76-8070-420F-915A-4DB39B287B9A}" type="pres">
      <dgm:prSet presAssocID="{4D8F8D1F-7BF4-4B86-924E-C8FC13706DD7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C7F107B-ADE2-4A5A-AD39-400EB6424715}" type="pres">
      <dgm:prSet presAssocID="{4D8F8D1F-7BF4-4B86-924E-C8FC13706D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92196DD2-5BF4-42C1-847C-25DE84258F3D}" type="pres">
      <dgm:prSet presAssocID="{4D8F8D1F-7BF4-4B86-924E-C8FC13706DD7}" presName="spaceRect" presStyleCnt="0"/>
      <dgm:spPr/>
    </dgm:pt>
    <dgm:pt modelId="{DC53EB3B-0321-48F4-BCE4-1FFBE61898DB}" type="pres">
      <dgm:prSet presAssocID="{4D8F8D1F-7BF4-4B86-924E-C8FC13706DD7}" presName="textRect" presStyleLbl="revTx" presStyleIdx="0" presStyleCnt="4">
        <dgm:presLayoutVars>
          <dgm:chMax val="1"/>
          <dgm:chPref val="1"/>
        </dgm:presLayoutVars>
      </dgm:prSet>
      <dgm:spPr/>
    </dgm:pt>
    <dgm:pt modelId="{EBD38057-D46D-49B3-9647-9FB20456C50F}" type="pres">
      <dgm:prSet presAssocID="{56F36BE9-91FC-45BF-985B-001D6881A79A}" presName="sibTrans" presStyleCnt="0"/>
      <dgm:spPr/>
    </dgm:pt>
    <dgm:pt modelId="{59A500F6-4847-418A-9349-17DDF74FE39D}" type="pres">
      <dgm:prSet presAssocID="{C139F31B-1ED5-471E-9D58-01FAC1D3E272}" presName="compNode" presStyleCnt="0"/>
      <dgm:spPr/>
    </dgm:pt>
    <dgm:pt modelId="{B371992C-86CA-4D38-B9F7-ACDD42E03C20}" type="pres">
      <dgm:prSet presAssocID="{C139F31B-1ED5-471E-9D58-01FAC1D3E272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DC28F9B-78B9-4FF2-AE4A-52DB2930314A}" type="pres">
      <dgm:prSet presAssocID="{C139F31B-1ED5-471E-9D58-01FAC1D3E272}" presName="iconRect" presStyleLbl="nod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4AC2033-A0D3-4BED-B277-01A8560ACFD7}" type="pres">
      <dgm:prSet presAssocID="{C139F31B-1ED5-471E-9D58-01FAC1D3E272}" presName="spaceRect" presStyleCnt="0"/>
      <dgm:spPr/>
    </dgm:pt>
    <dgm:pt modelId="{11224EA7-60D7-4752-8992-30781007B5BC}" type="pres">
      <dgm:prSet presAssocID="{C139F31B-1ED5-471E-9D58-01FAC1D3E272}" presName="textRect" presStyleLbl="revTx" presStyleIdx="1" presStyleCnt="4">
        <dgm:presLayoutVars>
          <dgm:chMax val="1"/>
          <dgm:chPref val="1"/>
        </dgm:presLayoutVars>
      </dgm:prSet>
      <dgm:spPr/>
    </dgm:pt>
    <dgm:pt modelId="{1FDF3DA3-7D49-4D95-B2C9-9F674E4017C7}" type="pres">
      <dgm:prSet presAssocID="{87A1DAB4-E422-49ED-9A69-A07F6E432AA7}" presName="sibTrans" presStyleCnt="0"/>
      <dgm:spPr/>
    </dgm:pt>
    <dgm:pt modelId="{9A6EBDE0-C5B0-4A6D-A681-6284587EF4E3}" type="pres">
      <dgm:prSet presAssocID="{E7CF3579-B0EB-4564-BB82-366012E9B0EF}" presName="compNode" presStyleCnt="0"/>
      <dgm:spPr/>
    </dgm:pt>
    <dgm:pt modelId="{3ABBCCFC-B2F4-49BF-8601-84D2CB53C480}" type="pres">
      <dgm:prSet presAssocID="{E7CF3579-B0EB-4564-BB82-366012E9B0EF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D56F09B-519E-4AED-BD54-49D1042768F8}" type="pres">
      <dgm:prSet presAssocID="{E7CF3579-B0EB-4564-BB82-366012E9B0EF}" presName="iconRect" presStyleLbl="node1" presStyleIdx="2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compass"/>
        </a:ext>
      </dgm:extLst>
    </dgm:pt>
    <dgm:pt modelId="{95C7985E-413E-4110-BFFB-D740803C4D19}" type="pres">
      <dgm:prSet presAssocID="{E7CF3579-B0EB-4564-BB82-366012E9B0EF}" presName="spaceRect" presStyleCnt="0"/>
      <dgm:spPr/>
    </dgm:pt>
    <dgm:pt modelId="{ED393EA8-BD01-43A6-A9C7-99EA5644EAB6}" type="pres">
      <dgm:prSet presAssocID="{E7CF3579-B0EB-4564-BB82-366012E9B0EF}" presName="textRect" presStyleLbl="revTx" presStyleIdx="2" presStyleCnt="4">
        <dgm:presLayoutVars>
          <dgm:chMax val="1"/>
          <dgm:chPref val="1"/>
        </dgm:presLayoutVars>
      </dgm:prSet>
      <dgm:spPr/>
    </dgm:pt>
    <dgm:pt modelId="{2213C3CF-BD08-4A85-864C-2492E7949D1B}" type="pres">
      <dgm:prSet presAssocID="{A28AD043-F454-438F-9534-CBDFEE543D29}" presName="sibTrans" presStyleCnt="0"/>
      <dgm:spPr/>
    </dgm:pt>
    <dgm:pt modelId="{CB9D1B1B-F0E4-4A87-B762-72547CBF35AE}" type="pres">
      <dgm:prSet presAssocID="{41EF3AF7-4B94-486F-B02B-40F4737C3903}" presName="compNode" presStyleCnt="0"/>
      <dgm:spPr/>
    </dgm:pt>
    <dgm:pt modelId="{2FD3C946-AE08-4D21-A51C-E3C9F46EF430}" type="pres">
      <dgm:prSet presAssocID="{41EF3AF7-4B94-486F-B02B-40F4737C390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  <a:solidFill>
          <a:srgbClr val="7030A0"/>
        </a:solidFill>
      </dgm:spPr>
    </dgm:pt>
    <dgm:pt modelId="{4D0CB262-E171-4C8C-B73D-FC489D744E8E}" type="pres">
      <dgm:prSet presAssocID="{41EF3AF7-4B94-486F-B02B-40F4737C3903}" presName="iconRect" presStyleLbl="node1" presStyleIdx="3" presStyleCnt="4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F58DAAA9-1D67-4391-886C-9B7A55D37560}" type="pres">
      <dgm:prSet presAssocID="{41EF3AF7-4B94-486F-B02B-40F4737C3903}" presName="spaceRect" presStyleCnt="0"/>
      <dgm:spPr/>
    </dgm:pt>
    <dgm:pt modelId="{ECF1AAAE-D9FD-473C-A78A-9FCB2BC4079E}" type="pres">
      <dgm:prSet presAssocID="{41EF3AF7-4B94-486F-B02B-40F4737C390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1295C55-DF33-4336-99A1-9733B8937E56}" type="presOf" srcId="{41EF3AF7-4B94-486F-B02B-40F4737C3903}" destId="{ECF1AAAE-D9FD-473C-A78A-9FCB2BC4079E}" srcOrd="0" destOrd="0" presId="urn:microsoft.com/office/officeart/2018/5/layout/IconLeafLabelList"/>
    <dgm:cxn modelId="{D2DF1B59-300E-49C5-94AA-23B072627773}" type="presOf" srcId="{E7CF3579-B0EB-4564-BB82-366012E9B0EF}" destId="{ED393EA8-BD01-43A6-A9C7-99EA5644EAB6}" srcOrd="0" destOrd="0" presId="urn:microsoft.com/office/officeart/2018/5/layout/IconLeafLabelList"/>
    <dgm:cxn modelId="{86D7B985-D335-4EF9-8BB9-74F860616071}" srcId="{774E915F-AFD9-4C7C-B194-09349E38C656}" destId="{E7CF3579-B0EB-4564-BB82-366012E9B0EF}" srcOrd="2" destOrd="0" parTransId="{3AD3613B-0DBC-40DB-BFA9-E27C0EBB082B}" sibTransId="{A28AD043-F454-438F-9534-CBDFEE543D29}"/>
    <dgm:cxn modelId="{6BB1ECAC-847C-4D0B-A989-1EA664A161EC}" srcId="{774E915F-AFD9-4C7C-B194-09349E38C656}" destId="{C139F31B-1ED5-471E-9D58-01FAC1D3E272}" srcOrd="1" destOrd="0" parTransId="{6DC97A66-56C0-4A5E-A3E9-B4C15AD47B2F}" sibTransId="{87A1DAB4-E422-49ED-9A69-A07F6E432AA7}"/>
    <dgm:cxn modelId="{661D76B0-AAFC-4366-8BD0-485FCBFF6438}" type="presOf" srcId="{C139F31B-1ED5-471E-9D58-01FAC1D3E272}" destId="{11224EA7-60D7-4752-8992-30781007B5BC}" srcOrd="0" destOrd="0" presId="urn:microsoft.com/office/officeart/2018/5/layout/IconLeafLabelList"/>
    <dgm:cxn modelId="{C129D4BB-6CD0-4E33-8C42-784DCEF50233}" srcId="{774E915F-AFD9-4C7C-B194-09349E38C656}" destId="{4D8F8D1F-7BF4-4B86-924E-C8FC13706DD7}" srcOrd="0" destOrd="0" parTransId="{D1DEBDDF-0F48-49DE-887E-8BA3B8A9F88C}" sibTransId="{56F36BE9-91FC-45BF-985B-001D6881A79A}"/>
    <dgm:cxn modelId="{F66216E5-FCF3-458C-BEB0-4802675FA696}" srcId="{774E915F-AFD9-4C7C-B194-09349E38C656}" destId="{41EF3AF7-4B94-486F-B02B-40F4737C3903}" srcOrd="3" destOrd="0" parTransId="{4358DCAD-1743-470F-BDE3-83633BBA4D81}" sibTransId="{F9434470-6804-4BF1-B600-26525BC65ACE}"/>
    <dgm:cxn modelId="{3A918EEA-0EEA-4FA8-9989-321C24AAB96B}" type="presOf" srcId="{4D8F8D1F-7BF4-4B86-924E-C8FC13706DD7}" destId="{DC53EB3B-0321-48F4-BCE4-1FFBE61898DB}" srcOrd="0" destOrd="0" presId="urn:microsoft.com/office/officeart/2018/5/layout/IconLeafLabelList"/>
    <dgm:cxn modelId="{150956F6-AC0C-4359-BC11-5165A489F55A}" type="presOf" srcId="{774E915F-AFD9-4C7C-B194-09349E38C656}" destId="{657904B0-0FB6-4977-8E1A-0C482C869B9A}" srcOrd="0" destOrd="0" presId="urn:microsoft.com/office/officeart/2018/5/layout/IconLeafLabelList"/>
    <dgm:cxn modelId="{044C29F3-01CB-47F4-B8A0-8A85DDD71282}" type="presParOf" srcId="{657904B0-0FB6-4977-8E1A-0C482C869B9A}" destId="{3243C21C-6E08-4072-9F0C-E9E9C4B2D6E0}" srcOrd="0" destOrd="0" presId="urn:microsoft.com/office/officeart/2018/5/layout/IconLeafLabelList"/>
    <dgm:cxn modelId="{3B7B4746-CC41-4CE3-9DDD-F0F9B80D793B}" type="presParOf" srcId="{3243C21C-6E08-4072-9F0C-E9E9C4B2D6E0}" destId="{E109FE76-8070-420F-915A-4DB39B287B9A}" srcOrd="0" destOrd="0" presId="urn:microsoft.com/office/officeart/2018/5/layout/IconLeafLabelList"/>
    <dgm:cxn modelId="{08CB7877-5EB7-4F7D-94A3-E151B0A9C427}" type="presParOf" srcId="{3243C21C-6E08-4072-9F0C-E9E9C4B2D6E0}" destId="{BC7F107B-ADE2-4A5A-AD39-400EB6424715}" srcOrd="1" destOrd="0" presId="urn:microsoft.com/office/officeart/2018/5/layout/IconLeafLabelList"/>
    <dgm:cxn modelId="{9F87F4BC-2D85-4450-BAD6-07375C8980CA}" type="presParOf" srcId="{3243C21C-6E08-4072-9F0C-E9E9C4B2D6E0}" destId="{92196DD2-5BF4-42C1-847C-25DE84258F3D}" srcOrd="2" destOrd="0" presId="urn:microsoft.com/office/officeart/2018/5/layout/IconLeafLabelList"/>
    <dgm:cxn modelId="{7F7EBAE8-4BFB-431C-8C41-B66BC6E33C21}" type="presParOf" srcId="{3243C21C-6E08-4072-9F0C-E9E9C4B2D6E0}" destId="{DC53EB3B-0321-48F4-BCE4-1FFBE61898DB}" srcOrd="3" destOrd="0" presId="urn:microsoft.com/office/officeart/2018/5/layout/IconLeafLabelList"/>
    <dgm:cxn modelId="{EF395422-00F0-4A4F-B8EC-4960B6FAA595}" type="presParOf" srcId="{657904B0-0FB6-4977-8E1A-0C482C869B9A}" destId="{EBD38057-D46D-49B3-9647-9FB20456C50F}" srcOrd="1" destOrd="0" presId="urn:microsoft.com/office/officeart/2018/5/layout/IconLeafLabelList"/>
    <dgm:cxn modelId="{8CF7D44F-38F8-4EAA-B402-1C07C66B6278}" type="presParOf" srcId="{657904B0-0FB6-4977-8E1A-0C482C869B9A}" destId="{59A500F6-4847-418A-9349-17DDF74FE39D}" srcOrd="2" destOrd="0" presId="urn:microsoft.com/office/officeart/2018/5/layout/IconLeafLabelList"/>
    <dgm:cxn modelId="{6ECBA7C7-62A4-476F-83EA-6C065BFAE318}" type="presParOf" srcId="{59A500F6-4847-418A-9349-17DDF74FE39D}" destId="{B371992C-86CA-4D38-B9F7-ACDD42E03C20}" srcOrd="0" destOrd="0" presId="urn:microsoft.com/office/officeart/2018/5/layout/IconLeafLabelList"/>
    <dgm:cxn modelId="{EBC976F4-E500-4ADB-89B4-A51E5B718E62}" type="presParOf" srcId="{59A500F6-4847-418A-9349-17DDF74FE39D}" destId="{9DC28F9B-78B9-4FF2-AE4A-52DB2930314A}" srcOrd="1" destOrd="0" presId="urn:microsoft.com/office/officeart/2018/5/layout/IconLeafLabelList"/>
    <dgm:cxn modelId="{85BEEA31-E88A-4DF1-B022-EA7A5838C16B}" type="presParOf" srcId="{59A500F6-4847-418A-9349-17DDF74FE39D}" destId="{24AC2033-A0D3-4BED-B277-01A8560ACFD7}" srcOrd="2" destOrd="0" presId="urn:microsoft.com/office/officeart/2018/5/layout/IconLeafLabelList"/>
    <dgm:cxn modelId="{F72BEC42-8F35-4FB4-B723-025AA4DD4A56}" type="presParOf" srcId="{59A500F6-4847-418A-9349-17DDF74FE39D}" destId="{11224EA7-60D7-4752-8992-30781007B5BC}" srcOrd="3" destOrd="0" presId="urn:microsoft.com/office/officeart/2018/5/layout/IconLeafLabelList"/>
    <dgm:cxn modelId="{44BA2F1D-8045-44FD-B0E2-6406A92F50F7}" type="presParOf" srcId="{657904B0-0FB6-4977-8E1A-0C482C869B9A}" destId="{1FDF3DA3-7D49-4D95-B2C9-9F674E4017C7}" srcOrd="3" destOrd="0" presId="urn:microsoft.com/office/officeart/2018/5/layout/IconLeafLabelList"/>
    <dgm:cxn modelId="{AE0E0E54-E347-4AE7-91D5-36925574B660}" type="presParOf" srcId="{657904B0-0FB6-4977-8E1A-0C482C869B9A}" destId="{9A6EBDE0-C5B0-4A6D-A681-6284587EF4E3}" srcOrd="4" destOrd="0" presId="urn:microsoft.com/office/officeart/2018/5/layout/IconLeafLabelList"/>
    <dgm:cxn modelId="{CCCEB803-ADA9-44BD-82EA-9DFD5BD3AF87}" type="presParOf" srcId="{9A6EBDE0-C5B0-4A6D-A681-6284587EF4E3}" destId="{3ABBCCFC-B2F4-49BF-8601-84D2CB53C480}" srcOrd="0" destOrd="0" presId="urn:microsoft.com/office/officeart/2018/5/layout/IconLeafLabelList"/>
    <dgm:cxn modelId="{DCA2BF23-29B5-475A-BCDB-AFA84F4B738B}" type="presParOf" srcId="{9A6EBDE0-C5B0-4A6D-A681-6284587EF4E3}" destId="{BD56F09B-519E-4AED-BD54-49D1042768F8}" srcOrd="1" destOrd="0" presId="urn:microsoft.com/office/officeart/2018/5/layout/IconLeafLabelList"/>
    <dgm:cxn modelId="{8636CC24-078D-4823-83DB-C13B0AD02CC9}" type="presParOf" srcId="{9A6EBDE0-C5B0-4A6D-A681-6284587EF4E3}" destId="{95C7985E-413E-4110-BFFB-D740803C4D19}" srcOrd="2" destOrd="0" presId="urn:microsoft.com/office/officeart/2018/5/layout/IconLeafLabelList"/>
    <dgm:cxn modelId="{4F0EB474-9C59-4335-9DC4-E1B8E9E4EF0F}" type="presParOf" srcId="{9A6EBDE0-C5B0-4A6D-A681-6284587EF4E3}" destId="{ED393EA8-BD01-43A6-A9C7-99EA5644EAB6}" srcOrd="3" destOrd="0" presId="urn:microsoft.com/office/officeart/2018/5/layout/IconLeafLabelList"/>
    <dgm:cxn modelId="{54DE7832-BF2D-45FA-8CA9-AC1FC7A2686E}" type="presParOf" srcId="{657904B0-0FB6-4977-8E1A-0C482C869B9A}" destId="{2213C3CF-BD08-4A85-864C-2492E7949D1B}" srcOrd="5" destOrd="0" presId="urn:microsoft.com/office/officeart/2018/5/layout/IconLeafLabelList"/>
    <dgm:cxn modelId="{687ED091-189B-4D95-929C-0C367E4856AD}" type="presParOf" srcId="{657904B0-0FB6-4977-8E1A-0C482C869B9A}" destId="{CB9D1B1B-F0E4-4A87-B762-72547CBF35AE}" srcOrd="6" destOrd="0" presId="urn:microsoft.com/office/officeart/2018/5/layout/IconLeafLabelList"/>
    <dgm:cxn modelId="{E49FF632-6464-4AAC-9CC9-F431A7BD448D}" type="presParOf" srcId="{CB9D1B1B-F0E4-4A87-B762-72547CBF35AE}" destId="{2FD3C946-AE08-4D21-A51C-E3C9F46EF430}" srcOrd="0" destOrd="0" presId="urn:microsoft.com/office/officeart/2018/5/layout/IconLeafLabelList"/>
    <dgm:cxn modelId="{DAACAA91-2AA5-4E68-B7BB-5D7313EE6388}" type="presParOf" srcId="{CB9D1B1B-F0E4-4A87-B762-72547CBF35AE}" destId="{4D0CB262-E171-4C8C-B73D-FC489D744E8E}" srcOrd="1" destOrd="0" presId="urn:microsoft.com/office/officeart/2018/5/layout/IconLeafLabelList"/>
    <dgm:cxn modelId="{4221E301-F34F-4888-B3E3-B5CA0942A494}" type="presParOf" srcId="{CB9D1B1B-F0E4-4A87-B762-72547CBF35AE}" destId="{F58DAAA9-1D67-4391-886C-9B7A55D37560}" srcOrd="2" destOrd="0" presId="urn:microsoft.com/office/officeart/2018/5/layout/IconLeafLabelList"/>
    <dgm:cxn modelId="{E1ED4D04-1290-4179-921E-C511109B211E}" type="presParOf" srcId="{CB9D1B1B-F0E4-4A87-B762-72547CBF35AE}" destId="{ECF1AAAE-D9FD-473C-A78A-9FCB2BC4079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3CD410-5E2E-4080-A893-907D31D22CB3}" type="doc">
      <dgm:prSet loTypeId="urn:microsoft.com/office/officeart/2017/3/layout/HorizontalLabelsTimeline" loCatId="other" qsTypeId="urn:microsoft.com/office/officeart/2005/8/quickstyle/simple1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D423FB80-F2BD-4DDE-80B1-76F84FE09A02}">
      <dgm:prSet phldrT="[Text]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>
            <a:defRPr b="1"/>
          </a:pPr>
          <a:r>
            <a:rPr lang="en-GB" sz="2000" dirty="0">
              <a:latin typeface="+mj-lt"/>
            </a:rPr>
            <a:t>1. Tribal People</a:t>
          </a:r>
          <a:endParaRPr lang="en-gb" sz="2000" dirty="0">
            <a:latin typeface="+mj-lt"/>
          </a:endParaRPr>
        </a:p>
      </dgm:t>
    </dgm:pt>
    <dgm:pt modelId="{9B1CA3FF-D252-4AF5-8F50-CFC93ACA9175}" type="parTrans" cxnId="{5BF3B7B1-A779-4E2D-8625-77DE0CA38FEE}">
      <dgm:prSet/>
      <dgm:spPr/>
      <dgm:t>
        <a:bodyPr rtlCol="0"/>
        <a:lstStyle/>
        <a:p>
          <a:pPr rtl="0"/>
          <a:endParaRPr lang="en-US"/>
        </a:p>
      </dgm:t>
    </dgm:pt>
    <dgm:pt modelId="{EBE862E1-9761-4AA7-AA00-BD79FA3B27DD}" type="sibTrans" cxnId="{5BF3B7B1-A779-4E2D-8625-77DE0CA38FEE}">
      <dgm:prSet/>
      <dgm:spPr/>
      <dgm:t>
        <a:bodyPr rtlCol="0"/>
        <a:lstStyle/>
        <a:p>
          <a:pPr rtl="0"/>
          <a:endParaRPr lang="en-US"/>
        </a:p>
      </dgm:t>
    </dgm:pt>
    <dgm:pt modelId="{245E128E-7700-4C91-9411-CDD1DCA94D67}">
      <dgm:prSet phldrT="[Text]" custT="1"/>
      <dgm:spPr>
        <a:solidFill>
          <a:schemeClr val="accent4">
            <a:alpha val="90000"/>
          </a:schemeClr>
        </a:solidFill>
        <a:ln>
          <a:noFill/>
        </a:ln>
      </dgm:spPr>
      <dgm:t>
        <a:bodyPr rtlCol="0"/>
        <a:lstStyle/>
        <a:p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Human societies grew and developed over time. How was the need for stability met?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gm:t>
    </dgm:pt>
    <dgm:pt modelId="{B4D95EBA-0423-4AFA-B379-E030341B1F23}" type="parTrans" cxnId="{68D35F9D-DABF-4E5A-94D4-F988D8E84907}">
      <dgm:prSet/>
      <dgm:spPr/>
      <dgm:t>
        <a:bodyPr rtlCol="0"/>
        <a:lstStyle/>
        <a:p>
          <a:pPr rtl="0"/>
          <a:endParaRPr lang="en-US"/>
        </a:p>
      </dgm:t>
    </dgm:pt>
    <dgm:pt modelId="{4963BA97-D4C5-477B-9B0D-68DB38F61579}" type="sibTrans" cxnId="{68D35F9D-DABF-4E5A-94D4-F988D8E84907}">
      <dgm:prSet/>
      <dgm:spPr/>
      <dgm:t>
        <a:bodyPr rtlCol="0"/>
        <a:lstStyle/>
        <a:p>
          <a:pPr rtl="0"/>
          <a:endParaRPr lang="en-US"/>
        </a:p>
      </dgm:t>
    </dgm:pt>
    <dgm:pt modelId="{2DC4903D-31E8-4ED6-875F-63877788B702}">
      <dgm:prSet phldrT="[Text]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>
            <a:defRPr b="1"/>
          </a:pPr>
          <a:r>
            <a:rPr lang="en-GB" sz="2000" dirty="0">
              <a:latin typeface="+mj-lt"/>
            </a:rPr>
            <a:t>5. Victorian Reforms</a:t>
          </a:r>
          <a:endParaRPr lang="en-gb" sz="2000" dirty="0">
            <a:latin typeface="+mj-lt"/>
          </a:endParaRPr>
        </a:p>
      </dgm:t>
    </dgm:pt>
    <dgm:pt modelId="{A18F8C20-9A13-44DB-9E45-C2DE49ACE5D9}" type="parTrans" cxnId="{A319CB69-6926-431D-A805-EACBFA83FA66}">
      <dgm:prSet/>
      <dgm:spPr/>
      <dgm:t>
        <a:bodyPr rtlCol="0"/>
        <a:lstStyle/>
        <a:p>
          <a:pPr rtl="0"/>
          <a:endParaRPr lang="en-US"/>
        </a:p>
      </dgm:t>
    </dgm:pt>
    <dgm:pt modelId="{EBFDEA83-93E5-4D72-A672-078838B258F5}" type="sibTrans" cxnId="{A319CB69-6926-431D-A805-EACBFA83FA66}">
      <dgm:prSet/>
      <dgm:spPr/>
      <dgm:t>
        <a:bodyPr rtlCol="0"/>
        <a:lstStyle/>
        <a:p>
          <a:pPr rtl="0"/>
          <a:endParaRPr lang="en-US"/>
        </a:p>
      </dgm:t>
    </dgm:pt>
    <dgm:pt modelId="{A9FB790A-3E33-4887-962E-7206A01AD84F}">
      <dgm:prSet phldrT="[Text]" custT="1"/>
      <dgm:spPr>
        <a:solidFill>
          <a:schemeClr val="accent4">
            <a:alpha val="90000"/>
          </a:schemeClr>
        </a:solidFill>
        <a:ln>
          <a:noFill/>
        </a:ln>
      </dgm:spPr>
      <dgm:t>
        <a:bodyPr rtlCol="0"/>
        <a:lstStyle/>
        <a:p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Major political, economic, social,  technological, environmental and legal reforms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gm:t>
    </dgm:pt>
    <dgm:pt modelId="{2E34BE83-4A83-4B5F-8976-D4AC57FE5007}" type="parTrans" cxnId="{607143D0-C26B-448B-8E8C-A8A46198F0C6}">
      <dgm:prSet/>
      <dgm:spPr/>
      <dgm:t>
        <a:bodyPr rtlCol="0"/>
        <a:lstStyle/>
        <a:p>
          <a:pPr rtl="0"/>
          <a:endParaRPr lang="en-US"/>
        </a:p>
      </dgm:t>
    </dgm:pt>
    <dgm:pt modelId="{A18338C2-0675-4B1C-898F-3D939F41C34C}" type="sibTrans" cxnId="{607143D0-C26B-448B-8E8C-A8A46198F0C6}">
      <dgm:prSet/>
      <dgm:spPr/>
      <dgm:t>
        <a:bodyPr rtlCol="0"/>
        <a:lstStyle/>
        <a:p>
          <a:pPr rtl="0"/>
          <a:endParaRPr lang="en-US"/>
        </a:p>
      </dgm:t>
    </dgm:pt>
    <dgm:pt modelId="{8A93A940-284B-49B0-9D89-5FA2B3B3C7E5}">
      <dgm:prSet phldrT="[Text]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>
            <a:defRPr b="1"/>
          </a:pPr>
          <a:r>
            <a:rPr lang="en-GB" sz="2000" dirty="0">
              <a:latin typeface="+mj-lt"/>
            </a:rPr>
            <a:t>6. Policing in the Modern Era</a:t>
          </a:r>
          <a:endParaRPr lang="en-gb" sz="2000" dirty="0">
            <a:latin typeface="+mj-lt"/>
          </a:endParaRPr>
        </a:p>
      </dgm:t>
    </dgm:pt>
    <dgm:pt modelId="{CD96219D-3688-4138-ACC9-901ED9FEACCC}" type="parTrans" cxnId="{982D7B44-1518-4DD0-82D4-8A3901DD95E9}">
      <dgm:prSet/>
      <dgm:spPr/>
      <dgm:t>
        <a:bodyPr rtlCol="0"/>
        <a:lstStyle/>
        <a:p>
          <a:pPr rtl="0"/>
          <a:endParaRPr lang="en-US"/>
        </a:p>
      </dgm:t>
    </dgm:pt>
    <dgm:pt modelId="{E0447E4A-3C15-4884-AEBE-804149EBD331}" type="sibTrans" cxnId="{982D7B44-1518-4DD0-82D4-8A3901DD95E9}">
      <dgm:prSet/>
      <dgm:spPr/>
      <dgm:t>
        <a:bodyPr rtlCol="0"/>
        <a:lstStyle/>
        <a:p>
          <a:pPr rtl="0"/>
          <a:endParaRPr lang="en-US"/>
        </a:p>
      </dgm:t>
    </dgm:pt>
    <dgm:pt modelId="{454D56AF-0D14-43A4-A4AA-2274946C5116}">
      <dgm:prSet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>
            <a:defRPr b="1"/>
          </a:pPr>
          <a:r>
            <a:rPr lang="en-GB" sz="2000" dirty="0">
              <a:latin typeface="+mj-lt"/>
            </a:rPr>
            <a:t>2. Britain after the Romans</a:t>
          </a:r>
          <a:endParaRPr lang="en-gb" sz="2000" dirty="0">
            <a:latin typeface="+mj-lt"/>
          </a:endParaRPr>
        </a:p>
      </dgm:t>
    </dgm:pt>
    <dgm:pt modelId="{340931FA-0A09-49B9-99A7-6650F93FDC08}" type="parTrans" cxnId="{5A3B2130-5035-4E61-92B1-343AA432C9DF}">
      <dgm:prSet/>
      <dgm:spPr/>
      <dgm:t>
        <a:bodyPr rtlCol="0"/>
        <a:lstStyle/>
        <a:p>
          <a:pPr rtl="0"/>
          <a:endParaRPr lang="en-US"/>
        </a:p>
      </dgm:t>
    </dgm:pt>
    <dgm:pt modelId="{511F28C0-50D9-4CBB-862C-2AD0ACC17105}" type="sibTrans" cxnId="{5A3B2130-5035-4E61-92B1-343AA432C9DF}">
      <dgm:prSet/>
      <dgm:spPr/>
      <dgm:t>
        <a:bodyPr rtlCol="0"/>
        <a:lstStyle/>
        <a:p>
          <a:pPr rtl="0"/>
          <a:endParaRPr lang="en-US"/>
        </a:p>
      </dgm:t>
    </dgm:pt>
    <dgm:pt modelId="{A7F4784E-75AE-4F03-B342-C71355D1ACCF}">
      <dgm:prSet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>
            <a:defRPr b="1"/>
          </a:pPr>
          <a:r>
            <a:rPr lang="en-GB" sz="2000" dirty="0">
              <a:latin typeface="+mj-lt"/>
            </a:rPr>
            <a:t>3. Social Control</a:t>
          </a:r>
          <a:endParaRPr lang="en-gb" sz="2000" dirty="0">
            <a:latin typeface="+mj-lt"/>
          </a:endParaRPr>
        </a:p>
      </dgm:t>
    </dgm:pt>
    <dgm:pt modelId="{E8170CB0-7D27-4024-BF4D-F79F86202313}" type="parTrans" cxnId="{33DFDD33-182D-44AF-9877-B1DCECE3CC9D}">
      <dgm:prSet/>
      <dgm:spPr/>
      <dgm:t>
        <a:bodyPr rtlCol="0"/>
        <a:lstStyle/>
        <a:p>
          <a:pPr rtl="0"/>
          <a:endParaRPr lang="en-US"/>
        </a:p>
      </dgm:t>
    </dgm:pt>
    <dgm:pt modelId="{3078DB00-0C2A-4587-8661-74E5E36CBCA7}" type="sibTrans" cxnId="{33DFDD33-182D-44AF-9877-B1DCECE3CC9D}">
      <dgm:prSet/>
      <dgm:spPr/>
      <dgm:t>
        <a:bodyPr rtlCol="0"/>
        <a:lstStyle/>
        <a:p>
          <a:pPr rtl="0"/>
          <a:endParaRPr lang="en-US"/>
        </a:p>
      </dgm:t>
    </dgm:pt>
    <dgm:pt modelId="{A59C9EB4-4836-41EA-88FC-E68E29755DEF}">
      <dgm:prSet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>
            <a:defRPr b="1"/>
          </a:pPr>
          <a:r>
            <a:rPr lang="en-GB" sz="2000" dirty="0">
              <a:latin typeface="+mj-lt"/>
            </a:rPr>
            <a:t>4. Blood Feuds</a:t>
          </a:r>
          <a:endParaRPr lang="en-gb" sz="2000" dirty="0">
            <a:latin typeface="+mj-lt"/>
          </a:endParaRPr>
        </a:p>
      </dgm:t>
    </dgm:pt>
    <dgm:pt modelId="{C486CA18-5D6B-49AD-B92C-52313E993EC5}" type="parTrans" cxnId="{C2A8B52A-540B-46B5-A43B-27FAF06A13EF}">
      <dgm:prSet/>
      <dgm:spPr/>
      <dgm:t>
        <a:bodyPr rtlCol="0"/>
        <a:lstStyle/>
        <a:p>
          <a:pPr rtl="0"/>
          <a:endParaRPr lang="en-US"/>
        </a:p>
      </dgm:t>
    </dgm:pt>
    <dgm:pt modelId="{62C75627-0A71-4E35-B62B-749D8AB3C189}" type="sibTrans" cxnId="{C2A8B52A-540B-46B5-A43B-27FAF06A13EF}">
      <dgm:prSet/>
      <dgm:spPr/>
      <dgm:t>
        <a:bodyPr rtlCol="0"/>
        <a:lstStyle/>
        <a:p>
          <a:pPr rtl="0"/>
          <a:endParaRPr lang="en-US"/>
        </a:p>
      </dgm:t>
    </dgm:pt>
    <dgm:pt modelId="{3280BE73-5C4D-4941-9102-E5930904556F}">
      <dgm:prSet custT="1"/>
      <dgm:spPr>
        <a:solidFill>
          <a:schemeClr val="accent4">
            <a:alpha val="90000"/>
          </a:schemeClr>
        </a:solidFill>
        <a:ln>
          <a:noFill/>
        </a:ln>
      </dgm:spPr>
      <dgm:t>
        <a:bodyPr rtlCol="0"/>
        <a:lstStyle/>
        <a:p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The Romans invaded in AD43 and left in AD410.  Collective action expected 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gm:t>
    </dgm:pt>
    <dgm:pt modelId="{596FE3BE-79D4-47E4-8416-EDF8385B1DE9}" type="parTrans" cxnId="{B9B38C7F-D679-4A39-B742-6501D3961044}">
      <dgm:prSet/>
      <dgm:spPr/>
      <dgm:t>
        <a:bodyPr rtlCol="0"/>
        <a:lstStyle/>
        <a:p>
          <a:pPr rtl="0"/>
          <a:endParaRPr lang="en-US"/>
        </a:p>
      </dgm:t>
    </dgm:pt>
    <dgm:pt modelId="{8E22D1FB-CF90-47F0-B06E-C66C75D54226}" type="sibTrans" cxnId="{B9B38C7F-D679-4A39-B742-6501D3961044}">
      <dgm:prSet/>
      <dgm:spPr/>
      <dgm:t>
        <a:bodyPr rtlCol="0"/>
        <a:lstStyle/>
        <a:p>
          <a:pPr rtl="0"/>
          <a:endParaRPr lang="en-US"/>
        </a:p>
      </dgm:t>
    </dgm:pt>
    <dgm:pt modelId="{1827863D-2FA1-48D1-81C4-0E7D31ADB47E}">
      <dgm:prSet custT="1"/>
      <dgm:spPr>
        <a:solidFill>
          <a:schemeClr val="accent4">
            <a:alpha val="90000"/>
          </a:schemeClr>
        </a:solidFill>
        <a:ln>
          <a:noFill/>
        </a:ln>
      </dgm:spPr>
      <dgm:t>
        <a:bodyPr rtlCol="0"/>
        <a:lstStyle/>
        <a:p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Is there evidence of ingenious thinking in the attempt to ‘police’ society?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gm:t>
    </dgm:pt>
    <dgm:pt modelId="{B426C98F-7250-4E9E-84CB-E9FC83F8CB06}" type="parTrans" cxnId="{7749B4AD-5089-49E7-8F6B-1B2382C9B50E}">
      <dgm:prSet/>
      <dgm:spPr/>
      <dgm:t>
        <a:bodyPr rtlCol="0"/>
        <a:lstStyle/>
        <a:p>
          <a:pPr rtl="0"/>
          <a:endParaRPr lang="en-US"/>
        </a:p>
      </dgm:t>
    </dgm:pt>
    <dgm:pt modelId="{D0D7EB30-49F6-43D6-AF40-1B9302B3ADF0}" type="sibTrans" cxnId="{7749B4AD-5089-49E7-8F6B-1B2382C9B50E}">
      <dgm:prSet/>
      <dgm:spPr/>
      <dgm:t>
        <a:bodyPr rtlCol="0"/>
        <a:lstStyle/>
        <a:p>
          <a:pPr rtl="0"/>
          <a:endParaRPr lang="en-US"/>
        </a:p>
      </dgm:t>
    </dgm:pt>
    <dgm:pt modelId="{CF564C6C-7771-4FD5-B851-B5B84730268F}">
      <dgm:prSet custT="1"/>
      <dgm:spPr>
        <a:solidFill>
          <a:schemeClr val="accent4">
            <a:alpha val="90000"/>
          </a:schemeClr>
        </a:solidFill>
        <a:ln>
          <a:noFill/>
        </a:ln>
      </dgm:spPr>
      <dgm:t>
        <a:bodyPr rtlCol="0"/>
        <a:lstStyle/>
        <a:p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An eye for an eye. Settling debates before our developed criminal justice system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gm:t>
    </dgm:pt>
    <dgm:pt modelId="{5A57A755-D716-4DC9-9A51-20693042AFC8}" type="parTrans" cxnId="{5F80C7E1-A7BD-418E-A665-3DAF3DEDF5A4}">
      <dgm:prSet/>
      <dgm:spPr/>
      <dgm:t>
        <a:bodyPr rtlCol="0"/>
        <a:lstStyle/>
        <a:p>
          <a:pPr rtl="0"/>
          <a:endParaRPr lang="en-US"/>
        </a:p>
      </dgm:t>
    </dgm:pt>
    <dgm:pt modelId="{024A7FBC-BB10-4242-BAF3-82678A4C13DA}" type="sibTrans" cxnId="{5F80C7E1-A7BD-418E-A665-3DAF3DEDF5A4}">
      <dgm:prSet/>
      <dgm:spPr/>
      <dgm:t>
        <a:bodyPr rtlCol="0"/>
        <a:lstStyle/>
        <a:p>
          <a:pPr rtl="0"/>
          <a:endParaRPr lang="en-US"/>
        </a:p>
      </dgm:t>
    </dgm:pt>
    <dgm:pt modelId="{3E98A632-12E3-428D-B623-A95595686503}">
      <dgm:prSet phldrT="[Text]" custT="1"/>
      <dgm:spPr>
        <a:solidFill>
          <a:schemeClr val="accent2"/>
        </a:solidFill>
        <a:ln>
          <a:noFill/>
        </a:ln>
      </dgm:spPr>
      <dgm:t>
        <a:bodyPr rtlCol="0"/>
        <a:lstStyle/>
        <a:p>
          <a:pPr>
            <a:defRPr b="1"/>
          </a:pPr>
          <a:r>
            <a:rPr lang="en-GB" sz="2000" dirty="0">
              <a:latin typeface="+mj-lt"/>
            </a:rPr>
            <a:t>7. 21</a:t>
          </a:r>
          <a:r>
            <a:rPr lang="en-GB" sz="2000" baseline="30000" dirty="0">
              <a:latin typeface="+mj-lt"/>
            </a:rPr>
            <a:t>st</a:t>
          </a:r>
          <a:r>
            <a:rPr lang="en-GB" sz="2000" dirty="0">
              <a:latin typeface="+mj-lt"/>
            </a:rPr>
            <a:t> Century Reform</a:t>
          </a:r>
          <a:endParaRPr lang="en-gb" sz="2000" dirty="0">
            <a:latin typeface="+mj-lt"/>
          </a:endParaRPr>
        </a:p>
      </dgm:t>
    </dgm:pt>
    <dgm:pt modelId="{6BEFFAD1-D7DB-4D40-8447-D519CD790592}" type="parTrans" cxnId="{3AC30B4D-4ECF-4495-971F-D30F8E9E9A68}">
      <dgm:prSet/>
      <dgm:spPr/>
      <dgm:t>
        <a:bodyPr/>
        <a:lstStyle/>
        <a:p>
          <a:endParaRPr lang="en-GB"/>
        </a:p>
      </dgm:t>
    </dgm:pt>
    <dgm:pt modelId="{1697B331-4774-4FD3-87FA-DC3B4E16D0B2}" type="sibTrans" cxnId="{3AC30B4D-4ECF-4495-971F-D30F8E9E9A68}">
      <dgm:prSet/>
      <dgm:spPr/>
      <dgm:t>
        <a:bodyPr/>
        <a:lstStyle/>
        <a:p>
          <a:endParaRPr lang="en-GB"/>
        </a:p>
      </dgm:t>
    </dgm:pt>
    <dgm:pt modelId="{40D37989-3C98-4DFD-8DC2-09C7B5A3C3D5}">
      <dgm:prSet custT="1"/>
      <dgm:spPr>
        <a:solidFill>
          <a:schemeClr val="accent4">
            <a:alpha val="90000"/>
          </a:schemeClr>
        </a:solidFill>
      </dgm:spPr>
      <dgm:t>
        <a:bodyPr/>
        <a:lstStyle/>
        <a:p>
          <a:r>
            <a:rPr lang="en-GB" sz="1600" i="1" dirty="0"/>
            <a:t>1960 Royal Commission and the Police Act</a:t>
          </a:r>
        </a:p>
      </dgm:t>
    </dgm:pt>
    <dgm:pt modelId="{030C17C5-CF94-4772-9689-0A377591F0F3}" type="parTrans" cxnId="{EE394C8F-C94E-4528-998A-699CA39A0B67}">
      <dgm:prSet/>
      <dgm:spPr/>
      <dgm:t>
        <a:bodyPr/>
        <a:lstStyle/>
        <a:p>
          <a:endParaRPr lang="en-GB"/>
        </a:p>
      </dgm:t>
    </dgm:pt>
    <dgm:pt modelId="{0B95F812-628E-4BFB-A73D-4C2FE2DDAFC0}" type="sibTrans" cxnId="{EE394C8F-C94E-4528-998A-699CA39A0B67}">
      <dgm:prSet/>
      <dgm:spPr/>
      <dgm:t>
        <a:bodyPr/>
        <a:lstStyle/>
        <a:p>
          <a:endParaRPr lang="en-GB"/>
        </a:p>
      </dgm:t>
    </dgm:pt>
    <dgm:pt modelId="{AD300E56-F150-4552-8CFC-B06F75E35838}">
      <dgm:prSet custT="1"/>
      <dgm:spPr>
        <a:solidFill>
          <a:schemeClr val="accent4">
            <a:alpha val="90000"/>
          </a:schemeClr>
        </a:solidFill>
      </dgm:spPr>
      <dgm:t>
        <a:bodyPr/>
        <a:lstStyle/>
        <a:p>
          <a:r>
            <a:rPr lang="en-GB" sz="1600" i="1" dirty="0"/>
            <a:t>Police Reform and Social Responsibility Act 2011. Police Foundation (2022 &amp; 2024) Fit for the Future?</a:t>
          </a:r>
        </a:p>
      </dgm:t>
    </dgm:pt>
    <dgm:pt modelId="{746F4C3B-50E5-4620-B125-5F415C631818}" type="parTrans" cxnId="{AD97839D-9035-4552-82B8-66BE0905BD4F}">
      <dgm:prSet/>
      <dgm:spPr/>
      <dgm:t>
        <a:bodyPr/>
        <a:lstStyle/>
        <a:p>
          <a:endParaRPr lang="en-GB"/>
        </a:p>
      </dgm:t>
    </dgm:pt>
    <dgm:pt modelId="{22825515-90CA-406A-ABCF-F5E9CFC50FC3}" type="sibTrans" cxnId="{AD97839D-9035-4552-82B8-66BE0905BD4F}">
      <dgm:prSet/>
      <dgm:spPr/>
      <dgm:t>
        <a:bodyPr/>
        <a:lstStyle/>
        <a:p>
          <a:endParaRPr lang="en-GB"/>
        </a:p>
      </dgm:t>
    </dgm:pt>
    <dgm:pt modelId="{687CC7BD-79EF-4A0F-BDD3-809BFA49E6BE}" type="pres">
      <dgm:prSet presAssocID="{FF3CD410-5E2E-4080-A893-907D31D22CB3}" presName="root" presStyleCnt="0">
        <dgm:presLayoutVars>
          <dgm:chMax/>
          <dgm:chPref/>
          <dgm:animLvl val="lvl"/>
        </dgm:presLayoutVars>
      </dgm:prSet>
      <dgm:spPr/>
    </dgm:pt>
    <dgm:pt modelId="{6168B371-2815-4661-9209-F8A29814ADCC}" type="pres">
      <dgm:prSet presAssocID="{FF3CD410-5E2E-4080-A893-907D31D22CB3}" presName="divider" presStyleLbl="fgAcc1" presStyleIdx="0" presStyleCnt="1"/>
      <dgm:spPr>
        <a:ln w="38100">
          <a:solidFill>
            <a:schemeClr val="bg2"/>
          </a:solidFill>
        </a:ln>
      </dgm:spPr>
    </dgm:pt>
    <dgm:pt modelId="{4C5F54B5-504F-4069-AF1D-9A370FBD268C}" type="pres">
      <dgm:prSet presAssocID="{FF3CD410-5E2E-4080-A893-907D31D22CB3}" presName="nodes" presStyleCnt="0">
        <dgm:presLayoutVars>
          <dgm:chMax/>
          <dgm:chPref/>
          <dgm:animLvl val="lvl"/>
        </dgm:presLayoutVars>
      </dgm:prSet>
      <dgm:spPr/>
    </dgm:pt>
    <dgm:pt modelId="{34539F78-7536-446A-B749-4315D26F2C4E}" type="pres">
      <dgm:prSet presAssocID="{D423FB80-F2BD-4DDE-80B1-76F84FE09A02}" presName="composite" presStyleCnt="0"/>
      <dgm:spPr/>
    </dgm:pt>
    <dgm:pt modelId="{64E37A6A-8F95-4F28-92FC-1FE8089D7DAF}" type="pres">
      <dgm:prSet presAssocID="{D423FB80-F2BD-4DDE-80B1-76F84FE09A02}" presName="L1TextContainer" presStyleLbl="alignNode1" presStyleIdx="0" presStyleCnt="7" custScaleY="129986">
        <dgm:presLayoutVars>
          <dgm:chMax val="1"/>
          <dgm:chPref val="1"/>
          <dgm:bulletEnabled val="1"/>
        </dgm:presLayoutVars>
      </dgm:prSet>
      <dgm:spPr/>
    </dgm:pt>
    <dgm:pt modelId="{301B11E7-9AB9-40DA-A950-87C47281308D}" type="pres">
      <dgm:prSet presAssocID="{D423FB80-F2BD-4DDE-80B1-76F84FE09A02}" presName="L2TextContainerWrapper" presStyleCnt="0">
        <dgm:presLayoutVars>
          <dgm:bulletEnabled val="1"/>
        </dgm:presLayoutVars>
      </dgm:prSet>
      <dgm:spPr/>
    </dgm:pt>
    <dgm:pt modelId="{255B3FC7-BD87-4810-87ED-7952D0F23157}" type="pres">
      <dgm:prSet presAssocID="{D423FB80-F2BD-4DDE-80B1-76F84FE09A02}" presName="L2TextContainer" presStyleLbl="bgAccFollowNode1" presStyleIdx="0" presStyleCnt="7"/>
      <dgm:spPr/>
    </dgm:pt>
    <dgm:pt modelId="{4B545162-9690-412E-B970-54DA905B44AF}" type="pres">
      <dgm:prSet presAssocID="{D423FB80-F2BD-4DDE-80B1-76F84FE09A02}" presName="FlexibleEmptyPlaceHolder" presStyleCnt="0"/>
      <dgm:spPr/>
    </dgm:pt>
    <dgm:pt modelId="{DF478A7F-4668-4E0A-86F7-C1205CF5AA73}" type="pres">
      <dgm:prSet presAssocID="{D423FB80-F2BD-4DDE-80B1-76F84FE09A02}" presName="ConnectLine" presStyleLbl="sibTrans1D1" presStyleIdx="0" presStyleCnt="7"/>
      <dgm:spPr>
        <a:ln w="19050">
          <a:solidFill>
            <a:schemeClr val="bg2"/>
          </a:solidFill>
        </a:ln>
      </dgm:spPr>
    </dgm:pt>
    <dgm:pt modelId="{6D7F9BE3-3008-4E5E-96F3-C71D72649902}" type="pres">
      <dgm:prSet presAssocID="{D423FB80-F2BD-4DDE-80B1-76F84FE09A02}" presName="ConnectorPoint" presStyleLbl="node1" presStyleIdx="0" presStyleCnt="7"/>
      <dgm:spPr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02633C3C-6589-41FB-998C-85A7548107A4}" type="pres">
      <dgm:prSet presAssocID="{D423FB80-F2BD-4DDE-80B1-76F84FE09A02}" presName="EmptyPlaceHolder" presStyleCnt="0"/>
      <dgm:spPr/>
    </dgm:pt>
    <dgm:pt modelId="{41467129-B2CC-4E38-A5B2-56D30FA28409}" type="pres">
      <dgm:prSet presAssocID="{EBE862E1-9761-4AA7-AA00-BD79FA3B27DD}" presName="spaceBetweenRectangles" presStyleCnt="0"/>
      <dgm:spPr/>
    </dgm:pt>
    <dgm:pt modelId="{795AD8F1-7B20-410C-90F4-2E04F4F4C93D}" type="pres">
      <dgm:prSet presAssocID="{454D56AF-0D14-43A4-A4AA-2274946C5116}" presName="composite" presStyleCnt="0"/>
      <dgm:spPr/>
    </dgm:pt>
    <dgm:pt modelId="{C5503B6E-C1DB-44F5-ABB8-38EF445ED1E8}" type="pres">
      <dgm:prSet presAssocID="{454D56AF-0D14-43A4-A4AA-2274946C5116}" presName="L1TextContainer" presStyleLbl="alignNode1" presStyleIdx="1" presStyleCnt="7" custScaleY="158297" custLinFactY="-194155" custLinFactNeighborX="61920" custLinFactNeighborY="-200000">
        <dgm:presLayoutVars>
          <dgm:chMax val="1"/>
          <dgm:chPref val="1"/>
          <dgm:bulletEnabled val="1"/>
        </dgm:presLayoutVars>
      </dgm:prSet>
      <dgm:spPr/>
    </dgm:pt>
    <dgm:pt modelId="{FD7DE90B-3DDE-4250-BB93-6AFB95DB30C9}" type="pres">
      <dgm:prSet presAssocID="{454D56AF-0D14-43A4-A4AA-2274946C5116}" presName="L2TextContainerWrapper" presStyleCnt="0">
        <dgm:presLayoutVars>
          <dgm:bulletEnabled val="1"/>
        </dgm:presLayoutVars>
      </dgm:prSet>
      <dgm:spPr/>
    </dgm:pt>
    <dgm:pt modelId="{04897CD2-CF6F-4A55-8E79-1E7393B07B06}" type="pres">
      <dgm:prSet presAssocID="{454D56AF-0D14-43A4-A4AA-2274946C5116}" presName="L2TextContainer" presStyleLbl="bgAccFollowNode1" presStyleIdx="1" presStyleCnt="7" custLinFactY="-100000" custLinFactNeighborX="61918" custLinFactNeighborY="-119729"/>
      <dgm:spPr/>
    </dgm:pt>
    <dgm:pt modelId="{30F499EF-86B9-43D4-9E36-2ADCD18D3C55}" type="pres">
      <dgm:prSet presAssocID="{454D56AF-0D14-43A4-A4AA-2274946C5116}" presName="FlexibleEmptyPlaceHolder" presStyleCnt="0"/>
      <dgm:spPr/>
    </dgm:pt>
    <dgm:pt modelId="{73ACB8E4-FFC1-49E5-BB46-1EBD63F3BF67}" type="pres">
      <dgm:prSet presAssocID="{454D56AF-0D14-43A4-A4AA-2274946C5116}" presName="ConnectLine" presStyleLbl="sibTrans1D1" presStyleIdx="1" presStyleCnt="7"/>
      <dgm:spPr>
        <a:ln w="19050">
          <a:solidFill>
            <a:schemeClr val="bg2"/>
          </a:solidFill>
        </a:ln>
      </dgm:spPr>
    </dgm:pt>
    <dgm:pt modelId="{FE89438A-B301-4219-9492-D30967496E8F}" type="pres">
      <dgm:prSet presAssocID="{454D56AF-0D14-43A4-A4AA-2274946C5116}" presName="ConnectorPoint" presStyleLbl="node1" presStyleIdx="1" presStyleCnt="7"/>
      <dgm:spPr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80E00C49-A058-42B1-B4A9-8FC8989D4F58}" type="pres">
      <dgm:prSet presAssocID="{454D56AF-0D14-43A4-A4AA-2274946C5116}" presName="EmptyPlaceHolder" presStyleCnt="0"/>
      <dgm:spPr/>
    </dgm:pt>
    <dgm:pt modelId="{396E0C2C-79C3-4FCA-B5E5-8B3C2758C30F}" type="pres">
      <dgm:prSet presAssocID="{511F28C0-50D9-4CBB-862C-2AD0ACC17105}" presName="spaceBetweenRectangles" presStyleCnt="0"/>
      <dgm:spPr/>
    </dgm:pt>
    <dgm:pt modelId="{866B658A-D972-4AD8-A7E6-4082FD2CB001}" type="pres">
      <dgm:prSet presAssocID="{A7F4784E-75AE-4F03-B342-C71355D1ACCF}" presName="composite" presStyleCnt="0"/>
      <dgm:spPr/>
    </dgm:pt>
    <dgm:pt modelId="{CBCB6B30-5D46-4B19-B9DE-C0B7FB057712}" type="pres">
      <dgm:prSet presAssocID="{A7F4784E-75AE-4F03-B342-C71355D1ACCF}" presName="L1TextContainer" presStyleLbl="alignNode1" presStyleIdx="2" presStyleCnt="7" custLinFactY="100000" custLinFactNeighborX="-94792" custLinFactNeighborY="114970">
        <dgm:presLayoutVars>
          <dgm:chMax val="1"/>
          <dgm:chPref val="1"/>
          <dgm:bulletEnabled val="1"/>
        </dgm:presLayoutVars>
      </dgm:prSet>
      <dgm:spPr/>
    </dgm:pt>
    <dgm:pt modelId="{746F6004-1265-4B16-B698-179F0477DB3D}" type="pres">
      <dgm:prSet presAssocID="{A7F4784E-75AE-4F03-B342-C71355D1ACCF}" presName="L2TextContainerWrapper" presStyleCnt="0">
        <dgm:presLayoutVars>
          <dgm:bulletEnabled val="1"/>
        </dgm:presLayoutVars>
      </dgm:prSet>
      <dgm:spPr/>
    </dgm:pt>
    <dgm:pt modelId="{95B1E40E-26D9-44C8-A99F-14EA44505DF3}" type="pres">
      <dgm:prSet presAssocID="{A7F4784E-75AE-4F03-B342-C71355D1ACCF}" presName="L2TextContainer" presStyleLbl="bgAccFollowNode1" presStyleIdx="2" presStyleCnt="7" custLinFactY="100000" custLinFactNeighborX="-93638" custLinFactNeighborY="189901"/>
      <dgm:spPr/>
    </dgm:pt>
    <dgm:pt modelId="{752FC6D6-93A6-414C-B65D-6F2858E07E0C}" type="pres">
      <dgm:prSet presAssocID="{A7F4784E-75AE-4F03-B342-C71355D1ACCF}" presName="FlexibleEmptyPlaceHolder" presStyleCnt="0"/>
      <dgm:spPr/>
    </dgm:pt>
    <dgm:pt modelId="{BBBD3B06-9C30-48DB-A77E-5A358B1C6E78}" type="pres">
      <dgm:prSet presAssocID="{A7F4784E-75AE-4F03-B342-C71355D1ACCF}" presName="ConnectLine" presStyleLbl="sibTrans1D1" presStyleIdx="2" presStyleCnt="7"/>
      <dgm:spPr>
        <a:ln w="19050">
          <a:solidFill>
            <a:schemeClr val="bg2"/>
          </a:solidFill>
        </a:ln>
      </dgm:spPr>
    </dgm:pt>
    <dgm:pt modelId="{C574381E-6C24-436D-B265-4BCFEFA46591}" type="pres">
      <dgm:prSet presAssocID="{A7F4784E-75AE-4F03-B342-C71355D1ACCF}" presName="ConnectorPoint" presStyleLbl="node1" presStyleIdx="2" presStyleCnt="7"/>
      <dgm:spPr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CC7E7566-0B46-4E0A-B951-BFE404664D2C}" type="pres">
      <dgm:prSet presAssocID="{A7F4784E-75AE-4F03-B342-C71355D1ACCF}" presName="EmptyPlaceHolder" presStyleCnt="0"/>
      <dgm:spPr/>
    </dgm:pt>
    <dgm:pt modelId="{F50C4635-5C0A-4C07-B5AD-BABD96009847}" type="pres">
      <dgm:prSet presAssocID="{3078DB00-0C2A-4587-8661-74E5E36CBCA7}" presName="spaceBetweenRectangles" presStyleCnt="0"/>
      <dgm:spPr/>
    </dgm:pt>
    <dgm:pt modelId="{5667DB6C-E90F-44DB-BFD7-8570D48D28D4}" type="pres">
      <dgm:prSet presAssocID="{A59C9EB4-4836-41EA-88FC-E68E29755DEF}" presName="composite" presStyleCnt="0"/>
      <dgm:spPr/>
    </dgm:pt>
    <dgm:pt modelId="{88F6D506-033B-4CA4-9572-41E373A6B43C}" type="pres">
      <dgm:prSet presAssocID="{A59C9EB4-4836-41EA-88FC-E68E29755DEF}" presName="L1TextContainer" presStyleLbl="alignNode1" presStyleIdx="3" presStyleCnt="7" custScaleX="101648" custScaleY="154269" custLinFactNeighborX="-15721" custLinFactNeighborY="-5461">
        <dgm:presLayoutVars>
          <dgm:chMax val="1"/>
          <dgm:chPref val="1"/>
          <dgm:bulletEnabled val="1"/>
        </dgm:presLayoutVars>
      </dgm:prSet>
      <dgm:spPr/>
    </dgm:pt>
    <dgm:pt modelId="{E3303ED6-54B9-4518-AD7C-3197102106EF}" type="pres">
      <dgm:prSet presAssocID="{A59C9EB4-4836-41EA-88FC-E68E29755DEF}" presName="L2TextContainerWrapper" presStyleCnt="0">
        <dgm:presLayoutVars>
          <dgm:bulletEnabled val="1"/>
        </dgm:presLayoutVars>
      </dgm:prSet>
      <dgm:spPr/>
    </dgm:pt>
    <dgm:pt modelId="{FE14A9FC-66E7-4679-B63E-054F98E59204}" type="pres">
      <dgm:prSet presAssocID="{A59C9EB4-4836-41EA-88FC-E68E29755DEF}" presName="L2TextContainer" presStyleLbl="bgAccFollowNode1" presStyleIdx="3" presStyleCnt="7" custLinFactNeighborX="-15721" custLinFactNeighborY="11019"/>
      <dgm:spPr/>
    </dgm:pt>
    <dgm:pt modelId="{8F1DAFAE-685A-4EC1-8FC0-2EE182F59B78}" type="pres">
      <dgm:prSet presAssocID="{A59C9EB4-4836-41EA-88FC-E68E29755DEF}" presName="FlexibleEmptyPlaceHolder" presStyleCnt="0"/>
      <dgm:spPr/>
    </dgm:pt>
    <dgm:pt modelId="{4702B22B-8EB6-4454-9F8E-9A963F32B8A1}" type="pres">
      <dgm:prSet presAssocID="{A59C9EB4-4836-41EA-88FC-E68E29755DEF}" presName="ConnectLine" presStyleLbl="sibTrans1D1" presStyleIdx="3" presStyleCnt="7"/>
      <dgm:spPr>
        <a:ln w="19050">
          <a:solidFill>
            <a:schemeClr val="bg2"/>
          </a:solidFill>
        </a:ln>
      </dgm:spPr>
    </dgm:pt>
    <dgm:pt modelId="{F2E81385-B138-4A59-9452-A3C9AC4F2012}" type="pres">
      <dgm:prSet presAssocID="{A59C9EB4-4836-41EA-88FC-E68E29755DEF}" presName="ConnectorPoint" presStyleLbl="node1" presStyleIdx="3" presStyleCnt="7"/>
      <dgm:spPr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00C34F8E-67EA-485C-B754-5C6C9BC871C5}" type="pres">
      <dgm:prSet presAssocID="{A59C9EB4-4836-41EA-88FC-E68E29755DEF}" presName="EmptyPlaceHolder" presStyleCnt="0"/>
      <dgm:spPr/>
    </dgm:pt>
    <dgm:pt modelId="{E2C470F7-A894-4A64-A64E-235B0E510421}" type="pres">
      <dgm:prSet presAssocID="{62C75627-0A71-4E35-B62B-749D8AB3C189}" presName="spaceBetweenRectangles" presStyleCnt="0"/>
      <dgm:spPr/>
    </dgm:pt>
    <dgm:pt modelId="{6AA3FB3F-E213-4147-93D1-22B952CDFE17}" type="pres">
      <dgm:prSet presAssocID="{2DC4903D-31E8-4ED6-875F-63877788B702}" presName="composite" presStyleCnt="0"/>
      <dgm:spPr/>
    </dgm:pt>
    <dgm:pt modelId="{270971D8-F05B-4392-88C0-D9921BB5F6B0}" type="pres">
      <dgm:prSet presAssocID="{2DC4903D-31E8-4ED6-875F-63877788B702}" presName="L1TextContainer" presStyleLbl="alignNode1" presStyleIdx="4" presStyleCnt="7" custScaleY="142663" custLinFactNeighborX="13378" custLinFactNeighborY="-6337">
        <dgm:presLayoutVars>
          <dgm:chMax val="1"/>
          <dgm:chPref val="1"/>
          <dgm:bulletEnabled val="1"/>
        </dgm:presLayoutVars>
      </dgm:prSet>
      <dgm:spPr/>
    </dgm:pt>
    <dgm:pt modelId="{68B34C20-0EE9-4A51-9634-702BEA794899}" type="pres">
      <dgm:prSet presAssocID="{2DC4903D-31E8-4ED6-875F-63877788B702}" presName="L2TextContainerWrapper" presStyleCnt="0">
        <dgm:presLayoutVars>
          <dgm:bulletEnabled val="1"/>
        </dgm:presLayoutVars>
      </dgm:prSet>
      <dgm:spPr/>
    </dgm:pt>
    <dgm:pt modelId="{1D60394B-1800-4790-9694-08B1C1D1B34D}" type="pres">
      <dgm:prSet presAssocID="{2DC4903D-31E8-4ED6-875F-63877788B702}" presName="L2TextContainer" presStyleLbl="bgAccFollowNode1" presStyleIdx="4" presStyleCnt="7" custScaleY="93658" custLinFactNeighborX="14525" custLinFactNeighborY="-19330"/>
      <dgm:spPr/>
    </dgm:pt>
    <dgm:pt modelId="{F7828579-24D8-4EC2-A1D6-344D5AD522E4}" type="pres">
      <dgm:prSet presAssocID="{2DC4903D-31E8-4ED6-875F-63877788B702}" presName="FlexibleEmptyPlaceHolder" presStyleCnt="0"/>
      <dgm:spPr/>
    </dgm:pt>
    <dgm:pt modelId="{59F1EF41-14EA-48EE-A559-118169DBDB24}" type="pres">
      <dgm:prSet presAssocID="{2DC4903D-31E8-4ED6-875F-63877788B702}" presName="ConnectLine" presStyleLbl="sibTrans1D1" presStyleIdx="4" presStyleCnt="7"/>
      <dgm:spPr>
        <a:ln w="19050">
          <a:solidFill>
            <a:schemeClr val="bg2"/>
          </a:solidFill>
        </a:ln>
      </dgm:spPr>
    </dgm:pt>
    <dgm:pt modelId="{8E0947F0-E28B-4B2E-B1D6-BFEED1AF012B}" type="pres">
      <dgm:prSet presAssocID="{2DC4903D-31E8-4ED6-875F-63877788B702}" presName="ConnectorPoint" presStyleLbl="node1" presStyleIdx="4" presStyleCnt="7"/>
      <dgm:spPr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6BA99215-8D0D-4B24-ACDB-B8619064A20A}" type="pres">
      <dgm:prSet presAssocID="{2DC4903D-31E8-4ED6-875F-63877788B702}" presName="EmptyPlaceHolder" presStyleCnt="0"/>
      <dgm:spPr/>
    </dgm:pt>
    <dgm:pt modelId="{9B2B8A77-95BF-4B3D-B7A2-74A64BEAD033}" type="pres">
      <dgm:prSet presAssocID="{EBFDEA83-93E5-4D72-A672-078838B258F5}" presName="spaceBetweenRectangles" presStyleCnt="0"/>
      <dgm:spPr/>
    </dgm:pt>
    <dgm:pt modelId="{CB500B18-4CCC-44D0-A7EE-E63EC340604C}" type="pres">
      <dgm:prSet presAssocID="{8A93A940-284B-49B0-9D89-5FA2B3B3C7E5}" presName="composite" presStyleCnt="0"/>
      <dgm:spPr/>
    </dgm:pt>
    <dgm:pt modelId="{A7F04B95-81DC-4C70-990B-FEE82F4C63E7}" type="pres">
      <dgm:prSet presAssocID="{8A93A940-284B-49B0-9D89-5FA2B3B3C7E5}" presName="L1TextContainer" presStyleLbl="alignNode1" presStyleIdx="5" presStyleCnt="7" custScaleY="165678">
        <dgm:presLayoutVars>
          <dgm:chMax val="1"/>
          <dgm:chPref val="1"/>
          <dgm:bulletEnabled val="1"/>
        </dgm:presLayoutVars>
      </dgm:prSet>
      <dgm:spPr/>
    </dgm:pt>
    <dgm:pt modelId="{16384FAB-C600-47F1-91A6-2EF972F345F9}" type="pres">
      <dgm:prSet presAssocID="{8A93A940-284B-49B0-9D89-5FA2B3B3C7E5}" presName="L2TextContainerWrapper" presStyleCnt="0">
        <dgm:presLayoutVars>
          <dgm:bulletEnabled val="1"/>
        </dgm:presLayoutVars>
      </dgm:prSet>
      <dgm:spPr/>
    </dgm:pt>
    <dgm:pt modelId="{725F2AEF-0925-4411-A89A-5976D96BC3B1}" type="pres">
      <dgm:prSet presAssocID="{8A93A940-284B-49B0-9D89-5FA2B3B3C7E5}" presName="L2TextContainer" presStyleLbl="bgAccFollowNode1" presStyleIdx="5" presStyleCnt="7" custLinFactNeighborX="764" custLinFactNeighborY="31600"/>
      <dgm:spPr/>
    </dgm:pt>
    <dgm:pt modelId="{F1CEE27F-E297-4972-B373-BDB021CAF74B}" type="pres">
      <dgm:prSet presAssocID="{8A93A940-284B-49B0-9D89-5FA2B3B3C7E5}" presName="FlexibleEmptyPlaceHolder" presStyleCnt="0"/>
      <dgm:spPr/>
    </dgm:pt>
    <dgm:pt modelId="{3F1F843F-8CAA-4ECF-B5A2-211D6C43D3C6}" type="pres">
      <dgm:prSet presAssocID="{8A93A940-284B-49B0-9D89-5FA2B3B3C7E5}" presName="ConnectLine" presStyleLbl="sibTrans1D1" presStyleIdx="5" presStyleCnt="7"/>
      <dgm:spPr>
        <a:ln w="19050">
          <a:solidFill>
            <a:schemeClr val="bg2"/>
          </a:solidFill>
        </a:ln>
      </dgm:spPr>
    </dgm:pt>
    <dgm:pt modelId="{53B98CC0-1029-46A6-8053-0933F88F7705}" type="pres">
      <dgm:prSet presAssocID="{8A93A940-284B-49B0-9D89-5FA2B3B3C7E5}" presName="ConnectorPoint" presStyleLbl="node1" presStyleIdx="5" presStyleCnt="7"/>
      <dgm:spPr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ED7FD386-E91E-4500-9B1B-A5B2EA2DCD9E}" type="pres">
      <dgm:prSet presAssocID="{8A93A940-284B-49B0-9D89-5FA2B3B3C7E5}" presName="EmptyPlaceHolder" presStyleCnt="0"/>
      <dgm:spPr/>
    </dgm:pt>
    <dgm:pt modelId="{15109856-F740-4CB4-B9A8-79C0F893AEC5}" type="pres">
      <dgm:prSet presAssocID="{E0447E4A-3C15-4884-AEBE-804149EBD331}" presName="spaceBetweenRectangles" presStyleCnt="0"/>
      <dgm:spPr/>
    </dgm:pt>
    <dgm:pt modelId="{507A879D-C691-41A3-82BA-D29CD73D0C83}" type="pres">
      <dgm:prSet presAssocID="{3E98A632-12E3-428D-B623-A95595686503}" presName="composite" presStyleCnt="0"/>
      <dgm:spPr/>
    </dgm:pt>
    <dgm:pt modelId="{3A86435D-D4A0-46C2-9EDC-E19DA5ACE5BC}" type="pres">
      <dgm:prSet presAssocID="{3E98A632-12E3-428D-B623-A95595686503}" presName="L1TextContainer" presStyleLbl="alignNode1" presStyleIdx="6" presStyleCnt="7" custScaleY="142660" custLinFactY="-98625" custLinFactNeighborX="5301" custLinFactNeighborY="-100000">
        <dgm:presLayoutVars>
          <dgm:chMax val="1"/>
          <dgm:chPref val="1"/>
          <dgm:bulletEnabled val="1"/>
        </dgm:presLayoutVars>
      </dgm:prSet>
      <dgm:spPr/>
    </dgm:pt>
    <dgm:pt modelId="{03D3DA6A-D3E4-45BB-B288-182723AED864}" type="pres">
      <dgm:prSet presAssocID="{3E98A632-12E3-428D-B623-A95595686503}" presName="L2TextContainerWrapper" presStyleCnt="0">
        <dgm:presLayoutVars>
          <dgm:bulletEnabled val="1"/>
        </dgm:presLayoutVars>
      </dgm:prSet>
      <dgm:spPr/>
    </dgm:pt>
    <dgm:pt modelId="{5369D744-EAB0-49D0-95D8-799AF72B5DCF}" type="pres">
      <dgm:prSet presAssocID="{3E98A632-12E3-428D-B623-A95595686503}" presName="L2TextContainer" presStyleLbl="bgAccFollowNode1" presStyleIdx="6" presStyleCnt="7" custLinFactNeighborX="4921" custLinFactNeighborY="63493"/>
      <dgm:spPr/>
    </dgm:pt>
    <dgm:pt modelId="{0298EEE8-F8CA-4080-A6AA-824162C83001}" type="pres">
      <dgm:prSet presAssocID="{3E98A632-12E3-428D-B623-A95595686503}" presName="FlexibleEmptyPlaceHolder" presStyleCnt="0"/>
      <dgm:spPr/>
    </dgm:pt>
    <dgm:pt modelId="{7B003945-11AB-4539-BDAF-B3728AB06A4E}" type="pres">
      <dgm:prSet presAssocID="{3E98A632-12E3-428D-B623-A95595686503}" presName="ConnectLine" presStyleLbl="sibTrans1D1" presStyleIdx="6" presStyleCnt="7"/>
      <dgm:spPr/>
    </dgm:pt>
    <dgm:pt modelId="{97F0ABD6-5B79-466B-B7B9-B277D1768057}" type="pres">
      <dgm:prSet presAssocID="{3E98A632-12E3-428D-B623-A95595686503}" presName="ConnectorPoint" presStyleLbl="node1" presStyleIdx="6" presStyleCnt="7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32A782C4-683F-428C-AF19-46CC17D8F350}" type="pres">
      <dgm:prSet presAssocID="{3E98A632-12E3-428D-B623-A95595686503}" presName="EmptyPlaceHolder" presStyleCnt="0"/>
      <dgm:spPr/>
    </dgm:pt>
  </dgm:ptLst>
  <dgm:cxnLst>
    <dgm:cxn modelId="{DA8A1B1D-5A53-45B1-8180-D2AF1456D640}" type="presOf" srcId="{40D37989-3C98-4DFD-8DC2-09C7B5A3C3D5}" destId="{725F2AEF-0925-4411-A89A-5976D96BC3B1}" srcOrd="0" destOrd="0" presId="urn:microsoft.com/office/officeart/2017/3/layout/HorizontalLabelsTimeline"/>
    <dgm:cxn modelId="{83DD4427-F134-49BE-8733-5156D56EEA82}" type="presOf" srcId="{3E98A632-12E3-428D-B623-A95595686503}" destId="{3A86435D-D4A0-46C2-9EDC-E19DA5ACE5BC}" srcOrd="0" destOrd="0" presId="urn:microsoft.com/office/officeart/2017/3/layout/HorizontalLabelsTimeline"/>
    <dgm:cxn modelId="{C2A8B52A-540B-46B5-A43B-27FAF06A13EF}" srcId="{FF3CD410-5E2E-4080-A893-907D31D22CB3}" destId="{A59C9EB4-4836-41EA-88FC-E68E29755DEF}" srcOrd="3" destOrd="0" parTransId="{C486CA18-5D6B-49AD-B92C-52313E993EC5}" sibTransId="{62C75627-0A71-4E35-B62B-749D8AB3C189}"/>
    <dgm:cxn modelId="{5A3B2130-5035-4E61-92B1-343AA432C9DF}" srcId="{FF3CD410-5E2E-4080-A893-907D31D22CB3}" destId="{454D56AF-0D14-43A4-A4AA-2274946C5116}" srcOrd="1" destOrd="0" parTransId="{340931FA-0A09-49B9-99A7-6650F93FDC08}" sibTransId="{511F28C0-50D9-4CBB-862C-2AD0ACC17105}"/>
    <dgm:cxn modelId="{33DFDD33-182D-44AF-9877-B1DCECE3CC9D}" srcId="{FF3CD410-5E2E-4080-A893-907D31D22CB3}" destId="{A7F4784E-75AE-4F03-B342-C71355D1ACCF}" srcOrd="2" destOrd="0" parTransId="{E8170CB0-7D27-4024-BF4D-F79F86202313}" sibTransId="{3078DB00-0C2A-4587-8661-74E5E36CBCA7}"/>
    <dgm:cxn modelId="{4F0EAB3D-D6DC-4270-A428-F626A2666D2A}" type="presOf" srcId="{8A93A940-284B-49B0-9D89-5FA2B3B3C7E5}" destId="{A7F04B95-81DC-4C70-990B-FEE82F4C63E7}" srcOrd="0" destOrd="0" presId="urn:microsoft.com/office/officeart/2017/3/layout/HorizontalLabelsTimeline"/>
    <dgm:cxn modelId="{982D7B44-1518-4DD0-82D4-8A3901DD95E9}" srcId="{FF3CD410-5E2E-4080-A893-907D31D22CB3}" destId="{8A93A940-284B-49B0-9D89-5FA2B3B3C7E5}" srcOrd="5" destOrd="0" parTransId="{CD96219D-3688-4138-ACC9-901ED9FEACCC}" sibTransId="{E0447E4A-3C15-4884-AEBE-804149EBD331}"/>
    <dgm:cxn modelId="{A319CB69-6926-431D-A805-EACBFA83FA66}" srcId="{FF3CD410-5E2E-4080-A893-907D31D22CB3}" destId="{2DC4903D-31E8-4ED6-875F-63877788B702}" srcOrd="4" destOrd="0" parTransId="{A18F8C20-9A13-44DB-9E45-C2DE49ACE5D9}" sibTransId="{EBFDEA83-93E5-4D72-A672-078838B258F5}"/>
    <dgm:cxn modelId="{3AC30B4D-4ECF-4495-971F-D30F8E9E9A68}" srcId="{FF3CD410-5E2E-4080-A893-907D31D22CB3}" destId="{3E98A632-12E3-428D-B623-A95595686503}" srcOrd="6" destOrd="0" parTransId="{6BEFFAD1-D7DB-4D40-8447-D519CD790592}" sibTransId="{1697B331-4774-4FD3-87FA-DC3B4E16D0B2}"/>
    <dgm:cxn modelId="{935F274E-0D61-4EDD-92A7-9CA37702DC15}" type="presOf" srcId="{2DC4903D-31E8-4ED6-875F-63877788B702}" destId="{270971D8-F05B-4392-88C0-D9921BB5F6B0}" srcOrd="0" destOrd="0" presId="urn:microsoft.com/office/officeart/2017/3/layout/HorizontalLabelsTimeline"/>
    <dgm:cxn modelId="{24FE186F-F804-46F5-9C2D-96C1655A06BB}" type="presOf" srcId="{FF3CD410-5E2E-4080-A893-907D31D22CB3}" destId="{687CC7BD-79EF-4A0F-BDD3-809BFA49E6BE}" srcOrd="0" destOrd="0" presId="urn:microsoft.com/office/officeart/2017/3/layout/HorizontalLabelsTimeline"/>
    <dgm:cxn modelId="{B9B38C7F-D679-4A39-B742-6501D3961044}" srcId="{454D56AF-0D14-43A4-A4AA-2274946C5116}" destId="{3280BE73-5C4D-4941-9102-E5930904556F}" srcOrd="0" destOrd="0" parTransId="{596FE3BE-79D4-47E4-8416-EDF8385B1DE9}" sibTransId="{8E22D1FB-CF90-47F0-B06E-C66C75D54226}"/>
    <dgm:cxn modelId="{59B27383-B045-4BF7-93D0-B9D2CB156BC5}" type="presOf" srcId="{1827863D-2FA1-48D1-81C4-0E7D31ADB47E}" destId="{95B1E40E-26D9-44C8-A99F-14EA44505DF3}" srcOrd="0" destOrd="0" presId="urn:microsoft.com/office/officeart/2017/3/layout/HorizontalLabelsTimeline"/>
    <dgm:cxn modelId="{270F1A8F-053B-4B29-B86C-B8D01B394942}" type="presOf" srcId="{CF564C6C-7771-4FD5-B851-B5B84730268F}" destId="{FE14A9FC-66E7-4679-B63E-054F98E59204}" srcOrd="0" destOrd="0" presId="urn:microsoft.com/office/officeart/2017/3/layout/HorizontalLabelsTimeline"/>
    <dgm:cxn modelId="{EE394C8F-C94E-4528-998A-699CA39A0B67}" srcId="{8A93A940-284B-49B0-9D89-5FA2B3B3C7E5}" destId="{40D37989-3C98-4DFD-8DC2-09C7B5A3C3D5}" srcOrd="0" destOrd="0" parTransId="{030C17C5-CF94-4772-9689-0A377591F0F3}" sibTransId="{0B95F812-628E-4BFB-A73D-4C2FE2DDAFC0}"/>
    <dgm:cxn modelId="{68D35F9D-DABF-4E5A-94D4-F988D8E84907}" srcId="{D423FB80-F2BD-4DDE-80B1-76F84FE09A02}" destId="{245E128E-7700-4C91-9411-CDD1DCA94D67}" srcOrd="0" destOrd="0" parTransId="{B4D95EBA-0423-4AFA-B379-E030341B1F23}" sibTransId="{4963BA97-D4C5-477B-9B0D-68DB38F61579}"/>
    <dgm:cxn modelId="{AD97839D-9035-4552-82B8-66BE0905BD4F}" srcId="{3E98A632-12E3-428D-B623-A95595686503}" destId="{AD300E56-F150-4552-8CFC-B06F75E35838}" srcOrd="0" destOrd="0" parTransId="{746F4C3B-50E5-4620-B125-5F415C631818}" sibTransId="{22825515-90CA-406A-ABCF-F5E9CFC50FC3}"/>
    <dgm:cxn modelId="{2C87A39F-871C-45C6-8C22-A8C358151D70}" type="presOf" srcId="{A7F4784E-75AE-4F03-B342-C71355D1ACCF}" destId="{CBCB6B30-5D46-4B19-B9DE-C0B7FB057712}" srcOrd="0" destOrd="0" presId="urn:microsoft.com/office/officeart/2017/3/layout/HorizontalLabelsTimeline"/>
    <dgm:cxn modelId="{078029A2-947D-4D6B-B786-5B31CB659BA9}" type="presOf" srcId="{A59C9EB4-4836-41EA-88FC-E68E29755DEF}" destId="{88F6D506-033B-4CA4-9572-41E373A6B43C}" srcOrd="0" destOrd="0" presId="urn:microsoft.com/office/officeart/2017/3/layout/HorizontalLabelsTimeline"/>
    <dgm:cxn modelId="{2502B0A4-41CE-46B1-9AC1-824867909D7A}" type="presOf" srcId="{AD300E56-F150-4552-8CFC-B06F75E35838}" destId="{5369D744-EAB0-49D0-95D8-799AF72B5DCF}" srcOrd="0" destOrd="0" presId="urn:microsoft.com/office/officeart/2017/3/layout/HorizontalLabelsTimeline"/>
    <dgm:cxn modelId="{7749B4AD-5089-49E7-8F6B-1B2382C9B50E}" srcId="{A7F4784E-75AE-4F03-B342-C71355D1ACCF}" destId="{1827863D-2FA1-48D1-81C4-0E7D31ADB47E}" srcOrd="0" destOrd="0" parTransId="{B426C98F-7250-4E9E-84CB-E9FC83F8CB06}" sibTransId="{D0D7EB30-49F6-43D6-AF40-1B9302B3ADF0}"/>
    <dgm:cxn modelId="{5BF3B7B1-A779-4E2D-8625-77DE0CA38FEE}" srcId="{FF3CD410-5E2E-4080-A893-907D31D22CB3}" destId="{D423FB80-F2BD-4DDE-80B1-76F84FE09A02}" srcOrd="0" destOrd="0" parTransId="{9B1CA3FF-D252-4AF5-8F50-CFC93ACA9175}" sibTransId="{EBE862E1-9761-4AA7-AA00-BD79FA3B27DD}"/>
    <dgm:cxn modelId="{F68895C0-3F1F-4678-B72B-DB82A8D7873D}" type="presOf" srcId="{245E128E-7700-4C91-9411-CDD1DCA94D67}" destId="{255B3FC7-BD87-4810-87ED-7952D0F23157}" srcOrd="0" destOrd="0" presId="urn:microsoft.com/office/officeart/2017/3/layout/HorizontalLabelsTimeline"/>
    <dgm:cxn modelId="{607143D0-C26B-448B-8E8C-A8A46198F0C6}" srcId="{2DC4903D-31E8-4ED6-875F-63877788B702}" destId="{A9FB790A-3E33-4887-962E-7206A01AD84F}" srcOrd="0" destOrd="0" parTransId="{2E34BE83-4A83-4B5F-8976-D4AC57FE5007}" sibTransId="{A18338C2-0675-4B1C-898F-3D939F41C34C}"/>
    <dgm:cxn modelId="{186572D2-DD3E-469C-B4C6-FC405845D66C}" type="presOf" srcId="{3280BE73-5C4D-4941-9102-E5930904556F}" destId="{04897CD2-CF6F-4A55-8E79-1E7393B07B06}" srcOrd="0" destOrd="0" presId="urn:microsoft.com/office/officeart/2017/3/layout/HorizontalLabelsTimeline"/>
    <dgm:cxn modelId="{0850A4D5-F517-4BE2-AE27-9281E3729461}" type="presOf" srcId="{454D56AF-0D14-43A4-A4AA-2274946C5116}" destId="{C5503B6E-C1DB-44F5-ABB8-38EF445ED1E8}" srcOrd="0" destOrd="0" presId="urn:microsoft.com/office/officeart/2017/3/layout/HorizontalLabelsTimeline"/>
    <dgm:cxn modelId="{5F80C7E1-A7BD-418E-A665-3DAF3DEDF5A4}" srcId="{A59C9EB4-4836-41EA-88FC-E68E29755DEF}" destId="{CF564C6C-7771-4FD5-B851-B5B84730268F}" srcOrd="0" destOrd="0" parTransId="{5A57A755-D716-4DC9-9A51-20693042AFC8}" sibTransId="{024A7FBC-BB10-4242-BAF3-82678A4C13DA}"/>
    <dgm:cxn modelId="{913E9CE7-B8A6-4506-ADA2-FB6349E99383}" type="presOf" srcId="{A9FB790A-3E33-4887-962E-7206A01AD84F}" destId="{1D60394B-1800-4790-9694-08B1C1D1B34D}" srcOrd="0" destOrd="0" presId="urn:microsoft.com/office/officeart/2017/3/layout/HorizontalLabelsTimeline"/>
    <dgm:cxn modelId="{FAEC57FD-E661-46F9-8FC2-72568E9086CE}" type="presOf" srcId="{D423FB80-F2BD-4DDE-80B1-76F84FE09A02}" destId="{64E37A6A-8F95-4F28-92FC-1FE8089D7DAF}" srcOrd="0" destOrd="0" presId="urn:microsoft.com/office/officeart/2017/3/layout/HorizontalLabelsTimeline"/>
    <dgm:cxn modelId="{41A1825C-6B33-4866-A7F1-A86BC36862B3}" type="presParOf" srcId="{687CC7BD-79EF-4A0F-BDD3-809BFA49E6BE}" destId="{6168B371-2815-4661-9209-F8A29814ADCC}" srcOrd="0" destOrd="0" presId="urn:microsoft.com/office/officeart/2017/3/layout/HorizontalLabelsTimeline"/>
    <dgm:cxn modelId="{281FC94C-5AAC-413C-803D-BB6EEF9AD3A6}" type="presParOf" srcId="{687CC7BD-79EF-4A0F-BDD3-809BFA49E6BE}" destId="{4C5F54B5-504F-4069-AF1D-9A370FBD268C}" srcOrd="1" destOrd="0" presId="urn:microsoft.com/office/officeart/2017/3/layout/HorizontalLabelsTimeline"/>
    <dgm:cxn modelId="{CFDEA283-4601-4089-8563-A85225CFEF1D}" type="presParOf" srcId="{4C5F54B5-504F-4069-AF1D-9A370FBD268C}" destId="{34539F78-7536-446A-B749-4315D26F2C4E}" srcOrd="0" destOrd="0" presId="urn:microsoft.com/office/officeart/2017/3/layout/HorizontalLabelsTimeline"/>
    <dgm:cxn modelId="{8A5756AD-D676-4F95-8A8A-CDE3EA13E14C}" type="presParOf" srcId="{34539F78-7536-446A-B749-4315D26F2C4E}" destId="{64E37A6A-8F95-4F28-92FC-1FE8089D7DAF}" srcOrd="0" destOrd="0" presId="urn:microsoft.com/office/officeart/2017/3/layout/HorizontalLabelsTimeline"/>
    <dgm:cxn modelId="{C64DD621-F766-410D-81AE-A692FE379207}" type="presParOf" srcId="{34539F78-7536-446A-B749-4315D26F2C4E}" destId="{301B11E7-9AB9-40DA-A950-87C47281308D}" srcOrd="1" destOrd="0" presId="urn:microsoft.com/office/officeart/2017/3/layout/HorizontalLabelsTimeline"/>
    <dgm:cxn modelId="{72141621-AC11-4C6D-A617-B6CF19C76AAE}" type="presParOf" srcId="{301B11E7-9AB9-40DA-A950-87C47281308D}" destId="{255B3FC7-BD87-4810-87ED-7952D0F23157}" srcOrd="0" destOrd="0" presId="urn:microsoft.com/office/officeart/2017/3/layout/HorizontalLabelsTimeline"/>
    <dgm:cxn modelId="{C728B947-ADB2-406E-9206-93298476CEFD}" type="presParOf" srcId="{301B11E7-9AB9-40DA-A950-87C47281308D}" destId="{4B545162-9690-412E-B970-54DA905B44AF}" srcOrd="1" destOrd="0" presId="urn:microsoft.com/office/officeart/2017/3/layout/HorizontalLabelsTimeline"/>
    <dgm:cxn modelId="{9B7FD2A9-25B9-477B-AC6A-FE14BD3BFF32}" type="presParOf" srcId="{34539F78-7536-446A-B749-4315D26F2C4E}" destId="{DF478A7F-4668-4E0A-86F7-C1205CF5AA73}" srcOrd="2" destOrd="0" presId="urn:microsoft.com/office/officeart/2017/3/layout/HorizontalLabelsTimeline"/>
    <dgm:cxn modelId="{A1F8B173-85E4-4ED9-BFF5-CF116D6F7CE3}" type="presParOf" srcId="{34539F78-7536-446A-B749-4315D26F2C4E}" destId="{6D7F9BE3-3008-4E5E-96F3-C71D72649902}" srcOrd="3" destOrd="0" presId="urn:microsoft.com/office/officeart/2017/3/layout/HorizontalLabelsTimeline"/>
    <dgm:cxn modelId="{74F580D4-41FC-4B1B-82E4-22FCC2246045}" type="presParOf" srcId="{34539F78-7536-446A-B749-4315D26F2C4E}" destId="{02633C3C-6589-41FB-998C-85A7548107A4}" srcOrd="4" destOrd="0" presId="urn:microsoft.com/office/officeart/2017/3/layout/HorizontalLabelsTimeline"/>
    <dgm:cxn modelId="{ACB72553-49A5-440C-B1C8-D7D8CFF44BD6}" type="presParOf" srcId="{4C5F54B5-504F-4069-AF1D-9A370FBD268C}" destId="{41467129-B2CC-4E38-A5B2-56D30FA28409}" srcOrd="1" destOrd="0" presId="urn:microsoft.com/office/officeart/2017/3/layout/HorizontalLabelsTimeline"/>
    <dgm:cxn modelId="{0C2CFEA1-3FB4-47D5-BA0C-2B2C20EB640F}" type="presParOf" srcId="{4C5F54B5-504F-4069-AF1D-9A370FBD268C}" destId="{795AD8F1-7B20-410C-90F4-2E04F4F4C93D}" srcOrd="2" destOrd="0" presId="urn:microsoft.com/office/officeart/2017/3/layout/HorizontalLabelsTimeline"/>
    <dgm:cxn modelId="{5EA692BD-507A-40EE-B699-B1F92E600F62}" type="presParOf" srcId="{795AD8F1-7B20-410C-90F4-2E04F4F4C93D}" destId="{C5503B6E-C1DB-44F5-ABB8-38EF445ED1E8}" srcOrd="0" destOrd="0" presId="urn:microsoft.com/office/officeart/2017/3/layout/HorizontalLabelsTimeline"/>
    <dgm:cxn modelId="{84215AA0-8ED4-45B6-8451-521906DE0059}" type="presParOf" srcId="{795AD8F1-7B20-410C-90F4-2E04F4F4C93D}" destId="{FD7DE90B-3DDE-4250-BB93-6AFB95DB30C9}" srcOrd="1" destOrd="0" presId="urn:microsoft.com/office/officeart/2017/3/layout/HorizontalLabelsTimeline"/>
    <dgm:cxn modelId="{CD1AF92D-7CB7-4156-9C24-3DD50EA4D129}" type="presParOf" srcId="{FD7DE90B-3DDE-4250-BB93-6AFB95DB30C9}" destId="{04897CD2-CF6F-4A55-8E79-1E7393B07B06}" srcOrd="0" destOrd="0" presId="urn:microsoft.com/office/officeart/2017/3/layout/HorizontalLabelsTimeline"/>
    <dgm:cxn modelId="{E596D201-A9A8-46AA-BA6C-731E186DBB6C}" type="presParOf" srcId="{FD7DE90B-3DDE-4250-BB93-6AFB95DB30C9}" destId="{30F499EF-86B9-43D4-9E36-2ADCD18D3C55}" srcOrd="1" destOrd="0" presId="urn:microsoft.com/office/officeart/2017/3/layout/HorizontalLabelsTimeline"/>
    <dgm:cxn modelId="{7D0F95A1-0D0D-4B3A-AD37-1D9E68A59E7B}" type="presParOf" srcId="{795AD8F1-7B20-410C-90F4-2E04F4F4C93D}" destId="{73ACB8E4-FFC1-49E5-BB46-1EBD63F3BF67}" srcOrd="2" destOrd="0" presId="urn:microsoft.com/office/officeart/2017/3/layout/HorizontalLabelsTimeline"/>
    <dgm:cxn modelId="{A5FB3F07-307E-4B9C-AF1B-722131ED4362}" type="presParOf" srcId="{795AD8F1-7B20-410C-90F4-2E04F4F4C93D}" destId="{FE89438A-B301-4219-9492-D30967496E8F}" srcOrd="3" destOrd="0" presId="urn:microsoft.com/office/officeart/2017/3/layout/HorizontalLabelsTimeline"/>
    <dgm:cxn modelId="{2F2BB858-3070-4463-950E-16B32D1FC1A0}" type="presParOf" srcId="{795AD8F1-7B20-410C-90F4-2E04F4F4C93D}" destId="{80E00C49-A058-42B1-B4A9-8FC8989D4F58}" srcOrd="4" destOrd="0" presId="urn:microsoft.com/office/officeart/2017/3/layout/HorizontalLabelsTimeline"/>
    <dgm:cxn modelId="{4CFFAECA-C6E6-463A-90AA-C4DEAB87918A}" type="presParOf" srcId="{4C5F54B5-504F-4069-AF1D-9A370FBD268C}" destId="{396E0C2C-79C3-4FCA-B5E5-8B3C2758C30F}" srcOrd="3" destOrd="0" presId="urn:microsoft.com/office/officeart/2017/3/layout/HorizontalLabelsTimeline"/>
    <dgm:cxn modelId="{28A719F5-6237-4C83-8EB7-BB9ACE657CCA}" type="presParOf" srcId="{4C5F54B5-504F-4069-AF1D-9A370FBD268C}" destId="{866B658A-D972-4AD8-A7E6-4082FD2CB001}" srcOrd="4" destOrd="0" presId="urn:microsoft.com/office/officeart/2017/3/layout/HorizontalLabelsTimeline"/>
    <dgm:cxn modelId="{E55C2317-CDB7-4C64-95C4-C04303FBB96A}" type="presParOf" srcId="{866B658A-D972-4AD8-A7E6-4082FD2CB001}" destId="{CBCB6B30-5D46-4B19-B9DE-C0B7FB057712}" srcOrd="0" destOrd="0" presId="urn:microsoft.com/office/officeart/2017/3/layout/HorizontalLabelsTimeline"/>
    <dgm:cxn modelId="{2E742A39-B2D8-41E7-938B-B4FE7E0F1794}" type="presParOf" srcId="{866B658A-D972-4AD8-A7E6-4082FD2CB001}" destId="{746F6004-1265-4B16-B698-179F0477DB3D}" srcOrd="1" destOrd="0" presId="urn:microsoft.com/office/officeart/2017/3/layout/HorizontalLabelsTimeline"/>
    <dgm:cxn modelId="{000BAB58-4AA6-43D9-89B5-0C604F29C6EA}" type="presParOf" srcId="{746F6004-1265-4B16-B698-179F0477DB3D}" destId="{95B1E40E-26D9-44C8-A99F-14EA44505DF3}" srcOrd="0" destOrd="0" presId="urn:microsoft.com/office/officeart/2017/3/layout/HorizontalLabelsTimeline"/>
    <dgm:cxn modelId="{6D12DD85-6CC0-441A-BB74-D3B24BE9ECF2}" type="presParOf" srcId="{746F6004-1265-4B16-B698-179F0477DB3D}" destId="{752FC6D6-93A6-414C-B65D-6F2858E07E0C}" srcOrd="1" destOrd="0" presId="urn:microsoft.com/office/officeart/2017/3/layout/HorizontalLabelsTimeline"/>
    <dgm:cxn modelId="{6CE5E65F-BF35-4F9A-9FAC-9FD84A211FC6}" type="presParOf" srcId="{866B658A-D972-4AD8-A7E6-4082FD2CB001}" destId="{BBBD3B06-9C30-48DB-A77E-5A358B1C6E78}" srcOrd="2" destOrd="0" presId="urn:microsoft.com/office/officeart/2017/3/layout/HorizontalLabelsTimeline"/>
    <dgm:cxn modelId="{457B6E85-E149-4279-81E9-511D2D038B9A}" type="presParOf" srcId="{866B658A-D972-4AD8-A7E6-4082FD2CB001}" destId="{C574381E-6C24-436D-B265-4BCFEFA46591}" srcOrd="3" destOrd="0" presId="urn:microsoft.com/office/officeart/2017/3/layout/HorizontalLabelsTimeline"/>
    <dgm:cxn modelId="{376FD1F8-A0AB-4CA9-B35C-A1F5747217B7}" type="presParOf" srcId="{866B658A-D972-4AD8-A7E6-4082FD2CB001}" destId="{CC7E7566-0B46-4E0A-B951-BFE404664D2C}" srcOrd="4" destOrd="0" presId="urn:microsoft.com/office/officeart/2017/3/layout/HorizontalLabelsTimeline"/>
    <dgm:cxn modelId="{CA63DDF8-DE3B-4E8A-886E-D787300C3FD4}" type="presParOf" srcId="{4C5F54B5-504F-4069-AF1D-9A370FBD268C}" destId="{F50C4635-5C0A-4C07-B5AD-BABD96009847}" srcOrd="5" destOrd="0" presId="urn:microsoft.com/office/officeart/2017/3/layout/HorizontalLabelsTimeline"/>
    <dgm:cxn modelId="{187F63AE-22E9-42D8-BA25-F8E70A982232}" type="presParOf" srcId="{4C5F54B5-504F-4069-AF1D-9A370FBD268C}" destId="{5667DB6C-E90F-44DB-BFD7-8570D48D28D4}" srcOrd="6" destOrd="0" presId="urn:microsoft.com/office/officeart/2017/3/layout/HorizontalLabelsTimeline"/>
    <dgm:cxn modelId="{782591FC-39B3-43EE-A99E-69B60AB63978}" type="presParOf" srcId="{5667DB6C-E90F-44DB-BFD7-8570D48D28D4}" destId="{88F6D506-033B-4CA4-9572-41E373A6B43C}" srcOrd="0" destOrd="0" presId="urn:microsoft.com/office/officeart/2017/3/layout/HorizontalLabelsTimeline"/>
    <dgm:cxn modelId="{DA98866D-BB74-46A1-B98B-9B6BDACA94E3}" type="presParOf" srcId="{5667DB6C-E90F-44DB-BFD7-8570D48D28D4}" destId="{E3303ED6-54B9-4518-AD7C-3197102106EF}" srcOrd="1" destOrd="0" presId="urn:microsoft.com/office/officeart/2017/3/layout/HorizontalLabelsTimeline"/>
    <dgm:cxn modelId="{BFB054F1-AA6C-4CA5-B7A3-FF579439BD18}" type="presParOf" srcId="{E3303ED6-54B9-4518-AD7C-3197102106EF}" destId="{FE14A9FC-66E7-4679-B63E-054F98E59204}" srcOrd="0" destOrd="0" presId="urn:microsoft.com/office/officeart/2017/3/layout/HorizontalLabelsTimeline"/>
    <dgm:cxn modelId="{6BF922DC-DA85-4710-BB6F-2CCCF2CFD764}" type="presParOf" srcId="{E3303ED6-54B9-4518-AD7C-3197102106EF}" destId="{8F1DAFAE-685A-4EC1-8FC0-2EE182F59B78}" srcOrd="1" destOrd="0" presId="urn:microsoft.com/office/officeart/2017/3/layout/HorizontalLabelsTimeline"/>
    <dgm:cxn modelId="{6907C7E4-84E2-47E3-949B-BC87F9D211CC}" type="presParOf" srcId="{5667DB6C-E90F-44DB-BFD7-8570D48D28D4}" destId="{4702B22B-8EB6-4454-9F8E-9A963F32B8A1}" srcOrd="2" destOrd="0" presId="urn:microsoft.com/office/officeart/2017/3/layout/HorizontalLabelsTimeline"/>
    <dgm:cxn modelId="{68C6501C-DCCA-438E-8565-A8631BB6C8AC}" type="presParOf" srcId="{5667DB6C-E90F-44DB-BFD7-8570D48D28D4}" destId="{F2E81385-B138-4A59-9452-A3C9AC4F2012}" srcOrd="3" destOrd="0" presId="urn:microsoft.com/office/officeart/2017/3/layout/HorizontalLabelsTimeline"/>
    <dgm:cxn modelId="{F4686330-D4C5-4698-8BC6-EF28FB9176C1}" type="presParOf" srcId="{5667DB6C-E90F-44DB-BFD7-8570D48D28D4}" destId="{00C34F8E-67EA-485C-B754-5C6C9BC871C5}" srcOrd="4" destOrd="0" presId="urn:microsoft.com/office/officeart/2017/3/layout/HorizontalLabelsTimeline"/>
    <dgm:cxn modelId="{FA06019D-A6EE-447A-894D-5FBD4FB143DA}" type="presParOf" srcId="{4C5F54B5-504F-4069-AF1D-9A370FBD268C}" destId="{E2C470F7-A894-4A64-A64E-235B0E510421}" srcOrd="7" destOrd="0" presId="urn:microsoft.com/office/officeart/2017/3/layout/HorizontalLabelsTimeline"/>
    <dgm:cxn modelId="{779E8BAE-E165-44A0-8F61-F1D6F07BA6D3}" type="presParOf" srcId="{4C5F54B5-504F-4069-AF1D-9A370FBD268C}" destId="{6AA3FB3F-E213-4147-93D1-22B952CDFE17}" srcOrd="8" destOrd="0" presId="urn:microsoft.com/office/officeart/2017/3/layout/HorizontalLabelsTimeline"/>
    <dgm:cxn modelId="{FDEBFC71-A7CC-4193-89B3-3D17A65C6735}" type="presParOf" srcId="{6AA3FB3F-E213-4147-93D1-22B952CDFE17}" destId="{270971D8-F05B-4392-88C0-D9921BB5F6B0}" srcOrd="0" destOrd="0" presId="urn:microsoft.com/office/officeart/2017/3/layout/HorizontalLabelsTimeline"/>
    <dgm:cxn modelId="{DDE712DF-EAC7-4AEA-8C8F-518516542CAF}" type="presParOf" srcId="{6AA3FB3F-E213-4147-93D1-22B952CDFE17}" destId="{68B34C20-0EE9-4A51-9634-702BEA794899}" srcOrd="1" destOrd="0" presId="urn:microsoft.com/office/officeart/2017/3/layout/HorizontalLabelsTimeline"/>
    <dgm:cxn modelId="{0AB24538-9BA6-44A1-BA14-80061D14A8F4}" type="presParOf" srcId="{68B34C20-0EE9-4A51-9634-702BEA794899}" destId="{1D60394B-1800-4790-9694-08B1C1D1B34D}" srcOrd="0" destOrd="0" presId="urn:microsoft.com/office/officeart/2017/3/layout/HorizontalLabelsTimeline"/>
    <dgm:cxn modelId="{2AAA8EAA-0E27-421D-A811-E0050D6E2E66}" type="presParOf" srcId="{68B34C20-0EE9-4A51-9634-702BEA794899}" destId="{F7828579-24D8-4EC2-A1D6-344D5AD522E4}" srcOrd="1" destOrd="0" presId="urn:microsoft.com/office/officeart/2017/3/layout/HorizontalLabelsTimeline"/>
    <dgm:cxn modelId="{1951676A-386A-4A55-8D85-8529FCA60223}" type="presParOf" srcId="{6AA3FB3F-E213-4147-93D1-22B952CDFE17}" destId="{59F1EF41-14EA-48EE-A559-118169DBDB24}" srcOrd="2" destOrd="0" presId="urn:microsoft.com/office/officeart/2017/3/layout/HorizontalLabelsTimeline"/>
    <dgm:cxn modelId="{FF7D7122-10DC-403C-B42A-BC23EECD800F}" type="presParOf" srcId="{6AA3FB3F-E213-4147-93D1-22B952CDFE17}" destId="{8E0947F0-E28B-4B2E-B1D6-BFEED1AF012B}" srcOrd="3" destOrd="0" presId="urn:microsoft.com/office/officeart/2017/3/layout/HorizontalLabelsTimeline"/>
    <dgm:cxn modelId="{11C26640-7348-4167-8AF4-596740246EB0}" type="presParOf" srcId="{6AA3FB3F-E213-4147-93D1-22B952CDFE17}" destId="{6BA99215-8D0D-4B24-ACDB-B8619064A20A}" srcOrd="4" destOrd="0" presId="urn:microsoft.com/office/officeart/2017/3/layout/HorizontalLabelsTimeline"/>
    <dgm:cxn modelId="{4C86226D-C9C0-4413-B426-06F8252E51C5}" type="presParOf" srcId="{4C5F54B5-504F-4069-AF1D-9A370FBD268C}" destId="{9B2B8A77-95BF-4B3D-B7A2-74A64BEAD033}" srcOrd="9" destOrd="0" presId="urn:microsoft.com/office/officeart/2017/3/layout/HorizontalLabelsTimeline"/>
    <dgm:cxn modelId="{DA1E98F3-DEEF-449E-A505-7BE8E77DC666}" type="presParOf" srcId="{4C5F54B5-504F-4069-AF1D-9A370FBD268C}" destId="{CB500B18-4CCC-44D0-A7EE-E63EC340604C}" srcOrd="10" destOrd="0" presId="urn:microsoft.com/office/officeart/2017/3/layout/HorizontalLabelsTimeline"/>
    <dgm:cxn modelId="{5DE12D35-65C6-43A3-9CCB-9DB1FBB88A6F}" type="presParOf" srcId="{CB500B18-4CCC-44D0-A7EE-E63EC340604C}" destId="{A7F04B95-81DC-4C70-990B-FEE82F4C63E7}" srcOrd="0" destOrd="0" presId="urn:microsoft.com/office/officeart/2017/3/layout/HorizontalLabelsTimeline"/>
    <dgm:cxn modelId="{84E6A2E6-334E-486A-9E18-50B4C9242157}" type="presParOf" srcId="{CB500B18-4CCC-44D0-A7EE-E63EC340604C}" destId="{16384FAB-C600-47F1-91A6-2EF972F345F9}" srcOrd="1" destOrd="0" presId="urn:microsoft.com/office/officeart/2017/3/layout/HorizontalLabelsTimeline"/>
    <dgm:cxn modelId="{0D7AFB00-50B5-4763-8B9B-058959A93926}" type="presParOf" srcId="{16384FAB-C600-47F1-91A6-2EF972F345F9}" destId="{725F2AEF-0925-4411-A89A-5976D96BC3B1}" srcOrd="0" destOrd="0" presId="urn:microsoft.com/office/officeart/2017/3/layout/HorizontalLabelsTimeline"/>
    <dgm:cxn modelId="{6BE0CB7D-05CB-48BF-95E8-5BD301DDCFDF}" type="presParOf" srcId="{16384FAB-C600-47F1-91A6-2EF972F345F9}" destId="{F1CEE27F-E297-4972-B373-BDB021CAF74B}" srcOrd="1" destOrd="0" presId="urn:microsoft.com/office/officeart/2017/3/layout/HorizontalLabelsTimeline"/>
    <dgm:cxn modelId="{73AA2BF1-3651-48D4-B218-B7BECAF7B8D5}" type="presParOf" srcId="{CB500B18-4CCC-44D0-A7EE-E63EC340604C}" destId="{3F1F843F-8CAA-4ECF-B5A2-211D6C43D3C6}" srcOrd="2" destOrd="0" presId="urn:microsoft.com/office/officeart/2017/3/layout/HorizontalLabelsTimeline"/>
    <dgm:cxn modelId="{3C38FC4B-81C9-40B9-BE5E-6E8032D8A2A6}" type="presParOf" srcId="{CB500B18-4CCC-44D0-A7EE-E63EC340604C}" destId="{53B98CC0-1029-46A6-8053-0933F88F7705}" srcOrd="3" destOrd="0" presId="urn:microsoft.com/office/officeart/2017/3/layout/HorizontalLabelsTimeline"/>
    <dgm:cxn modelId="{6DDB047D-A89D-46BF-8D68-1A2DD3FE6D44}" type="presParOf" srcId="{CB500B18-4CCC-44D0-A7EE-E63EC340604C}" destId="{ED7FD386-E91E-4500-9B1B-A5B2EA2DCD9E}" srcOrd="4" destOrd="0" presId="urn:microsoft.com/office/officeart/2017/3/layout/HorizontalLabelsTimeline"/>
    <dgm:cxn modelId="{D2C1C2ED-F42A-4A86-B683-BE2F0D0BD5F5}" type="presParOf" srcId="{4C5F54B5-504F-4069-AF1D-9A370FBD268C}" destId="{15109856-F740-4CB4-B9A8-79C0F893AEC5}" srcOrd="11" destOrd="0" presId="urn:microsoft.com/office/officeart/2017/3/layout/HorizontalLabelsTimeline"/>
    <dgm:cxn modelId="{51AFEC8A-45D6-4F6D-89E4-8401E04EA39A}" type="presParOf" srcId="{4C5F54B5-504F-4069-AF1D-9A370FBD268C}" destId="{507A879D-C691-41A3-82BA-D29CD73D0C83}" srcOrd="12" destOrd="0" presId="urn:microsoft.com/office/officeart/2017/3/layout/HorizontalLabelsTimeline"/>
    <dgm:cxn modelId="{F305233F-F37C-4C88-B0BB-486602B55FA6}" type="presParOf" srcId="{507A879D-C691-41A3-82BA-D29CD73D0C83}" destId="{3A86435D-D4A0-46C2-9EDC-E19DA5ACE5BC}" srcOrd="0" destOrd="0" presId="urn:microsoft.com/office/officeart/2017/3/layout/HorizontalLabelsTimeline"/>
    <dgm:cxn modelId="{CDB583D0-5B19-4376-BC42-8B2344E17767}" type="presParOf" srcId="{507A879D-C691-41A3-82BA-D29CD73D0C83}" destId="{03D3DA6A-D3E4-45BB-B288-182723AED864}" srcOrd="1" destOrd="0" presId="urn:microsoft.com/office/officeart/2017/3/layout/HorizontalLabelsTimeline"/>
    <dgm:cxn modelId="{970C6197-68ED-4699-A395-A600ACE029F8}" type="presParOf" srcId="{03D3DA6A-D3E4-45BB-B288-182723AED864}" destId="{5369D744-EAB0-49D0-95D8-799AF72B5DCF}" srcOrd="0" destOrd="0" presId="urn:microsoft.com/office/officeart/2017/3/layout/HorizontalLabelsTimeline"/>
    <dgm:cxn modelId="{7B251132-2098-4B54-A2A9-6120C7DFDD4B}" type="presParOf" srcId="{03D3DA6A-D3E4-45BB-B288-182723AED864}" destId="{0298EEE8-F8CA-4080-A6AA-824162C83001}" srcOrd="1" destOrd="0" presId="urn:microsoft.com/office/officeart/2017/3/layout/HorizontalLabelsTimeline"/>
    <dgm:cxn modelId="{63E5B102-FB3D-478A-836F-022497C51637}" type="presParOf" srcId="{507A879D-C691-41A3-82BA-D29CD73D0C83}" destId="{7B003945-11AB-4539-BDAF-B3728AB06A4E}" srcOrd="2" destOrd="0" presId="urn:microsoft.com/office/officeart/2017/3/layout/HorizontalLabelsTimeline"/>
    <dgm:cxn modelId="{DC11C3BB-8411-4A5D-932D-9FC6D02C7E05}" type="presParOf" srcId="{507A879D-C691-41A3-82BA-D29CD73D0C83}" destId="{97F0ABD6-5B79-466B-B7B9-B277D1768057}" srcOrd="3" destOrd="0" presId="urn:microsoft.com/office/officeart/2017/3/layout/HorizontalLabelsTimeline"/>
    <dgm:cxn modelId="{C649830B-5BCF-430D-94E8-1525BE423605}" type="presParOf" srcId="{507A879D-C691-41A3-82BA-D29CD73D0C83}" destId="{32A782C4-683F-428C-AF19-46CC17D8F350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B4111B-9DE9-4017-A234-6B32F99EC1E2}" type="doc">
      <dgm:prSet loTypeId="urn:microsoft.com/office/officeart/2005/8/layout/vList5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E0D8A49E-50E5-4C72-920A-BEC8DA927033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Free education</a:t>
          </a:r>
        </a:p>
      </dgm:t>
    </dgm:pt>
    <dgm:pt modelId="{987F0DD8-F07F-4514-BA4E-03D0159304AD}" type="parTrans" cxnId="{12E2C6DC-9108-427D-88C7-D4A6F3283230}">
      <dgm:prSet/>
      <dgm:spPr/>
      <dgm:t>
        <a:bodyPr/>
        <a:lstStyle/>
        <a:p>
          <a:endParaRPr lang="en-GB"/>
        </a:p>
      </dgm:t>
    </dgm:pt>
    <dgm:pt modelId="{974882BA-6885-4FDF-BCF3-7EE6F60F7153}" type="sibTrans" cxnId="{12E2C6DC-9108-427D-88C7-D4A6F3283230}">
      <dgm:prSet/>
      <dgm:spPr/>
      <dgm:t>
        <a:bodyPr/>
        <a:lstStyle/>
        <a:p>
          <a:endParaRPr lang="en-GB"/>
        </a:p>
      </dgm:t>
    </dgm:pt>
    <dgm:pt modelId="{3B2BA282-736E-4742-BCD6-4A6B9389F7B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NHS</a:t>
          </a:r>
        </a:p>
      </dgm:t>
    </dgm:pt>
    <dgm:pt modelId="{7A51D0E9-8671-47A3-A1FE-13C404C79BA6}" type="parTrans" cxnId="{EBA55CCB-88CF-41A8-9E63-2ADC2188B553}">
      <dgm:prSet/>
      <dgm:spPr/>
      <dgm:t>
        <a:bodyPr/>
        <a:lstStyle/>
        <a:p>
          <a:endParaRPr lang="en-GB"/>
        </a:p>
      </dgm:t>
    </dgm:pt>
    <dgm:pt modelId="{EF8E5514-245B-422D-8B85-8B05CE31F1C6}" type="sibTrans" cxnId="{EBA55CCB-88CF-41A8-9E63-2ADC2188B553}">
      <dgm:prSet/>
      <dgm:spPr/>
      <dgm:t>
        <a:bodyPr/>
        <a:lstStyle/>
        <a:p>
          <a:endParaRPr lang="en-GB"/>
        </a:p>
      </dgm:t>
    </dgm:pt>
    <dgm:pt modelId="{5DAF3729-59D2-447E-B1EB-B349476758E2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Employment</a:t>
          </a:r>
        </a:p>
      </dgm:t>
    </dgm:pt>
    <dgm:pt modelId="{3E7C7465-875D-4440-B9F3-994A8CB0F6A2}" type="parTrans" cxnId="{7A5B946B-AB07-4AB1-BDC6-F9E3E49384BB}">
      <dgm:prSet/>
      <dgm:spPr/>
      <dgm:t>
        <a:bodyPr/>
        <a:lstStyle/>
        <a:p>
          <a:endParaRPr lang="en-GB"/>
        </a:p>
      </dgm:t>
    </dgm:pt>
    <dgm:pt modelId="{E43221B8-6C3D-4DFA-832A-1034C8080F6F}" type="sibTrans" cxnId="{7A5B946B-AB07-4AB1-BDC6-F9E3E49384BB}">
      <dgm:prSet/>
      <dgm:spPr/>
      <dgm:t>
        <a:bodyPr/>
        <a:lstStyle/>
        <a:p>
          <a:endParaRPr lang="en-GB"/>
        </a:p>
      </dgm:t>
    </dgm:pt>
    <dgm:pt modelId="{B92E99C2-589E-4044-93F5-36804D378FB5}">
      <dgm:prSet/>
      <dgm:spPr>
        <a:solidFill>
          <a:srgbClr val="0070C0"/>
        </a:solidFill>
      </dgm:spPr>
      <dgm:t>
        <a:bodyPr/>
        <a:lstStyle/>
        <a:p>
          <a:r>
            <a:rPr lang="en-GB" dirty="0"/>
            <a:t>Housing</a:t>
          </a:r>
        </a:p>
      </dgm:t>
    </dgm:pt>
    <dgm:pt modelId="{F25AD5FF-FBAC-4344-875B-779FD576C153}" type="parTrans" cxnId="{53398C8E-9715-45A9-BA6D-CB1F5F139241}">
      <dgm:prSet/>
      <dgm:spPr/>
      <dgm:t>
        <a:bodyPr/>
        <a:lstStyle/>
        <a:p>
          <a:endParaRPr lang="en-GB"/>
        </a:p>
      </dgm:t>
    </dgm:pt>
    <dgm:pt modelId="{E114C541-5696-4861-B673-5D854981A228}" type="sibTrans" cxnId="{53398C8E-9715-45A9-BA6D-CB1F5F139241}">
      <dgm:prSet/>
      <dgm:spPr/>
      <dgm:t>
        <a:bodyPr/>
        <a:lstStyle/>
        <a:p>
          <a:endParaRPr lang="en-GB"/>
        </a:p>
      </dgm:t>
    </dgm:pt>
    <dgm:pt modelId="{031C1507-2079-43EF-9733-ACA615AA06A1}">
      <dgm:prSet/>
      <dgm:spPr>
        <a:solidFill>
          <a:srgbClr val="7030A0"/>
        </a:solidFill>
      </dgm:spPr>
      <dgm:t>
        <a:bodyPr/>
        <a:lstStyle/>
        <a:p>
          <a:r>
            <a:rPr lang="en-GB" dirty="0"/>
            <a:t>National insurance</a:t>
          </a:r>
        </a:p>
      </dgm:t>
    </dgm:pt>
    <dgm:pt modelId="{7BCA11E0-E8B7-4839-9A95-7CB5DB854B9C}" type="parTrans" cxnId="{E4929414-3A00-4F87-8928-2F8A8975E336}">
      <dgm:prSet/>
      <dgm:spPr/>
      <dgm:t>
        <a:bodyPr/>
        <a:lstStyle/>
        <a:p>
          <a:endParaRPr lang="en-GB"/>
        </a:p>
      </dgm:t>
    </dgm:pt>
    <dgm:pt modelId="{1920D8BA-B37B-435E-B976-1C34B0916F76}" type="sibTrans" cxnId="{E4929414-3A00-4F87-8928-2F8A8975E336}">
      <dgm:prSet/>
      <dgm:spPr/>
      <dgm:t>
        <a:bodyPr/>
        <a:lstStyle/>
        <a:p>
          <a:endParaRPr lang="en-GB"/>
        </a:p>
      </dgm:t>
    </dgm:pt>
    <dgm:pt modelId="{391E5B6F-F069-43CC-8FBF-67FEFB12E472}" type="pres">
      <dgm:prSet presAssocID="{1AB4111B-9DE9-4017-A234-6B32F99EC1E2}" presName="Name0" presStyleCnt="0">
        <dgm:presLayoutVars>
          <dgm:dir/>
          <dgm:animLvl val="lvl"/>
          <dgm:resizeHandles val="exact"/>
        </dgm:presLayoutVars>
      </dgm:prSet>
      <dgm:spPr/>
    </dgm:pt>
    <dgm:pt modelId="{1D057EE7-90D7-40F0-B158-5B67195B7655}" type="pres">
      <dgm:prSet presAssocID="{E0D8A49E-50E5-4C72-920A-BEC8DA927033}" presName="linNode" presStyleCnt="0"/>
      <dgm:spPr/>
    </dgm:pt>
    <dgm:pt modelId="{B36261F1-45A5-484E-A891-9DCBF43F1A17}" type="pres">
      <dgm:prSet presAssocID="{E0D8A49E-50E5-4C72-920A-BEC8DA92703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FFBEE04-9E98-47E8-BE52-BCE5AA45E321}" type="pres">
      <dgm:prSet presAssocID="{974882BA-6885-4FDF-BCF3-7EE6F60F7153}" presName="sp" presStyleCnt="0"/>
      <dgm:spPr/>
    </dgm:pt>
    <dgm:pt modelId="{53058B14-BA50-4E32-BD13-0C7973318953}" type="pres">
      <dgm:prSet presAssocID="{3B2BA282-736E-4742-BCD6-4A6B9389F7BC}" presName="linNode" presStyleCnt="0"/>
      <dgm:spPr/>
    </dgm:pt>
    <dgm:pt modelId="{5ABA1632-C696-4E49-9005-B3415BE66B45}" type="pres">
      <dgm:prSet presAssocID="{3B2BA282-736E-4742-BCD6-4A6B9389F7BC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CB17797-B095-46B3-AE87-375E218B8F38}" type="pres">
      <dgm:prSet presAssocID="{EF8E5514-245B-422D-8B85-8B05CE31F1C6}" presName="sp" presStyleCnt="0"/>
      <dgm:spPr/>
    </dgm:pt>
    <dgm:pt modelId="{A44816E1-9E95-4C44-A641-67FDF81A834E}" type="pres">
      <dgm:prSet presAssocID="{5DAF3729-59D2-447E-B1EB-B349476758E2}" presName="linNode" presStyleCnt="0"/>
      <dgm:spPr/>
    </dgm:pt>
    <dgm:pt modelId="{3125673A-16BD-4165-BB83-668ABD9B744A}" type="pres">
      <dgm:prSet presAssocID="{5DAF3729-59D2-447E-B1EB-B349476758E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C6F6BDAC-5245-44D8-AB0E-FEB944E785AD}" type="pres">
      <dgm:prSet presAssocID="{E43221B8-6C3D-4DFA-832A-1034C8080F6F}" presName="sp" presStyleCnt="0"/>
      <dgm:spPr/>
    </dgm:pt>
    <dgm:pt modelId="{CF863557-5A08-40FA-BAB5-A76F5154BF29}" type="pres">
      <dgm:prSet presAssocID="{B92E99C2-589E-4044-93F5-36804D378FB5}" presName="linNode" presStyleCnt="0"/>
      <dgm:spPr/>
    </dgm:pt>
    <dgm:pt modelId="{4AA218D6-7A61-48FC-8FF5-9BBAE18315B5}" type="pres">
      <dgm:prSet presAssocID="{B92E99C2-589E-4044-93F5-36804D378FB5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A11784F1-52BF-44C1-A7E5-8BB9FE5DAB19}" type="pres">
      <dgm:prSet presAssocID="{E114C541-5696-4861-B673-5D854981A228}" presName="sp" presStyleCnt="0"/>
      <dgm:spPr/>
    </dgm:pt>
    <dgm:pt modelId="{D6E55949-0F87-4446-88E7-065AA158B702}" type="pres">
      <dgm:prSet presAssocID="{031C1507-2079-43EF-9733-ACA615AA06A1}" presName="linNode" presStyleCnt="0"/>
      <dgm:spPr/>
    </dgm:pt>
    <dgm:pt modelId="{1A919B61-70FE-4C9D-9969-4B71034ED807}" type="pres">
      <dgm:prSet presAssocID="{031C1507-2079-43EF-9733-ACA615AA06A1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E4929414-3A00-4F87-8928-2F8A8975E336}" srcId="{1AB4111B-9DE9-4017-A234-6B32F99EC1E2}" destId="{031C1507-2079-43EF-9733-ACA615AA06A1}" srcOrd="4" destOrd="0" parTransId="{7BCA11E0-E8B7-4839-9A95-7CB5DB854B9C}" sibTransId="{1920D8BA-B37B-435E-B976-1C34B0916F76}"/>
    <dgm:cxn modelId="{EB9FBB1A-40C4-4676-92D1-BC49358ECC60}" type="presOf" srcId="{1AB4111B-9DE9-4017-A234-6B32F99EC1E2}" destId="{391E5B6F-F069-43CC-8FBF-67FEFB12E472}" srcOrd="0" destOrd="0" presId="urn:microsoft.com/office/officeart/2005/8/layout/vList5"/>
    <dgm:cxn modelId="{7A5B946B-AB07-4AB1-BDC6-F9E3E49384BB}" srcId="{1AB4111B-9DE9-4017-A234-6B32F99EC1E2}" destId="{5DAF3729-59D2-447E-B1EB-B349476758E2}" srcOrd="2" destOrd="0" parTransId="{3E7C7465-875D-4440-B9F3-994A8CB0F6A2}" sibTransId="{E43221B8-6C3D-4DFA-832A-1034C8080F6F}"/>
    <dgm:cxn modelId="{9CD9636D-6717-41E6-B131-FF26A957FAAD}" type="presOf" srcId="{E0D8A49E-50E5-4C72-920A-BEC8DA927033}" destId="{B36261F1-45A5-484E-A891-9DCBF43F1A17}" srcOrd="0" destOrd="0" presId="urn:microsoft.com/office/officeart/2005/8/layout/vList5"/>
    <dgm:cxn modelId="{A7415089-A0D2-4351-AA40-6B179B1AB730}" type="presOf" srcId="{5DAF3729-59D2-447E-B1EB-B349476758E2}" destId="{3125673A-16BD-4165-BB83-668ABD9B744A}" srcOrd="0" destOrd="0" presId="urn:microsoft.com/office/officeart/2005/8/layout/vList5"/>
    <dgm:cxn modelId="{53398C8E-9715-45A9-BA6D-CB1F5F139241}" srcId="{1AB4111B-9DE9-4017-A234-6B32F99EC1E2}" destId="{B92E99C2-589E-4044-93F5-36804D378FB5}" srcOrd="3" destOrd="0" parTransId="{F25AD5FF-FBAC-4344-875B-779FD576C153}" sibTransId="{E114C541-5696-4861-B673-5D854981A228}"/>
    <dgm:cxn modelId="{2DC5D795-38C5-4644-A205-31CC9F2015A7}" type="presOf" srcId="{031C1507-2079-43EF-9733-ACA615AA06A1}" destId="{1A919B61-70FE-4C9D-9969-4B71034ED807}" srcOrd="0" destOrd="0" presId="urn:microsoft.com/office/officeart/2005/8/layout/vList5"/>
    <dgm:cxn modelId="{785642AF-B820-4845-9037-4B6FE79A6452}" type="presOf" srcId="{B92E99C2-589E-4044-93F5-36804D378FB5}" destId="{4AA218D6-7A61-48FC-8FF5-9BBAE18315B5}" srcOrd="0" destOrd="0" presId="urn:microsoft.com/office/officeart/2005/8/layout/vList5"/>
    <dgm:cxn modelId="{598687BE-EE4E-46C4-88EF-0B0277F03516}" type="presOf" srcId="{3B2BA282-736E-4742-BCD6-4A6B9389F7BC}" destId="{5ABA1632-C696-4E49-9005-B3415BE66B45}" srcOrd="0" destOrd="0" presId="urn:microsoft.com/office/officeart/2005/8/layout/vList5"/>
    <dgm:cxn modelId="{EBA55CCB-88CF-41A8-9E63-2ADC2188B553}" srcId="{1AB4111B-9DE9-4017-A234-6B32F99EC1E2}" destId="{3B2BA282-736E-4742-BCD6-4A6B9389F7BC}" srcOrd="1" destOrd="0" parTransId="{7A51D0E9-8671-47A3-A1FE-13C404C79BA6}" sibTransId="{EF8E5514-245B-422D-8B85-8B05CE31F1C6}"/>
    <dgm:cxn modelId="{12E2C6DC-9108-427D-88C7-D4A6F3283230}" srcId="{1AB4111B-9DE9-4017-A234-6B32F99EC1E2}" destId="{E0D8A49E-50E5-4C72-920A-BEC8DA927033}" srcOrd="0" destOrd="0" parTransId="{987F0DD8-F07F-4514-BA4E-03D0159304AD}" sibTransId="{974882BA-6885-4FDF-BCF3-7EE6F60F7153}"/>
    <dgm:cxn modelId="{F9FE61E1-335F-4829-9190-9EF7416D022D}" type="presParOf" srcId="{391E5B6F-F069-43CC-8FBF-67FEFB12E472}" destId="{1D057EE7-90D7-40F0-B158-5B67195B7655}" srcOrd="0" destOrd="0" presId="urn:microsoft.com/office/officeart/2005/8/layout/vList5"/>
    <dgm:cxn modelId="{3D40F1DE-944D-4844-918F-089938B18294}" type="presParOf" srcId="{1D057EE7-90D7-40F0-B158-5B67195B7655}" destId="{B36261F1-45A5-484E-A891-9DCBF43F1A17}" srcOrd="0" destOrd="0" presId="urn:microsoft.com/office/officeart/2005/8/layout/vList5"/>
    <dgm:cxn modelId="{7258BFCB-C529-4311-9BC6-ED3368F0CF6B}" type="presParOf" srcId="{391E5B6F-F069-43CC-8FBF-67FEFB12E472}" destId="{4FFBEE04-9E98-47E8-BE52-BCE5AA45E321}" srcOrd="1" destOrd="0" presId="urn:microsoft.com/office/officeart/2005/8/layout/vList5"/>
    <dgm:cxn modelId="{DE1FDFFD-5F3D-4D2D-8BC5-E0D7910B99A3}" type="presParOf" srcId="{391E5B6F-F069-43CC-8FBF-67FEFB12E472}" destId="{53058B14-BA50-4E32-BD13-0C7973318953}" srcOrd="2" destOrd="0" presId="urn:microsoft.com/office/officeart/2005/8/layout/vList5"/>
    <dgm:cxn modelId="{48F7C316-B315-4933-8DCD-C7BAC13E03BE}" type="presParOf" srcId="{53058B14-BA50-4E32-BD13-0C7973318953}" destId="{5ABA1632-C696-4E49-9005-B3415BE66B45}" srcOrd="0" destOrd="0" presId="urn:microsoft.com/office/officeart/2005/8/layout/vList5"/>
    <dgm:cxn modelId="{DEE5E374-2F39-4F82-AB61-94C60CF71797}" type="presParOf" srcId="{391E5B6F-F069-43CC-8FBF-67FEFB12E472}" destId="{1CB17797-B095-46B3-AE87-375E218B8F38}" srcOrd="3" destOrd="0" presId="urn:microsoft.com/office/officeart/2005/8/layout/vList5"/>
    <dgm:cxn modelId="{151050E1-05DF-4B96-B823-E3E2AB0E8CD5}" type="presParOf" srcId="{391E5B6F-F069-43CC-8FBF-67FEFB12E472}" destId="{A44816E1-9E95-4C44-A641-67FDF81A834E}" srcOrd="4" destOrd="0" presId="urn:microsoft.com/office/officeart/2005/8/layout/vList5"/>
    <dgm:cxn modelId="{669984F8-6321-43C4-9F97-292D3F5C012C}" type="presParOf" srcId="{A44816E1-9E95-4C44-A641-67FDF81A834E}" destId="{3125673A-16BD-4165-BB83-668ABD9B744A}" srcOrd="0" destOrd="0" presId="urn:microsoft.com/office/officeart/2005/8/layout/vList5"/>
    <dgm:cxn modelId="{D10373F9-6515-4976-A3C3-81DB57B9D44B}" type="presParOf" srcId="{391E5B6F-F069-43CC-8FBF-67FEFB12E472}" destId="{C6F6BDAC-5245-44D8-AB0E-FEB944E785AD}" srcOrd="5" destOrd="0" presId="urn:microsoft.com/office/officeart/2005/8/layout/vList5"/>
    <dgm:cxn modelId="{2015A58F-78CD-48B0-8C87-E702B83FBF5A}" type="presParOf" srcId="{391E5B6F-F069-43CC-8FBF-67FEFB12E472}" destId="{CF863557-5A08-40FA-BAB5-A76F5154BF29}" srcOrd="6" destOrd="0" presId="urn:microsoft.com/office/officeart/2005/8/layout/vList5"/>
    <dgm:cxn modelId="{445FE770-C081-49C9-9BAF-A3854B238517}" type="presParOf" srcId="{CF863557-5A08-40FA-BAB5-A76F5154BF29}" destId="{4AA218D6-7A61-48FC-8FF5-9BBAE18315B5}" srcOrd="0" destOrd="0" presId="urn:microsoft.com/office/officeart/2005/8/layout/vList5"/>
    <dgm:cxn modelId="{1DEC9F87-F82D-4FEB-9EAC-6D06EDDD027D}" type="presParOf" srcId="{391E5B6F-F069-43CC-8FBF-67FEFB12E472}" destId="{A11784F1-52BF-44C1-A7E5-8BB9FE5DAB19}" srcOrd="7" destOrd="0" presId="urn:microsoft.com/office/officeart/2005/8/layout/vList5"/>
    <dgm:cxn modelId="{DDA64F03-8D64-45A1-9181-6E98E7EB11A5}" type="presParOf" srcId="{391E5B6F-F069-43CC-8FBF-67FEFB12E472}" destId="{D6E55949-0F87-4446-88E7-065AA158B702}" srcOrd="8" destOrd="0" presId="urn:microsoft.com/office/officeart/2005/8/layout/vList5"/>
    <dgm:cxn modelId="{77FF9A6A-7BC1-45A2-AE50-3EC8615B4B78}" type="presParOf" srcId="{D6E55949-0F87-4446-88E7-065AA158B702}" destId="{1A919B61-70FE-4C9D-9969-4B71034ED80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B4111B-9DE9-4017-A234-6B32F99EC1E2}" type="doc">
      <dgm:prSet loTypeId="urn:microsoft.com/office/officeart/2005/8/layout/vList5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E0D8A49E-50E5-4C72-920A-BEC8DA927033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Ignorance</a:t>
          </a:r>
        </a:p>
      </dgm:t>
    </dgm:pt>
    <dgm:pt modelId="{987F0DD8-F07F-4514-BA4E-03D0159304AD}" type="parTrans" cxnId="{12E2C6DC-9108-427D-88C7-D4A6F3283230}">
      <dgm:prSet/>
      <dgm:spPr/>
      <dgm:t>
        <a:bodyPr/>
        <a:lstStyle/>
        <a:p>
          <a:endParaRPr lang="en-GB"/>
        </a:p>
      </dgm:t>
    </dgm:pt>
    <dgm:pt modelId="{974882BA-6885-4FDF-BCF3-7EE6F60F7153}" type="sibTrans" cxnId="{12E2C6DC-9108-427D-88C7-D4A6F3283230}">
      <dgm:prSet/>
      <dgm:spPr/>
      <dgm:t>
        <a:bodyPr/>
        <a:lstStyle/>
        <a:p>
          <a:endParaRPr lang="en-GB"/>
        </a:p>
      </dgm:t>
    </dgm:pt>
    <dgm:pt modelId="{3B2BA282-736E-4742-BCD6-4A6B9389F7B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Disease</a:t>
          </a:r>
        </a:p>
      </dgm:t>
    </dgm:pt>
    <dgm:pt modelId="{7A51D0E9-8671-47A3-A1FE-13C404C79BA6}" type="parTrans" cxnId="{EBA55CCB-88CF-41A8-9E63-2ADC2188B553}">
      <dgm:prSet/>
      <dgm:spPr/>
      <dgm:t>
        <a:bodyPr/>
        <a:lstStyle/>
        <a:p>
          <a:endParaRPr lang="en-GB"/>
        </a:p>
      </dgm:t>
    </dgm:pt>
    <dgm:pt modelId="{EF8E5514-245B-422D-8B85-8B05CE31F1C6}" type="sibTrans" cxnId="{EBA55CCB-88CF-41A8-9E63-2ADC2188B553}">
      <dgm:prSet/>
      <dgm:spPr/>
      <dgm:t>
        <a:bodyPr/>
        <a:lstStyle/>
        <a:p>
          <a:endParaRPr lang="en-GB"/>
        </a:p>
      </dgm:t>
    </dgm:pt>
    <dgm:pt modelId="{5DAF3729-59D2-447E-B1EB-B349476758E2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Idleness</a:t>
          </a:r>
        </a:p>
      </dgm:t>
    </dgm:pt>
    <dgm:pt modelId="{3E7C7465-875D-4440-B9F3-994A8CB0F6A2}" type="parTrans" cxnId="{7A5B946B-AB07-4AB1-BDC6-F9E3E49384BB}">
      <dgm:prSet/>
      <dgm:spPr/>
      <dgm:t>
        <a:bodyPr/>
        <a:lstStyle/>
        <a:p>
          <a:endParaRPr lang="en-GB"/>
        </a:p>
      </dgm:t>
    </dgm:pt>
    <dgm:pt modelId="{E43221B8-6C3D-4DFA-832A-1034C8080F6F}" type="sibTrans" cxnId="{7A5B946B-AB07-4AB1-BDC6-F9E3E49384BB}">
      <dgm:prSet/>
      <dgm:spPr/>
      <dgm:t>
        <a:bodyPr/>
        <a:lstStyle/>
        <a:p>
          <a:endParaRPr lang="en-GB"/>
        </a:p>
      </dgm:t>
    </dgm:pt>
    <dgm:pt modelId="{B92E99C2-589E-4044-93F5-36804D378FB5}">
      <dgm:prSet/>
      <dgm:spPr>
        <a:solidFill>
          <a:srgbClr val="0070C0"/>
        </a:solidFill>
      </dgm:spPr>
      <dgm:t>
        <a:bodyPr/>
        <a:lstStyle/>
        <a:p>
          <a:r>
            <a:rPr lang="en-GB" dirty="0"/>
            <a:t>Squalor</a:t>
          </a:r>
        </a:p>
      </dgm:t>
    </dgm:pt>
    <dgm:pt modelId="{F25AD5FF-FBAC-4344-875B-779FD576C153}" type="parTrans" cxnId="{53398C8E-9715-45A9-BA6D-CB1F5F139241}">
      <dgm:prSet/>
      <dgm:spPr/>
      <dgm:t>
        <a:bodyPr/>
        <a:lstStyle/>
        <a:p>
          <a:endParaRPr lang="en-GB"/>
        </a:p>
      </dgm:t>
    </dgm:pt>
    <dgm:pt modelId="{E114C541-5696-4861-B673-5D854981A228}" type="sibTrans" cxnId="{53398C8E-9715-45A9-BA6D-CB1F5F139241}">
      <dgm:prSet/>
      <dgm:spPr/>
      <dgm:t>
        <a:bodyPr/>
        <a:lstStyle/>
        <a:p>
          <a:endParaRPr lang="en-GB"/>
        </a:p>
      </dgm:t>
    </dgm:pt>
    <dgm:pt modelId="{031C1507-2079-43EF-9733-ACA615AA06A1}">
      <dgm:prSet/>
      <dgm:spPr>
        <a:solidFill>
          <a:srgbClr val="7030A0"/>
        </a:solidFill>
      </dgm:spPr>
      <dgm:t>
        <a:bodyPr/>
        <a:lstStyle/>
        <a:p>
          <a:r>
            <a:rPr lang="en-GB" dirty="0"/>
            <a:t>Want</a:t>
          </a:r>
        </a:p>
      </dgm:t>
    </dgm:pt>
    <dgm:pt modelId="{7BCA11E0-E8B7-4839-9A95-7CB5DB854B9C}" type="parTrans" cxnId="{E4929414-3A00-4F87-8928-2F8A8975E336}">
      <dgm:prSet/>
      <dgm:spPr/>
      <dgm:t>
        <a:bodyPr/>
        <a:lstStyle/>
        <a:p>
          <a:endParaRPr lang="en-GB"/>
        </a:p>
      </dgm:t>
    </dgm:pt>
    <dgm:pt modelId="{1920D8BA-B37B-435E-B976-1C34B0916F76}" type="sibTrans" cxnId="{E4929414-3A00-4F87-8928-2F8A8975E336}">
      <dgm:prSet/>
      <dgm:spPr/>
      <dgm:t>
        <a:bodyPr/>
        <a:lstStyle/>
        <a:p>
          <a:endParaRPr lang="en-GB"/>
        </a:p>
      </dgm:t>
    </dgm:pt>
    <dgm:pt modelId="{391E5B6F-F069-43CC-8FBF-67FEFB12E472}" type="pres">
      <dgm:prSet presAssocID="{1AB4111B-9DE9-4017-A234-6B32F99EC1E2}" presName="Name0" presStyleCnt="0">
        <dgm:presLayoutVars>
          <dgm:dir/>
          <dgm:animLvl val="lvl"/>
          <dgm:resizeHandles val="exact"/>
        </dgm:presLayoutVars>
      </dgm:prSet>
      <dgm:spPr/>
    </dgm:pt>
    <dgm:pt modelId="{1D057EE7-90D7-40F0-B158-5B67195B7655}" type="pres">
      <dgm:prSet presAssocID="{E0D8A49E-50E5-4C72-920A-BEC8DA927033}" presName="linNode" presStyleCnt="0"/>
      <dgm:spPr/>
    </dgm:pt>
    <dgm:pt modelId="{B36261F1-45A5-484E-A891-9DCBF43F1A17}" type="pres">
      <dgm:prSet presAssocID="{E0D8A49E-50E5-4C72-920A-BEC8DA927033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4FFBEE04-9E98-47E8-BE52-BCE5AA45E321}" type="pres">
      <dgm:prSet presAssocID="{974882BA-6885-4FDF-BCF3-7EE6F60F7153}" presName="sp" presStyleCnt="0"/>
      <dgm:spPr/>
    </dgm:pt>
    <dgm:pt modelId="{53058B14-BA50-4E32-BD13-0C7973318953}" type="pres">
      <dgm:prSet presAssocID="{3B2BA282-736E-4742-BCD6-4A6B9389F7BC}" presName="linNode" presStyleCnt="0"/>
      <dgm:spPr/>
    </dgm:pt>
    <dgm:pt modelId="{5ABA1632-C696-4E49-9005-B3415BE66B45}" type="pres">
      <dgm:prSet presAssocID="{3B2BA282-736E-4742-BCD6-4A6B9389F7BC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CB17797-B095-46B3-AE87-375E218B8F38}" type="pres">
      <dgm:prSet presAssocID="{EF8E5514-245B-422D-8B85-8B05CE31F1C6}" presName="sp" presStyleCnt="0"/>
      <dgm:spPr/>
    </dgm:pt>
    <dgm:pt modelId="{A44816E1-9E95-4C44-A641-67FDF81A834E}" type="pres">
      <dgm:prSet presAssocID="{5DAF3729-59D2-447E-B1EB-B349476758E2}" presName="linNode" presStyleCnt="0"/>
      <dgm:spPr/>
    </dgm:pt>
    <dgm:pt modelId="{3125673A-16BD-4165-BB83-668ABD9B744A}" type="pres">
      <dgm:prSet presAssocID="{5DAF3729-59D2-447E-B1EB-B349476758E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C6F6BDAC-5245-44D8-AB0E-FEB944E785AD}" type="pres">
      <dgm:prSet presAssocID="{E43221B8-6C3D-4DFA-832A-1034C8080F6F}" presName="sp" presStyleCnt="0"/>
      <dgm:spPr/>
    </dgm:pt>
    <dgm:pt modelId="{CF863557-5A08-40FA-BAB5-A76F5154BF29}" type="pres">
      <dgm:prSet presAssocID="{B92E99C2-589E-4044-93F5-36804D378FB5}" presName="linNode" presStyleCnt="0"/>
      <dgm:spPr/>
    </dgm:pt>
    <dgm:pt modelId="{4AA218D6-7A61-48FC-8FF5-9BBAE18315B5}" type="pres">
      <dgm:prSet presAssocID="{B92E99C2-589E-4044-93F5-36804D378FB5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A11784F1-52BF-44C1-A7E5-8BB9FE5DAB19}" type="pres">
      <dgm:prSet presAssocID="{E114C541-5696-4861-B673-5D854981A228}" presName="sp" presStyleCnt="0"/>
      <dgm:spPr/>
    </dgm:pt>
    <dgm:pt modelId="{D6E55949-0F87-4446-88E7-065AA158B702}" type="pres">
      <dgm:prSet presAssocID="{031C1507-2079-43EF-9733-ACA615AA06A1}" presName="linNode" presStyleCnt="0"/>
      <dgm:spPr/>
    </dgm:pt>
    <dgm:pt modelId="{1A919B61-70FE-4C9D-9969-4B71034ED807}" type="pres">
      <dgm:prSet presAssocID="{031C1507-2079-43EF-9733-ACA615AA06A1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E4929414-3A00-4F87-8928-2F8A8975E336}" srcId="{1AB4111B-9DE9-4017-A234-6B32F99EC1E2}" destId="{031C1507-2079-43EF-9733-ACA615AA06A1}" srcOrd="4" destOrd="0" parTransId="{7BCA11E0-E8B7-4839-9A95-7CB5DB854B9C}" sibTransId="{1920D8BA-B37B-435E-B976-1C34B0916F76}"/>
    <dgm:cxn modelId="{576FAA2F-0D8C-4DF7-ABC9-2F893370422C}" type="presOf" srcId="{B92E99C2-589E-4044-93F5-36804D378FB5}" destId="{4AA218D6-7A61-48FC-8FF5-9BBAE18315B5}" srcOrd="0" destOrd="0" presId="urn:microsoft.com/office/officeart/2005/8/layout/vList5"/>
    <dgm:cxn modelId="{373D203D-6F22-4266-A762-3F759DDCB626}" type="presOf" srcId="{3B2BA282-736E-4742-BCD6-4A6B9389F7BC}" destId="{5ABA1632-C696-4E49-9005-B3415BE66B45}" srcOrd="0" destOrd="0" presId="urn:microsoft.com/office/officeart/2005/8/layout/vList5"/>
    <dgm:cxn modelId="{7A5B946B-AB07-4AB1-BDC6-F9E3E49384BB}" srcId="{1AB4111B-9DE9-4017-A234-6B32F99EC1E2}" destId="{5DAF3729-59D2-447E-B1EB-B349476758E2}" srcOrd="2" destOrd="0" parTransId="{3E7C7465-875D-4440-B9F3-994A8CB0F6A2}" sibTransId="{E43221B8-6C3D-4DFA-832A-1034C8080F6F}"/>
    <dgm:cxn modelId="{1B962654-D360-444F-8F41-548A8591DD48}" type="presOf" srcId="{1AB4111B-9DE9-4017-A234-6B32F99EC1E2}" destId="{391E5B6F-F069-43CC-8FBF-67FEFB12E472}" srcOrd="0" destOrd="0" presId="urn:microsoft.com/office/officeart/2005/8/layout/vList5"/>
    <dgm:cxn modelId="{53398C8E-9715-45A9-BA6D-CB1F5F139241}" srcId="{1AB4111B-9DE9-4017-A234-6B32F99EC1E2}" destId="{B92E99C2-589E-4044-93F5-36804D378FB5}" srcOrd="3" destOrd="0" parTransId="{F25AD5FF-FBAC-4344-875B-779FD576C153}" sibTransId="{E114C541-5696-4861-B673-5D854981A228}"/>
    <dgm:cxn modelId="{EBA55CCB-88CF-41A8-9E63-2ADC2188B553}" srcId="{1AB4111B-9DE9-4017-A234-6B32F99EC1E2}" destId="{3B2BA282-736E-4742-BCD6-4A6B9389F7BC}" srcOrd="1" destOrd="0" parTransId="{7A51D0E9-8671-47A3-A1FE-13C404C79BA6}" sibTransId="{EF8E5514-245B-422D-8B85-8B05CE31F1C6}"/>
    <dgm:cxn modelId="{12E2C6DC-9108-427D-88C7-D4A6F3283230}" srcId="{1AB4111B-9DE9-4017-A234-6B32F99EC1E2}" destId="{E0D8A49E-50E5-4C72-920A-BEC8DA927033}" srcOrd="0" destOrd="0" parTransId="{987F0DD8-F07F-4514-BA4E-03D0159304AD}" sibTransId="{974882BA-6885-4FDF-BCF3-7EE6F60F7153}"/>
    <dgm:cxn modelId="{1CCB8EDF-1CD1-41C3-9213-53B843C7DDD9}" type="presOf" srcId="{5DAF3729-59D2-447E-B1EB-B349476758E2}" destId="{3125673A-16BD-4165-BB83-668ABD9B744A}" srcOrd="0" destOrd="0" presId="urn:microsoft.com/office/officeart/2005/8/layout/vList5"/>
    <dgm:cxn modelId="{A7FD5AE0-1CDB-4AD3-978F-8E542BB43666}" type="presOf" srcId="{031C1507-2079-43EF-9733-ACA615AA06A1}" destId="{1A919B61-70FE-4C9D-9969-4B71034ED807}" srcOrd="0" destOrd="0" presId="urn:microsoft.com/office/officeart/2005/8/layout/vList5"/>
    <dgm:cxn modelId="{82950EE3-101E-4D83-83CF-05C252CEE460}" type="presOf" srcId="{E0D8A49E-50E5-4C72-920A-BEC8DA927033}" destId="{B36261F1-45A5-484E-A891-9DCBF43F1A17}" srcOrd="0" destOrd="0" presId="urn:microsoft.com/office/officeart/2005/8/layout/vList5"/>
    <dgm:cxn modelId="{431BDA41-1791-40FC-A892-DFCE275095A8}" type="presParOf" srcId="{391E5B6F-F069-43CC-8FBF-67FEFB12E472}" destId="{1D057EE7-90D7-40F0-B158-5B67195B7655}" srcOrd="0" destOrd="0" presId="urn:microsoft.com/office/officeart/2005/8/layout/vList5"/>
    <dgm:cxn modelId="{CE2E4BE3-52C1-4545-98CB-BE96D0E968C6}" type="presParOf" srcId="{1D057EE7-90D7-40F0-B158-5B67195B7655}" destId="{B36261F1-45A5-484E-A891-9DCBF43F1A17}" srcOrd="0" destOrd="0" presId="urn:microsoft.com/office/officeart/2005/8/layout/vList5"/>
    <dgm:cxn modelId="{14C89C41-EA72-4EF8-8701-F0AC06B36C4C}" type="presParOf" srcId="{391E5B6F-F069-43CC-8FBF-67FEFB12E472}" destId="{4FFBEE04-9E98-47E8-BE52-BCE5AA45E321}" srcOrd="1" destOrd="0" presId="urn:microsoft.com/office/officeart/2005/8/layout/vList5"/>
    <dgm:cxn modelId="{BA79474E-AFB4-434A-AF2D-ABCE30FE9B38}" type="presParOf" srcId="{391E5B6F-F069-43CC-8FBF-67FEFB12E472}" destId="{53058B14-BA50-4E32-BD13-0C7973318953}" srcOrd="2" destOrd="0" presId="urn:microsoft.com/office/officeart/2005/8/layout/vList5"/>
    <dgm:cxn modelId="{138F9D50-2ECD-4226-B609-CA2BE5663DE8}" type="presParOf" srcId="{53058B14-BA50-4E32-BD13-0C7973318953}" destId="{5ABA1632-C696-4E49-9005-B3415BE66B45}" srcOrd="0" destOrd="0" presId="urn:microsoft.com/office/officeart/2005/8/layout/vList5"/>
    <dgm:cxn modelId="{CCE6804D-9877-4EBE-852E-6663FB19299E}" type="presParOf" srcId="{391E5B6F-F069-43CC-8FBF-67FEFB12E472}" destId="{1CB17797-B095-46B3-AE87-375E218B8F38}" srcOrd="3" destOrd="0" presId="urn:microsoft.com/office/officeart/2005/8/layout/vList5"/>
    <dgm:cxn modelId="{CD2EACD4-5FF3-4280-989B-17DBB468AA15}" type="presParOf" srcId="{391E5B6F-F069-43CC-8FBF-67FEFB12E472}" destId="{A44816E1-9E95-4C44-A641-67FDF81A834E}" srcOrd="4" destOrd="0" presId="urn:microsoft.com/office/officeart/2005/8/layout/vList5"/>
    <dgm:cxn modelId="{FF37F8C4-7FCA-46EA-B996-DE58800C3E00}" type="presParOf" srcId="{A44816E1-9E95-4C44-A641-67FDF81A834E}" destId="{3125673A-16BD-4165-BB83-668ABD9B744A}" srcOrd="0" destOrd="0" presId="urn:microsoft.com/office/officeart/2005/8/layout/vList5"/>
    <dgm:cxn modelId="{7699C9DF-0FB2-4672-914D-7320597802EB}" type="presParOf" srcId="{391E5B6F-F069-43CC-8FBF-67FEFB12E472}" destId="{C6F6BDAC-5245-44D8-AB0E-FEB944E785AD}" srcOrd="5" destOrd="0" presId="urn:microsoft.com/office/officeart/2005/8/layout/vList5"/>
    <dgm:cxn modelId="{78108FCD-562F-47AA-BCF5-B0F29CF65CBF}" type="presParOf" srcId="{391E5B6F-F069-43CC-8FBF-67FEFB12E472}" destId="{CF863557-5A08-40FA-BAB5-A76F5154BF29}" srcOrd="6" destOrd="0" presId="urn:microsoft.com/office/officeart/2005/8/layout/vList5"/>
    <dgm:cxn modelId="{8D9EF68D-5A77-4B97-A2C1-67C429C6BFEF}" type="presParOf" srcId="{CF863557-5A08-40FA-BAB5-A76F5154BF29}" destId="{4AA218D6-7A61-48FC-8FF5-9BBAE18315B5}" srcOrd="0" destOrd="0" presId="urn:microsoft.com/office/officeart/2005/8/layout/vList5"/>
    <dgm:cxn modelId="{0BE78710-792F-49A5-8D5C-FE979C0C49CE}" type="presParOf" srcId="{391E5B6F-F069-43CC-8FBF-67FEFB12E472}" destId="{A11784F1-52BF-44C1-A7E5-8BB9FE5DAB19}" srcOrd="7" destOrd="0" presId="urn:microsoft.com/office/officeart/2005/8/layout/vList5"/>
    <dgm:cxn modelId="{AEEDFBE3-7E0A-4ADC-91E6-AD4598040584}" type="presParOf" srcId="{391E5B6F-F069-43CC-8FBF-67FEFB12E472}" destId="{D6E55949-0F87-4446-88E7-065AA158B702}" srcOrd="8" destOrd="0" presId="urn:microsoft.com/office/officeart/2005/8/layout/vList5"/>
    <dgm:cxn modelId="{1EDC5F3C-3B53-4CC1-8F18-F74F83FB1183}" type="presParOf" srcId="{D6E55949-0F87-4446-88E7-065AA158B702}" destId="{1A919B61-70FE-4C9D-9969-4B71034ED80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9FE76-8070-420F-915A-4DB39B287B9A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7F107B-ADE2-4A5A-AD39-400EB6424715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3EB3B-0321-48F4-BCE4-1FFBE61898DB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 dirty="0"/>
            <a:t>Community</a:t>
          </a:r>
        </a:p>
      </dsp:txBody>
      <dsp:txXfrm>
        <a:off x="569079" y="2443382"/>
        <a:ext cx="2072362" cy="720000"/>
      </dsp:txXfrm>
    </dsp:sp>
    <dsp:sp modelId="{B371992C-86CA-4D38-B9F7-ACDD42E03C20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28F9B-78B9-4FF2-AE4A-52DB2930314A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224EA7-60D7-4752-8992-30781007B5BC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 dirty="0"/>
            <a:t>Local</a:t>
          </a:r>
          <a:endParaRPr lang="en-US" sz="3000" kern="1200" dirty="0"/>
        </a:p>
      </dsp:txBody>
      <dsp:txXfrm>
        <a:off x="3004105" y="2443382"/>
        <a:ext cx="2072362" cy="720000"/>
      </dsp:txXfrm>
    </dsp:sp>
    <dsp:sp modelId="{3ABBCCFC-B2F4-49BF-8601-84D2CB53C480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56F09B-519E-4AED-BD54-49D1042768F8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93EA8-BD01-43A6-A9C7-99EA5644EAB6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/>
            <a:t>Regional</a:t>
          </a:r>
          <a:endParaRPr lang="en-US" sz="3000" kern="1200"/>
        </a:p>
      </dsp:txBody>
      <dsp:txXfrm>
        <a:off x="5439131" y="2443382"/>
        <a:ext cx="2072362" cy="720000"/>
      </dsp:txXfrm>
    </dsp:sp>
    <dsp:sp modelId="{2FD3C946-AE08-4D21-A51C-E3C9F46EF430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0CB262-E171-4C8C-B73D-FC489D744E8E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1AAAE-D9FD-473C-A78A-9FCB2BC4079E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000" kern="1200" dirty="0">
              <a:solidFill>
                <a:srgbClr val="7030A0"/>
              </a:solidFill>
            </a:rPr>
            <a:t>National</a:t>
          </a:r>
          <a:endParaRPr lang="en-US" sz="3000" kern="1200" dirty="0">
            <a:solidFill>
              <a:srgbClr val="7030A0"/>
            </a:solidFill>
          </a:endParaRPr>
        </a:p>
      </dsp:txBody>
      <dsp:txXfrm>
        <a:off x="7874157" y="2443382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8B371-2815-4661-9209-F8A29814ADCC}">
      <dsp:nvSpPr>
        <dsp:cNvPr id="0" name=""/>
        <dsp:cNvSpPr/>
      </dsp:nvSpPr>
      <dsp:spPr>
        <a:xfrm>
          <a:off x="0" y="2346341"/>
          <a:ext cx="11507652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bg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37A6A-8F95-4F28-92FC-1FE8089D7DAF}">
      <dsp:nvSpPr>
        <dsp:cNvPr id="0" name=""/>
        <dsp:cNvSpPr/>
      </dsp:nvSpPr>
      <dsp:spPr>
        <a:xfrm>
          <a:off x="172614" y="1370302"/>
          <a:ext cx="2531683" cy="731979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1. Tribal People</a:t>
          </a:r>
          <a:endParaRPr lang="en-gb" sz="2000" kern="1200" dirty="0">
            <a:latin typeface="+mj-lt"/>
          </a:endParaRPr>
        </a:p>
      </dsp:txBody>
      <dsp:txXfrm>
        <a:off x="172614" y="1370302"/>
        <a:ext cx="2531683" cy="731979"/>
      </dsp:txXfrm>
    </dsp:sp>
    <dsp:sp modelId="{255B3FC7-BD87-4810-87ED-7952D0F23157}">
      <dsp:nvSpPr>
        <dsp:cNvPr id="0" name=""/>
        <dsp:cNvSpPr/>
      </dsp:nvSpPr>
      <dsp:spPr>
        <a:xfrm>
          <a:off x="172614" y="284581"/>
          <a:ext cx="2531683" cy="1170149"/>
        </a:xfrm>
        <a:prstGeom prst="rect">
          <a:avLst/>
        </a:prstGeom>
        <a:solidFill>
          <a:schemeClr val="accent4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Human societies grew and developed over time. How was the need for stability met?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sp:txBody>
      <dsp:txXfrm>
        <a:off x="172614" y="284581"/>
        <a:ext cx="2531683" cy="1170149"/>
      </dsp:txXfrm>
    </dsp:sp>
    <dsp:sp modelId="{DF478A7F-4668-4E0A-86F7-C1205CF5AA73}">
      <dsp:nvSpPr>
        <dsp:cNvPr id="0" name=""/>
        <dsp:cNvSpPr/>
      </dsp:nvSpPr>
      <dsp:spPr>
        <a:xfrm>
          <a:off x="1438456" y="1968603"/>
          <a:ext cx="0" cy="426988"/>
        </a:xfrm>
        <a:prstGeom prst="line">
          <a:avLst/>
        </a:prstGeom>
        <a:noFill/>
        <a:ln w="19050" cap="flat" cmpd="sng" algn="ctr">
          <a:solidFill>
            <a:schemeClr val="bg2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503B6E-C1DB-44F5-ABB8-38EF445ED1E8}">
      <dsp:nvSpPr>
        <dsp:cNvPr id="0" name=""/>
        <dsp:cNvSpPr/>
      </dsp:nvSpPr>
      <dsp:spPr>
        <a:xfrm>
          <a:off x="3178689" y="291114"/>
          <a:ext cx="2531683" cy="891405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2. Britain after the Romans</a:t>
          </a:r>
          <a:endParaRPr lang="en-gb" sz="2000" kern="1200" dirty="0">
            <a:latin typeface="+mj-lt"/>
          </a:endParaRPr>
        </a:p>
      </dsp:txBody>
      <dsp:txXfrm>
        <a:off x="3178689" y="291114"/>
        <a:ext cx="2531683" cy="891405"/>
      </dsp:txXfrm>
    </dsp:sp>
    <dsp:sp modelId="{04897CD2-CF6F-4A55-8E79-1E7393B07B06}">
      <dsp:nvSpPr>
        <dsp:cNvPr id="0" name=""/>
        <dsp:cNvSpPr/>
      </dsp:nvSpPr>
      <dsp:spPr>
        <a:xfrm>
          <a:off x="3178639" y="1173233"/>
          <a:ext cx="2531683" cy="939665"/>
        </a:xfrm>
        <a:prstGeom prst="rect">
          <a:avLst/>
        </a:prstGeom>
        <a:solidFill>
          <a:schemeClr val="accent4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The Romans invaded in AD43 and left in AD410.  Collective action expected 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sp:txBody>
      <dsp:txXfrm>
        <a:off x="3178639" y="1173233"/>
        <a:ext cx="2531683" cy="939665"/>
      </dsp:txXfrm>
    </dsp:sp>
    <dsp:sp modelId="{73ACB8E4-FFC1-49E5-BB46-1EBD63F3BF67}">
      <dsp:nvSpPr>
        <dsp:cNvPr id="0" name=""/>
        <dsp:cNvSpPr/>
      </dsp:nvSpPr>
      <dsp:spPr>
        <a:xfrm>
          <a:off x="4444531" y="31018"/>
          <a:ext cx="0" cy="519986"/>
        </a:xfrm>
        <a:prstGeom prst="line">
          <a:avLst/>
        </a:prstGeom>
        <a:noFill/>
        <a:ln w="19050" cap="flat" cmpd="sng" algn="ctr">
          <a:solidFill>
            <a:schemeClr val="bg2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F9BE3-3008-4E5E-96F3-C71D72649902}">
      <dsp:nvSpPr>
        <dsp:cNvPr id="0" name=""/>
        <dsp:cNvSpPr/>
      </dsp:nvSpPr>
      <dsp:spPr>
        <a:xfrm rot="2700000">
          <a:off x="1401955" y="2309840"/>
          <a:ext cx="73001" cy="73001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9438A-B301-4219-9492-D30967496E8F}">
      <dsp:nvSpPr>
        <dsp:cNvPr id="0" name=""/>
        <dsp:cNvSpPr/>
      </dsp:nvSpPr>
      <dsp:spPr>
        <a:xfrm rot="2700000">
          <a:off x="4408030" y="90267"/>
          <a:ext cx="73001" cy="73001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B6B30-5D46-4B19-B9DE-C0B7FB057712}">
      <dsp:nvSpPr>
        <dsp:cNvPr id="0" name=""/>
        <dsp:cNvSpPr/>
      </dsp:nvSpPr>
      <dsp:spPr>
        <a:xfrm>
          <a:off x="649694" y="2665275"/>
          <a:ext cx="2531683" cy="563121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3. Social Control</a:t>
          </a:r>
          <a:endParaRPr lang="en-gb" sz="2000" kern="1200" dirty="0">
            <a:latin typeface="+mj-lt"/>
          </a:endParaRPr>
        </a:p>
      </dsp:txBody>
      <dsp:txXfrm>
        <a:off x="649694" y="2665275"/>
        <a:ext cx="2531683" cy="563121"/>
      </dsp:txXfrm>
    </dsp:sp>
    <dsp:sp modelId="{95B1E40E-26D9-44C8-A99F-14EA44505DF3}">
      <dsp:nvSpPr>
        <dsp:cNvPr id="0" name=""/>
        <dsp:cNvSpPr/>
      </dsp:nvSpPr>
      <dsp:spPr>
        <a:xfrm>
          <a:off x="678910" y="3239166"/>
          <a:ext cx="2531683" cy="939665"/>
        </a:xfrm>
        <a:prstGeom prst="rect">
          <a:avLst/>
        </a:prstGeom>
        <a:solidFill>
          <a:schemeClr val="accent4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Is there evidence of ingenious thinking in the attempt to ‘police’ society?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sp:txBody>
      <dsp:txXfrm>
        <a:off x="678910" y="3239166"/>
        <a:ext cx="2531683" cy="939665"/>
      </dsp:txXfrm>
    </dsp:sp>
    <dsp:sp modelId="{BBBD3B06-9C30-48DB-A77E-5A358B1C6E78}">
      <dsp:nvSpPr>
        <dsp:cNvPr id="0" name=""/>
        <dsp:cNvSpPr/>
      </dsp:nvSpPr>
      <dsp:spPr>
        <a:xfrm>
          <a:off x="1915536" y="3228396"/>
          <a:ext cx="0" cy="328487"/>
        </a:xfrm>
        <a:prstGeom prst="line">
          <a:avLst/>
        </a:prstGeom>
        <a:noFill/>
        <a:ln w="19050" cap="flat" cmpd="sng" algn="ctr">
          <a:solidFill>
            <a:schemeClr val="bg2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F6D506-033B-4CA4-9572-41E373A6B43C}">
      <dsp:nvSpPr>
        <dsp:cNvPr id="0" name=""/>
        <dsp:cNvSpPr/>
      </dsp:nvSpPr>
      <dsp:spPr>
        <a:xfrm>
          <a:off x="4069117" y="2491276"/>
          <a:ext cx="2573405" cy="868722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4. Blood Feuds</a:t>
          </a:r>
          <a:endParaRPr lang="en-gb" sz="2000" kern="1200" dirty="0">
            <a:latin typeface="+mj-lt"/>
          </a:endParaRPr>
        </a:p>
      </dsp:txBody>
      <dsp:txXfrm>
        <a:off x="4069117" y="2491276"/>
        <a:ext cx="2573405" cy="868722"/>
      </dsp:txXfrm>
    </dsp:sp>
    <dsp:sp modelId="{FE14A9FC-66E7-4679-B63E-054F98E59204}">
      <dsp:nvSpPr>
        <dsp:cNvPr id="0" name=""/>
        <dsp:cNvSpPr/>
      </dsp:nvSpPr>
      <dsp:spPr>
        <a:xfrm>
          <a:off x="4089978" y="3366890"/>
          <a:ext cx="2531683" cy="1170149"/>
        </a:xfrm>
        <a:prstGeom prst="rect">
          <a:avLst/>
        </a:prstGeom>
        <a:solidFill>
          <a:schemeClr val="accent4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An eye for an eye. Settling debates before our developed criminal justice system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sp:txBody>
      <dsp:txXfrm>
        <a:off x="4089978" y="3366890"/>
        <a:ext cx="2531683" cy="1170149"/>
      </dsp:txXfrm>
    </dsp:sp>
    <dsp:sp modelId="{4702B22B-8EB6-4454-9F8E-9A963F32B8A1}">
      <dsp:nvSpPr>
        <dsp:cNvPr id="0" name=""/>
        <dsp:cNvSpPr/>
      </dsp:nvSpPr>
      <dsp:spPr>
        <a:xfrm>
          <a:off x="5355820" y="2226455"/>
          <a:ext cx="0" cy="506754"/>
        </a:xfrm>
        <a:prstGeom prst="line">
          <a:avLst/>
        </a:prstGeom>
        <a:noFill/>
        <a:ln w="19050" cap="flat" cmpd="sng" algn="ctr">
          <a:solidFill>
            <a:schemeClr val="bg2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74381E-6C24-436D-B265-4BCFEFA46591}">
      <dsp:nvSpPr>
        <dsp:cNvPr id="0" name=""/>
        <dsp:cNvSpPr/>
      </dsp:nvSpPr>
      <dsp:spPr>
        <a:xfrm rot="2700000">
          <a:off x="1879035" y="3520384"/>
          <a:ext cx="73001" cy="73001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81385-B138-4A59-9452-A3C9AC4F2012}">
      <dsp:nvSpPr>
        <dsp:cNvPr id="0" name=""/>
        <dsp:cNvSpPr/>
      </dsp:nvSpPr>
      <dsp:spPr>
        <a:xfrm rot="2700000">
          <a:off x="5318718" y="2278487"/>
          <a:ext cx="74204" cy="74204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971D8-F05B-4392-88C0-D9921BB5F6B0}">
      <dsp:nvSpPr>
        <dsp:cNvPr id="0" name=""/>
        <dsp:cNvSpPr/>
      </dsp:nvSpPr>
      <dsp:spPr>
        <a:xfrm>
          <a:off x="6265129" y="1290236"/>
          <a:ext cx="2531683" cy="803366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5. Victorian Reforms</a:t>
          </a:r>
          <a:endParaRPr lang="en-gb" sz="2000" kern="1200" dirty="0">
            <a:latin typeface="+mj-lt"/>
          </a:endParaRPr>
        </a:p>
      </dsp:txBody>
      <dsp:txXfrm>
        <a:off x="6265129" y="1290236"/>
        <a:ext cx="2531683" cy="803366"/>
      </dsp:txXfrm>
    </dsp:sp>
    <dsp:sp modelId="{1D60394B-1800-4790-9694-08B1C1D1B34D}">
      <dsp:nvSpPr>
        <dsp:cNvPr id="0" name=""/>
        <dsp:cNvSpPr/>
      </dsp:nvSpPr>
      <dsp:spPr>
        <a:xfrm>
          <a:off x="6294167" y="190388"/>
          <a:ext cx="2531683" cy="1026434"/>
        </a:xfrm>
        <a:prstGeom prst="rect">
          <a:avLst/>
        </a:prstGeom>
        <a:solidFill>
          <a:schemeClr val="accent4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rtlCol="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dirty="0">
              <a:solidFill>
                <a:srgbClr val="454D55"/>
              </a:solidFill>
              <a:latin typeface="+mn-lt"/>
              <a:ea typeface="+mn-ea"/>
              <a:cs typeface="+mn-cs"/>
            </a:rPr>
            <a:t>Major political, economic, social,  technological, environmental and legal reforms</a:t>
          </a:r>
          <a:endParaRPr lang="en-gb" sz="1600" i="1" kern="1200" dirty="0">
            <a:solidFill>
              <a:srgbClr val="454D55"/>
            </a:solidFill>
            <a:latin typeface="+mn-lt"/>
            <a:ea typeface="+mn-ea"/>
            <a:cs typeface="+mn-cs"/>
          </a:endParaRPr>
        </a:p>
      </dsp:txBody>
      <dsp:txXfrm>
        <a:off x="6294167" y="190388"/>
        <a:ext cx="2531683" cy="1026434"/>
      </dsp:txXfrm>
    </dsp:sp>
    <dsp:sp modelId="{59F1EF41-14EA-48EE-A559-118169DBDB24}">
      <dsp:nvSpPr>
        <dsp:cNvPr id="0" name=""/>
        <dsp:cNvSpPr/>
      </dsp:nvSpPr>
      <dsp:spPr>
        <a:xfrm>
          <a:off x="7530971" y="1903409"/>
          <a:ext cx="0" cy="468630"/>
        </a:xfrm>
        <a:prstGeom prst="line">
          <a:avLst/>
        </a:prstGeom>
        <a:noFill/>
        <a:ln w="19050" cap="flat" cmpd="sng" algn="ctr">
          <a:solidFill>
            <a:schemeClr val="bg2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F04B95-81DC-4C70-990B-FEE82F4C63E7}">
      <dsp:nvSpPr>
        <dsp:cNvPr id="0" name=""/>
        <dsp:cNvSpPr/>
      </dsp:nvSpPr>
      <dsp:spPr>
        <a:xfrm>
          <a:off x="7364897" y="2489905"/>
          <a:ext cx="2531683" cy="932969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6. Policing in the Modern Era</a:t>
          </a:r>
          <a:endParaRPr lang="en-gb" sz="2000" kern="1200" dirty="0">
            <a:latin typeface="+mj-lt"/>
          </a:endParaRPr>
        </a:p>
      </dsp:txBody>
      <dsp:txXfrm>
        <a:off x="7364897" y="2489905"/>
        <a:ext cx="2531683" cy="932969"/>
      </dsp:txXfrm>
    </dsp:sp>
    <dsp:sp modelId="{725F2AEF-0925-4411-A89A-5976D96BC3B1}">
      <dsp:nvSpPr>
        <dsp:cNvPr id="0" name=""/>
        <dsp:cNvSpPr/>
      </dsp:nvSpPr>
      <dsp:spPr>
        <a:xfrm>
          <a:off x="7384239" y="3467655"/>
          <a:ext cx="2531683" cy="726911"/>
        </a:xfrm>
        <a:prstGeom prst="rect">
          <a:avLst/>
        </a:prstGeom>
        <a:solidFill>
          <a:schemeClr val="accent4"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dirty="0"/>
            <a:t>1960 Royal Commission and the Police Act</a:t>
          </a:r>
        </a:p>
      </dsp:txBody>
      <dsp:txXfrm>
        <a:off x="7384239" y="3467655"/>
        <a:ext cx="2531683" cy="726911"/>
      </dsp:txXfrm>
    </dsp:sp>
    <dsp:sp modelId="{3F1F843F-8CAA-4ECF-B5A2-211D6C43D3C6}">
      <dsp:nvSpPr>
        <dsp:cNvPr id="0" name=""/>
        <dsp:cNvSpPr/>
      </dsp:nvSpPr>
      <dsp:spPr>
        <a:xfrm>
          <a:off x="8630739" y="2238469"/>
          <a:ext cx="0" cy="544232"/>
        </a:xfrm>
        <a:prstGeom prst="line">
          <a:avLst/>
        </a:prstGeom>
        <a:noFill/>
        <a:ln w="19050" cap="flat" cmpd="sng" algn="ctr">
          <a:solidFill>
            <a:schemeClr val="bg2"/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0947F0-E28B-4B2E-B1D6-BFEED1AF012B}">
      <dsp:nvSpPr>
        <dsp:cNvPr id="0" name=""/>
        <dsp:cNvSpPr/>
      </dsp:nvSpPr>
      <dsp:spPr>
        <a:xfrm rot="2700000">
          <a:off x="7494470" y="2265467"/>
          <a:ext cx="73001" cy="73001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98CC0-1029-46A6-8053-0933F88F7705}">
      <dsp:nvSpPr>
        <dsp:cNvPr id="0" name=""/>
        <dsp:cNvSpPr/>
      </dsp:nvSpPr>
      <dsp:spPr>
        <a:xfrm rot="2700000">
          <a:off x="8594238" y="2309840"/>
          <a:ext cx="73001" cy="73001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6435D-D4A0-46C2-9EDC-E19DA5ACE5BC}">
      <dsp:nvSpPr>
        <dsp:cNvPr id="0" name=""/>
        <dsp:cNvSpPr/>
      </dsp:nvSpPr>
      <dsp:spPr>
        <a:xfrm>
          <a:off x="8937558" y="216116"/>
          <a:ext cx="2531683" cy="803349"/>
        </a:xfrm>
        <a:prstGeom prst="rect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rtlCol="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+mj-lt"/>
            </a:rPr>
            <a:t>7. 21</a:t>
          </a:r>
          <a:r>
            <a:rPr lang="en-GB" sz="2000" kern="1200" baseline="30000" dirty="0">
              <a:latin typeface="+mj-lt"/>
            </a:rPr>
            <a:t>st</a:t>
          </a:r>
          <a:r>
            <a:rPr lang="en-GB" sz="2000" kern="1200" dirty="0">
              <a:latin typeface="+mj-lt"/>
            </a:rPr>
            <a:t> Century Reform</a:t>
          </a:r>
          <a:endParaRPr lang="en-gb" sz="2000" kern="1200" dirty="0">
            <a:latin typeface="+mj-lt"/>
          </a:endParaRPr>
        </a:p>
      </dsp:txBody>
      <dsp:txXfrm>
        <a:off x="8937558" y="216116"/>
        <a:ext cx="2531683" cy="803349"/>
      </dsp:txXfrm>
    </dsp:sp>
    <dsp:sp modelId="{5369D744-EAB0-49D0-95D8-799AF72B5DCF}">
      <dsp:nvSpPr>
        <dsp:cNvPr id="0" name=""/>
        <dsp:cNvSpPr/>
      </dsp:nvSpPr>
      <dsp:spPr>
        <a:xfrm>
          <a:off x="8927937" y="949874"/>
          <a:ext cx="2531683" cy="1382904"/>
        </a:xfrm>
        <a:prstGeom prst="rect">
          <a:avLst/>
        </a:prstGeom>
        <a:solidFill>
          <a:schemeClr val="accent4">
            <a:alpha val="9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dirty="0"/>
            <a:t>Police Reform and Social Responsibility Act 2011. Police Foundation (2022 &amp; 2024) Fit for the Future?</a:t>
          </a:r>
        </a:p>
      </dsp:txBody>
      <dsp:txXfrm>
        <a:off x="8927937" y="949874"/>
        <a:ext cx="2531683" cy="1382904"/>
      </dsp:txXfrm>
    </dsp:sp>
    <dsp:sp modelId="{7B003945-11AB-4539-BDAF-B3728AB06A4E}">
      <dsp:nvSpPr>
        <dsp:cNvPr id="0" name=""/>
        <dsp:cNvSpPr/>
      </dsp:nvSpPr>
      <dsp:spPr>
        <a:xfrm>
          <a:off x="10203400" y="829286"/>
          <a:ext cx="0" cy="468620"/>
        </a:xfrm>
        <a:prstGeom prst="line">
          <a:avLst/>
        </a:pr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F0ABD6-5B79-466B-B7B9-B277D1768057}">
      <dsp:nvSpPr>
        <dsp:cNvPr id="0" name=""/>
        <dsp:cNvSpPr/>
      </dsp:nvSpPr>
      <dsp:spPr>
        <a:xfrm rot="2700000">
          <a:off x="10166899" y="1191339"/>
          <a:ext cx="73001" cy="730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61F1-45A5-484E-A891-9DCBF43F1A17}">
      <dsp:nvSpPr>
        <dsp:cNvPr id="0" name=""/>
        <dsp:cNvSpPr/>
      </dsp:nvSpPr>
      <dsp:spPr>
        <a:xfrm>
          <a:off x="1981660" y="2744"/>
          <a:ext cx="2229367" cy="1200088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Free education</a:t>
          </a:r>
        </a:p>
      </dsp:txBody>
      <dsp:txXfrm>
        <a:off x="2040243" y="61327"/>
        <a:ext cx="2112201" cy="1082922"/>
      </dsp:txXfrm>
    </dsp:sp>
    <dsp:sp modelId="{5ABA1632-C696-4E49-9005-B3415BE66B45}">
      <dsp:nvSpPr>
        <dsp:cNvPr id="0" name=""/>
        <dsp:cNvSpPr/>
      </dsp:nvSpPr>
      <dsp:spPr>
        <a:xfrm>
          <a:off x="1981660" y="1262837"/>
          <a:ext cx="2229367" cy="1200088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NHS</a:t>
          </a:r>
        </a:p>
      </dsp:txBody>
      <dsp:txXfrm>
        <a:off x="2040243" y="1321420"/>
        <a:ext cx="2112201" cy="1082922"/>
      </dsp:txXfrm>
    </dsp:sp>
    <dsp:sp modelId="{3125673A-16BD-4165-BB83-668ABD9B744A}">
      <dsp:nvSpPr>
        <dsp:cNvPr id="0" name=""/>
        <dsp:cNvSpPr/>
      </dsp:nvSpPr>
      <dsp:spPr>
        <a:xfrm>
          <a:off x="1981660" y="2522930"/>
          <a:ext cx="2229367" cy="1200088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Employment</a:t>
          </a:r>
        </a:p>
      </dsp:txBody>
      <dsp:txXfrm>
        <a:off x="2040243" y="2581513"/>
        <a:ext cx="2112201" cy="1082922"/>
      </dsp:txXfrm>
    </dsp:sp>
    <dsp:sp modelId="{4AA218D6-7A61-48FC-8FF5-9BBAE18315B5}">
      <dsp:nvSpPr>
        <dsp:cNvPr id="0" name=""/>
        <dsp:cNvSpPr/>
      </dsp:nvSpPr>
      <dsp:spPr>
        <a:xfrm>
          <a:off x="1981660" y="3783023"/>
          <a:ext cx="2229367" cy="1200088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Housing</a:t>
          </a:r>
        </a:p>
      </dsp:txBody>
      <dsp:txXfrm>
        <a:off x="2040243" y="3841606"/>
        <a:ext cx="2112201" cy="1082922"/>
      </dsp:txXfrm>
    </dsp:sp>
    <dsp:sp modelId="{1A919B61-70FE-4C9D-9969-4B71034ED807}">
      <dsp:nvSpPr>
        <dsp:cNvPr id="0" name=""/>
        <dsp:cNvSpPr/>
      </dsp:nvSpPr>
      <dsp:spPr>
        <a:xfrm>
          <a:off x="1981660" y="5043115"/>
          <a:ext cx="2229367" cy="1200088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National insurance</a:t>
          </a:r>
        </a:p>
      </dsp:txBody>
      <dsp:txXfrm>
        <a:off x="2040243" y="5101698"/>
        <a:ext cx="2112201" cy="10829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61F1-45A5-484E-A891-9DCBF43F1A17}">
      <dsp:nvSpPr>
        <dsp:cNvPr id="0" name=""/>
        <dsp:cNvSpPr/>
      </dsp:nvSpPr>
      <dsp:spPr>
        <a:xfrm>
          <a:off x="1902393" y="2705"/>
          <a:ext cx="2140192" cy="1183093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Ignorance</a:t>
          </a:r>
        </a:p>
      </dsp:txBody>
      <dsp:txXfrm>
        <a:off x="1960147" y="60459"/>
        <a:ext cx="2024684" cy="1067585"/>
      </dsp:txXfrm>
    </dsp:sp>
    <dsp:sp modelId="{5ABA1632-C696-4E49-9005-B3415BE66B45}">
      <dsp:nvSpPr>
        <dsp:cNvPr id="0" name=""/>
        <dsp:cNvSpPr/>
      </dsp:nvSpPr>
      <dsp:spPr>
        <a:xfrm>
          <a:off x="1902393" y="1244954"/>
          <a:ext cx="2140192" cy="1183093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Disease</a:t>
          </a:r>
        </a:p>
      </dsp:txBody>
      <dsp:txXfrm>
        <a:off x="1960147" y="1302708"/>
        <a:ext cx="2024684" cy="1067585"/>
      </dsp:txXfrm>
    </dsp:sp>
    <dsp:sp modelId="{3125673A-16BD-4165-BB83-668ABD9B744A}">
      <dsp:nvSpPr>
        <dsp:cNvPr id="0" name=""/>
        <dsp:cNvSpPr/>
      </dsp:nvSpPr>
      <dsp:spPr>
        <a:xfrm>
          <a:off x="1902393" y="2487202"/>
          <a:ext cx="2140192" cy="1183093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Idleness</a:t>
          </a:r>
        </a:p>
      </dsp:txBody>
      <dsp:txXfrm>
        <a:off x="1960147" y="2544956"/>
        <a:ext cx="2024684" cy="1067585"/>
      </dsp:txXfrm>
    </dsp:sp>
    <dsp:sp modelId="{4AA218D6-7A61-48FC-8FF5-9BBAE18315B5}">
      <dsp:nvSpPr>
        <dsp:cNvPr id="0" name=""/>
        <dsp:cNvSpPr/>
      </dsp:nvSpPr>
      <dsp:spPr>
        <a:xfrm>
          <a:off x="1902393" y="3729450"/>
          <a:ext cx="2140192" cy="1183093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Squalor</a:t>
          </a:r>
        </a:p>
      </dsp:txBody>
      <dsp:txXfrm>
        <a:off x="1960147" y="3787204"/>
        <a:ext cx="2024684" cy="1067585"/>
      </dsp:txXfrm>
    </dsp:sp>
    <dsp:sp modelId="{1A919B61-70FE-4C9D-9969-4B71034ED807}">
      <dsp:nvSpPr>
        <dsp:cNvPr id="0" name=""/>
        <dsp:cNvSpPr/>
      </dsp:nvSpPr>
      <dsp:spPr>
        <a:xfrm>
          <a:off x="1902393" y="4971698"/>
          <a:ext cx="2140192" cy="1183093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Want</a:t>
          </a:r>
        </a:p>
      </dsp:txBody>
      <dsp:txXfrm>
        <a:off x="1960147" y="5029452"/>
        <a:ext cx="2024684" cy="10675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0.0487</cdr:x>
      <cdr:y>0.24495</cdr:y>
    </cdr:from>
    <cdr:to>
      <cdr:x>0.5</cdr:x>
      <cdr:y>0.61386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44BBC410-4EAD-6BAA-C93B-82D1F796044F}"/>
            </a:ext>
          </a:extLst>
        </cdr:cNvPr>
        <cdr:cNvSpPr txBox="1"/>
      </cdr:nvSpPr>
      <cdr:spPr>
        <a:xfrm xmlns:a="http://schemas.openxmlformats.org/drawingml/2006/main">
          <a:off x="512135" y="1352007"/>
          <a:ext cx="4745665" cy="203613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2400" dirty="0"/>
            <a:t>1832 First Reform Act</a:t>
          </a:r>
        </a:p>
        <a:p xmlns:a="http://schemas.openxmlformats.org/drawingml/2006/main">
          <a:r>
            <a:rPr lang="en-GB" sz="2400" dirty="0"/>
            <a:t>1867 Second Reform Act</a:t>
          </a:r>
        </a:p>
        <a:p xmlns:a="http://schemas.openxmlformats.org/drawingml/2006/main">
          <a:r>
            <a:rPr lang="en-GB" sz="2400" dirty="0"/>
            <a:t>1884 Third Reform Act</a:t>
          </a:r>
        </a:p>
        <a:p xmlns:a="http://schemas.openxmlformats.org/drawingml/2006/main">
          <a:r>
            <a:rPr lang="en-GB" sz="2400" dirty="0"/>
            <a:t>1918 Votes for women over 30</a:t>
          </a:r>
        </a:p>
        <a:p xmlns:a="http://schemas.openxmlformats.org/drawingml/2006/main">
          <a:r>
            <a:rPr lang="en-GB" sz="2400" dirty="0"/>
            <a:t>1928 Equal Franchise Act 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1596CD-4F19-49EA-B4F7-D563E3A99D91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DA9037-3B24-4988-98E1-00A2A3928D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243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2DC0559-D619-4E56-BF6F-3712370C215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504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8295D-37AC-4562-952A-05AEE4FA8F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C7316E-EBF7-4ACF-A21B-EB28BB06C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7B2E4-E20A-4C12-A702-51EEBE796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159A4-2213-48C3-8C6B-361B9D63B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E017A-207F-4A2D-BD26-45D279565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122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48B49-27DC-4F77-B64E-38C1E52FF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B7A4C-4DC8-430C-91B6-9CDC386CE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6BD6B-9B96-4452-ACDA-898FB0DD7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B7DD6-BE0F-4A3E-A408-18AB6A9EC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29D9A-FF14-4D0C-9F58-CB3E87A87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555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23831-7241-4F27-BBA5-8E42AAA35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2FC2FC-DAB9-474B-8146-C592EA0869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3E55F-643A-46E6-81ED-9C170BD53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AF54F5-409D-4BF1-B48A-B9C4B38AA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FAB75-F33F-4001-BEFD-27B6744D8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445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175CD-208A-4381-9766-848FE2043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894CC-2395-4BB9-A7A9-4FBBB47434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A454E8-AEFF-4A8A-A34C-B88AB16765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FD0533-BD1D-44E6-B617-868B260E6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DBB83F-ED95-423D-B196-BC64434A3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624E4C-8220-4DE0-8B25-7E97BF57C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41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00F93-5DD2-48AC-8DD5-81CBF2EA4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86A4A1-F4A2-47F6-8844-9252E1C240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FE30A9-70EB-4DBC-957B-83EA945EF4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E3305D-016E-4BEC-AFB9-3D3158886C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2FCBDB-4F6D-4944-B157-4B1A2C412C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24AB8-8170-4DCB-B1A8-240458A62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626BFC-C7DD-4A59-946F-DEF0BBFB0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38D7EE-8A5F-4E9D-96FA-91816F5F7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97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B0897-E5E5-41A6-93E7-CB20173E4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E561F4-BF6F-42A1-9494-2690A439A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6764DB-47F1-4509-B5A2-14C6786FF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0ADBAF-5142-47EF-B3A2-21C6A272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05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056EEF-35E6-4221-AE70-C403EB3D8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E228B4-116A-450F-A8DF-1AA6B1BD6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863F4-F0F6-42DF-AAA3-DE032DDB5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494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C9D03-A528-4E8A-9205-A1908A3EF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AE315-162D-4795-87D2-C5D295E6A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CC1AD3-D281-4F00-B312-2838AA5EF9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580E1-4C57-424A-8B23-AE7E86DF4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AFF663-ED48-4CD6-8A0A-49313DD31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C0B6D1-F23A-4602-8506-BC5BD0DF4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060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8A301-5CA2-4175-8E8F-7FB9684B8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82A193-9200-4B5A-A24B-87E7E2D390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949AE4-828D-40FB-9443-B81465942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A5476E-487E-466E-842C-C8C05FD62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AB6C47-1997-41FF-B1A2-CF8610D53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92A37-1290-447D-B302-4DFD5F464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628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88E94-77D9-4E66-B98D-3099C5841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A3273-B418-4896-B50D-1942C3DC9D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39A85-23C5-4712-A334-F388A041C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6EB190-724E-4B85-A705-0A5A0B495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AE29E-F5AC-4A72-8129-2ABD13AB6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146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19871B-7369-4858-A347-9B8F2CAADD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709773-5977-4B68-A33A-1F637F081C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A2D4C-F57D-4C40-87DD-E1E20E923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0C8B5-50F8-4115-B181-F68CADED7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3EC5F-5E21-442F-B670-406514F88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4256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2BC3A-B621-4D7F-906C-E84FFE8284E9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9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4551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2F0DE-D7A5-4030-8C56-C078C60FFA58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776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47AB9-C738-400F-8ED2-414A84BDB416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9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06323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7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3D6C7-8E7A-4D13-A872-A0DEF1F54D91}" type="datetime1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32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93474-6CF4-41A8-B7A5-E7E7DDE92733}" type="datetime1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424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74DE8-E7CA-42C8-8882-4F7B63FA9EB1}" type="datetime1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5747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4ED9A-35D0-471A-848E-AB33B49A572D}" type="datetime1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37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8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3650" y="731520"/>
            <a:ext cx="6679191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3" y="6459787"/>
            <a:ext cx="2618511" cy="365125"/>
          </a:xfrm>
        </p:spPr>
        <p:txBody>
          <a:bodyPr/>
          <a:lstStyle>
            <a:lvl1pPr algn="l">
              <a:defRPr/>
            </a:lvl1pPr>
          </a:lstStyle>
          <a:p>
            <a:fld id="{2C53500E-4956-41B5-B41B-BC678DACCAE4}" type="datetime1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7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8875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7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936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907024"/>
            <a:ext cx="1011936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D5E2D-2F61-42F2-80A3-CFE1115C4443}" type="datetime1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7237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9D89-200E-4A25-9EB5-38A2D87B1EC7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7696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414780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414779"/>
            <a:ext cx="7734300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9F0C9-B41A-413B-AC7C-CB496553E68D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2112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5442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762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4023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3427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2510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0720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74629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9858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1462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8639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40355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D4163-F5F0-44BB-AD7E-98B54E778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40038-07DB-4243-9334-10DF0A405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5D1F5-0181-4CD4-86C5-C6089659C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10/16/2019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41B4D-2B57-4623-A5AA-5DD1C01DF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5E103-7BD5-401C-89CB-68A5ABF6E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BF7B83F-5D7D-4B5E-8B7F-53C7A0A0C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4922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v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60639-BF2D-41F8-822B-DED03338D288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25500" y="264167"/>
            <a:ext cx="11065865" cy="1315434"/>
          </a:xfrm>
        </p:spPr>
        <p:txBody>
          <a:bodyPr tIns="0" rtlCol="0" anchor="t" anchorCtr="0">
            <a:normAutofit/>
          </a:bodyPr>
          <a:lstStyle>
            <a:lvl1pPr>
              <a:lnSpc>
                <a:spcPct val="150000"/>
              </a:lnSpc>
              <a:defRPr sz="2700"/>
            </a:lvl1pPr>
          </a:lstStyle>
          <a:p>
            <a:pPr rtl="0"/>
            <a:r>
              <a:rPr lang="en-gb"/>
              <a:t>History Timeline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74091-9EA2-47C8-AAA9-6DFE207852E4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525500" y="1786436"/>
            <a:ext cx="11065865" cy="453368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ru-RU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03706AB-7768-4239-93C0-28F2AC35B71A}"/>
              </a:ext>
            </a:extLst>
          </p:cNvPr>
          <p:cNvCxnSpPr/>
          <p:nvPr userDrawn="1"/>
        </p:nvCxnSpPr>
        <p:spPr>
          <a:xfrm>
            <a:off x="625355" y="919827"/>
            <a:ext cx="4284000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090204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v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699E538D-9618-4205-AA08-736AD425A3FC}"/>
              </a:ext>
            </a:extLst>
          </p:cNvPr>
          <p:cNvSpPr/>
          <p:nvPr userDrawn="1"/>
        </p:nvSpPr>
        <p:spPr>
          <a:xfrm>
            <a:off x="0" y="0"/>
            <a:ext cx="12192000" cy="151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060639-BF2D-41F8-822B-DED03338D288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25500" y="278235"/>
            <a:ext cx="10711545" cy="720227"/>
          </a:xfrm>
        </p:spPr>
        <p:txBody>
          <a:bodyPr rtlCol="0">
            <a:normAutofit/>
          </a:bodyPr>
          <a:lstStyle>
            <a:lvl1pPr>
              <a:defRPr sz="3000"/>
            </a:lvl1pPr>
          </a:lstStyle>
          <a:p>
            <a:pPr rtl="0"/>
            <a:r>
              <a:rPr lang="en-gb"/>
              <a:t>History Timeline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74091-9EA2-47C8-AAA9-6DFE207852E4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525500" y="1786436"/>
            <a:ext cx="11065865" cy="453368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ru-RU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03706AB-7768-4239-93C0-28F2AC35B71A}"/>
              </a:ext>
            </a:extLst>
          </p:cNvPr>
          <p:cNvCxnSpPr/>
          <p:nvPr userDrawn="1"/>
        </p:nvCxnSpPr>
        <p:spPr>
          <a:xfrm>
            <a:off x="625355" y="919827"/>
            <a:ext cx="4770000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9A66C708-772E-4E30-9D1D-7417A222A93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6183" y="966464"/>
            <a:ext cx="10710862" cy="412510"/>
          </a:xfrm>
        </p:spPr>
        <p:txBody>
          <a:bodyPr rtlCol="0">
            <a:normAutofit/>
          </a:bodyPr>
          <a:lstStyle>
            <a:lvl1pPr marL="0" indent="0">
              <a:buNone/>
              <a:defRPr sz="2300" i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/>
              <a:t>Timeline Subtitle</a:t>
            </a:r>
          </a:p>
        </p:txBody>
      </p:sp>
    </p:spTree>
    <p:extLst>
      <p:ext uri="{BB962C8B-B14F-4D97-AF65-F5344CB8AC3E}">
        <p14:creationId xmlns:p14="http://schemas.microsoft.com/office/powerpoint/2010/main" val="38623149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C8697-9D6D-A65C-5044-4C8AA98E13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9FB164-929D-5C52-2EEE-FB318F5828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9D228-0FF5-2036-F7CD-C956A3FB2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99BBEB-39E8-CE83-F72C-F002C67A9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65D6C-3CF8-AAF8-9583-418F5B171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27361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81FF3-650B-5B77-C268-BD70BC721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41580-2D32-1C7F-C078-9DF28C0DAD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11F28-3BE9-48E6-10DF-FC6B9ED70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13E2A-0F0D-2A7F-09FB-B77B4A1E5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101B3-B684-ED70-75C8-81D27A9CB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546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4073D-EDC8-F9A2-F34C-81BDEDE11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7A488-3FA2-EA9A-FE12-7DADAB3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5E769-BCB9-17F8-F7B5-AB0CCA4D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D9352-C83D-0C33-6D16-89CE748CC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9C8E19-7018-D958-488D-321BAD74A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46007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0F5B8-CB31-D92A-C3F2-2657A662A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D9B5D-FF30-4C06-9601-48F8EACFBF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9DC028-10C9-8DB1-91FD-84FB3D481D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F77EB3-6953-0EF6-A9EF-84E0C29BE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F46EFA-D2F4-4D34-DC51-8F512B46D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1DB0D3-4722-2FE2-5740-39C58A89C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79173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6BA35-C2FF-519C-899A-E8DAD413D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45265E-8AB8-451B-4B7A-601ABD90E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7194C9-9E3E-5CE6-C069-4ABEEB6DD3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2A57FE-394F-3E65-98F3-571B502C90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EB23D2-7514-05B5-BBC9-2B7DBED82F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0C9488-8B67-AE69-018E-75018423D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552613-0D1C-B1F5-5B68-E68DFC018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7EB6C8-ED79-E01A-88E5-705C80584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88566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D0C15-C916-C25E-3B7B-8FB31B5B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EB1F99-6C73-9CDD-2E92-BD21C08F4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E7803C-B395-2A31-D7B6-CB89BD53F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913196-B699-8BA8-68CD-1C1B049C4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49374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F3DFEC-1818-6025-9FB9-3C8B0D7D8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369378-2F95-CF7F-4CBB-785EC8F8D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3D7224-20F3-3DC9-A090-632F85177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602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3C9D7-AC2D-DAA0-4FA7-F4B190B7D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B7B8E-42BA-5F1F-ECBB-6991CB09D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1F37CA-839D-03B7-F0E2-1F7C9E1040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7F8FA1-57BA-CCDB-664E-1A30F996C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3C6B4B-D786-9289-0BDB-1D5D6E84D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1E9D0-CF48-DD25-5C60-4F345CD77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404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AE790-3042-D4CB-38FF-8A2B074CA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62EEED-51EE-AA9C-E8CA-064BB5C95E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FA97F4-8787-0CA1-528C-8F2BE57EC2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67A988-04A0-1713-5D8E-B56A136B8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3895F-2FD6-89C6-13A9-18431F71F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800F69-4B75-0919-C0E8-453479756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8185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2E7F1-083F-C6CC-E98A-5FCABDD5B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B6B9FF-C9A8-FD5B-4963-3612B69455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F7B09-DFE8-40BA-33A1-3D19A4A66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FC65D4-54DD-A776-41B6-901A56421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E6FD1-0B3D-997E-675E-6D4CF711B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28260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30595E-B458-98F7-3F40-D2D8F82B06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33ED21-BADF-05F6-EA9E-FC9968FED6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41CD7-F6C7-9950-E7B6-3E1A139C4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381FD-45D5-3572-1DCB-8466E6C5A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7BE63-31D7-24E8-64A1-D520DD12A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8224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68721-E03F-AC44-85A5-69AE7A60CA4B}" type="datetime1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1390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32A6D-A175-8447-B521-C1549C63B0FB}" type="datetime1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1588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4AA01-8680-B746-9640-819699AF1CEA}" type="datetime1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13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F9F24-F6FD-724B-B3FA-21F4976A93BA}" type="datetime1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62245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7CAC2-E8F0-EC4D-AB95-0D55CD4E4A2C}" type="datetime1">
              <a:rPr lang="en-GB" smtClean="0"/>
              <a:t>25/04/2025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6818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1C669-0159-DD4C-B459-50E4B4154C06}" type="datetime1">
              <a:rPr lang="en-GB" smtClean="0"/>
              <a:t>25/04/2025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2267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0BDD1-5EB6-9642-8871-E72A2F5E4CB6}" type="datetime1">
              <a:rPr lang="en-GB" smtClean="0"/>
              <a:t>25/04/2025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7092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26AFB-3BC1-4146-A0B3-A73189FDDD42}" type="datetime1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53677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FC913-BA97-434F-9137-5254534AC39A}" type="datetime1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58998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93998-2030-9D49-8DF9-BF9D1E53648F}" type="datetime1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69167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57888-2982-ED46-AF8B-6ED66D6CBE16}" type="datetime1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55240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7B956-E22D-B74C-AC37-41FA6A248257}" type="datetime1">
              <a:rPr lang="en-GB" smtClean="0"/>
              <a:t>25/04/2025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1665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232E7-3D84-114C-8017-700437F215E1}" type="datetime1">
              <a:rPr lang="en-GB" smtClean="0"/>
              <a:t>25/04/2025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33440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62926-1355-1F48-B3C5-04D2B7F9E769}" type="datetime1">
              <a:rPr lang="en-GB" smtClean="0"/>
              <a:t>25/04/2025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35036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6ABDF-EA95-F641-AEFE-929F3B6D5972}" type="datetime1">
              <a:rPr lang="en-GB" smtClean="0"/>
              <a:t>25/04/2025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58116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96D27-41FF-D845-843A-2738460DED87}" type="datetime1">
              <a:rPr lang="en-GB" smtClean="0"/>
              <a:t>25/04/2025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45249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004-C0DE-B444-A9F2-9CAEDCA35C0D}" type="datetime1">
              <a:rPr lang="en-GB" smtClean="0"/>
              <a:t>25/04/2025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29632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35860-CC71-D049-A2DD-4B5B46855134}" type="datetime1">
              <a:rPr lang="en-GB" smtClean="0"/>
              <a:t>25/04/2025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36362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C6013-F991-4541-B807-6AF34DCE06D7}" type="datetime1">
              <a:rPr lang="en-GB" smtClean="0"/>
              <a:t>25/04/2025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85344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7D93C-014B-9440-A3F1-CC1026897453}" type="datetime1">
              <a:rPr lang="en-GB" smtClean="0"/>
              <a:t>25/04/2025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09460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6E181-F129-5745-BD2C-7592CE1C5631}" type="datetime1">
              <a:rPr lang="en-GB" smtClean="0"/>
              <a:t>25/04/2025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45191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7CD5D-8B02-DB4C-87C0-C06FD8394062}" type="datetime1">
              <a:rPr lang="en-GB" smtClean="0"/>
              <a:t>25/04/2025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881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460D60-C17F-40CB-8943-9D02B8F07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E36C73-855F-4E41-B406-605829FC8F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47075-7FF5-4DBE-A0DA-26F3AD7B0D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4A386-ABE1-4D4E-8DFA-ECA68B333773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CFB9A-DE67-415E-938F-94BB63E874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C33B3-9598-4A36-ACB5-B4D0B9D091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2F2AA-C5E4-4D08-8A87-4A820291D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6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" y="6334316"/>
            <a:ext cx="12192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79" y="1845734"/>
            <a:ext cx="100584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2A4BA2E6-1E5C-43B1-A276-6185C5348DCD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6263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95CD4-4901-4BCB-9C4B-CEBE01FCA86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25/04/2025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800701-DD4B-423E-A632-751D8C17029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61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94C4A8-C2EB-4D2A-A43E-BE19EA9AE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2742BD-2E9C-46B7-AFF7-A440C094D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3F001-24C4-4191-A568-B1096B9ABF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US" noProof="0"/>
              <a:t>10/16/2019</a:t>
            </a:r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E5E6E-ED1A-4700-A7E8-68DEBCDD6E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E6C46-B63C-4A83-8155-0AE7FABAD9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20A9A2B-DCEA-459B-8067-44D042050D8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95910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7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6C3350-F25F-E56C-D54F-5C197CD42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4533A7-0B5E-005B-AE68-419AFF252E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2A88BA-DEC3-0055-84A3-8C4C1F5A41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D180FF-7E9C-6E47-ABCC-DE633E2D557B}" type="datetimeFigureOut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DBC94-7B40-5A76-26A2-39166393EA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669D89-7D58-CBB0-FD09-24B51BFA8F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B572FD-8745-A145-8129-3BF0AF237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72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1AC75-E303-6344-A734-3511A314D032}" type="datetime1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89200-0994-4556-B81E-0BACE865B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932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086A1-34C2-884C-B695-F64BD1E5E63B}" type="datetime1">
              <a:rPr lang="en-GB" smtClean="0"/>
              <a:t>25/04/2025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694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0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tchworth.com/who-we-are/about-us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hyperlink" Target="https://fabians.org.uk/" TargetMode="Externa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2VNrrFq1Gk" TargetMode="External"/><Relationship Id="rId2" Type="http://schemas.openxmlformats.org/officeDocument/2006/relationships/hyperlink" Target="https://www.gov.uk/government/publications/commissioner-accountability-revie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peoplepopulationandcommunity/housing/bulletins/housingenglandandwales/census2021" TargetMode="Externa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1CF342-6CF2-2F82-6C57-58AC46F98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85742-3B64-D507-D4E3-F97D3E8155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40085"/>
            <a:ext cx="9144000" cy="1990082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2. Political Systems and Power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8BF020-FC2B-267E-8725-2287682509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94961"/>
            <a:ext cx="9144000" cy="11430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BMPO7003D</a:t>
            </a:r>
          </a:p>
          <a:p>
            <a:r>
              <a:rPr lang="en-US" dirty="0">
                <a:solidFill>
                  <a:schemeClr val="bg1"/>
                </a:solidFill>
              </a:rPr>
              <a:t>Policing and the Political Landscape</a:t>
            </a:r>
          </a:p>
        </p:txBody>
      </p:sp>
      <p:pic>
        <p:nvPicPr>
          <p:cNvPr id="1026" name="Picture 2" descr="University of Wales Trinity Saint David">
            <a:extLst>
              <a:ext uri="{FF2B5EF4-FFF2-40B4-BE49-F238E27FC236}">
                <a16:creationId xmlns:a16="http://schemas.microsoft.com/office/drawing/2014/main" id="{B727DDE3-1D6D-B025-9604-536843139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000" y="386192"/>
            <a:ext cx="48260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4449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683C84-8CAC-432D-AA6D-67D5BE0282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80" r="-1" b="1500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34FF6F-0618-4F09-B815-31A6FA03B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>
            <a:no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D3256-B448-4AD4-9FDC-D0FC28E7D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453" y="4808585"/>
            <a:ext cx="10476035" cy="1501767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Victorian Reform</a:t>
            </a:r>
          </a:p>
          <a:p>
            <a:r>
              <a:rPr lang="en-GB" sz="3200" dirty="0"/>
              <a:t>USA and UK political structures</a:t>
            </a:r>
          </a:p>
          <a:p>
            <a:r>
              <a:rPr lang="en-GB" sz="3200" dirty="0"/>
              <a:t>From Victorian charity to state intervention </a:t>
            </a:r>
          </a:p>
        </p:txBody>
      </p:sp>
    </p:spTree>
    <p:extLst>
      <p:ext uri="{BB962C8B-B14F-4D97-AF65-F5344CB8AC3E}">
        <p14:creationId xmlns:p14="http://schemas.microsoft.com/office/powerpoint/2010/main" val="3930434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ED6F1-B285-68F1-5E9F-B50FF6E8B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Victorian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16EF4-DD43-8119-FA8E-9C7E08A4A7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We have seen how tensions built, people became infuriated and intent on bloody revenge for the abuses of the past</a:t>
            </a:r>
          </a:p>
          <a:p>
            <a:r>
              <a:rPr lang="en-GB" dirty="0">
                <a:solidFill>
                  <a:schemeClr val="bg1"/>
                </a:solidFill>
              </a:rPr>
              <a:t>In Britain, Victorian reformers were skilled at reading the tea leaves and appreciating that the old ways needed to change</a:t>
            </a:r>
          </a:p>
          <a:p>
            <a:r>
              <a:rPr lang="en-GB" dirty="0">
                <a:solidFill>
                  <a:schemeClr val="bg1"/>
                </a:solidFill>
              </a:rPr>
              <a:t>Internationally, they saw powerful family, friends and colleagues overthrown</a:t>
            </a:r>
          </a:p>
          <a:p>
            <a:r>
              <a:rPr lang="en-GB" dirty="0">
                <a:solidFill>
                  <a:schemeClr val="bg1"/>
                </a:solidFill>
              </a:rPr>
              <a:t>They wanted to secure the power base they established through technological innovation, the accrual of great wealth and dominance over the economically weak</a:t>
            </a:r>
          </a:p>
          <a:p>
            <a:r>
              <a:rPr lang="en-GB" dirty="0">
                <a:solidFill>
                  <a:schemeClr val="bg1"/>
                </a:solidFill>
              </a:rPr>
              <a:t>19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century reform laid the foundation for the 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521151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tx2">
              <a:lumMod val="50000"/>
            </a:schemeClr>
          </a:solidFill>
        </p:spPr>
        <p:txBody>
          <a:bodyPr anchor="ctr">
            <a:normAutofit/>
          </a:bodyPr>
          <a:lstStyle/>
          <a:p>
            <a:pPr algn="l"/>
            <a:r>
              <a:rPr lang="en-GB" sz="6000" dirty="0">
                <a:solidFill>
                  <a:schemeClr val="bg1"/>
                </a:solidFill>
              </a:rPr>
              <a:t>Industrial revolution</a:t>
            </a:r>
          </a:p>
        </p:txBody>
      </p:sp>
      <p:pic>
        <p:nvPicPr>
          <p:cNvPr id="5" name="Picture 4" descr="A smokestacks in a city&#10;&#10;AI-generated content may be incorrect.">
            <a:extLst>
              <a:ext uri="{FF2B5EF4-FFF2-40B4-BE49-F238E27FC236}">
                <a16:creationId xmlns:a16="http://schemas.microsoft.com/office/drawing/2014/main" id="{121CD663-D5FD-4D2C-B69A-396C7770C2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99" r="21000"/>
          <a:stretch/>
        </p:blipFill>
        <p:spPr>
          <a:xfrm>
            <a:off x="609600" y="1600201"/>
            <a:ext cx="5384800" cy="4525963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As Britain moved from an agricultural to industrial society there was high unemployment and dissent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Government responded with a series of repressive measures, including the Combination Acts of 1799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Forbade the gathering of working men with a common purpose.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16C339-806E-28CC-8C2A-3FC7E8FCB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7526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000DF1-8F80-07C8-D10F-F94B6ECDDE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169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416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B21B2-C297-78F4-F062-F738DA03911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Victorian Reforms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73B81-EF6B-F2D9-B831-8114459F6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257800" cy="4530725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Magistrates, Constables and Councillors</a:t>
            </a:r>
          </a:p>
          <a:p>
            <a:r>
              <a:rPr lang="en-GB" dirty="0">
                <a:solidFill>
                  <a:schemeClr val="bg1"/>
                </a:solidFill>
              </a:rPr>
              <a:t>Metropolitan Police Act 1829</a:t>
            </a:r>
          </a:p>
          <a:p>
            <a:r>
              <a:rPr lang="en-GB" dirty="0">
                <a:solidFill>
                  <a:schemeClr val="bg1"/>
                </a:solidFill>
              </a:rPr>
              <a:t>The Cato Street Conspiracy</a:t>
            </a:r>
          </a:p>
          <a:p>
            <a:r>
              <a:rPr lang="en-GB" dirty="0">
                <a:solidFill>
                  <a:schemeClr val="bg1"/>
                </a:solidFill>
              </a:rPr>
              <a:t>Chartism</a:t>
            </a:r>
          </a:p>
          <a:p>
            <a:r>
              <a:rPr lang="en-GB" dirty="0">
                <a:solidFill>
                  <a:schemeClr val="bg1"/>
                </a:solidFill>
              </a:rPr>
              <a:t>Victorian Reform Acts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B62D48-2CFF-9779-6DE5-087FE4048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184" y="1311146"/>
            <a:ext cx="4385714" cy="15409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F25887-AD2B-A4FA-E46F-1ACAA72BAFFB}"/>
              </a:ext>
            </a:extLst>
          </p:cNvPr>
          <p:cNvSpPr txBox="1"/>
          <p:nvPr/>
        </p:nvSpPr>
        <p:spPr>
          <a:xfrm>
            <a:off x="6786568" y="5798474"/>
            <a:ext cx="4934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Decimus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Unius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Iuvenalis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‘Juvenal’ 1</a:t>
            </a:r>
            <a:r>
              <a:rPr kumimoji="0" lang="en-GB" sz="1800" b="0" i="0" u="none" strike="noStrike" kern="1200" cap="none" spc="0" normalizeH="0" baseline="3000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century AD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92E6ECB-D70E-A925-E8B4-7A9A6864328B}"/>
              </a:ext>
            </a:extLst>
          </p:cNvPr>
          <p:cNvSpPr txBox="1">
            <a:spLocks/>
          </p:cNvSpPr>
          <p:nvPr/>
        </p:nvSpPr>
        <p:spPr>
          <a:xfrm>
            <a:off x="6711606" y="3255425"/>
            <a:ext cx="5084064" cy="21396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“Who will guard the guards themselves?”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3BED8C-713F-24C6-7DA3-9A7B5C3E1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B89200-0994-4556-B81E-0BACE865B87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8569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D69048D-1CAA-4D9C-A748-B1F786CC48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001"/>
          <a:stretch/>
        </p:blipFill>
        <p:spPr>
          <a:xfrm>
            <a:off x="1001402" y="-968095"/>
            <a:ext cx="10434733" cy="78260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6124" y="5041557"/>
            <a:ext cx="6904477" cy="1063667"/>
          </a:xfrm>
        </p:spPr>
        <p:txBody>
          <a:bodyPr anchor="t">
            <a:normAutofit/>
          </a:bodyPr>
          <a:lstStyle/>
          <a:p>
            <a:pPr algn="l"/>
            <a:r>
              <a:rPr lang="en-GB" sz="4500" dirty="0">
                <a:solidFill>
                  <a:srgbClr val="FFFFFF"/>
                </a:solidFill>
              </a:rPr>
              <a:t>The Cato Street Conspiracy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C1DE69-6CEE-887C-501B-162341B4A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9888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AC818-837A-4168-BAAA-AFE7A9F0E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060" y="154820"/>
            <a:ext cx="4836147" cy="2051186"/>
          </a:xfrm>
        </p:spPr>
        <p:txBody>
          <a:bodyPr anchor="b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sz="3600" dirty="0">
                <a:solidFill>
                  <a:schemeClr val="bg1"/>
                </a:solidFill>
              </a:rPr>
              <a:t>The Conspirators were followers of Thomas Spence (1750-1814)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40241-849C-080F-FEDB-B1A5F385B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582562"/>
            <a:ext cx="4693271" cy="3635358"/>
          </a:xfrm>
        </p:spPr>
        <p:txBody>
          <a:bodyPr anchor="t">
            <a:noAutofit/>
          </a:bodyPr>
          <a:lstStyle/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Remove the aristocracy and landlords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Land to be owned by self-governing democratic parishes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Rents of land in parishes to be shared equally as a form of social dividend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Universal suffrage (including female suffrage) at parish level feeding into a national structure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A ‘social guarantee’ to provide income for those who could not work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The rights of infants to be free from abuse and poverty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15AD91-0516-751A-7663-A11182D3FC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208" y="640080"/>
            <a:ext cx="5563895" cy="5577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9B7FB6-9314-445A-8EA4-B5EAED9B9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944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itle 1">
            <a:extLst>
              <a:ext uri="{FF2B5EF4-FFF2-40B4-BE49-F238E27FC236}">
                <a16:creationId xmlns:a16="http://schemas.microsoft.com/office/drawing/2014/main" id="{F622B1B7-DD13-4862-8139-17E0359E9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2168" y="584887"/>
            <a:ext cx="4812545" cy="1330839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Media control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4435EC-DC4C-4380-A73A-BF61B426B4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89" r="7356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CA7639BE-9503-4AD8-8A7B-77B25C8B8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1731" y="2267340"/>
            <a:ext cx="5153420" cy="3835348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Lord Chief Justice Sir Charles Abbott ordered that the trial should not be reported before sentencing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The Observer ignored this order</a:t>
            </a:r>
          </a:p>
          <a:p>
            <a:r>
              <a:rPr lang="en-GB" sz="2400" dirty="0">
                <a:solidFill>
                  <a:schemeClr val="bg1"/>
                </a:solidFill>
              </a:rPr>
              <a:t>Government wanted scapegoats to silence the voice of reform</a:t>
            </a:r>
          </a:p>
          <a:p>
            <a:r>
              <a:rPr lang="en-GB" sz="2400" dirty="0">
                <a:solidFill>
                  <a:schemeClr val="bg1"/>
                </a:solidFill>
              </a:rPr>
              <a:t>Publisher Clement was fined £500 in a case seen as central to promoting the freedom of the press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2A21D3-88BB-EBBF-C15A-8EE337E5A2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746" y="193538"/>
            <a:ext cx="3353137" cy="263363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84F992-2446-C89F-2E9E-63E92FC85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2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419100"/>
            <a:ext cx="3678935" cy="1939492"/>
          </a:xfrm>
        </p:spPr>
        <p:txBody>
          <a:bodyPr anchor="b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sz="6000" dirty="0">
                <a:solidFill>
                  <a:schemeClr val="bg1"/>
                </a:solidFill>
              </a:rPr>
              <a:t>Political pressures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476500"/>
            <a:ext cx="3678936" cy="3962400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Before Cato the government had passed six Acts in the previous few months</a:t>
            </a:r>
          </a:p>
          <a:p>
            <a:r>
              <a:rPr lang="en-GB" sz="2400" dirty="0">
                <a:solidFill>
                  <a:schemeClr val="bg1"/>
                </a:solidFill>
              </a:rPr>
              <a:t>Agricultural poverty and insufficient Poor Law assistance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Threat of automation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Continuing disaffection</a:t>
            </a:r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9A4F6F-DC50-4078-8FA6-A16AC802A0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56" r="4484" b="-1"/>
          <a:stretch/>
        </p:blipFill>
        <p:spPr>
          <a:xfrm>
            <a:off x="4059936" y="231824"/>
            <a:ext cx="8103615" cy="639435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4BF9EF-0E38-9D6C-8457-B6E40872E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224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8D19C-A18B-3F20-5A37-2D26F2613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325563"/>
          </a:xfrm>
        </p:spPr>
        <p:txBody>
          <a:bodyPr>
            <a:normAutofit/>
          </a:bodyPr>
          <a:lstStyle/>
          <a:p>
            <a:pPr algn="l"/>
            <a:r>
              <a:rPr lang="en-GB" sz="6000" dirty="0">
                <a:solidFill>
                  <a:schemeClr val="bg1"/>
                </a:solidFill>
              </a:rPr>
              <a:t>Chartism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B5D0C-031D-E565-05FF-4F47A39FE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6834" y="1729211"/>
            <a:ext cx="4095842" cy="4528713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This was a period where revolution was in the air</a:t>
            </a:r>
          </a:p>
          <a:p>
            <a:r>
              <a:rPr lang="en-US" sz="2400" dirty="0">
                <a:solidFill>
                  <a:schemeClr val="bg1"/>
                </a:solidFill>
              </a:rPr>
              <a:t>The Chartist movement was founded in 1838</a:t>
            </a:r>
          </a:p>
          <a:p>
            <a:r>
              <a:rPr lang="en-US" sz="2400" dirty="0">
                <a:solidFill>
                  <a:schemeClr val="bg1"/>
                </a:solidFill>
              </a:rPr>
              <a:t>Drive for greater democracy and the threat of violent extremism</a:t>
            </a:r>
          </a:p>
          <a:p>
            <a:r>
              <a:rPr lang="en-US" sz="2400" dirty="0">
                <a:solidFill>
                  <a:schemeClr val="bg1"/>
                </a:solidFill>
              </a:rPr>
              <a:t>On the brink of extreme disorder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1BCBED-CC80-5F80-A44F-D3E0CD554A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1069" y="0"/>
            <a:ext cx="424891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A418A7-0F5D-863D-9B47-C179E5D63A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89711"/>
            <a:ext cx="3438442" cy="40785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6B9416-8E29-DAB0-F178-44E6DBF8038C}"/>
              </a:ext>
            </a:extLst>
          </p:cNvPr>
          <p:cNvSpPr txBox="1"/>
          <p:nvPr/>
        </p:nvSpPr>
        <p:spPr>
          <a:xfrm>
            <a:off x="77180" y="5888593"/>
            <a:ext cx="3489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Welsh Chartist Leader John Frost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57299D-1E4C-3DE9-3C45-34A61DFF0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151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CEC45DE-EBFA-984F-4F08-5FC35532A6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657546"/>
          <a:ext cx="10515600" cy="55194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FD5802-FE0F-ED9A-3274-16162BB8A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066BF11-7370-4380-B3E6-8F033BCAF69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70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chart seriesIdx="0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chart seriesIdx="0" categoryIdx="0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chart seriesIdx="0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chart seriesIdx="0" categoryIdx="1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chart seriesIdx="0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chart seriesIdx="0" categoryIdx="2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chart seriesIdx="0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chart seriesIdx="0" categoryIdx="3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4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chart seriesIdx="0" categoryIdx="4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chart seriesIdx="0" categoryIdx="4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chart seriesIdx="0" categoryIdx="5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chart seriesIdx="0" categoryIdx="5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graphicEl>
                                              <a:chart seriesIdx="0" categoryIdx="5" bldStep="ptIn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Chart bld="categoryEl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31CA98F-58D1-E313-7636-988A424DD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6769" y="1473002"/>
            <a:ext cx="3558462" cy="39521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D7B46B-EACD-994C-E9FE-9802686FCE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9561" y="4241736"/>
            <a:ext cx="5470815" cy="32740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832601-19A2-8235-C76D-B81B83367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Uprising, Outrage and Demands for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51C27-1741-ACCB-20EA-50A34F8A2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174032"/>
            <a:ext cx="3380509" cy="4115932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Rebecca Riots 1839-43</a:t>
            </a:r>
          </a:p>
          <a:p>
            <a:r>
              <a:rPr lang="en-US" dirty="0">
                <a:solidFill>
                  <a:schemeClr val="bg1"/>
                </a:solidFill>
              </a:rPr>
              <a:t>Lord Shaftsbury</a:t>
            </a:r>
          </a:p>
          <a:p>
            <a:r>
              <a:rPr lang="en-US" dirty="0">
                <a:solidFill>
                  <a:schemeClr val="bg1"/>
                </a:solidFill>
              </a:rPr>
              <a:t>Royal Commission on the Employment of Children 1842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4F4C5E-62B0-759C-F429-0D1355C5AD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166" y="1853667"/>
            <a:ext cx="4514850" cy="1924050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47A78E-7AA8-A87D-8F65-6688CC6B9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96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AE648C-B3A7-BBF7-8A2C-1438C7C0B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45F5529-7307-F3E2-6A53-30584DA9B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>
                <a:solidFill>
                  <a:schemeClr val="bg1"/>
                </a:solidFill>
              </a:rPr>
              <a:t>Reflection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F01C38-4EE3-F962-4753-811C9C29F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Some might have greater awareness and understanding of their family background than others, but do we have any insights into the ordinary realities of our parents, grandparents and great grandparents? </a:t>
            </a:r>
          </a:p>
          <a:p>
            <a:r>
              <a:rPr lang="en-GB" dirty="0">
                <a:solidFill>
                  <a:schemeClr val="bg1"/>
                </a:solidFill>
              </a:rPr>
              <a:t>How many generations removed are you from Victorian times?</a:t>
            </a:r>
          </a:p>
          <a:p>
            <a:r>
              <a:rPr lang="en-GB" dirty="0">
                <a:solidFill>
                  <a:schemeClr val="bg1"/>
                </a:solidFill>
              </a:rPr>
              <a:t>Are we seeing the owners of the means of production (as Marx would say) in the 21</a:t>
            </a:r>
            <a:r>
              <a:rPr lang="en-GB" baseline="30000" dirty="0">
                <a:solidFill>
                  <a:schemeClr val="bg1"/>
                </a:solidFill>
              </a:rPr>
              <a:t>st</a:t>
            </a:r>
            <a:r>
              <a:rPr lang="en-GB" dirty="0">
                <a:solidFill>
                  <a:schemeClr val="bg1"/>
                </a:solidFill>
              </a:rPr>
              <a:t> century hell-bent on wielding the power and wealth technology has afforded them, to secure political control?</a:t>
            </a:r>
          </a:p>
          <a:p>
            <a:r>
              <a:rPr lang="en-GB" dirty="0">
                <a:solidFill>
                  <a:schemeClr val="bg1"/>
                </a:solidFill>
              </a:rPr>
              <a:t>Are the oppressors on the march?</a:t>
            </a:r>
          </a:p>
        </p:txBody>
      </p:sp>
    </p:spTree>
    <p:extLst>
      <p:ext uri="{BB962C8B-B14F-4D97-AF65-F5344CB8AC3E}">
        <p14:creationId xmlns:p14="http://schemas.microsoft.com/office/powerpoint/2010/main" val="24245293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24B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1E077E-31F4-4BEC-89A4-525A30A2A9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" r="602" b="-1"/>
          <a:stretch/>
        </p:blipFill>
        <p:spPr>
          <a:xfrm>
            <a:off x="2676525" y="19857"/>
            <a:ext cx="6858000" cy="6837280"/>
          </a:xfrm>
          <a:prstGeom prst="rect">
            <a:avLst/>
          </a:prstGeom>
        </p:spPr>
      </p:pic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B174326C-7FF6-1CB1-1D44-8E2F2CD0E0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7612786"/>
              </p:ext>
            </p:extLst>
          </p:nvPr>
        </p:nvGraphicFramePr>
        <p:xfrm>
          <a:off x="3041926" y="3564009"/>
          <a:ext cx="6302100" cy="23510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0700">
                  <a:extLst>
                    <a:ext uri="{9D8B030D-6E8A-4147-A177-3AD203B41FA5}">
                      <a16:colId xmlns:a16="http://schemas.microsoft.com/office/drawing/2014/main" val="720795079"/>
                    </a:ext>
                  </a:extLst>
                </a:gridCol>
                <a:gridCol w="2100700">
                  <a:extLst>
                    <a:ext uri="{9D8B030D-6E8A-4147-A177-3AD203B41FA5}">
                      <a16:colId xmlns:a16="http://schemas.microsoft.com/office/drawing/2014/main" val="3300375361"/>
                    </a:ext>
                  </a:extLst>
                </a:gridCol>
                <a:gridCol w="2100700">
                  <a:extLst>
                    <a:ext uri="{9D8B030D-6E8A-4147-A177-3AD203B41FA5}">
                      <a16:colId xmlns:a16="http://schemas.microsoft.com/office/drawing/2014/main" val="3493958845"/>
                    </a:ext>
                  </a:extLst>
                </a:gridCol>
              </a:tblGrid>
              <a:tr h="518501">
                <a:tc>
                  <a:txBody>
                    <a:bodyPr/>
                    <a:lstStyle/>
                    <a:p>
                      <a:r>
                        <a:rPr lang="en-GB" sz="2400" dirty="0"/>
                        <a:t>Legislative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Executive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Judicial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047515"/>
                  </a:ext>
                </a:extLst>
              </a:tr>
              <a:tr h="1832514">
                <a:tc>
                  <a:txBody>
                    <a:bodyPr/>
                    <a:lstStyle/>
                    <a:p>
                      <a:r>
                        <a:rPr lang="en-GB" sz="2000" dirty="0"/>
                        <a:t>Parliament</a:t>
                      </a:r>
                    </a:p>
                    <a:p>
                      <a:r>
                        <a:rPr lang="en-GB" sz="2000" dirty="0"/>
                        <a:t>House of Lords</a:t>
                      </a:r>
                    </a:p>
                    <a:p>
                      <a:endParaRPr lang="en-GB" sz="2000" dirty="0"/>
                    </a:p>
                    <a:p>
                      <a:r>
                        <a:rPr lang="en-GB" sz="2000" dirty="0"/>
                        <a:t>House of Commons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Prime Minister</a:t>
                      </a:r>
                    </a:p>
                    <a:p>
                      <a:endParaRPr lang="en-GB" sz="2000" dirty="0"/>
                    </a:p>
                    <a:p>
                      <a:r>
                        <a:rPr lang="en-GB" sz="2000" dirty="0"/>
                        <a:t>Cabinet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Supreme Court</a:t>
                      </a:r>
                    </a:p>
                    <a:p>
                      <a:endParaRPr lang="en-GB" sz="2000" dirty="0"/>
                    </a:p>
                    <a:p>
                      <a:r>
                        <a:rPr lang="en-GB" sz="2000" dirty="0"/>
                        <a:t>Court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26906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60384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9FFC99C-EC2D-48DC-B182-9329635CDF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00" y="-751554"/>
            <a:ext cx="11930999" cy="76095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B4C595-B33E-455F-93B0-2DC2306FE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56" y="247650"/>
            <a:ext cx="5829669" cy="2228295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United States Congress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A4ACC-1E96-4282-A985-2DC37DAAF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6910" y="3952552"/>
            <a:ext cx="10515600" cy="2228295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dirty="0"/>
              <a:t>Like our Parliament, Congress makes the laws which govern America and has the power to hold the President to account and remove him from office</a:t>
            </a:r>
          </a:p>
          <a:p>
            <a:r>
              <a:rPr lang="en-US" dirty="0"/>
              <a:t>Upper and Lower Chambers: the Senate (Lords) and the House of Representatives (Commons)</a:t>
            </a:r>
          </a:p>
        </p:txBody>
      </p:sp>
    </p:spTree>
    <p:extLst>
      <p:ext uri="{BB962C8B-B14F-4D97-AF65-F5344CB8AC3E}">
        <p14:creationId xmlns:p14="http://schemas.microsoft.com/office/powerpoint/2010/main" val="20016245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8B70F1C-F50C-4ED1-AD48-5675FFC304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612"/>
          <a:stretch/>
        </p:blipFill>
        <p:spPr>
          <a:xfrm>
            <a:off x="197245" y="12732"/>
            <a:ext cx="5626606" cy="4040405"/>
          </a:xfrm>
          <a:custGeom>
            <a:avLst/>
            <a:gdLst/>
            <a:ahLst/>
            <a:cxnLst/>
            <a:rect l="l" t="t" r="r" b="b"/>
            <a:pathLst>
              <a:path w="5997636" h="4306833">
                <a:moveTo>
                  <a:pt x="0" y="0"/>
                </a:moveTo>
                <a:lnTo>
                  <a:pt x="5997636" y="0"/>
                </a:lnTo>
                <a:lnTo>
                  <a:pt x="5997636" y="4302053"/>
                </a:lnTo>
                <a:lnTo>
                  <a:pt x="5313331" y="4306748"/>
                </a:lnTo>
                <a:cubicBezTo>
                  <a:pt x="3800480" y="4309129"/>
                  <a:pt x="2093145" y="4262282"/>
                  <a:pt x="400746" y="4118385"/>
                </a:cubicBezTo>
                <a:lnTo>
                  <a:pt x="0" y="4081409"/>
                </a:lnTo>
                <a:lnTo>
                  <a:pt x="0" y="2982070"/>
                </a:lnTo>
                <a:lnTo>
                  <a:pt x="0" y="2789945"/>
                </a:lnTo>
                <a:close/>
              </a:path>
            </a:pathLst>
          </a:cu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A7166BDB-94E8-57A4-D972-4053DE771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538C8-7454-452B-9851-CB72CBA9E3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876" y="3777462"/>
            <a:ext cx="5133975" cy="2124102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3600" dirty="0"/>
              <a:t>Senate</a:t>
            </a:r>
          </a:p>
          <a:p>
            <a:r>
              <a:rPr lang="en-US" dirty="0"/>
              <a:t>100 Senators</a:t>
            </a:r>
          </a:p>
          <a:p>
            <a:r>
              <a:rPr lang="en-US" dirty="0"/>
              <a:t>6 years repeatable terms 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4EAE03-A635-F912-DF65-26700423D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4052861"/>
            <a:ext cx="5181600" cy="212410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Lords</a:t>
            </a:r>
          </a:p>
          <a:p>
            <a:r>
              <a:rPr lang="en-GB" dirty="0"/>
              <a:t>778 (includes Bishops)</a:t>
            </a:r>
          </a:p>
          <a:p>
            <a:r>
              <a:rPr lang="en-GB" dirty="0"/>
              <a:t>Lifetime appointment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073F3B-ABE3-5B1C-FE5E-2F19904E0A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3454" y="386937"/>
            <a:ext cx="5845192" cy="364411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D79BB5A-B72E-0B43-720A-575389F5CD5C}"/>
              </a:ext>
            </a:extLst>
          </p:cNvPr>
          <p:cNvSpPr txBox="1"/>
          <p:nvPr/>
        </p:nvSpPr>
        <p:spPr>
          <a:xfrm>
            <a:off x="2653616" y="5661878"/>
            <a:ext cx="65300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Main role is to approve legislation suggested by the Lower Chamber (Commons/ Representatives)</a:t>
            </a:r>
          </a:p>
        </p:txBody>
      </p:sp>
    </p:spTree>
    <p:extLst>
      <p:ext uri="{BB962C8B-B14F-4D97-AF65-F5344CB8AC3E}">
        <p14:creationId xmlns:p14="http://schemas.microsoft.com/office/powerpoint/2010/main" val="591373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FFB928F8-02C9-00F7-1383-EBB24B8CED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36A4279-A9E0-628F-7B7E-6D3EE6911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green seats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029745B-C8AA-E049-BEF9-91DFD00C451B}"/>
              </a:ext>
            </a:extLst>
          </p:cNvPr>
          <p:cNvSpPr txBox="1"/>
          <p:nvPr/>
        </p:nvSpPr>
        <p:spPr>
          <a:xfrm>
            <a:off x="652472" y="215315"/>
            <a:ext cx="10953730" cy="1015663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en-US" sz="2000" b="0" i="0" dirty="0">
                <a:effectLst/>
                <a:latin typeface="ReithSans"/>
              </a:rPr>
              <a:t> "My Italian family name is embedded in the Gower constituency," she said. "The introduction of cafe culture to the people of South Wales comes predominantly from the families of Bardi - and yes, you have ice cream to thank me for.“ (Tonia Antoniazzi’s maiden speech)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608000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16C1CB-44B2-4D5F-AA20-B19CCDF287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37"/>
            <a:ext cx="12192000" cy="68535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30DAEA-C27A-494F-BEFC-64165D91A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/>
              <a:t>The House of Representatives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BB5ED-1BDE-4162-A01C-43A9C98D7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374" y="497940"/>
            <a:ext cx="5750459" cy="1886749"/>
          </a:xfrm>
          <a:solidFill>
            <a:schemeClr val="tx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bg1"/>
                </a:solidFill>
              </a:rPr>
              <a:t>House of Representatives</a:t>
            </a:r>
          </a:p>
          <a:p>
            <a:r>
              <a:rPr lang="en-US" dirty="0">
                <a:solidFill>
                  <a:schemeClr val="bg1"/>
                </a:solidFill>
              </a:rPr>
              <a:t>Congressmen and women, 435 voting members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3210597-FB07-7C39-0713-F189A2894D88}"/>
              </a:ext>
            </a:extLst>
          </p:cNvPr>
          <p:cNvSpPr txBox="1">
            <a:spLocks/>
          </p:cNvSpPr>
          <p:nvPr/>
        </p:nvSpPr>
        <p:spPr>
          <a:xfrm>
            <a:off x="3393539" y="2880392"/>
            <a:ext cx="5404919" cy="3024556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Elected according to geographical boundaries and populations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Represent constituents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New laws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Government scrutiny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Debate current issues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77C2E5F-BC8E-FCCC-21CD-5AF1648D662C}"/>
              </a:ext>
            </a:extLst>
          </p:cNvPr>
          <p:cNvSpPr txBox="1">
            <a:spLocks/>
          </p:cNvSpPr>
          <p:nvPr/>
        </p:nvSpPr>
        <p:spPr>
          <a:xfrm>
            <a:off x="6095999" y="497940"/>
            <a:ext cx="5404919" cy="1886749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House of Commons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650 Members of Parliament</a:t>
            </a:r>
          </a:p>
        </p:txBody>
      </p:sp>
    </p:spTree>
    <p:extLst>
      <p:ext uri="{BB962C8B-B14F-4D97-AF65-F5344CB8AC3E}">
        <p14:creationId xmlns:p14="http://schemas.microsoft.com/office/powerpoint/2010/main" val="720019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6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75A05E-0B1F-22F3-509C-DF38A1D44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Concentric circles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C0115B-F19B-F325-339E-546DAF57C9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798183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82849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C316380-4651-E7B1-5552-7153F58D6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>
                <a:solidFill>
                  <a:schemeClr val="bg1"/>
                </a:solidFill>
              </a:rPr>
              <a:t>Reflection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12D379-3394-681A-3656-6D7FBD096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0675"/>
            <a:ext cx="11087100" cy="458628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Do you know any politicians? If so, at what level.</a:t>
            </a:r>
          </a:p>
          <a:p>
            <a:r>
              <a:rPr lang="en-GB" dirty="0">
                <a:solidFill>
                  <a:schemeClr val="bg1"/>
                </a:solidFill>
              </a:rPr>
              <a:t>Impressions, thoughts and feelings?</a:t>
            </a:r>
          </a:p>
          <a:p>
            <a:r>
              <a:rPr lang="en-GB" dirty="0">
                <a:solidFill>
                  <a:schemeClr val="bg1"/>
                </a:solidFill>
              </a:rPr>
              <a:t>What qualities do you think/ have you found add value for communities?</a:t>
            </a:r>
          </a:p>
          <a:p>
            <a:r>
              <a:rPr lang="en-GB" dirty="0">
                <a:solidFill>
                  <a:schemeClr val="bg1"/>
                </a:solidFill>
              </a:rPr>
              <a:t>What qualities in politicians add value to support policing?</a:t>
            </a:r>
          </a:p>
          <a:p>
            <a:r>
              <a:rPr lang="en-GB" dirty="0">
                <a:solidFill>
                  <a:schemeClr val="bg1"/>
                </a:solidFill>
              </a:rPr>
              <a:t>Does a sense of common understanding and shared ground matter?</a:t>
            </a:r>
          </a:p>
          <a:p>
            <a:r>
              <a:rPr lang="en-GB" dirty="0">
                <a:solidFill>
                  <a:schemeClr val="bg1"/>
                </a:solidFill>
              </a:rPr>
              <a:t>Consider the challenges of politicians both supporting and challenging the police: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Home Secretary, PCCs and Chief Constables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PCCs and Chief Constables;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Councillors and Local Police Inspectors</a:t>
            </a:r>
          </a:p>
        </p:txBody>
      </p:sp>
    </p:spTree>
    <p:extLst>
      <p:ext uri="{BB962C8B-B14F-4D97-AF65-F5344CB8AC3E}">
        <p14:creationId xmlns:p14="http://schemas.microsoft.com/office/powerpoint/2010/main" val="31688834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3BCB34A-2F40-4F41-8488-A134C1C15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5" y="340424"/>
            <a:ext cx="4630139" cy="5265795"/>
          </a:xfrm>
          <a:custGeom>
            <a:avLst/>
            <a:gdLst>
              <a:gd name="connsiteX0" fmla="*/ 0 w 4630139"/>
              <a:gd name="connsiteY0" fmla="*/ 0 h 5265795"/>
              <a:gd name="connsiteX1" fmla="*/ 4630139 w 4630139"/>
              <a:gd name="connsiteY1" fmla="*/ 0 h 5265795"/>
              <a:gd name="connsiteX2" fmla="*/ 4630139 w 4630139"/>
              <a:gd name="connsiteY2" fmla="*/ 5265795 h 5265795"/>
              <a:gd name="connsiteX3" fmla="*/ 0 w 4630139"/>
              <a:gd name="connsiteY3" fmla="*/ 5265795 h 5265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0139" h="5265795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855B77-B602-383F-B8D1-F61493710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159" y="983891"/>
            <a:ext cx="2535635" cy="3993126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78382DC-4207-465E-B379-1E16448AA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1780" y="1071563"/>
            <a:ext cx="7290218" cy="5242298"/>
          </a:xfrm>
          <a:custGeom>
            <a:avLst/>
            <a:gdLst>
              <a:gd name="connsiteX0" fmla="*/ 0 w 7290218"/>
              <a:gd name="connsiteY0" fmla="*/ 0 h 5242298"/>
              <a:gd name="connsiteX1" fmla="*/ 7290218 w 7290218"/>
              <a:gd name="connsiteY1" fmla="*/ 0 h 5242298"/>
              <a:gd name="connsiteX2" fmla="*/ 7290218 w 7290218"/>
              <a:gd name="connsiteY2" fmla="*/ 5242298 h 5242298"/>
              <a:gd name="connsiteX3" fmla="*/ 0 w 7290218"/>
              <a:gd name="connsiteY3" fmla="*/ 5242298 h 5242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0218" h="524229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BECE23-2021-1ABD-AD7B-7B0D44FAE4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5244" y="1817108"/>
            <a:ext cx="6020730" cy="3762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1669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Hands holding each other's wrists and interlinked to form a circle">
            <a:extLst>
              <a:ext uri="{FF2B5EF4-FFF2-40B4-BE49-F238E27FC236}">
                <a16:creationId xmlns:a16="http://schemas.microsoft.com/office/drawing/2014/main" id="{DFA999CB-6447-754C-9B29-221D591C1A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4C1F86D-E9AE-15CE-3B3C-953BD3F1A6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29823" cy="23066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How and when should the State intervene?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8D2FAEF-EF29-F4C4-4FB4-A9513CCD5D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49041"/>
            <a:ext cx="9565758" cy="269859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Workers and the retired</a:t>
            </a:r>
          </a:p>
          <a:p>
            <a:r>
              <a:rPr lang="en-GB" sz="2800" dirty="0">
                <a:solidFill>
                  <a:srgbClr val="FFFFFF"/>
                </a:solidFill>
              </a:rPr>
              <a:t>Children</a:t>
            </a:r>
          </a:p>
          <a:p>
            <a:r>
              <a:rPr lang="en-GB" sz="2800" dirty="0">
                <a:solidFill>
                  <a:srgbClr val="FFFFFF"/>
                </a:solidFill>
              </a:rPr>
              <a:t>Housing</a:t>
            </a:r>
          </a:p>
          <a:p>
            <a:r>
              <a:rPr lang="en-GB" sz="2800" dirty="0">
                <a:solidFill>
                  <a:srgbClr val="FFFFFF"/>
                </a:solidFill>
              </a:rPr>
              <a:t>Education</a:t>
            </a:r>
          </a:p>
          <a:p>
            <a:r>
              <a:rPr lang="en-GB" sz="2800" dirty="0">
                <a:solidFill>
                  <a:srgbClr val="FFFFFF"/>
                </a:solidFill>
              </a:rPr>
              <a:t>Policing</a:t>
            </a:r>
          </a:p>
          <a:p>
            <a:endParaRPr lang="en-GB" sz="600" dirty="0">
              <a:solidFill>
                <a:srgbClr val="FFFFFF"/>
              </a:solidFill>
            </a:endParaRPr>
          </a:p>
          <a:p>
            <a:endParaRPr lang="en-GB" sz="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0652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/>
              <a:t>State intervention </a:t>
            </a:r>
            <a:br>
              <a:rPr lang="en-GB" sz="6000" dirty="0"/>
            </a:br>
            <a:r>
              <a:rPr lang="en-GB" sz="6000" dirty="0"/>
              <a:t>– workers and the retired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6502" y="1845734"/>
            <a:ext cx="9959177" cy="439157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In 1860s: average working week 60 – 64 hours</a:t>
            </a:r>
          </a:p>
          <a:p>
            <a:r>
              <a:rPr lang="en-GB" sz="2800" dirty="0"/>
              <a:t>1860-1878: the 8-hour Act gradually extended</a:t>
            </a:r>
          </a:p>
          <a:p>
            <a:r>
              <a:rPr lang="en-GB" sz="2800" dirty="0"/>
              <a:t>1902: Factory Act aimed to improve working conditions</a:t>
            </a:r>
          </a:p>
          <a:p>
            <a:r>
              <a:rPr lang="en-GB" sz="2800" dirty="0"/>
              <a:t>1908: Old Age Pensions Act provided with 5 shillings per week if over 70 and earning less than £21. Benefitted 500,000 people in year 1</a:t>
            </a:r>
          </a:p>
          <a:p>
            <a:r>
              <a:rPr lang="en-GB" sz="2800" dirty="0"/>
              <a:t>1918: average working hours were 48</a:t>
            </a:r>
          </a:p>
          <a:p>
            <a:r>
              <a:rPr lang="en-GB" sz="2800" dirty="0"/>
              <a:t>1920s-30s: working hrs reduced with union pressure and international movement towards an 8-hour day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>
                <a:latin typeface="Calibri" panose="020F0502020204030204"/>
              </a:rPr>
              <a:pPr/>
              <a:t>24</a:t>
            </a:fld>
            <a:endParaRPr lang="en-GB"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900460" y="5788564"/>
            <a:ext cx="2954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Calibri" panose="020F0502020204030204"/>
              </a:rPr>
              <a:t>Bourke 1994: 12</a:t>
            </a:r>
          </a:p>
        </p:txBody>
      </p:sp>
    </p:spTree>
    <p:extLst>
      <p:ext uri="{BB962C8B-B14F-4D97-AF65-F5344CB8AC3E}">
        <p14:creationId xmlns:p14="http://schemas.microsoft.com/office/powerpoint/2010/main" val="3539510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549EB89-5BFB-4E1E-AEEA-87C343D80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8D091B-8123-12AA-ABCB-74631900E3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703" b="-6"/>
          <a:stretch/>
        </p:blipFill>
        <p:spPr>
          <a:xfrm>
            <a:off x="633999" y="640080"/>
            <a:ext cx="6275667" cy="557784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3D1FA295-BDF6-44B9-90C5-FE3E2CE35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F098D67-0525-32CB-F0CA-1933B954B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7591" y="1915704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>
                <a:solidFill>
                  <a:srgbClr val="FFFFFF"/>
                </a:solidFill>
              </a:rPr>
              <a:t>Children of the poor often lived on the streets, fending for themselves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1A36F1F-EEAE-48D1-A1FB-BD6FC850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C699A8-A995-24A5-3D4B-56A9357D0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30574" y="6459785"/>
            <a:ext cx="72555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16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493" y="43407"/>
            <a:ext cx="9747115" cy="1444925"/>
          </a:xfrm>
        </p:spPr>
        <p:txBody>
          <a:bodyPr>
            <a:normAutofit/>
          </a:bodyPr>
          <a:lstStyle/>
          <a:p>
            <a:r>
              <a:rPr lang="en-GB" sz="6000" dirty="0"/>
              <a:t>State intervention –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8849" y="2036827"/>
            <a:ext cx="5981288" cy="4200486"/>
          </a:xfrm>
        </p:spPr>
        <p:txBody>
          <a:bodyPr>
            <a:noAutofit/>
          </a:bodyPr>
          <a:lstStyle/>
          <a:p>
            <a:r>
              <a:rPr lang="en-GB" sz="2800" dirty="0"/>
              <a:t>1899: municipal milk dispensaries</a:t>
            </a:r>
          </a:p>
          <a:p>
            <a:r>
              <a:rPr lang="en-GB" sz="2800" dirty="0"/>
              <a:t>1903: further child labour restrictions</a:t>
            </a:r>
          </a:p>
          <a:p>
            <a:r>
              <a:rPr lang="en-GB" sz="2800" dirty="0"/>
              <a:t>1906: 1,000 child examinations</a:t>
            </a:r>
          </a:p>
          <a:p>
            <a:r>
              <a:rPr lang="en-GB" sz="2800" dirty="0"/>
              <a:t>1907: The School of Medical Service was established to eliminate ‘diseases, defects and dirtiness’</a:t>
            </a:r>
          </a:p>
          <a:p>
            <a:r>
              <a:rPr lang="en-GB" sz="2800" dirty="0"/>
              <a:t>1908: CYP Act (Children’s Charter) to tackle abuse of juvenile offenders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>
                <a:latin typeface="Calibri" panose="020F0502020204030204"/>
              </a:rPr>
              <a:pPr/>
              <a:t>26</a:t>
            </a:fld>
            <a:endParaRPr lang="en-GB"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592644" y="179643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Bourke (1994: 13/14)</a:t>
            </a:r>
          </a:p>
        </p:txBody>
      </p:sp>
      <p:sp>
        <p:nvSpPr>
          <p:cNvPr id="6" name="Rectangle 5"/>
          <p:cNvSpPr/>
          <p:nvPr/>
        </p:nvSpPr>
        <p:spPr>
          <a:xfrm>
            <a:off x="7976682" y="1849339"/>
            <a:ext cx="3978612" cy="4401205"/>
          </a:xfrm>
          <a:prstGeom prst="rect">
            <a:avLst/>
          </a:prstGeom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Calibri" panose="020F0502020204030204"/>
              </a:rPr>
              <a:t>Bradford</a:t>
            </a:r>
            <a:r>
              <a:rPr lang="en-GB" sz="2800" dirty="0">
                <a:solidFill>
                  <a:srgbClr val="000000"/>
                </a:solidFill>
                <a:latin typeface="Calibri" panose="020F0502020204030204"/>
              </a:rPr>
              <a:t> – 3% ‘clean’, 70% ‘dirty’</a:t>
            </a: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Calibri" panose="020F0502020204030204"/>
              </a:rPr>
              <a:t>Kent – 15% ‘verminous’ with 26% of girls in Ipswich</a:t>
            </a:r>
          </a:p>
          <a:p>
            <a:pPr algn="ctr"/>
            <a:endParaRPr lang="en-GB" sz="2800" dirty="0">
              <a:solidFill>
                <a:srgbClr val="000000"/>
              </a:solidFill>
              <a:latin typeface="Calibri" panose="020F0502020204030204"/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  <a:latin typeface="Calibri" panose="020F0502020204030204"/>
              </a:rPr>
              <a:t>A Norwich doctor said it was impossible to convince parents that head lice weren’t normal</a:t>
            </a:r>
          </a:p>
        </p:txBody>
      </p:sp>
      <p:sp>
        <p:nvSpPr>
          <p:cNvPr id="7" name="Right Arrow 6"/>
          <p:cNvSpPr/>
          <p:nvPr/>
        </p:nvSpPr>
        <p:spPr>
          <a:xfrm>
            <a:off x="6517532" y="3170412"/>
            <a:ext cx="1381327" cy="4427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7894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BB2B8762-61F0-4F1B-9364-D633EE9D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E97675C8-1328-460C-9EBF-6B446B67E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514EE78B-AF71-4195-A01B-F1165D923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C6417104-D4C1-4710-9982-2154A7F484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43D3477-02B0-27CC-AF59-3EFE5397589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325833" y="4550229"/>
            <a:ext cx="4217239" cy="105765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Slum housing late 1800s</a:t>
            </a:r>
          </a:p>
        </p:txBody>
      </p:sp>
      <p:pic>
        <p:nvPicPr>
          <p:cNvPr id="8" name="Picture 7" descr="A group of people in a street&#10;&#10;AI-generated content may be incorrect.">
            <a:extLst>
              <a:ext uri="{FF2B5EF4-FFF2-40B4-BE49-F238E27FC236}">
                <a16:creationId xmlns:a16="http://schemas.microsoft.com/office/drawing/2014/main" id="{3F4E2DA1-4628-9F6C-D3E7-5673BAE495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07" r="30337" b="2"/>
          <a:stretch/>
        </p:blipFill>
        <p:spPr>
          <a:xfrm>
            <a:off x="0" y="640079"/>
            <a:ext cx="5767109" cy="5267137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626F1402-2DEC-4071-84AF-350C7BF0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3996" y="886968"/>
            <a:ext cx="64008" cy="31089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standing in a courtyard of a destroyed building&#10;&#10;AI-generated content may be incorrect.">
            <a:extLst>
              <a:ext uri="{FF2B5EF4-FFF2-40B4-BE49-F238E27FC236}">
                <a16:creationId xmlns:a16="http://schemas.microsoft.com/office/drawing/2014/main" id="{A463C8E9-EEC1-FC95-7786-FD87C88362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1478" r="3" b="13866"/>
          <a:stretch/>
        </p:blipFill>
        <p:spPr>
          <a:xfrm>
            <a:off x="5000289" y="407403"/>
            <a:ext cx="7340156" cy="3209565"/>
          </a:xfrm>
          <a:prstGeom prst="rect">
            <a:avLst/>
          </a:prstGeom>
        </p:spPr>
      </p:pic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04733B62-1719-4677-A612-CA0AC0AD7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18770"/>
            <a:ext cx="105156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DA52A394-10F4-4AA5-90E4-634D1E919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7BDDC51-8BB2-42BE-8EA8-39B3E9AC1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350D35-A2C0-83BA-6C51-3EE8F6934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B6F15528-21DE-4FAA-801E-634DDDAF4B2B}" type="slidenum">
              <a:rPr lang="en-US" smtClean="0"/>
              <a:pPr defTabSz="457200">
                <a:spcAft>
                  <a:spcPts val="600"/>
                </a:spcAft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1853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8681" y="286605"/>
            <a:ext cx="8772079" cy="1191999"/>
          </a:xfrm>
        </p:spPr>
        <p:txBody>
          <a:bodyPr>
            <a:noAutofit/>
          </a:bodyPr>
          <a:lstStyle/>
          <a:p>
            <a:r>
              <a:rPr lang="en-GB" sz="5400" dirty="0"/>
              <a:t>State intervention - housing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18681" y="1845737"/>
            <a:ext cx="5068759" cy="4463582"/>
          </a:xfrm>
        </p:spPr>
        <p:txBody>
          <a:bodyPr>
            <a:normAutofit fontScale="92500"/>
          </a:bodyPr>
          <a:lstStyle/>
          <a:p>
            <a:r>
              <a:rPr lang="en-GB" sz="3000" dirty="0"/>
              <a:t>1885 Royal Commission on the Housing of the Working Class</a:t>
            </a:r>
          </a:p>
          <a:p>
            <a:r>
              <a:rPr lang="en-GB" sz="3000" dirty="0"/>
              <a:t>1890 Health of the Working Class Act to tackle insanitary housing</a:t>
            </a:r>
          </a:p>
          <a:p>
            <a:r>
              <a:rPr lang="en-GB" sz="3000" dirty="0"/>
              <a:t>1903 Ebenezer Howard – 1</a:t>
            </a:r>
            <a:r>
              <a:rPr lang="en-GB" sz="3000" baseline="30000" dirty="0"/>
              <a:t>st</a:t>
            </a:r>
            <a:r>
              <a:rPr lang="en-GB" sz="3000" dirty="0"/>
              <a:t> Garden City at Letchworth</a:t>
            </a:r>
          </a:p>
          <a:p>
            <a:r>
              <a:rPr lang="en-GB" sz="3000" dirty="0"/>
              <a:t>1909 Housing &amp; Town Planning Act (HTA)</a:t>
            </a:r>
          </a:p>
          <a:p>
            <a:r>
              <a:rPr lang="en-GB" sz="3000" dirty="0"/>
              <a:t>1915 Rent controls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87440" y="1790864"/>
            <a:ext cx="5045149" cy="4463583"/>
          </a:xfrm>
        </p:spPr>
        <p:txBody>
          <a:bodyPr>
            <a:normAutofit fontScale="92500"/>
          </a:bodyPr>
          <a:lstStyle/>
          <a:p>
            <a:r>
              <a:rPr lang="en-GB" sz="3000" dirty="0"/>
              <a:t>1919 HTA (Addison’s Act) grants to build council houses</a:t>
            </a:r>
          </a:p>
          <a:p>
            <a:r>
              <a:rPr lang="en-GB" sz="3000" dirty="0"/>
              <a:t>1930 slum clearance (Greenwood’s Act)</a:t>
            </a:r>
          </a:p>
          <a:p>
            <a:r>
              <a:rPr lang="en-GB" sz="3000" dirty="0"/>
              <a:t>1933 more slum clearance</a:t>
            </a:r>
          </a:p>
          <a:p>
            <a:r>
              <a:rPr lang="en-GB" sz="3000" dirty="0"/>
              <a:t>1935 Hilton Young’s Act overcrowding</a:t>
            </a:r>
          </a:p>
          <a:p>
            <a:r>
              <a:rPr lang="en-GB" sz="3000" dirty="0"/>
              <a:t>1946 New Towns Act</a:t>
            </a:r>
          </a:p>
          <a:p>
            <a:r>
              <a:rPr lang="en-GB" sz="3000" dirty="0"/>
              <a:t>1947 Councils compelled to plan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>
                <a:latin typeface="Calibri" panose="020F0502020204030204"/>
              </a:rPr>
              <a:pPr/>
              <a:t>28</a:t>
            </a:fld>
            <a:endParaRPr lang="en-GB"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940124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6774" y="286605"/>
            <a:ext cx="9481226" cy="1450757"/>
          </a:xfrm>
        </p:spPr>
        <p:txBody>
          <a:bodyPr>
            <a:noAutofit/>
          </a:bodyPr>
          <a:lstStyle/>
          <a:p>
            <a:r>
              <a:rPr lang="en-GB" sz="6600" dirty="0"/>
              <a:t>Ebenezer Howard’s ideas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186775" y="1845734"/>
            <a:ext cx="4333162" cy="4247562"/>
          </a:xfrm>
        </p:spPr>
        <p:txBody>
          <a:bodyPr>
            <a:normAutofit/>
          </a:bodyPr>
          <a:lstStyle/>
          <a:p>
            <a:r>
              <a:rPr lang="en-GB" sz="2800" dirty="0"/>
              <a:t>A Peaceful Path to Social Reform (1898)</a:t>
            </a:r>
          </a:p>
          <a:p>
            <a:r>
              <a:rPr lang="en-GB" sz="2800" dirty="0"/>
              <a:t>How to avoid rural depopulation and balance the overcrowding brought by the industrial revolution?</a:t>
            </a:r>
          </a:p>
          <a:p>
            <a:r>
              <a:rPr lang="en-GB" sz="2800" dirty="0"/>
              <a:t>Small, organised, self-contained cities</a:t>
            </a:r>
          </a:p>
          <a:p>
            <a:r>
              <a:rPr lang="en-GB" sz="2800" dirty="0"/>
              <a:t>Close rural access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>
                <a:latin typeface="Calibri" panose="020F0502020204030204"/>
              </a:rPr>
              <a:pPr/>
              <a:t>29</a:t>
            </a:fld>
            <a:endParaRPr lang="en-GB">
              <a:latin typeface="Calibri" panose="020F0502020204030204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9936" y="1988840"/>
            <a:ext cx="5068766" cy="338437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231904" y="5545928"/>
            <a:ext cx="5449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/>
                <a:hlinkClick r:id="rId3"/>
              </a:rPr>
              <a:t>https://www.letchworth.com/who-we-are/about-us</a:t>
            </a:r>
            <a:r>
              <a:rPr lang="en-GB" dirty="0">
                <a:solidFill>
                  <a:srgbClr val="000000"/>
                </a:solidFill>
                <a:latin typeface="Calibri" panose="020F0502020204030204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7914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8DAE08-2E23-AF32-17EB-103EDF4B8F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02" r="6455" b="1"/>
          <a:stretch/>
        </p:blipFill>
        <p:spPr>
          <a:xfrm>
            <a:off x="4075043" y="10"/>
            <a:ext cx="811127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609742" y="6459785"/>
            <a:ext cx="602741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2DBC382-7FC5-486F-814D-4061D77FAE71}" type="slidenum">
              <a:rPr lang="en-GB">
                <a:latin typeface="Calibri" panose="020F0502020204030204"/>
              </a:rPr>
              <a:pPr>
                <a:spcAft>
                  <a:spcPts val="600"/>
                </a:spcAft>
              </a:pPr>
              <a:t>30</a:t>
            </a:fld>
            <a:endParaRPr lang="en-GB"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097" y="0"/>
            <a:ext cx="3547702" cy="1710813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Council housing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371" y="1818968"/>
            <a:ext cx="3571937" cy="4862051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1906: housing exhibition and local Townhill links</a:t>
            </a:r>
          </a:p>
          <a:p>
            <a:r>
              <a:rPr lang="en-GB" dirty="0">
                <a:solidFill>
                  <a:srgbClr val="FFFFFF"/>
                </a:solidFill>
              </a:rPr>
              <a:t>1919: 30,000 council houses built in London alone</a:t>
            </a:r>
          </a:p>
          <a:p>
            <a:r>
              <a:rPr lang="en-GB" dirty="0">
                <a:solidFill>
                  <a:srgbClr val="FFFFFF"/>
                </a:solidFill>
              </a:rPr>
              <a:t>1920s: 150,000 house built per annum</a:t>
            </a:r>
          </a:p>
          <a:p>
            <a:r>
              <a:rPr lang="en-GB" dirty="0">
                <a:solidFill>
                  <a:srgbClr val="FFFFFF"/>
                </a:solidFill>
              </a:rPr>
              <a:t>1930s: 200,000 pa</a:t>
            </a:r>
          </a:p>
          <a:p>
            <a:r>
              <a:rPr lang="en-GB" dirty="0">
                <a:solidFill>
                  <a:srgbClr val="FFFFFF"/>
                </a:solidFill>
              </a:rPr>
              <a:t>1936: 350,000 built, steady at 300,000 to 1939</a:t>
            </a:r>
          </a:p>
          <a:p>
            <a:r>
              <a:rPr lang="en-GB" dirty="0">
                <a:solidFill>
                  <a:srgbClr val="FFFFFF"/>
                </a:solidFill>
              </a:rPr>
              <a:t>4 million house built in the inter-war years between private developers and councils</a:t>
            </a:r>
          </a:p>
          <a:p>
            <a:r>
              <a:rPr lang="en-GB" dirty="0">
                <a:solidFill>
                  <a:srgbClr val="FFFFFF"/>
                </a:solidFill>
              </a:rPr>
              <a:t>25% replaced slum housing</a:t>
            </a:r>
          </a:p>
        </p:txBody>
      </p:sp>
    </p:spTree>
    <p:extLst>
      <p:ext uri="{BB962C8B-B14F-4D97-AF65-F5344CB8AC3E}">
        <p14:creationId xmlns:p14="http://schemas.microsoft.com/office/powerpoint/2010/main" val="765033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keys to new ho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882" y="1916833"/>
            <a:ext cx="5124405" cy="38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Home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212258"/>
            <a:ext cx="5430768" cy="4025054"/>
          </a:xfrm>
        </p:spPr>
        <p:txBody>
          <a:bodyPr>
            <a:noAutofit/>
          </a:bodyPr>
          <a:lstStyle/>
          <a:p>
            <a:r>
              <a:rPr lang="en-GB" sz="3200" dirty="0"/>
              <a:t>Mid 19</a:t>
            </a:r>
            <a:r>
              <a:rPr lang="en-GB" sz="3200" baseline="30000" dirty="0"/>
              <a:t>th</a:t>
            </a:r>
            <a:r>
              <a:rPr lang="en-GB" sz="3200" dirty="0"/>
              <a:t> century: 5% of working class owned their own home</a:t>
            </a:r>
          </a:p>
          <a:p>
            <a:r>
              <a:rPr lang="en-GB" sz="3200" dirty="0"/>
              <a:t>1939: rose to almost 20%</a:t>
            </a:r>
          </a:p>
          <a:p>
            <a:r>
              <a:rPr lang="en-GB" sz="3200" dirty="0"/>
              <a:t>In the overall population ownership went from 10% in 1914 to almost 50% by 1966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>
                <a:latin typeface="Calibri" panose="020F0502020204030204"/>
              </a:rPr>
              <a:pPr/>
              <a:t>31</a:t>
            </a:fld>
            <a:endParaRPr lang="en-GB"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624872" y="611873"/>
            <a:ext cx="24928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Bourke (1994: 15)</a:t>
            </a:r>
          </a:p>
        </p:txBody>
      </p:sp>
    </p:spTree>
    <p:extLst>
      <p:ext uri="{BB962C8B-B14F-4D97-AF65-F5344CB8AC3E}">
        <p14:creationId xmlns:p14="http://schemas.microsoft.com/office/powerpoint/2010/main" val="25992485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D31A2A-EE72-FEF0-058A-2EEFED569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4A0A3-F09C-C37A-AB52-C9338457A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Home ownership</a:t>
            </a:r>
            <a:r>
              <a:rPr lang="en-GB" sz="2800" dirty="0"/>
              <a:t>(ONS 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2B0D6-6793-5C7E-48AA-975858BAB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188722"/>
            <a:ext cx="10352175" cy="37567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/>
              <a:t>In 2021, 62.5%, (15.5 million ) of households owned the accommodation they lived in (64.3% in 2011), 37.3% (9.3 million) rented their accommodation and 0.1% (33,000) of households lived rent free</a:t>
            </a:r>
          </a:p>
          <a:p>
            <a:pPr marL="0" indent="0">
              <a:buNone/>
            </a:pPr>
            <a:r>
              <a:rPr lang="en-US" sz="3200" dirty="0"/>
              <a:t>Almost all households reported that they had central heating in 2021 (98.5%, 24.4 million); of these, 0.9% (233,000) used at least one renewable energy source. 25% in 1970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DF1459-43E1-DE64-3533-A3B57469D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>
                <a:latin typeface="Calibri" panose="020F0502020204030204"/>
              </a:rPr>
              <a:pPr/>
              <a:t>32</a:t>
            </a:fld>
            <a:endParaRPr lang="en-GB">
              <a:latin typeface="Calibri" panose="020F050202020403020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BBEB1F-1856-E200-6093-0ECC23BDC6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0810" y="0"/>
            <a:ext cx="3315772" cy="227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9166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2799C11-5569-1928-C5D6-5365780480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92" r="18886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E9ED41B5-F9B0-4DE1-8C59-A980468A7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D1E6A6C-E7F4-8E67-62CC-B4A9A8A4E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Education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482A030-873A-4216-B6A6-C3348B9CA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345AF-2245-0765-8AB0-A3CF3F67C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30574" y="6459785"/>
            <a:ext cx="72555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22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5957" y="260648"/>
            <a:ext cx="9883303" cy="1266595"/>
          </a:xfrm>
        </p:spPr>
        <p:txBody>
          <a:bodyPr>
            <a:noAutofit/>
          </a:bodyPr>
          <a:lstStyle/>
          <a:p>
            <a:r>
              <a:rPr lang="en-GB" sz="6000" dirty="0"/>
              <a:t>State intervention -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5957" y="2026334"/>
            <a:ext cx="9805481" cy="4258779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1870 Education Act and focus on the three </a:t>
            </a:r>
            <a:r>
              <a:rPr lang="en-GB" sz="3200" dirty="0" err="1"/>
              <a:t>Rs</a:t>
            </a:r>
            <a:endParaRPr lang="en-GB" sz="3200" dirty="0"/>
          </a:p>
          <a:p>
            <a:r>
              <a:rPr lang="en-GB" sz="3200" dirty="0"/>
              <a:t>Mid 1870s: about 50% in compulsory school attendance more in urban areas</a:t>
            </a:r>
          </a:p>
          <a:p>
            <a:r>
              <a:rPr lang="en-GB" sz="3200" dirty="0"/>
              <a:t>1902 Balfour’s Act est. local education authorities to extend provision</a:t>
            </a:r>
          </a:p>
          <a:p>
            <a:r>
              <a:rPr lang="en-GB" sz="3200" dirty="0"/>
              <a:t>1906 grants to support extended provision</a:t>
            </a:r>
          </a:p>
          <a:p>
            <a:r>
              <a:rPr lang="en-GB" sz="3200" dirty="0"/>
              <a:t>1918 Education Act (Fisher) 25% of grammar school places reserved for scholarship children. Leaving age increased to 14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>
                <a:latin typeface="Calibri" panose="020F0502020204030204"/>
              </a:rPr>
              <a:pPr/>
              <a:t>34</a:t>
            </a:fld>
            <a:endParaRPr lang="en-GB"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496084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7319" y="116632"/>
            <a:ext cx="9961124" cy="1427945"/>
          </a:xfrm>
        </p:spPr>
        <p:txBody>
          <a:bodyPr>
            <a:noAutofit/>
          </a:bodyPr>
          <a:lstStyle/>
          <a:p>
            <a:r>
              <a:rPr lang="en-GB" sz="6000" dirty="0"/>
              <a:t>State intervention - education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67319" y="1851660"/>
            <a:ext cx="10379413" cy="4301044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en-GB" sz="3200" dirty="0"/>
              <a:t>1944 Education Act (Butler) - free secondary education for all. Children to be educated, ‘according to his age, aptitude and ability’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2800" dirty="0"/>
              <a:t>Replaced all previous education law</a:t>
            </a:r>
          </a:p>
          <a:p>
            <a:pPr lvl="1"/>
            <a:r>
              <a:rPr lang="en-GB" sz="2800" dirty="0"/>
              <a:t>Abolished state tuition fees</a:t>
            </a:r>
          </a:p>
          <a:p>
            <a:pPr lvl="1"/>
            <a:r>
              <a:rPr lang="en-GB" sz="2800" dirty="0"/>
              <a:t>Leaving age to 15</a:t>
            </a:r>
          </a:p>
          <a:p>
            <a:pPr lvl="1"/>
            <a:r>
              <a:rPr lang="en-GB" sz="2800" dirty="0"/>
              <a:t>Three-tier education: grammar (entrance-based 11+), secondary modern, technical education</a:t>
            </a:r>
          </a:p>
          <a:p>
            <a:pPr lvl="1"/>
            <a:r>
              <a:rPr lang="en-GB" sz="2800" dirty="0"/>
              <a:t>Further Education to 18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BC382-7FC5-486F-814D-4061D77FAE71}" type="slidenum">
              <a:rPr lang="en-GB">
                <a:latin typeface="Calibri" panose="020F0502020204030204"/>
              </a:rPr>
              <a:pPr/>
              <a:t>35</a:t>
            </a:fld>
            <a:endParaRPr lang="en-GB">
              <a:latin typeface="Calibri" panose="020F0502020204030204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0460" y="2772384"/>
            <a:ext cx="1474185" cy="200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3024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6E551D09-A083-AF88-2CEC-00B2091BFF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60" r="14184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9ED41B5-F9B0-4DE1-8C59-A980468A7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2EF0EE9-3ED5-86A1-2E99-B7E91B35C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Policing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482A030-873A-4216-B6A6-C3348B9CA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442052-E911-290C-4B89-E75AEF04B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30574" y="6459785"/>
            <a:ext cx="72555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mtClean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19B920-9AF6-65D6-2B12-87F0865CBDBD}"/>
              </a:ext>
            </a:extLst>
          </p:cNvPr>
          <p:cNvSpPr txBox="1"/>
          <p:nvPr/>
        </p:nvSpPr>
        <p:spPr>
          <a:xfrm>
            <a:off x="7945275" y="4848091"/>
            <a:ext cx="396246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Higgs, M (2015) </a:t>
            </a:r>
            <a:r>
              <a:rPr lang="en-US" dirty="0"/>
              <a:t>LIFE AS A POLICE CONSTABLE IN LATE VICTORIAN LONDON</a:t>
            </a:r>
            <a:r>
              <a:rPr lang="en-GB" dirty="0"/>
              <a:t>https://visitvictorianengland.blogspot.com/2015/09/life-as-police-constable-in-late.html </a:t>
            </a:r>
          </a:p>
        </p:txBody>
      </p:sp>
    </p:spTree>
    <p:extLst>
      <p:ext uri="{BB962C8B-B14F-4D97-AF65-F5344CB8AC3E}">
        <p14:creationId xmlns:p14="http://schemas.microsoft.com/office/powerpoint/2010/main" val="23089712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1193686-92AB-B532-1372-74C062E7B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18" y="1940560"/>
            <a:ext cx="7298842" cy="37720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8C11CC-BC8E-4ED3-F0E2-87E67C783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199" y="286605"/>
            <a:ext cx="10444481" cy="1251447"/>
          </a:xfrm>
        </p:spPr>
        <p:txBody>
          <a:bodyPr>
            <a:normAutofit/>
          </a:bodyPr>
          <a:lstStyle/>
          <a:p>
            <a:r>
              <a:rPr lang="en-GB" sz="6000" dirty="0"/>
              <a:t>State intervention- Policing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3F9232-DC3E-E620-2922-4716B5579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9" y="1799618"/>
            <a:ext cx="4105072" cy="433853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1829 Metropolitan Police Act</a:t>
            </a:r>
          </a:p>
          <a:p>
            <a:r>
              <a:rPr lang="en-GB" sz="2400" dirty="0"/>
              <a:t>1836 Royal Commission</a:t>
            </a:r>
          </a:p>
          <a:p>
            <a:r>
              <a:rPr lang="en-GB" sz="2400" dirty="0"/>
              <a:t>1839 A single national police force under the Metropolitan Commissioners proposed</a:t>
            </a:r>
          </a:p>
          <a:p>
            <a:r>
              <a:rPr lang="en-GB" sz="2400" dirty="0"/>
              <a:t>1839-1853 only 28 County forces established</a:t>
            </a:r>
          </a:p>
          <a:p>
            <a:r>
              <a:rPr lang="en-GB" sz="2400" dirty="0"/>
              <a:t>1853 Select Committee on the police</a:t>
            </a:r>
          </a:p>
          <a:p>
            <a:r>
              <a:rPr lang="en-GB" sz="2400" dirty="0"/>
              <a:t>1856 County and Borough Police Act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D0CC60-50FD-D2C2-FBD5-215816982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670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4400" dirty="0"/>
              <a:t>History of Policing Timeline</a:t>
            </a:r>
            <a:endParaRPr lang="en-US" sz="4400" b="0" i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3FD7E2D-55A3-433C-BAB3-4F8446A3621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sz="2800" dirty="0"/>
              <a:t>From the most ancient origins to modern reforms</a:t>
            </a:r>
            <a:endParaRPr lang="en-gb" sz="2800" dirty="0"/>
          </a:p>
        </p:txBody>
      </p:sp>
      <p:graphicFrame>
        <p:nvGraphicFramePr>
          <p:cNvPr id="4" name="Content Placeholder 3" descr="SmartArt timeline">
            <a:extLst>
              <a:ext uri="{FF2B5EF4-FFF2-40B4-BE49-F238E27FC236}">
                <a16:creationId xmlns:a16="http://schemas.microsoft.com/office/drawing/2014/main" id="{4424901C-24B0-4C46-B815-EB0C38D742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5319853"/>
              </p:ext>
            </p:extLst>
          </p:nvPr>
        </p:nvGraphicFramePr>
        <p:xfrm>
          <a:off x="525463" y="1785937"/>
          <a:ext cx="11507652" cy="469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39739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68B371-2815-4661-9209-F8A29814A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6168B371-2815-4661-9209-F8A29814A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6168B371-2815-4661-9209-F8A29814A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7F9BE3-3008-4E5E-96F3-C71D726499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D7F9BE3-3008-4E5E-96F3-C71D726499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D7F9BE3-3008-4E5E-96F3-C71D726499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478A7F-4668-4E0A-86F7-C1205CF5A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DF478A7F-4668-4E0A-86F7-C1205CF5A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DF478A7F-4668-4E0A-86F7-C1205CF5A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E37A6A-8F95-4F28-92FC-1FE8089D7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64E37A6A-8F95-4F28-92FC-1FE8089D7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64E37A6A-8F95-4F28-92FC-1FE8089D7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5B3FC7-BD87-4810-87ED-7952D0F23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255B3FC7-BD87-4810-87ED-7952D0F23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255B3FC7-BD87-4810-87ED-7952D0F23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ACB8E4-FFC1-49E5-BB46-1EBD63F3B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73ACB8E4-FFC1-49E5-BB46-1EBD63F3B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73ACB8E4-FFC1-49E5-BB46-1EBD63F3B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89438A-B301-4219-9492-D30967496E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FE89438A-B301-4219-9492-D30967496E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FE89438A-B301-4219-9492-D30967496E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503B6E-C1DB-44F5-ABB8-38EF445ED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graphicEl>
                                              <a:dgm id="{C5503B6E-C1DB-44F5-ABB8-38EF445ED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C5503B6E-C1DB-44F5-ABB8-38EF445ED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897CD2-CF6F-4A55-8E79-1E7393B07B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04897CD2-CF6F-4A55-8E79-1E7393B07B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04897CD2-CF6F-4A55-8E79-1E7393B07B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BD3B06-9C30-48DB-A77E-5A358B1C6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BBBD3B06-9C30-48DB-A77E-5A358B1C6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BBBD3B06-9C30-48DB-A77E-5A358B1C6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74381E-6C24-436D-B265-4BCFEFA46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graphicEl>
                                              <a:dgm id="{C574381E-6C24-436D-B265-4BCFEFA46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graphicEl>
                                              <a:dgm id="{C574381E-6C24-436D-B265-4BCFEFA46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CB6B30-5D46-4B19-B9DE-C0B7FB057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CBCB6B30-5D46-4B19-B9DE-C0B7FB057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CBCB6B30-5D46-4B19-B9DE-C0B7FB057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B1E40E-26D9-44C8-A99F-14EA44505D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95B1E40E-26D9-44C8-A99F-14EA44505D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graphicEl>
                                              <a:dgm id="{95B1E40E-26D9-44C8-A99F-14EA44505D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02B22B-8EB6-4454-9F8E-9A963F32B8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graphicEl>
                                              <a:dgm id="{4702B22B-8EB6-4454-9F8E-9A963F32B8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graphicEl>
                                              <a:dgm id="{4702B22B-8EB6-4454-9F8E-9A963F32B8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E81385-B138-4A59-9452-A3C9AC4F20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graphicEl>
                                              <a:dgm id="{F2E81385-B138-4A59-9452-A3C9AC4F20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graphicEl>
                                              <a:dgm id="{F2E81385-B138-4A59-9452-A3C9AC4F20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F6D506-033B-4CA4-9572-41E373A6B4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graphicEl>
                                              <a:dgm id="{88F6D506-033B-4CA4-9572-41E373A6B4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graphicEl>
                                              <a:dgm id="{88F6D506-033B-4CA4-9572-41E373A6B4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14A9FC-66E7-4679-B63E-054F98E59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graphicEl>
                                              <a:dgm id="{FE14A9FC-66E7-4679-B63E-054F98E59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graphicEl>
                                              <a:dgm id="{FE14A9FC-66E7-4679-B63E-054F98E59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F1EF41-14EA-48EE-A559-118169DBDB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graphicEl>
                                              <a:dgm id="{59F1EF41-14EA-48EE-A559-118169DBDB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graphicEl>
                                              <a:dgm id="{59F1EF41-14EA-48EE-A559-118169DBDB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0947F0-E28B-4B2E-B1D6-BFEED1AF01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graphicEl>
                                              <a:dgm id="{8E0947F0-E28B-4B2E-B1D6-BFEED1AF01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graphicEl>
                                              <a:dgm id="{8E0947F0-E28B-4B2E-B1D6-BFEED1AF01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0971D8-F05B-4392-88C0-D9921BB5F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">
                                            <p:graphicEl>
                                              <a:dgm id="{270971D8-F05B-4392-88C0-D9921BB5F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">
                                            <p:graphicEl>
                                              <a:dgm id="{270971D8-F05B-4392-88C0-D9921BB5F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60394B-1800-4790-9694-08B1C1D1B3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graphicEl>
                                              <a:dgm id="{1D60394B-1800-4790-9694-08B1C1D1B3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">
                                            <p:graphicEl>
                                              <a:dgm id="{1D60394B-1800-4790-9694-08B1C1D1B3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1F843F-8CAA-4ECF-B5A2-211D6C43D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">
                                            <p:graphicEl>
                                              <a:dgm id="{3F1F843F-8CAA-4ECF-B5A2-211D6C43D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">
                                            <p:graphicEl>
                                              <a:dgm id="{3F1F843F-8CAA-4ECF-B5A2-211D6C43D3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B98CC0-1029-46A6-8053-0933F88F7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">
                                            <p:graphicEl>
                                              <a:dgm id="{53B98CC0-1029-46A6-8053-0933F88F7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">
                                            <p:graphicEl>
                                              <a:dgm id="{53B98CC0-1029-46A6-8053-0933F88F7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F04B95-81DC-4C70-990B-FEE82F4C63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graphicEl>
                                              <a:dgm id="{A7F04B95-81DC-4C70-990B-FEE82F4C63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graphicEl>
                                              <a:dgm id="{A7F04B95-81DC-4C70-990B-FEE82F4C63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5F2AEF-0925-4411-A89A-5976D96BC3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graphicEl>
                                              <a:dgm id="{725F2AEF-0925-4411-A89A-5976D96BC3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graphicEl>
                                              <a:dgm id="{725F2AEF-0925-4411-A89A-5976D96BC3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003945-11AB-4539-BDAF-B3728AB06A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graphicEl>
                                              <a:dgm id="{7B003945-11AB-4539-BDAF-B3728AB06A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graphicEl>
                                              <a:dgm id="{7B003945-11AB-4539-BDAF-B3728AB06A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F0ABD6-5B79-466B-B7B9-B277D17680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">
                                            <p:graphicEl>
                                              <a:dgm id="{97F0ABD6-5B79-466B-B7B9-B277D17680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">
                                            <p:graphicEl>
                                              <a:dgm id="{97F0ABD6-5B79-466B-B7B9-B277D17680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86435D-D4A0-46C2-9EDC-E19DA5ACE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">
                                            <p:graphicEl>
                                              <a:dgm id="{3A86435D-D4A0-46C2-9EDC-E19DA5ACE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">
                                            <p:graphicEl>
                                              <a:dgm id="{3A86435D-D4A0-46C2-9EDC-E19DA5ACE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69D744-EAB0-49D0-95D8-799AF72B5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4">
                                            <p:graphicEl>
                                              <a:dgm id="{5369D744-EAB0-49D0-95D8-799AF72B5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4">
                                            <p:graphicEl>
                                              <a:dgm id="{5369D744-EAB0-49D0-95D8-799AF72B5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FC3698-DEB8-0BEB-5DD7-1BE7B47C3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A4CD5CB-D209-4D70-8CA4-629731C59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E7856-A24D-A222-C520-DFA93AEFCCF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141110" y="639097"/>
            <a:ext cx="340196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>
                <a:solidFill>
                  <a:schemeClr val="tx1">
                    <a:lumMod val="85000"/>
                    <a:lumOff val="15000"/>
                  </a:schemeClr>
                </a:solidFill>
              </a:rPr>
              <a:t>Police Funding 2024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D541A7-EDCB-CE49-426A-F7E621CB0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138" y="640080"/>
            <a:ext cx="7287635" cy="539285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C6A2BAE-B461-4B55-8E1F-0722ABDD1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343400"/>
            <a:ext cx="32004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B4C27B90-DF2B-4D00-BA07-18ED774CD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93ACC25-C262-417A-8AA9-0641C772B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21D9CE-D270-28FE-3832-3066D16F0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mtClean="0"/>
              <a:pPr>
                <a:spcAft>
                  <a:spcPts val="600"/>
                </a:spcAft>
              </a:pPr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484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aph of a number of people&#10;&#10;AI-generated content may be incorrect.">
            <a:extLst>
              <a:ext uri="{FF2B5EF4-FFF2-40B4-BE49-F238E27FC236}">
                <a16:creationId xmlns:a16="http://schemas.microsoft.com/office/drawing/2014/main" id="{1EC38026-9A6A-A968-B606-84AFF0DB4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791" y="905933"/>
            <a:ext cx="6566421" cy="50397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377FF0F-04D0-5BCE-CC97-7190F10DB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mtClean="0"/>
              <a:pPr>
                <a:spcAft>
                  <a:spcPts val="600"/>
                </a:spcAft>
              </a:pPr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10340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55CCF7-2007-9740-AEC5-2A5E30219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41</a:t>
            </a:fld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4B0612C-60FC-49D8-B8A1-E20F85737C9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4885" y="390526"/>
            <a:ext cx="11224215" cy="5882610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GB" sz="6000" b="1" dirty="0">
                <a:solidFill>
                  <a:schemeClr val="bg1"/>
                </a:solidFill>
              </a:rPr>
              <a:t>Reflection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In 2025, in what ways should the State intervene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# Ideological perspectives: right, left, centrist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# Are we clear about the role of the key partners: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… Local &amp; National Government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… The Police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… Public services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… Private companies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… Charities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… Communities and the people themselves</a:t>
            </a:r>
          </a:p>
        </p:txBody>
      </p:sp>
    </p:spTree>
    <p:extLst>
      <p:ext uri="{BB962C8B-B14F-4D97-AF65-F5344CB8AC3E}">
        <p14:creationId xmlns:p14="http://schemas.microsoft.com/office/powerpoint/2010/main" val="92020759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William Beveridge </a:t>
            </a:r>
            <a:br>
              <a:rPr lang="en-GB" dirty="0"/>
            </a:br>
            <a:r>
              <a:rPr lang="en-GB" dirty="0"/>
              <a:t>(1879-1963)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3552" y="1872054"/>
            <a:ext cx="2880320" cy="429336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latin typeface="Calibri" panose="020F0502020204030204"/>
              </a:rPr>
              <a:pPr/>
              <a:t>42</a:t>
            </a:fld>
            <a:endParaRPr lang="en-US">
              <a:latin typeface="Calibri" panose="020F0502020204030204"/>
            </a:endParaRPr>
          </a:p>
        </p:txBody>
      </p:sp>
      <p:pic>
        <p:nvPicPr>
          <p:cNvPr id="2050" name="Picture 2" descr="Image result for william beverid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872" y="1872054"/>
            <a:ext cx="5608445" cy="429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023992" y="5334420"/>
            <a:ext cx="4312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Background?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3A2E0BA-B345-73F9-AE13-C22F72E26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050" y="72088"/>
            <a:ext cx="11557694" cy="62446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9168"/>
            <a:ext cx="5779026" cy="1713186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Sir William Beveridge </a:t>
            </a:r>
            <a:br>
              <a:rPr lang="en-GB" sz="4000" dirty="0"/>
            </a:br>
            <a:r>
              <a:rPr lang="en-GB" sz="4000" dirty="0"/>
              <a:t>(1879-1963)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latin typeface="Calibri" panose="020F0502020204030204"/>
              </a:rPr>
              <a:pPr/>
              <a:t>43</a:t>
            </a:fld>
            <a:endParaRPr lang="en-US"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050" y="2782109"/>
            <a:ext cx="4859252" cy="2120631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en-GB" sz="2800" dirty="0"/>
              <a:t>Born in India, the son of a British judge</a:t>
            </a:r>
          </a:p>
          <a:p>
            <a:r>
              <a:rPr lang="en-GB" sz="2800" dirty="0"/>
              <a:t>His house was staffed by 26 servants</a:t>
            </a:r>
          </a:p>
          <a:p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B7FA81-4A97-C1BA-7B3C-6F39CB96AFBA}"/>
              </a:ext>
            </a:extLst>
          </p:cNvPr>
          <p:cNvSpPr txBox="1"/>
          <p:nvPr/>
        </p:nvSpPr>
        <p:spPr>
          <a:xfrm>
            <a:off x="5512464" y="2930892"/>
            <a:ext cx="6497280" cy="182306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Schooled at Charterhouse, Godalming, Surrey, founded 1611. Boarding fees £</a:t>
            </a:r>
            <a:r>
              <a:rPr lang="en-GB" sz="2800" dirty="0">
                <a:solidFill>
                  <a:srgbClr val="000000">
                    <a:lumMod val="75000"/>
                    <a:lumOff val="25000"/>
                  </a:srgbClr>
                </a:solidFill>
                <a:latin typeface="Calibri" panose="020F0502020204030204"/>
              </a:rPr>
              <a:t>50,148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2024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 mathematics and classics at Oxford</a:t>
            </a:r>
          </a:p>
        </p:txBody>
      </p:sp>
    </p:spTree>
    <p:extLst>
      <p:ext uri="{BB962C8B-B14F-4D97-AF65-F5344CB8AC3E}">
        <p14:creationId xmlns:p14="http://schemas.microsoft.com/office/powerpoint/2010/main" val="23276726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8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William Beveridge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0040" y="1845734"/>
            <a:ext cx="9246442" cy="4391578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Advised the Liberal government 1906-1914 on old age pensions and national insurance</a:t>
            </a:r>
          </a:p>
          <a:p>
            <a:r>
              <a:rPr lang="en-GB" sz="3200" dirty="0"/>
              <a:t>1941: government commissioned a report on rebuilding Britain after the war</a:t>
            </a:r>
          </a:p>
          <a:p>
            <a:r>
              <a:rPr lang="en-GB" sz="3200" dirty="0"/>
              <a:t>The idea was to replace the piecemeal and partial welfare provision developed earlier in the century with a strident and comprehensive approach</a:t>
            </a:r>
          </a:p>
          <a:p>
            <a:r>
              <a:rPr lang="en-GB" sz="3200" dirty="0"/>
              <a:t>1942: the scene for this approach was set by the </a:t>
            </a:r>
            <a:r>
              <a:rPr lang="en-GB" sz="3200" dirty="0" err="1"/>
              <a:t>Beveridge</a:t>
            </a:r>
            <a:r>
              <a:rPr lang="en-GB" sz="3200" dirty="0"/>
              <a:t> Report which included Labour’s manifesto promises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latin typeface="Calibri" panose="020F0502020204030204"/>
              </a:rPr>
              <a:pPr/>
              <a:t>44</a:t>
            </a:fld>
            <a:endParaRPr lang="en-US"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905877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latin typeface="Calibri" panose="020F0502020204030204"/>
              </a:rPr>
              <a:pPr/>
              <a:t>45</a:t>
            </a:fld>
            <a:endParaRPr lang="en-US">
              <a:latin typeface="Calibri" panose="020F0502020204030204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89" y="33088"/>
            <a:ext cx="2522562" cy="38880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4297" y="33088"/>
            <a:ext cx="2938607" cy="42275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FFB2F8-5918-FBFE-A620-99668F5C6A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2710" y="2103231"/>
            <a:ext cx="2739443" cy="42275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CCF6D1-40E8-7112-B074-187F14E47A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90497" y="1913860"/>
            <a:ext cx="3156614" cy="44169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66608F2-DD73-F0CB-D770-2DEFDDE62770}"/>
              </a:ext>
            </a:extLst>
          </p:cNvPr>
          <p:cNvSpPr/>
          <p:nvPr/>
        </p:nvSpPr>
        <p:spPr>
          <a:xfrm>
            <a:off x="2509411" y="486439"/>
            <a:ext cx="3456384" cy="14906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prstClr val="white"/>
                </a:solidFill>
                <a:latin typeface="Calibri" panose="020F0502020204030204"/>
              </a:rPr>
              <a:t>Everyone’s interest</a:t>
            </a:r>
          </a:p>
        </p:txBody>
      </p:sp>
      <p:sp>
        <p:nvSpPr>
          <p:cNvPr id="8" name="Rectangle 7"/>
          <p:cNvSpPr/>
          <p:nvPr/>
        </p:nvSpPr>
        <p:spPr>
          <a:xfrm>
            <a:off x="5463133" y="4487298"/>
            <a:ext cx="3456384" cy="14906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prstClr val="white"/>
                </a:solidFill>
                <a:latin typeface="Calibri" panose="020F0502020204030204"/>
              </a:rPr>
              <a:t>Duty of the state</a:t>
            </a:r>
          </a:p>
        </p:txBody>
      </p:sp>
    </p:spTree>
    <p:extLst>
      <p:ext uri="{BB962C8B-B14F-4D97-AF65-F5344CB8AC3E}">
        <p14:creationId xmlns:p14="http://schemas.microsoft.com/office/powerpoint/2010/main" val="2185048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Beveridge’s approach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097281" y="2132855"/>
            <a:ext cx="4998719" cy="4236413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Evidence from a wide range of sources suggested we had major issues in post-war Britain</a:t>
            </a:r>
          </a:p>
          <a:p>
            <a:r>
              <a:rPr lang="en-GB" sz="3200" dirty="0"/>
              <a:t>Education, health, jobs, good housing and a financial safety net for all</a:t>
            </a:r>
          </a:p>
          <a:p>
            <a:r>
              <a:rPr lang="en-GB" sz="3200" dirty="0"/>
              <a:t>He identified evils in society which needed to be defeated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latin typeface="Calibri" panose="020F0502020204030204"/>
              </a:rPr>
              <a:pPr/>
              <a:t>46</a:t>
            </a:fld>
            <a:endParaRPr lang="en-US">
              <a:latin typeface="Calibri" panose="020F0502020204030204"/>
            </a:endParaRPr>
          </a:p>
        </p:txBody>
      </p:sp>
      <p:sp>
        <p:nvSpPr>
          <p:cNvPr id="5" name="Oval 4"/>
          <p:cNvSpPr/>
          <p:nvPr/>
        </p:nvSpPr>
        <p:spPr>
          <a:xfrm>
            <a:off x="6397557" y="1828340"/>
            <a:ext cx="5577191" cy="45404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prstClr val="white"/>
                </a:solidFill>
                <a:latin typeface="Calibri" panose="020F0502020204030204"/>
              </a:rPr>
              <a:t>“The object of government in peace and in war is not the glory of rulers or races, but the happiness of the common man.”</a:t>
            </a:r>
          </a:p>
          <a:p>
            <a:pPr algn="ctr"/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- </a:t>
            </a:r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William Beveridge</a:t>
            </a:r>
          </a:p>
        </p:txBody>
      </p:sp>
    </p:spTree>
    <p:extLst>
      <p:ext uri="{BB962C8B-B14F-4D97-AF65-F5344CB8AC3E}">
        <p14:creationId xmlns:p14="http://schemas.microsoft.com/office/powerpoint/2010/main" val="13983490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b="1" dirty="0">
                <a:solidFill>
                  <a:srgbClr val="000000">
                    <a:lumMod val="75000"/>
                    <a:lumOff val="25000"/>
                  </a:srgbClr>
                </a:solidFill>
              </a:rPr>
              <a:t>Five Giant Social Evils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latin typeface="Calibri" panose="020F0502020204030204"/>
              </a:rPr>
              <a:pPr/>
              <a:t>47</a:t>
            </a:fld>
            <a:endParaRPr lang="en-US">
              <a:latin typeface="Calibri" panose="020F0502020204030204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464" y="1628800"/>
            <a:ext cx="961012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8674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latin typeface="Calibri" panose="020F0502020204030204"/>
              </a:rPr>
              <a:pPr/>
              <a:t>48</a:t>
            </a:fld>
            <a:endParaRPr lang="en-US">
              <a:latin typeface="Calibri" panose="020F0502020204030204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sz="half" idx="4294967295"/>
          </p:nvPr>
        </p:nvSpPr>
        <p:spPr>
          <a:xfrm>
            <a:off x="6452546" y="477044"/>
            <a:ext cx="4588348" cy="59039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Free education up to age 15 (16 later)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A National Health Service (NHS) free at the point of use </a:t>
            </a:r>
            <a:endParaRPr lang="en-GB" sz="32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State commitment to securing full employment</a:t>
            </a:r>
            <a:endParaRPr lang="en-GB" sz="32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Public housing for all </a:t>
            </a:r>
            <a:endParaRPr lang="en-GB" sz="3200" b="1" u="sng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National insurance benefits for all in need </a:t>
            </a:r>
            <a:endParaRPr lang="en-GB" sz="3200" b="1" u="sng" dirty="0"/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5128407"/>
              </p:ext>
            </p:extLst>
          </p:nvPr>
        </p:nvGraphicFramePr>
        <p:xfrm>
          <a:off x="1516724" y="35589"/>
          <a:ext cx="6192688" cy="6245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ound Same Side Corner Rectangle 4"/>
          <p:cNvSpPr/>
          <p:nvPr/>
        </p:nvSpPr>
        <p:spPr>
          <a:xfrm>
            <a:off x="5257801" y="936139"/>
            <a:ext cx="3879703" cy="40181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1910" tIns="20955" rIns="41910" bIns="20955" numCol="1" spcCol="1270" anchor="ctr" anchorCtr="0">
            <a:noAutofit/>
          </a:bodyPr>
          <a:lstStyle/>
          <a:p>
            <a:pPr marL="57150" lvl="1" indent="-57150" defTabSz="488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Tx/>
              <a:buChar char="••"/>
            </a:pPr>
            <a:endParaRPr lang="en-GB" sz="110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</a:endParaRPr>
          </a:p>
          <a:p>
            <a:pPr marL="57150" lvl="1" indent="-57150" defTabSz="4889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Tx/>
              <a:buChar char="••"/>
            </a:pPr>
            <a:endParaRPr lang="en-GB" sz="110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752711584"/>
              </p:ext>
            </p:extLst>
          </p:nvPr>
        </p:nvGraphicFramePr>
        <p:xfrm>
          <a:off x="-1462390" y="79815"/>
          <a:ext cx="5944980" cy="61574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173330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4108" y="457926"/>
            <a:ext cx="8971941" cy="6264696"/>
          </a:xfrm>
          <a:prstGeom prst="rect">
            <a:avLst/>
          </a:prstGeom>
        </p:spPr>
      </p:pic>
      <p:cxnSp>
        <p:nvCxnSpPr>
          <p:cNvPr id="3" name="Straight Connector 2"/>
          <p:cNvCxnSpPr/>
          <p:nvPr/>
        </p:nvCxnSpPr>
        <p:spPr>
          <a:xfrm flipV="1">
            <a:off x="2495600" y="3709411"/>
            <a:ext cx="0" cy="67479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>
            <a:cxnSpLocks/>
          </p:cNvCxnSpPr>
          <p:nvPr/>
        </p:nvCxnSpPr>
        <p:spPr>
          <a:xfrm flipV="1">
            <a:off x="4357991" y="3985090"/>
            <a:ext cx="399029" cy="146239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>
            <a:cxnSpLocks/>
          </p:cNvCxnSpPr>
          <p:nvPr/>
        </p:nvCxnSpPr>
        <p:spPr>
          <a:xfrm flipH="1" flipV="1">
            <a:off x="5524738" y="2261825"/>
            <a:ext cx="669658" cy="318566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cxnSpLocks/>
          </p:cNvCxnSpPr>
          <p:nvPr/>
        </p:nvCxnSpPr>
        <p:spPr>
          <a:xfrm flipH="1" flipV="1">
            <a:off x="7125116" y="3612162"/>
            <a:ext cx="832110" cy="190342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cxnSpLocks/>
          </p:cNvCxnSpPr>
          <p:nvPr/>
        </p:nvCxnSpPr>
        <p:spPr>
          <a:xfrm flipH="1" flipV="1">
            <a:off x="8036518" y="2687770"/>
            <a:ext cx="1068571" cy="275971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>
            <a:cxnSpLocks/>
          </p:cNvCxnSpPr>
          <p:nvPr/>
        </p:nvCxnSpPr>
        <p:spPr>
          <a:xfrm flipH="1" flipV="1">
            <a:off x="8959174" y="1660236"/>
            <a:ext cx="914400" cy="385534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2495600" y="2132857"/>
            <a:ext cx="1656184" cy="14793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1949 3.5% 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£12.6 billion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509450" y="2844105"/>
            <a:ext cx="1656184" cy="10676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1965 3.5%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£19.6b</a:t>
            </a:r>
          </a:p>
        </p:txBody>
      </p:sp>
      <p:sp>
        <p:nvSpPr>
          <p:cNvPr id="34" name="Rectangle 33"/>
          <p:cNvSpPr/>
          <p:nvPr/>
        </p:nvSpPr>
        <p:spPr>
          <a:xfrm>
            <a:off x="4733250" y="1039048"/>
            <a:ext cx="1656184" cy="11549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1981 4.9%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£37.5b</a:t>
            </a:r>
          </a:p>
        </p:txBody>
      </p:sp>
      <p:sp>
        <p:nvSpPr>
          <p:cNvPr id="35" name="Rectangle 34"/>
          <p:cNvSpPr/>
          <p:nvPr/>
        </p:nvSpPr>
        <p:spPr>
          <a:xfrm>
            <a:off x="6194396" y="2655099"/>
            <a:ext cx="1656184" cy="957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1995 5.5%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£61.3b</a:t>
            </a:r>
          </a:p>
        </p:txBody>
      </p:sp>
      <p:sp>
        <p:nvSpPr>
          <p:cNvPr id="36" name="Rectangle 35"/>
          <p:cNvSpPr/>
          <p:nvPr/>
        </p:nvSpPr>
        <p:spPr>
          <a:xfrm>
            <a:off x="7113728" y="1660236"/>
            <a:ext cx="1656184" cy="901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2005 7.7%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£116.7b</a:t>
            </a:r>
          </a:p>
        </p:txBody>
      </p:sp>
      <p:sp>
        <p:nvSpPr>
          <p:cNvPr id="37" name="Rectangle 36"/>
          <p:cNvSpPr/>
          <p:nvPr/>
        </p:nvSpPr>
        <p:spPr>
          <a:xfrm>
            <a:off x="7856484" y="676072"/>
            <a:ext cx="1656184" cy="8800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2010 8.9%</a:t>
            </a:r>
          </a:p>
          <a:p>
            <a:pPr algn="ctr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£137.4b</a:t>
            </a:r>
          </a:p>
        </p:txBody>
      </p:sp>
    </p:spTree>
    <p:extLst>
      <p:ext uri="{BB962C8B-B14F-4D97-AF65-F5344CB8AC3E}">
        <p14:creationId xmlns:p14="http://schemas.microsoft.com/office/powerpoint/2010/main" val="26712376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C4D7F1-BA45-85CD-894D-540248C245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0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62715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06230" y="286605"/>
            <a:ext cx="8684530" cy="1450757"/>
          </a:xfrm>
        </p:spPr>
        <p:txBody>
          <a:bodyPr>
            <a:normAutofit/>
          </a:bodyPr>
          <a:lstStyle/>
          <a:p>
            <a:r>
              <a:rPr lang="en-GB" sz="6600" dirty="0"/>
              <a:t>Continuing challenge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14843" y="2147777"/>
            <a:ext cx="10925519" cy="3900598"/>
          </a:xfrm>
        </p:spPr>
        <p:txBody>
          <a:bodyPr>
            <a:noAutofit/>
          </a:bodyPr>
          <a:lstStyle/>
          <a:p>
            <a:r>
              <a:rPr lang="en-GB" sz="3200" dirty="0"/>
              <a:t>The post-war welfare state can be seen as a culmination of the influence of </a:t>
            </a:r>
            <a:r>
              <a:rPr lang="en-GB" sz="3200" dirty="0" err="1"/>
              <a:t>Fabian</a:t>
            </a:r>
            <a:r>
              <a:rPr lang="en-GB" sz="3200" dirty="0"/>
              <a:t> social policy</a:t>
            </a:r>
          </a:p>
          <a:p>
            <a:r>
              <a:rPr lang="en-GB" sz="3200" dirty="0"/>
              <a:t>Focus on how to administer and improve existing state welfare rather than to reform this approach to the social promotion of well-being</a:t>
            </a:r>
          </a:p>
          <a:p>
            <a:r>
              <a:rPr lang="en-GB" sz="3200" dirty="0"/>
              <a:t>How successful and desirable is state welfare?</a:t>
            </a:r>
          </a:p>
          <a:p>
            <a:r>
              <a:rPr lang="en-GB" sz="3200" dirty="0"/>
              <a:t>Is it time for Beveridge 2.0?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>
                <a:latin typeface="Calibri" panose="020F0502020204030204"/>
              </a:rPr>
              <a:pPr/>
              <a:t>51</a:t>
            </a:fld>
            <a:endParaRPr lang="en-US"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3250E8-7AD6-02A1-0ADB-037590CF2201}"/>
              </a:ext>
            </a:extLst>
          </p:cNvPr>
          <p:cNvSpPr txBox="1"/>
          <p:nvPr/>
        </p:nvSpPr>
        <p:spPr>
          <a:xfrm>
            <a:off x="9032472" y="5597009"/>
            <a:ext cx="3048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https://fabians.org.uk/</a:t>
            </a:r>
            <a:r>
              <a:rPr lang="en-GB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CEBC90-29BE-FC75-04ED-EA7694FDF1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0" y="876524"/>
            <a:ext cx="3619500" cy="77780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6F798-F52A-CE97-9B12-88DF68027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Reflection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07E385-5E88-8567-F289-313A2FD66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52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5DD869D-C408-74ED-4F08-9F9648F1F6F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799" y="1975945"/>
            <a:ext cx="10145685" cy="329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Is it reasonable to suggest that we have veered away from the original intent of the welfare state? Or that the system has become too unwieldly, cumbersome, expansive and expensive?</a:t>
            </a:r>
          </a:p>
          <a:p>
            <a:r>
              <a:rPr lang="en-GB" sz="2400" dirty="0">
                <a:solidFill>
                  <a:schemeClr val="bg1"/>
                </a:solidFill>
              </a:rPr>
              <a:t>Are benefits seen as a right by some rather than a safety net?</a:t>
            </a:r>
          </a:p>
          <a:p>
            <a:r>
              <a:rPr lang="en-GB" sz="2400" dirty="0">
                <a:solidFill>
                  <a:schemeClr val="bg1"/>
                </a:solidFill>
              </a:rPr>
              <a:t>Has the demand for rights and entitlements, overtaken the expectation of personal responsibility and duty?</a:t>
            </a:r>
          </a:p>
          <a:p>
            <a:r>
              <a:rPr lang="en-GB" sz="2400" dirty="0">
                <a:solidFill>
                  <a:schemeClr val="bg1"/>
                </a:solidFill>
              </a:rPr>
              <a:t>Can we rekindle a sense of collective responsibility, societal expectations and norms of behaviour?</a:t>
            </a:r>
          </a:p>
        </p:txBody>
      </p:sp>
    </p:spTree>
    <p:extLst>
      <p:ext uri="{BB962C8B-B14F-4D97-AF65-F5344CB8AC3E}">
        <p14:creationId xmlns:p14="http://schemas.microsoft.com/office/powerpoint/2010/main" val="9910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6535A2-4873-BE4D-DC45-83AC492407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2A25B-7A5F-63D7-C0F1-46E7A6F24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Reflection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BF0B40-0D81-5044-19A9-E707B2CD2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53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EE9572-A9F2-81D3-D3B2-2BA8E7B78EF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799" y="2030819"/>
            <a:ext cx="10841666" cy="4830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are the great evils of modern Britain and what services would we design if the slate was blank?</a:t>
            </a:r>
          </a:p>
          <a:p>
            <a:r>
              <a:rPr lang="en-GB" dirty="0">
                <a:solidFill>
                  <a:schemeClr val="bg1"/>
                </a:solidFill>
              </a:rPr>
              <a:t>Should public services be rationed for criminals?</a:t>
            </a:r>
          </a:p>
          <a:p>
            <a:r>
              <a:rPr lang="en-GB" dirty="0">
                <a:solidFill>
                  <a:schemeClr val="bg1"/>
                </a:solidFill>
              </a:rPr>
              <a:t>Should those who pay for public services have priority access?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Two 50-year-olds need heart surgery – one who has worked and paid tax all their life and one who has never worked and has a huge criminal record – who should be treated first?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Abusive drunks attend A&amp;E  on a Friday when you are there with an unwell child, should their treatment be refused?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A morbidly obese person asks for treatment on the NHS to help them lose weight, should we treat even if they have a record of then putting on weight afterwards?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A 60-a-day smoker is worried about their health, should treatment be refused until we are 100% confident that they have stopped smoking?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1899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80F74-7FD5-8D4C-6452-3D0BA822E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0EB10-E08B-331C-836B-E693AF914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Gerstle G (2017) America, Laboratory of Democracy: four-part series, BBC World Service, available at https://www.bbc.co.uk/programmes/w3cswbm1 </a:t>
            </a:r>
          </a:p>
          <a:p>
            <a:r>
              <a:rPr lang="en-US" dirty="0"/>
              <a:t>Home Office (2022) Independent Report Commissioner Accountability Review 19</a:t>
            </a:r>
            <a:r>
              <a:rPr lang="en-US" baseline="30000" dirty="0"/>
              <a:t>th</a:t>
            </a:r>
            <a:r>
              <a:rPr lang="en-US" dirty="0"/>
              <a:t> May 2022 </a:t>
            </a:r>
            <a:r>
              <a:rPr lang="en-GB" dirty="0">
                <a:hlinkClick r:id="rId2"/>
              </a:rPr>
              <a:t>https://www.gov.uk/government/publications/commissioner-accountability-review</a:t>
            </a:r>
            <a:r>
              <a:rPr lang="en-GB" dirty="0"/>
              <a:t> </a:t>
            </a:r>
          </a:p>
          <a:p>
            <a:r>
              <a:rPr lang="en-GB" dirty="0"/>
              <a:t>London Assembly (2022) Police and Crime Committee 16</a:t>
            </a:r>
            <a:r>
              <a:rPr lang="en-GB" baseline="30000" dirty="0"/>
              <a:t>th</a:t>
            </a:r>
            <a:r>
              <a:rPr lang="en-GB" dirty="0"/>
              <a:t> November 2022, available at </a:t>
            </a:r>
            <a:r>
              <a:rPr lang="en-GB" dirty="0">
                <a:hlinkClick r:id="rId3"/>
              </a:rPr>
              <a:t>https://www.youtube.com/watch?v=b2VNrrFq1Gk</a:t>
            </a:r>
            <a:endParaRPr lang="en-GB" dirty="0"/>
          </a:p>
          <a:p>
            <a:r>
              <a:rPr lang="en-US" dirty="0"/>
              <a:t>Office for National Statistics (2021) Housing: England and Wales Census 2021, available at </a:t>
            </a:r>
            <a:r>
              <a:rPr lang="en-US" dirty="0">
                <a:hlinkClick r:id="rId4"/>
              </a:rPr>
              <a:t>Housing, England and Wales - Office for National Statistics</a:t>
            </a:r>
            <a:endParaRPr lang="en-US" dirty="0"/>
          </a:p>
          <a:p>
            <a:r>
              <a:rPr lang="en-US" dirty="0"/>
              <a:t>Rivero C and Esteban C (2020) How the electoral college works, available at https://www.washingtonpost.com/elections/2020/08/24/how-electoral-college-works/?arc404=true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302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D8C8D-651E-684E-1F4D-726018167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Welfare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A5858-68FD-4917-2776-E6B19E4FF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Alcock P (2004) ‘The Subject of Social Policy’ in Alcock P, Erskine A and May M (2004) The Student’s Companion To Social Policy, 2nd edition. Oxford: Blackwell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Bourke J (1994) Working Class Cultures in Britain 1890 – 1960: gender, class and ethnicity, London: Routledge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Timmins N (2017) The Five Giants: a biography of the welfare state. 3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edition. London: William Collins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3163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Custom 49">
      <a:dk1>
        <a:sysClr val="windowText" lastClr="000000"/>
      </a:dk1>
      <a:lt1>
        <a:sysClr val="window" lastClr="FFFFFF"/>
      </a:lt1>
      <a:dk2>
        <a:srgbClr val="454D55"/>
      </a:dk2>
      <a:lt2>
        <a:srgbClr val="808080"/>
      </a:lt2>
      <a:accent1>
        <a:srgbClr val="8C6239"/>
      </a:accent1>
      <a:accent2>
        <a:srgbClr val="A67C52"/>
      </a:accent2>
      <a:accent3>
        <a:srgbClr val="C69C6D"/>
      </a:accent3>
      <a:accent4>
        <a:srgbClr val="E6E6E6"/>
      </a:accent4>
      <a:accent5>
        <a:srgbClr val="CCCCCC"/>
      </a:accent5>
      <a:accent6>
        <a:srgbClr val="70AD47"/>
      </a:accent6>
      <a:hlink>
        <a:srgbClr val="808080"/>
      </a:hlink>
      <a:folHlink>
        <a:srgbClr val="808080"/>
      </a:folHlink>
    </a:clrScheme>
    <a:fontScheme name="Custom 45">
      <a:majorFont>
        <a:latin typeface="Tahoma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7302905_Updated" id="{35C434DD-D4DB-4AEE-AE0C-8C7F284C0523}" vid="{B92DB015-18A3-438D-A53B-4F1664E8AEAE}"/>
    </a:ext>
  </a:extLst>
</a:theme>
</file>

<file path=ppt/theme/theme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2025</TotalTime>
  <Words>2615</Words>
  <Application>Microsoft Office PowerPoint</Application>
  <PresentationFormat>Widescreen</PresentationFormat>
  <Paragraphs>337</Paragraphs>
  <Slides>55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55</vt:i4>
      </vt:variant>
    </vt:vector>
  </HeadingPairs>
  <TitlesOfParts>
    <vt:vector size="70" baseType="lpstr">
      <vt:lpstr>Aptos</vt:lpstr>
      <vt:lpstr>Aptos Display</vt:lpstr>
      <vt:lpstr>Arial</vt:lpstr>
      <vt:lpstr>Calibri</vt:lpstr>
      <vt:lpstr>Calibri Light</vt:lpstr>
      <vt:lpstr>ReithSans</vt:lpstr>
      <vt:lpstr>Tahoma</vt:lpstr>
      <vt:lpstr>Times New Roman</vt:lpstr>
      <vt:lpstr>1_Office Theme</vt:lpstr>
      <vt:lpstr>Retrospect</vt:lpstr>
      <vt:lpstr>Office Theme</vt:lpstr>
      <vt:lpstr>2_Office Theme</vt:lpstr>
      <vt:lpstr>3_Office Theme</vt:lpstr>
      <vt:lpstr>4_Office Theme</vt:lpstr>
      <vt:lpstr>5_Office Theme</vt:lpstr>
      <vt:lpstr>2. Political Systems and Power</vt:lpstr>
      <vt:lpstr>Aims</vt:lpstr>
      <vt:lpstr>Victorian Reform</vt:lpstr>
      <vt:lpstr>Industrial revolution</vt:lpstr>
      <vt:lpstr>PowerPoint Presentation</vt:lpstr>
      <vt:lpstr>Victorian Reforms</vt:lpstr>
      <vt:lpstr>The Cato Street Conspiracy</vt:lpstr>
      <vt:lpstr>The Conspirators were followers of Thomas Spence (1750-1814)</vt:lpstr>
      <vt:lpstr>Media control</vt:lpstr>
      <vt:lpstr>Political pressures</vt:lpstr>
      <vt:lpstr>Chartism</vt:lpstr>
      <vt:lpstr>PowerPoint Presentation</vt:lpstr>
      <vt:lpstr>Uprising, Outrage and Demands for Change</vt:lpstr>
      <vt:lpstr>Reflection </vt:lpstr>
      <vt:lpstr>PowerPoint Presentation</vt:lpstr>
      <vt:lpstr>United States Congress</vt:lpstr>
      <vt:lpstr>PowerPoint Presentation</vt:lpstr>
      <vt:lpstr>The green seats</vt:lpstr>
      <vt:lpstr>The House of Representatives</vt:lpstr>
      <vt:lpstr>Concentric circles</vt:lpstr>
      <vt:lpstr>Reflection </vt:lpstr>
      <vt:lpstr>PowerPoint Presentation</vt:lpstr>
      <vt:lpstr>How and when should the State intervene?</vt:lpstr>
      <vt:lpstr>State intervention  – workers and the retired</vt:lpstr>
      <vt:lpstr>Children of the poor often lived on the streets, fending for themselves</vt:lpstr>
      <vt:lpstr>State intervention – children</vt:lpstr>
      <vt:lpstr>Slum housing late 1800s</vt:lpstr>
      <vt:lpstr>State intervention - housing</vt:lpstr>
      <vt:lpstr>Ebenezer Howard’s ideas</vt:lpstr>
      <vt:lpstr>Council housing</vt:lpstr>
      <vt:lpstr>Home ownership</vt:lpstr>
      <vt:lpstr>Home ownership(ONS 2021)</vt:lpstr>
      <vt:lpstr>Education</vt:lpstr>
      <vt:lpstr>State intervention - education</vt:lpstr>
      <vt:lpstr>State intervention - education</vt:lpstr>
      <vt:lpstr>Policing</vt:lpstr>
      <vt:lpstr>State intervention- Policing</vt:lpstr>
      <vt:lpstr>History of Policing Timeline</vt:lpstr>
      <vt:lpstr>Police Funding 2024</vt:lpstr>
      <vt:lpstr>PowerPoint Presentation</vt:lpstr>
      <vt:lpstr>Reflection In 2025, in what ways should the State intervene  # Ideological perspectives: right, left, centrist # Are we clear about the role of the key partners: … Local &amp; National Government … The Police … Public services  … Private companies … Charities … Communities and the people themselves</vt:lpstr>
      <vt:lpstr>Sir William Beveridge  (1879-1963)</vt:lpstr>
      <vt:lpstr>Sir William Beveridge  (1879-1963)</vt:lpstr>
      <vt:lpstr>Sir William Beveridge</vt:lpstr>
      <vt:lpstr>PowerPoint Presentation</vt:lpstr>
      <vt:lpstr>Beveridge’s approach</vt:lpstr>
      <vt:lpstr>Five Giant Social Evils</vt:lpstr>
      <vt:lpstr>PowerPoint Presentation</vt:lpstr>
      <vt:lpstr>PowerPoint Presentation</vt:lpstr>
      <vt:lpstr>PowerPoint Presentation</vt:lpstr>
      <vt:lpstr>Continuing challenge</vt:lpstr>
      <vt:lpstr>Reflection</vt:lpstr>
      <vt:lpstr>Reflection</vt:lpstr>
      <vt:lpstr>References</vt:lpstr>
      <vt:lpstr>Welfare State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Durke</dc:creator>
  <cp:lastModifiedBy>Mike Durke</cp:lastModifiedBy>
  <cp:revision>15</cp:revision>
  <dcterms:created xsi:type="dcterms:W3CDTF">2025-03-18T17:01:40Z</dcterms:created>
  <dcterms:modified xsi:type="dcterms:W3CDTF">2025-04-25T11:49:07Z</dcterms:modified>
</cp:coreProperties>
</file>