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9" r:id="rId9"/>
    <p:sldId id="263" r:id="rId10"/>
    <p:sldId id="264" r:id="rId11"/>
    <p:sldId id="267" r:id="rId12"/>
    <p:sldId id="265" r:id="rId13"/>
    <p:sldId id="268"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1" autoAdjust="0"/>
    <p:restoredTop sz="94660"/>
  </p:normalViewPr>
  <p:slideViewPr>
    <p:cSldViewPr snapToGrid="0">
      <p:cViewPr varScale="1">
        <p:scale>
          <a:sx n="66" d="100"/>
          <a:sy n="66" d="100"/>
        </p:scale>
        <p:origin x="6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E607C-92C6-466B-80DF-E1EE91AD63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FE0A8B-FA76-4FB8-B8A9-F4D8214BE1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A8A1CF-6236-4FF6-97BB-3DD96FC1CEDD}"/>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5" name="Footer Placeholder 4">
            <a:extLst>
              <a:ext uri="{FF2B5EF4-FFF2-40B4-BE49-F238E27FC236}">
                <a16:creationId xmlns:a16="http://schemas.microsoft.com/office/drawing/2014/main" id="{E8FBA7B4-794C-4845-A972-3EE6321E10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0883B-2358-496D-BDB9-A520A27C92E1}"/>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532817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5319E-26EA-4B1C-9C04-C2690041CD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B331ED-BD2C-46E9-88FE-AD1A59FA5B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88CEBA-15A8-44EF-AC86-623CB44BFD35}"/>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5" name="Footer Placeholder 4">
            <a:extLst>
              <a:ext uri="{FF2B5EF4-FFF2-40B4-BE49-F238E27FC236}">
                <a16:creationId xmlns:a16="http://schemas.microsoft.com/office/drawing/2014/main" id="{8447AB13-11F5-41FF-B77E-661D2AA789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94C325-359C-4CF9-9A51-719683F0D84E}"/>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2160452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711C-357E-4C42-85FF-337A055957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E3D056-F92F-4268-906F-752F1FB27E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D710F-80A7-49BF-8C18-E0AEC4B34355}"/>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5" name="Footer Placeholder 4">
            <a:extLst>
              <a:ext uri="{FF2B5EF4-FFF2-40B4-BE49-F238E27FC236}">
                <a16:creationId xmlns:a16="http://schemas.microsoft.com/office/drawing/2014/main" id="{74BE036A-8BCC-4113-9F24-71C3971D2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6D96C3-212A-4629-9F8C-A0A76BB49C79}"/>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2057609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1A34-2A97-4A6E-88B3-95B3E4AAB5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A1EC30-AC58-40FC-BB41-E23EFFC1EC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E37D31-BEAE-455E-9ED5-4B0616BFCD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6672BB-E06F-420C-9ADD-87A3324E7B28}"/>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6" name="Footer Placeholder 5">
            <a:extLst>
              <a:ext uri="{FF2B5EF4-FFF2-40B4-BE49-F238E27FC236}">
                <a16:creationId xmlns:a16="http://schemas.microsoft.com/office/drawing/2014/main" id="{FA66D443-A5C2-439B-9305-F18D310C8B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9EFF69-C1D6-4FE3-8248-7319AAB5D848}"/>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698872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5A7D-A795-45D3-8BE0-15ED510846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09A3B1-A0F4-4F92-9FA0-AD7BC8270C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7FCB2F-5B4D-4E5B-B364-C54D70C4FA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FC3351-C258-4F96-B9D5-52F68CD720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6D6DA4-9439-4386-9C3B-137ABFC880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618C86-115A-4FE5-86E4-E413DB78893A}"/>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8" name="Footer Placeholder 7">
            <a:extLst>
              <a:ext uri="{FF2B5EF4-FFF2-40B4-BE49-F238E27FC236}">
                <a16:creationId xmlns:a16="http://schemas.microsoft.com/office/drawing/2014/main" id="{D5169834-952C-4768-8A0B-26405D97E6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4E176A-E730-4627-87BD-F55B4E54BC64}"/>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590991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C112-63F5-4875-B0C7-4D484144AE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72E5CF-65D0-4296-8F09-70141EB0903E}"/>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4" name="Footer Placeholder 3">
            <a:extLst>
              <a:ext uri="{FF2B5EF4-FFF2-40B4-BE49-F238E27FC236}">
                <a16:creationId xmlns:a16="http://schemas.microsoft.com/office/drawing/2014/main" id="{3EBF1232-2633-4DA1-ADFF-692A8DA191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4BF805-15A5-45D3-A8CF-593321DD8345}"/>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2605250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C69149-0E48-4583-A501-C77030A75ADF}"/>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3" name="Footer Placeholder 2">
            <a:extLst>
              <a:ext uri="{FF2B5EF4-FFF2-40B4-BE49-F238E27FC236}">
                <a16:creationId xmlns:a16="http://schemas.microsoft.com/office/drawing/2014/main" id="{649E4303-A064-4241-8A02-EB2998B898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18EA43-9389-4A8E-B80D-7EECC5154B80}"/>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55658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E152B-1444-4777-9191-A86204D4BD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CA24DE-7299-44BB-B984-4850AB506D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B44D18-E851-4390-BC1C-32977557B5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0762DC-BAC1-434F-A17B-20E670ED9271}"/>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6" name="Footer Placeholder 5">
            <a:extLst>
              <a:ext uri="{FF2B5EF4-FFF2-40B4-BE49-F238E27FC236}">
                <a16:creationId xmlns:a16="http://schemas.microsoft.com/office/drawing/2014/main" id="{DE3DEDCF-AC2A-4C9E-A7A6-00C0F9DB76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A6E6C7-225E-4759-BB0E-B5BD1D017CFE}"/>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3532001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5900F-4F22-4283-AE0E-1112E42193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E9AFDF-0FA2-47E8-B61C-841FD82A75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4D35BD-88CB-46F4-8CBA-BC8B2CB698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284DBB-AA5D-4C9D-8F04-B9BA949E039D}"/>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6" name="Footer Placeholder 5">
            <a:extLst>
              <a:ext uri="{FF2B5EF4-FFF2-40B4-BE49-F238E27FC236}">
                <a16:creationId xmlns:a16="http://schemas.microsoft.com/office/drawing/2014/main" id="{88514ED4-CF13-47D9-B03B-DC698CFC13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6FED7A-0EE4-4FFB-8919-420B4D6EAD5F}"/>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1926102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D8B8C-CE33-4148-AA71-4C2C4C2FE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430A15-6F7F-446C-B089-5D41ECE9BE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AA65FF-915A-4CBD-B142-D1D18D95BD75}"/>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5" name="Footer Placeholder 4">
            <a:extLst>
              <a:ext uri="{FF2B5EF4-FFF2-40B4-BE49-F238E27FC236}">
                <a16:creationId xmlns:a16="http://schemas.microsoft.com/office/drawing/2014/main" id="{C651D9BB-7565-471B-AAE4-C7DA8BF351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105DF7-E0C2-4198-B6B4-07B6FC059764}"/>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1916825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99ECFE-145F-4D82-BA80-15E76F653A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39F7C8-81D7-402A-B95B-65609160C4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567B47-28D0-4C18-B4A8-C2643C12724A}"/>
              </a:ext>
            </a:extLst>
          </p:cNvPr>
          <p:cNvSpPr>
            <a:spLocks noGrp="1"/>
          </p:cNvSpPr>
          <p:nvPr>
            <p:ph type="dt" sz="half" idx="10"/>
          </p:nvPr>
        </p:nvSpPr>
        <p:spPr/>
        <p:txBody>
          <a:bodyPr/>
          <a:lstStyle/>
          <a:p>
            <a:fld id="{DB41B067-31C7-4AF5-9344-BCE014336B76}" type="datetimeFigureOut">
              <a:rPr lang="en-GB" smtClean="0"/>
              <a:t>17/06/2020</a:t>
            </a:fld>
            <a:endParaRPr lang="en-GB"/>
          </a:p>
        </p:txBody>
      </p:sp>
      <p:sp>
        <p:nvSpPr>
          <p:cNvPr id="5" name="Footer Placeholder 4">
            <a:extLst>
              <a:ext uri="{FF2B5EF4-FFF2-40B4-BE49-F238E27FC236}">
                <a16:creationId xmlns:a16="http://schemas.microsoft.com/office/drawing/2014/main" id="{A3886856-A38B-4C21-9873-71AB3CA60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76D6B1-BA96-4D6F-832A-27377B9661D5}"/>
              </a:ext>
            </a:extLst>
          </p:cNvPr>
          <p:cNvSpPr>
            <a:spLocks noGrp="1"/>
          </p:cNvSpPr>
          <p:nvPr>
            <p:ph type="sldNum" sz="quarter" idx="12"/>
          </p:nvPr>
        </p:nvSpPr>
        <p:spPr/>
        <p:txBody>
          <a:bodyPr/>
          <a:lstStyle/>
          <a:p>
            <a:fld id="{2E37E179-512D-4946-ADFC-D1104547941F}" type="slidenum">
              <a:rPr lang="en-GB" smtClean="0"/>
              <a:t>‹#›</a:t>
            </a:fld>
            <a:endParaRPr lang="en-GB"/>
          </a:p>
        </p:txBody>
      </p:sp>
    </p:spTree>
    <p:extLst>
      <p:ext uri="{BB962C8B-B14F-4D97-AF65-F5344CB8AC3E}">
        <p14:creationId xmlns:p14="http://schemas.microsoft.com/office/powerpoint/2010/main" val="2126953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1AEA29-22FC-4C78-A7B2-544F80D381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062269-7587-44BB-91E4-36AE882132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AACC4-6FDF-4E6B-BC1E-BB61DB5F5B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41B067-31C7-4AF5-9344-BCE014336B76}" type="datetimeFigureOut">
              <a:rPr lang="en-GB" smtClean="0"/>
              <a:t>17/06/2020</a:t>
            </a:fld>
            <a:endParaRPr lang="en-GB"/>
          </a:p>
        </p:txBody>
      </p:sp>
      <p:sp>
        <p:nvSpPr>
          <p:cNvPr id="5" name="Footer Placeholder 4">
            <a:extLst>
              <a:ext uri="{FF2B5EF4-FFF2-40B4-BE49-F238E27FC236}">
                <a16:creationId xmlns:a16="http://schemas.microsoft.com/office/drawing/2014/main" id="{33694DF3-84D9-4F6A-AAC5-C01DA894E4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5C17C8-F571-4A62-AC80-A51CBA898F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37E179-512D-4946-ADFC-D1104547941F}" type="slidenum">
              <a:rPr lang="en-GB" smtClean="0"/>
              <a:t>‹#›</a:t>
            </a:fld>
            <a:endParaRPr lang="en-GB"/>
          </a:p>
        </p:txBody>
      </p:sp>
    </p:spTree>
    <p:extLst>
      <p:ext uri="{BB962C8B-B14F-4D97-AF65-F5344CB8AC3E}">
        <p14:creationId xmlns:p14="http://schemas.microsoft.com/office/powerpoint/2010/main" val="1587605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jpg"/><Relationship Id="rId4" Type="http://schemas.openxmlformats.org/officeDocument/2006/relationships/image" Target="../media/image24.jpg"/></Relationships>
</file>

<file path=ppt/slides/_rels/slide1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able, sitting, filled, view&#10;&#10;Description automatically generated">
            <a:extLst>
              <a:ext uri="{FF2B5EF4-FFF2-40B4-BE49-F238E27FC236}">
                <a16:creationId xmlns:a16="http://schemas.microsoft.com/office/drawing/2014/main" id="{EEB4E41A-DCC1-45E7-945C-36C5B29CC337}"/>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6890" b="18110"/>
          <a:stretch/>
        </p:blipFill>
        <p:spPr>
          <a:xfrm>
            <a:off x="20" y="1"/>
            <a:ext cx="12191980" cy="6857999"/>
          </a:xfrm>
          <a:prstGeom prst="rect">
            <a:avLst/>
          </a:prstGeom>
        </p:spPr>
      </p:pic>
      <p:sp>
        <p:nvSpPr>
          <p:cNvPr id="2" name="Title 1">
            <a:extLst>
              <a:ext uri="{FF2B5EF4-FFF2-40B4-BE49-F238E27FC236}">
                <a16:creationId xmlns:a16="http://schemas.microsoft.com/office/drawing/2014/main" id="{E93CAAFB-CF0C-47CD-BB73-B4A3E97DEF55}"/>
              </a:ext>
            </a:extLst>
          </p:cNvPr>
          <p:cNvSpPr>
            <a:spLocks noGrp="1"/>
          </p:cNvSpPr>
          <p:nvPr>
            <p:ph type="ctrTitle"/>
          </p:nvPr>
        </p:nvSpPr>
        <p:spPr>
          <a:xfrm>
            <a:off x="1524000" y="1122362"/>
            <a:ext cx="9144000" cy="2900518"/>
          </a:xfrm>
        </p:spPr>
        <p:txBody>
          <a:bodyPr>
            <a:normAutofit/>
          </a:bodyPr>
          <a:lstStyle/>
          <a:p>
            <a:r>
              <a:rPr lang="en-GB">
                <a:solidFill>
                  <a:srgbClr val="FFFFFF"/>
                </a:solidFill>
                <a:latin typeface="Arial" panose="020B0604020202020204" pitchFamily="34" charset="0"/>
                <a:cs typeface="Arial" panose="020B0604020202020204" pitchFamily="34" charset="0"/>
              </a:rPr>
              <a:t>Hospitality and Guest Service Management </a:t>
            </a:r>
            <a:br>
              <a:rPr lang="en-GB">
                <a:solidFill>
                  <a:srgbClr val="FFFFFF"/>
                </a:solidFill>
                <a:latin typeface="Arial" panose="020B0604020202020204" pitchFamily="34" charset="0"/>
                <a:cs typeface="Arial" panose="020B0604020202020204" pitchFamily="34" charset="0"/>
              </a:rPr>
            </a:br>
            <a:r>
              <a:rPr lang="en-GB">
                <a:solidFill>
                  <a:srgbClr val="FFFFFF"/>
                </a:solidFill>
                <a:latin typeface="Arial" panose="020B0604020202020204" pitchFamily="34" charset="0"/>
                <a:cs typeface="Arial" panose="020B0604020202020204" pitchFamily="34" charset="0"/>
              </a:rPr>
              <a:t>(M4X01915_BIRM)</a:t>
            </a:r>
          </a:p>
        </p:txBody>
      </p:sp>
      <p:sp>
        <p:nvSpPr>
          <p:cNvPr id="3" name="Subtitle 2">
            <a:extLst>
              <a:ext uri="{FF2B5EF4-FFF2-40B4-BE49-F238E27FC236}">
                <a16:creationId xmlns:a16="http://schemas.microsoft.com/office/drawing/2014/main" id="{F337BC89-2C40-4CCD-8AAD-136CA2B37A47}"/>
              </a:ext>
            </a:extLst>
          </p:cNvPr>
          <p:cNvSpPr>
            <a:spLocks noGrp="1"/>
          </p:cNvSpPr>
          <p:nvPr>
            <p:ph type="subTitle" idx="1"/>
          </p:nvPr>
        </p:nvSpPr>
        <p:spPr>
          <a:xfrm>
            <a:off x="1524000" y="4159404"/>
            <a:ext cx="9144000" cy="2406288"/>
          </a:xfrm>
        </p:spPr>
        <p:txBody>
          <a:bodyPr>
            <a:normAutofit/>
          </a:bodyPr>
          <a:lstStyle/>
          <a:p>
            <a:endParaRPr lang="en-GB" sz="1100" dirty="0">
              <a:solidFill>
                <a:srgbClr val="FFFFFF"/>
              </a:solidFill>
            </a:endParaRPr>
          </a:p>
          <a:p>
            <a:r>
              <a:rPr lang="en-GB" sz="3200" dirty="0">
                <a:solidFill>
                  <a:srgbClr val="FFFFFF"/>
                </a:solidFill>
                <a:latin typeface="Arial" panose="020B0604020202020204" pitchFamily="34" charset="0"/>
                <a:cs typeface="Arial" panose="020B0604020202020204" pitchFamily="34" charset="0"/>
              </a:rPr>
              <a:t>Student: Andreea Ionela Modoveanu</a:t>
            </a:r>
          </a:p>
          <a:p>
            <a:r>
              <a:rPr lang="en-GB" sz="3200" dirty="0">
                <a:solidFill>
                  <a:srgbClr val="FFFFFF"/>
                </a:solidFill>
                <a:latin typeface="Arial" panose="020B0604020202020204" pitchFamily="34" charset="0"/>
                <a:cs typeface="Arial" panose="020B0604020202020204" pitchFamily="34" charset="0"/>
              </a:rPr>
              <a:t>Student number: 1815215</a:t>
            </a:r>
          </a:p>
          <a:p>
            <a:r>
              <a:rPr lang="en-GB" sz="3200" dirty="0">
                <a:solidFill>
                  <a:srgbClr val="FFFFFF"/>
                </a:solidFill>
                <a:latin typeface="Arial" panose="020B0604020202020204" pitchFamily="34" charset="0"/>
                <a:cs typeface="Arial" panose="020B0604020202020204" pitchFamily="34" charset="0"/>
              </a:rPr>
              <a:t>Lecturer: Dr. Olu Adegbite </a:t>
            </a:r>
          </a:p>
        </p:txBody>
      </p:sp>
    </p:spTree>
    <p:extLst>
      <p:ext uri="{BB962C8B-B14F-4D97-AF65-F5344CB8AC3E}">
        <p14:creationId xmlns:p14="http://schemas.microsoft.com/office/powerpoint/2010/main" val="173456872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people in front of a building&#10;&#10;Description automatically generated">
            <a:extLst>
              <a:ext uri="{FF2B5EF4-FFF2-40B4-BE49-F238E27FC236}">
                <a16:creationId xmlns:a16="http://schemas.microsoft.com/office/drawing/2014/main" id="{A200FAE7-93B8-487C-B2DC-20E6178AD6A9}"/>
              </a:ext>
            </a:extLst>
          </p:cNvPr>
          <p:cNvPicPr>
            <a:picLocks noChangeAspect="1"/>
          </p:cNvPicPr>
          <p:nvPr/>
        </p:nvPicPr>
        <p:blipFill rotWithShape="1">
          <a:blip r:embed="rId2">
            <a:extLst>
              <a:ext uri="{28A0092B-C50C-407E-A947-70E740481C1C}">
                <a14:useLocalDpi xmlns:a14="http://schemas.microsoft.com/office/drawing/2010/main" val="0"/>
              </a:ext>
            </a:extLst>
          </a:blip>
          <a:srcRect t="28277" r="-2" b="4256"/>
          <a:stretch/>
        </p:blipFill>
        <p:spPr>
          <a:xfrm>
            <a:off x="6015107" y="-1"/>
            <a:ext cx="6176895" cy="2937954"/>
          </a:xfrm>
          <a:prstGeom prst="rect">
            <a:avLst/>
          </a:prstGeom>
        </p:spPr>
      </p:pic>
      <p:pic>
        <p:nvPicPr>
          <p:cNvPr id="5" name="Picture 4" descr="A piece of cake on a plate&#10;&#10;Description automatically generated">
            <a:extLst>
              <a:ext uri="{FF2B5EF4-FFF2-40B4-BE49-F238E27FC236}">
                <a16:creationId xmlns:a16="http://schemas.microsoft.com/office/drawing/2014/main" id="{FC26E761-8CB3-477C-A1A4-0D7303EBFD7D}"/>
              </a:ext>
            </a:extLst>
          </p:cNvPr>
          <p:cNvPicPr>
            <a:picLocks noChangeAspect="1"/>
          </p:cNvPicPr>
          <p:nvPr/>
        </p:nvPicPr>
        <p:blipFill rotWithShape="1">
          <a:blip r:embed="rId3">
            <a:extLst>
              <a:ext uri="{28A0092B-C50C-407E-A947-70E740481C1C}">
                <a14:useLocalDpi xmlns:a14="http://schemas.microsoft.com/office/drawing/2010/main" val="0"/>
              </a:ext>
            </a:extLst>
          </a:blip>
          <a:srcRect t="17565" r="1" b="21095"/>
          <a:stretch/>
        </p:blipFill>
        <p:spPr>
          <a:xfrm>
            <a:off x="4203638" y="2937953"/>
            <a:ext cx="7988360" cy="3920047"/>
          </a:xfrm>
          <a:prstGeom prst="rect">
            <a:avLst/>
          </a:prstGeom>
        </p:spPr>
      </p:pic>
      <p:sp>
        <p:nvSpPr>
          <p:cNvPr id="12" name="Freeform: Shape 1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13A0AA0-67A8-4F33-B34C-A58028973BDF}"/>
              </a:ext>
            </a:extLst>
          </p:cNvPr>
          <p:cNvSpPr>
            <a:spLocks noGrp="1"/>
          </p:cNvSpPr>
          <p:nvPr>
            <p:ph type="title"/>
          </p:nvPr>
        </p:nvSpPr>
        <p:spPr>
          <a:xfrm>
            <a:off x="804672" y="365125"/>
            <a:ext cx="5266155" cy="1325563"/>
          </a:xfrm>
        </p:spPr>
        <p:txBody>
          <a:bodyPr>
            <a:normAutofit/>
          </a:bodyPr>
          <a:lstStyle/>
          <a:p>
            <a:r>
              <a:rPr lang="en-GB">
                <a:latin typeface="Arial" panose="020B0604020202020204" pitchFamily="34" charset="0"/>
                <a:cs typeface="Arial" panose="020B0604020202020204" pitchFamily="34" charset="0"/>
              </a:rPr>
              <a:t>Santorini Kastelli Resort</a:t>
            </a:r>
          </a:p>
        </p:txBody>
      </p:sp>
      <p:sp>
        <p:nvSpPr>
          <p:cNvPr id="3" name="Content Placeholder 2">
            <a:extLst>
              <a:ext uri="{FF2B5EF4-FFF2-40B4-BE49-F238E27FC236}">
                <a16:creationId xmlns:a16="http://schemas.microsoft.com/office/drawing/2014/main" id="{EAFC6432-65A8-4DF0-B88B-2FAC04B78EA0}"/>
              </a:ext>
            </a:extLst>
          </p:cNvPr>
          <p:cNvSpPr>
            <a:spLocks noGrp="1"/>
          </p:cNvSpPr>
          <p:nvPr>
            <p:ph idx="1"/>
          </p:nvPr>
        </p:nvSpPr>
        <p:spPr>
          <a:xfrm>
            <a:off x="804672" y="2022601"/>
            <a:ext cx="3941499" cy="4154361"/>
          </a:xfrm>
        </p:spPr>
        <p:txBody>
          <a:bodyPr>
            <a:normAutofit/>
          </a:bodyPr>
          <a:lstStyle/>
          <a:p>
            <a:pPr>
              <a:buFont typeface="Wingdings" panose="05000000000000000000" pitchFamily="2" charset="2"/>
              <a:buChar char="ü"/>
            </a:pPr>
            <a:r>
              <a:rPr lang="en-GB" sz="2000">
                <a:latin typeface="Arial" panose="020B0604020202020204" pitchFamily="34" charset="0"/>
                <a:cs typeface="Arial" panose="020B0604020202020204" pitchFamily="34" charset="0"/>
              </a:rPr>
              <a:t>5 Star Resort</a:t>
            </a:r>
          </a:p>
          <a:p>
            <a:pPr>
              <a:buFont typeface="Wingdings" panose="05000000000000000000" pitchFamily="2" charset="2"/>
              <a:buChar char="ü"/>
            </a:pPr>
            <a:r>
              <a:rPr lang="en-GB" sz="2000">
                <a:latin typeface="Arial" panose="020B0604020202020204" pitchFamily="34" charset="0"/>
                <a:cs typeface="Arial" panose="020B0604020202020204" pitchFamily="34" charset="0"/>
              </a:rPr>
              <a:t>Family Resort</a:t>
            </a:r>
          </a:p>
          <a:p>
            <a:pPr>
              <a:buFont typeface="Wingdings" panose="05000000000000000000" pitchFamily="2" charset="2"/>
              <a:buChar char="ü"/>
            </a:pPr>
            <a:r>
              <a:rPr lang="en-GB" sz="2000">
                <a:latin typeface="Arial" panose="020B0604020202020204" pitchFamily="34" charset="0"/>
                <a:cs typeface="Arial" panose="020B0604020202020204" pitchFamily="34" charset="0"/>
              </a:rPr>
              <a:t>Free breakfast</a:t>
            </a:r>
          </a:p>
          <a:p>
            <a:pPr>
              <a:buFont typeface="Wingdings" panose="05000000000000000000" pitchFamily="2" charset="2"/>
              <a:buChar char="ü"/>
            </a:pPr>
            <a:r>
              <a:rPr lang="en-GB" sz="2000">
                <a:latin typeface="Arial" panose="020B0604020202020204" pitchFamily="34" charset="0"/>
                <a:cs typeface="Arial" panose="020B0604020202020204" pitchFamily="34" charset="0"/>
              </a:rPr>
              <a:t>Activities for children and Adults</a:t>
            </a:r>
          </a:p>
          <a:p>
            <a:pPr>
              <a:buFont typeface="Wingdings" panose="05000000000000000000" pitchFamily="2" charset="2"/>
              <a:buChar char="ü"/>
            </a:pPr>
            <a:r>
              <a:rPr lang="en-GB" sz="2000">
                <a:latin typeface="Arial" panose="020B0604020202020204" pitchFamily="34" charset="0"/>
                <a:cs typeface="Arial" panose="020B0604020202020204" pitchFamily="34" charset="0"/>
              </a:rPr>
              <a:t>Babysitters</a:t>
            </a:r>
          </a:p>
          <a:p>
            <a:pPr>
              <a:buFont typeface="Wingdings" panose="05000000000000000000" pitchFamily="2" charset="2"/>
              <a:buChar char="ü"/>
            </a:pPr>
            <a:r>
              <a:rPr lang="en-GB" sz="2000">
                <a:latin typeface="Arial" panose="020B0604020202020204" pitchFamily="34" charset="0"/>
                <a:cs typeface="Arial" panose="020B0604020202020204" pitchFamily="34" charset="0"/>
              </a:rPr>
              <a:t>Diet Food </a:t>
            </a:r>
          </a:p>
          <a:p>
            <a:pPr>
              <a:buFont typeface="Wingdings" panose="05000000000000000000" pitchFamily="2" charset="2"/>
              <a:buChar char="ü"/>
            </a:pPr>
            <a:r>
              <a:rPr lang="en-GB" sz="2000">
                <a:latin typeface="Arial" panose="020B0604020202020204" pitchFamily="34" charset="0"/>
                <a:cs typeface="Arial" panose="020B0604020202020204" pitchFamily="34" charset="0"/>
              </a:rPr>
              <a:t>Spa, Fitness</a:t>
            </a:r>
          </a:p>
          <a:p>
            <a:pPr>
              <a:buFont typeface="Wingdings" panose="05000000000000000000" pitchFamily="2" charset="2"/>
              <a:buChar char="ü"/>
            </a:pPr>
            <a:r>
              <a:rPr lang="en-GB" sz="2000">
                <a:latin typeface="Arial" panose="020B0604020202020204" pitchFamily="34" charset="0"/>
                <a:cs typeface="Arial" panose="020B0604020202020204" pitchFamily="34" charset="0"/>
              </a:rPr>
              <a:t>Entertainment</a:t>
            </a:r>
          </a:p>
          <a:p>
            <a:pPr>
              <a:buFont typeface="Wingdings" panose="05000000000000000000" pitchFamily="2" charset="2"/>
              <a:buChar char="ü"/>
            </a:pPr>
            <a:r>
              <a:rPr lang="en-GB" sz="2000">
                <a:latin typeface="Arial" panose="020B0604020202020204" pitchFamily="34" charset="0"/>
                <a:cs typeface="Arial" panose="020B0604020202020204" pitchFamily="34" charset="0"/>
              </a:rPr>
              <a:t>Weddings  </a:t>
            </a:r>
          </a:p>
          <a:p>
            <a:pPr>
              <a:buFont typeface="Wingdings" panose="05000000000000000000" pitchFamily="2" charset="2"/>
              <a:buChar char="ü"/>
            </a:pPr>
            <a:endParaRPr lang="en-GB" sz="2000"/>
          </a:p>
        </p:txBody>
      </p:sp>
    </p:spTree>
    <p:extLst>
      <p:ext uri="{BB962C8B-B14F-4D97-AF65-F5344CB8AC3E}">
        <p14:creationId xmlns:p14="http://schemas.microsoft.com/office/powerpoint/2010/main" val="28343173"/>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white building&#10;&#10;Description automatically generated">
            <a:extLst>
              <a:ext uri="{FF2B5EF4-FFF2-40B4-BE49-F238E27FC236}">
                <a16:creationId xmlns:a16="http://schemas.microsoft.com/office/drawing/2014/main" id="{6A3B8FF2-2C89-45FC-A2F6-B66D28558BFF}"/>
              </a:ext>
            </a:extLst>
          </p:cNvPr>
          <p:cNvPicPr>
            <a:picLocks noChangeAspect="1"/>
          </p:cNvPicPr>
          <p:nvPr/>
        </p:nvPicPr>
        <p:blipFill rotWithShape="1">
          <a:blip r:embed="rId2">
            <a:extLst>
              <a:ext uri="{28A0092B-C50C-407E-A947-70E740481C1C}">
                <a14:useLocalDpi xmlns:a14="http://schemas.microsoft.com/office/drawing/2010/main" val="0"/>
              </a:ext>
            </a:extLst>
          </a:blip>
          <a:srcRect t="17841" r="-2" b="8199"/>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A resort near the water&#10;&#10;Description automatically generated">
            <a:extLst>
              <a:ext uri="{FF2B5EF4-FFF2-40B4-BE49-F238E27FC236}">
                <a16:creationId xmlns:a16="http://schemas.microsoft.com/office/drawing/2014/main" id="{16D4C9AB-0B4A-4F66-AE02-6EC21A4BFCC3}"/>
              </a:ext>
            </a:extLst>
          </p:cNvPr>
          <p:cNvPicPr>
            <a:picLocks noChangeAspect="1"/>
          </p:cNvPicPr>
          <p:nvPr/>
        </p:nvPicPr>
        <p:blipFill rotWithShape="1">
          <a:blip r:embed="rId3">
            <a:extLst>
              <a:ext uri="{28A0092B-C50C-407E-A947-70E740481C1C}">
                <a14:useLocalDpi xmlns:a14="http://schemas.microsoft.com/office/drawing/2010/main" val="0"/>
              </a:ext>
            </a:extLst>
          </a:blip>
          <a:srcRect t="10827" r="-2" b="20456"/>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1" name="Freeform: Shape 20">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2">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7" name="Rectangle 26">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39D9A65-9927-4DE3-9357-0CEDB76B4CD2}"/>
              </a:ext>
            </a:extLst>
          </p:cNvPr>
          <p:cNvSpPr>
            <a:spLocks noGrp="1"/>
          </p:cNvSpPr>
          <p:nvPr>
            <p:ph idx="1"/>
          </p:nvPr>
        </p:nvSpPr>
        <p:spPr>
          <a:xfrm>
            <a:off x="448056" y="2512611"/>
            <a:ext cx="4832803" cy="3664351"/>
          </a:xfrm>
        </p:spPr>
        <p:txBody>
          <a:bodyPr>
            <a:normAutofit/>
          </a:bodyPr>
          <a:lstStyle/>
          <a:p>
            <a:pPr>
              <a:buFont typeface="Wingdings" panose="05000000000000000000" pitchFamily="2" charset="2"/>
              <a:buChar char="ü"/>
            </a:pPr>
            <a:r>
              <a:rPr lang="en-GB" sz="1700">
                <a:latin typeface="Arial" panose="020B0604020202020204" pitchFamily="34" charset="0"/>
                <a:cs typeface="Arial" panose="020B0604020202020204" pitchFamily="34" charset="0"/>
              </a:rPr>
              <a:t>Located just a few meters away from the astonishing black volcanic sandy beach</a:t>
            </a:r>
          </a:p>
          <a:p>
            <a:pPr>
              <a:buFont typeface="Wingdings" panose="05000000000000000000" pitchFamily="2" charset="2"/>
              <a:buChar char="ü"/>
            </a:pPr>
            <a:r>
              <a:rPr lang="en-GB" sz="1700">
                <a:latin typeface="Arial" panose="020B0604020202020204" pitchFamily="34" charset="0"/>
                <a:cs typeface="Arial" panose="020B0604020202020204" pitchFamily="34" charset="0"/>
              </a:rPr>
              <a:t>In the shadow of the ruins of ancient Thera</a:t>
            </a:r>
          </a:p>
          <a:p>
            <a:pPr>
              <a:buFont typeface="Wingdings" panose="05000000000000000000" pitchFamily="2" charset="2"/>
              <a:buChar char="ü"/>
            </a:pPr>
            <a:r>
              <a:rPr lang="en-GB" sz="1700">
                <a:latin typeface="Arial" panose="020B0604020202020204" pitchFamily="34" charset="0"/>
                <a:cs typeface="Arial" panose="020B0604020202020204" pitchFamily="34" charset="0"/>
              </a:rPr>
              <a:t>Is a quiet and peaceful hideaway build in traditional Cycladic style with whitewashed buildings and elegant interiors adorned with art. </a:t>
            </a:r>
          </a:p>
          <a:p>
            <a:pPr>
              <a:buFont typeface="Wingdings" panose="05000000000000000000" pitchFamily="2" charset="2"/>
              <a:buChar char="ü"/>
            </a:pPr>
            <a:r>
              <a:rPr lang="en-GB" sz="1700">
                <a:latin typeface="Arial" panose="020B0604020202020204" pitchFamily="34" charset="0"/>
                <a:cs typeface="Arial" panose="020B0604020202020204" pitchFamily="34" charset="0"/>
              </a:rPr>
              <a:t>All Inclusive </a:t>
            </a:r>
          </a:p>
          <a:p>
            <a:pPr>
              <a:buFont typeface="Wingdings" panose="05000000000000000000" pitchFamily="2" charset="2"/>
              <a:buChar char="ü"/>
            </a:pPr>
            <a:r>
              <a:rPr lang="en-GB" sz="1700">
                <a:latin typeface="Arial" panose="020B0604020202020204" pitchFamily="34" charset="0"/>
                <a:cs typeface="Arial" panose="020B0604020202020204" pitchFamily="34" charset="0"/>
              </a:rPr>
              <a:t>Free car Park </a:t>
            </a:r>
          </a:p>
          <a:p>
            <a:pPr>
              <a:buFont typeface="Wingdings" panose="05000000000000000000" pitchFamily="2" charset="2"/>
              <a:buChar char="ü"/>
            </a:pPr>
            <a:r>
              <a:rPr lang="en-GB" sz="1700">
                <a:latin typeface="Arial" panose="020B0604020202020204" pitchFamily="34" charset="0"/>
                <a:cs typeface="Arial" panose="020B0604020202020204" pitchFamily="34" charset="0"/>
              </a:rPr>
              <a:t>Employees are talking different languages</a:t>
            </a:r>
          </a:p>
          <a:p>
            <a:pPr>
              <a:buFont typeface="Wingdings" panose="05000000000000000000" pitchFamily="2" charset="2"/>
              <a:buChar char="ü"/>
            </a:pPr>
            <a:r>
              <a:rPr lang="en-GB" sz="1700">
                <a:latin typeface="Arial" panose="020B0604020202020204" pitchFamily="34" charset="0"/>
                <a:cs typeface="Arial" panose="020B0604020202020204" pitchFamily="34" charset="0"/>
              </a:rPr>
              <a:t>Perfect for families, couple, even for honey moon or to have yur wedding there </a:t>
            </a:r>
          </a:p>
        </p:txBody>
      </p:sp>
      <p:sp>
        <p:nvSpPr>
          <p:cNvPr id="8" name="Oval 7">
            <a:extLst>
              <a:ext uri="{FF2B5EF4-FFF2-40B4-BE49-F238E27FC236}">
                <a16:creationId xmlns:a16="http://schemas.microsoft.com/office/drawing/2014/main" id="{2D511844-E206-4881-99C1-B0DF84B17107}"/>
              </a:ext>
            </a:extLst>
          </p:cNvPr>
          <p:cNvSpPr/>
          <p:nvPr/>
        </p:nvSpPr>
        <p:spPr>
          <a:xfrm>
            <a:off x="957943" y="163431"/>
            <a:ext cx="3106057" cy="1802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en-US" sz="2000" dirty="0">
                <a:latin typeface="Arial" panose="020B0604020202020204" pitchFamily="34" charset="0"/>
                <a:cs typeface="Arial" panose="020B0604020202020204" pitchFamily="34" charset="0"/>
              </a:rPr>
              <a:t>An Appraisal of a Guest Service Experience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9750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75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62758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B8EA0D5-C906-41F4-AAFA-368BCC53AA96}"/>
              </a:ext>
            </a:extLst>
          </p:cNvPr>
          <p:cNvSpPr>
            <a:spLocks noGrp="1"/>
          </p:cNvSpPr>
          <p:nvPr>
            <p:ph type="title"/>
          </p:nvPr>
        </p:nvSpPr>
        <p:spPr>
          <a:xfrm>
            <a:off x="1109980" y="4277356"/>
            <a:ext cx="9966960" cy="1560320"/>
          </a:xfrm>
        </p:spPr>
        <p:txBody>
          <a:bodyPr vert="horz" lIns="91440" tIns="45720" rIns="91440" bIns="45720" rtlCol="0" anchor="b">
            <a:normAutofit/>
          </a:bodyPr>
          <a:lstStyle/>
          <a:p>
            <a:pPr algn="ctr"/>
            <a:endParaRPr lang="en-US" sz="5800" dirty="0">
              <a:solidFill>
                <a:srgbClr val="627585"/>
              </a:solidFill>
            </a:endParaRPr>
          </a:p>
        </p:txBody>
      </p:sp>
      <p:pic>
        <p:nvPicPr>
          <p:cNvPr id="9" name="Content Placeholder 8" descr="A sign on a pole&#10;&#10;Description automatically generated">
            <a:extLst>
              <a:ext uri="{FF2B5EF4-FFF2-40B4-BE49-F238E27FC236}">
                <a16:creationId xmlns:a16="http://schemas.microsoft.com/office/drawing/2014/main" id="{9ED9E0EF-C0B2-43DB-9925-7FA4975BD78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3619" r="1" b="9459"/>
          <a:stretch/>
        </p:blipFill>
        <p:spPr>
          <a:xfrm>
            <a:off x="243840" y="256540"/>
            <a:ext cx="11704320" cy="3764276"/>
          </a:xfrm>
          <a:prstGeom prst="rect">
            <a:avLst/>
          </a:prstGeom>
        </p:spPr>
      </p:pic>
      <p:pic>
        <p:nvPicPr>
          <p:cNvPr id="13" name="Picture 12" descr="A picture containing toy, drawing&#10;&#10;Description automatically generated">
            <a:extLst>
              <a:ext uri="{FF2B5EF4-FFF2-40B4-BE49-F238E27FC236}">
                <a16:creationId xmlns:a16="http://schemas.microsoft.com/office/drawing/2014/main" id="{26AC2BED-284F-46EF-A4C8-3F535E6CDE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695" y="4020815"/>
            <a:ext cx="3214315" cy="2580645"/>
          </a:xfrm>
          <a:prstGeom prst="rect">
            <a:avLst/>
          </a:prstGeom>
        </p:spPr>
      </p:pic>
      <p:pic>
        <p:nvPicPr>
          <p:cNvPr id="16" name="Picture 15" descr="A sign on a wooden surface&#10;&#10;Description automatically generated">
            <a:extLst>
              <a:ext uri="{FF2B5EF4-FFF2-40B4-BE49-F238E27FC236}">
                <a16:creationId xmlns:a16="http://schemas.microsoft.com/office/drawing/2014/main" id="{0E23D83B-CC92-4A6F-A6C5-73A6E0B8B5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8835" y="4020813"/>
            <a:ext cx="4071276" cy="2416821"/>
          </a:xfrm>
          <a:prstGeom prst="rect">
            <a:avLst/>
          </a:prstGeom>
        </p:spPr>
      </p:pic>
      <p:pic>
        <p:nvPicPr>
          <p:cNvPr id="18" name="Picture 17" descr="Hammam Spa&#10;">
            <a:extLst>
              <a:ext uri="{FF2B5EF4-FFF2-40B4-BE49-F238E27FC236}">
                <a16:creationId xmlns:a16="http://schemas.microsoft.com/office/drawing/2014/main" id="{9C421425-8D3E-40C7-ACDB-CFE804A6D9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50111" y="4020813"/>
            <a:ext cx="4477055" cy="2482854"/>
          </a:xfrm>
          <a:prstGeom prst="rect">
            <a:avLst/>
          </a:prstGeom>
        </p:spPr>
      </p:pic>
    </p:spTree>
    <p:extLst>
      <p:ext uri="{BB962C8B-B14F-4D97-AF65-F5344CB8AC3E}">
        <p14:creationId xmlns:p14="http://schemas.microsoft.com/office/powerpoint/2010/main" val="23400522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9" name="Picture 8" descr="A living room&#10;&#10;Description automatically generated">
            <a:extLst>
              <a:ext uri="{FF2B5EF4-FFF2-40B4-BE49-F238E27FC236}">
                <a16:creationId xmlns:a16="http://schemas.microsoft.com/office/drawing/2014/main" id="{98FB9CB4-4E4A-4E22-8D9D-B53ACDBFB226}"/>
              </a:ext>
            </a:extLst>
          </p:cNvPr>
          <p:cNvPicPr>
            <a:picLocks noChangeAspect="1"/>
          </p:cNvPicPr>
          <p:nvPr/>
        </p:nvPicPr>
        <p:blipFill rotWithShape="1">
          <a:blip r:embed="rId2">
            <a:extLst>
              <a:ext uri="{28A0092B-C50C-407E-A947-70E740481C1C}">
                <a14:useLocalDpi xmlns:a14="http://schemas.microsoft.com/office/drawing/2010/main" val="0"/>
              </a:ext>
            </a:extLst>
          </a:blip>
          <a:srcRect t="4249"/>
          <a:stretch/>
        </p:blipFill>
        <p:spPr>
          <a:xfrm>
            <a:off x="20" y="-1"/>
            <a:ext cx="4917198" cy="2919130"/>
          </a:xfrm>
          <a:prstGeom prst="rect">
            <a:avLst/>
          </a:prstGeom>
        </p:spPr>
      </p:pic>
      <p:grpSp>
        <p:nvGrpSpPr>
          <p:cNvPr id="16" name="Group 15">
            <a:extLst>
              <a:ext uri="{FF2B5EF4-FFF2-40B4-BE49-F238E27FC236}">
                <a16:creationId xmlns:a16="http://schemas.microsoft.com/office/drawing/2014/main" id="{1CF03BDF-BAB0-4895-98AF-E26EE081D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79264" y="-929399"/>
            <a:ext cx="2408650" cy="4367176"/>
            <a:chOff x="6833344" y="1502572"/>
            <a:chExt cx="2408650" cy="4343740"/>
          </a:xfrm>
        </p:grpSpPr>
        <p:cxnSp>
          <p:nvCxnSpPr>
            <p:cNvPr id="17" name="Straight Connector 16">
              <a:extLst>
                <a:ext uri="{FF2B5EF4-FFF2-40B4-BE49-F238E27FC236}">
                  <a16:creationId xmlns:a16="http://schemas.microsoft.com/office/drawing/2014/main" id="{2598CC8A-F5E2-4B20-8E5A-5C9F77B0E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5400000" flipH="1">
              <a:off x="4661474" y="3674442"/>
              <a:ext cx="434374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56EFDDC-4D10-40E2-B179-928889F8BD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5400000">
              <a:off x="8039282" y="308817"/>
              <a:ext cx="0" cy="240542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cxnSp>
        <p:nvCxnSpPr>
          <p:cNvPr id="20" name="Straight Connector 19">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395425" y="1512087"/>
            <a:ext cx="579657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A room filled with furniture and a tree&#10;&#10;Description automatically generated">
            <a:extLst>
              <a:ext uri="{FF2B5EF4-FFF2-40B4-BE49-F238E27FC236}">
                <a16:creationId xmlns:a16="http://schemas.microsoft.com/office/drawing/2014/main" id="{E8225039-A2A2-451C-BC3D-961F4FE47BA9}"/>
              </a:ext>
            </a:extLst>
          </p:cNvPr>
          <p:cNvPicPr>
            <a:picLocks noChangeAspect="1"/>
          </p:cNvPicPr>
          <p:nvPr/>
        </p:nvPicPr>
        <p:blipFill rotWithShape="1">
          <a:blip r:embed="rId3">
            <a:extLst>
              <a:ext uri="{28A0092B-C50C-407E-A947-70E740481C1C}">
                <a14:useLocalDpi xmlns:a14="http://schemas.microsoft.com/office/drawing/2010/main" val="0"/>
              </a:ext>
            </a:extLst>
          </a:blip>
          <a:srcRect r="-3" b="4080"/>
          <a:stretch/>
        </p:blipFill>
        <p:spPr>
          <a:xfrm>
            <a:off x="20" y="3325517"/>
            <a:ext cx="5517385" cy="3532483"/>
          </a:xfrm>
          <a:prstGeom prst="rect">
            <a:avLst/>
          </a:prstGeom>
        </p:spPr>
      </p:pic>
      <p:sp>
        <p:nvSpPr>
          <p:cNvPr id="3" name="Content Placeholder 2">
            <a:extLst>
              <a:ext uri="{FF2B5EF4-FFF2-40B4-BE49-F238E27FC236}">
                <a16:creationId xmlns:a16="http://schemas.microsoft.com/office/drawing/2014/main" id="{58FE7ECF-16C6-4C9B-A0C6-01E0F1C1D8DE}"/>
              </a:ext>
            </a:extLst>
          </p:cNvPr>
          <p:cNvSpPr>
            <a:spLocks noGrp="1"/>
          </p:cNvSpPr>
          <p:nvPr>
            <p:ph idx="1"/>
          </p:nvPr>
        </p:nvSpPr>
        <p:spPr>
          <a:xfrm>
            <a:off x="5891134" y="1781070"/>
            <a:ext cx="6021675" cy="2434642"/>
          </a:xfrm>
        </p:spPr>
        <p:txBody>
          <a:bodyPr numCol="3">
            <a:normAutofit/>
          </a:bodyPr>
          <a:lstStyle/>
          <a:p>
            <a:r>
              <a:rPr lang="en-GB" sz="1400" dirty="0">
                <a:solidFill>
                  <a:schemeClr val="bg1"/>
                </a:solidFill>
                <a:latin typeface="Arial" panose="020B0604020202020204" pitchFamily="34" charset="0"/>
                <a:cs typeface="Arial" panose="020B0604020202020204" pitchFamily="34" charset="0"/>
              </a:rPr>
              <a:t>3 pools, 1 for kids                         </a:t>
            </a:r>
          </a:p>
          <a:p>
            <a:r>
              <a:rPr lang="en-GB" sz="1400" dirty="0">
                <a:solidFill>
                  <a:schemeClr val="bg1"/>
                </a:solidFill>
                <a:latin typeface="Arial" panose="020B0604020202020204" pitchFamily="34" charset="0"/>
                <a:cs typeface="Arial" panose="020B0604020202020204" pitchFamily="34" charset="0"/>
              </a:rPr>
              <a:t>Sun umbrellas</a:t>
            </a:r>
          </a:p>
          <a:p>
            <a:r>
              <a:rPr lang="en-GB" sz="1400" dirty="0">
                <a:solidFill>
                  <a:schemeClr val="bg1"/>
                </a:solidFill>
                <a:latin typeface="Arial" panose="020B0604020202020204" pitchFamily="34" charset="0"/>
                <a:cs typeface="Arial" panose="020B0604020202020204" pitchFamily="34" charset="0"/>
              </a:rPr>
              <a:t>Tennis court                                           </a:t>
            </a:r>
          </a:p>
          <a:p>
            <a:r>
              <a:rPr lang="en-GB" sz="1400" dirty="0">
                <a:solidFill>
                  <a:schemeClr val="bg1"/>
                </a:solidFill>
                <a:latin typeface="Arial" panose="020B0604020202020204" pitchFamily="34" charset="0"/>
                <a:cs typeface="Arial" panose="020B0604020202020204" pitchFamily="34" charset="0"/>
              </a:rPr>
              <a:t> VIP facilities</a:t>
            </a:r>
          </a:p>
          <a:p>
            <a:r>
              <a:rPr lang="en-GB" sz="1400" dirty="0">
                <a:solidFill>
                  <a:schemeClr val="bg1"/>
                </a:solidFill>
                <a:latin typeface="Arial" panose="020B0604020202020204" pitchFamily="34" charset="0"/>
                <a:cs typeface="Arial" panose="020B0604020202020204" pitchFamily="34" charset="0"/>
              </a:rPr>
              <a:t>Diving                                                   </a:t>
            </a:r>
          </a:p>
          <a:p>
            <a:r>
              <a:rPr lang="en-GB" sz="1400" dirty="0">
                <a:solidFill>
                  <a:schemeClr val="bg1"/>
                </a:solidFill>
                <a:latin typeface="Arial" panose="020B0604020202020204" pitchFamily="34" charset="0"/>
                <a:cs typeface="Arial" panose="020B0604020202020204" pitchFamily="34" charset="0"/>
              </a:rPr>
              <a:t>Private balcony</a:t>
            </a:r>
          </a:p>
          <a:p>
            <a:r>
              <a:rPr lang="en-GB" sz="1400" dirty="0">
                <a:solidFill>
                  <a:schemeClr val="bg1"/>
                </a:solidFill>
                <a:latin typeface="Arial" panose="020B0604020202020204" pitchFamily="34" charset="0"/>
                <a:cs typeface="Arial" panose="020B0604020202020204" pitchFamily="34" charset="0"/>
              </a:rPr>
              <a:t>Poolside bar                                            </a:t>
            </a:r>
          </a:p>
          <a:p>
            <a:r>
              <a:rPr lang="en-GB" sz="1400" dirty="0">
                <a:solidFill>
                  <a:schemeClr val="bg1"/>
                </a:solidFill>
                <a:latin typeface="Arial" panose="020B0604020202020204" pitchFamily="34" charset="0"/>
                <a:cs typeface="Arial" panose="020B0604020202020204" pitchFamily="34" charset="0"/>
              </a:rPr>
              <a:t>Trips </a:t>
            </a:r>
          </a:p>
          <a:p>
            <a:r>
              <a:rPr lang="en-GB" sz="1400" dirty="0">
                <a:solidFill>
                  <a:schemeClr val="bg1"/>
                </a:solidFill>
                <a:latin typeface="Arial" panose="020B0604020202020204" pitchFamily="34" charset="0"/>
                <a:cs typeface="Arial" panose="020B0604020202020204" pitchFamily="34" charset="0"/>
              </a:rPr>
              <a:t>Free parking                                          </a:t>
            </a:r>
          </a:p>
          <a:p>
            <a:r>
              <a:rPr lang="en-GB" sz="1400" dirty="0">
                <a:solidFill>
                  <a:schemeClr val="bg1"/>
                </a:solidFill>
                <a:latin typeface="Arial" panose="020B0604020202020204" pitchFamily="34" charset="0"/>
                <a:cs typeface="Arial" panose="020B0604020202020204" pitchFamily="34" charset="0"/>
              </a:rPr>
              <a:t>  Different type of food </a:t>
            </a:r>
          </a:p>
          <a:p>
            <a:r>
              <a:rPr lang="en-GB" sz="1400" dirty="0">
                <a:solidFill>
                  <a:schemeClr val="bg1"/>
                </a:solidFill>
                <a:latin typeface="Arial" panose="020B0604020202020204" pitchFamily="34" charset="0"/>
                <a:cs typeface="Arial" panose="020B0604020202020204" pitchFamily="34" charset="0"/>
              </a:rPr>
              <a:t>Fitness Centre  </a:t>
            </a:r>
          </a:p>
          <a:p>
            <a:r>
              <a:rPr lang="en-GB" sz="1400" dirty="0">
                <a:solidFill>
                  <a:schemeClr val="bg1"/>
                </a:solidFill>
                <a:latin typeface="Arial" panose="020B0604020202020204" pitchFamily="34" charset="0"/>
                <a:cs typeface="Arial" panose="020B0604020202020204" pitchFamily="34" charset="0"/>
              </a:rPr>
              <a:t>Hammam Spa</a:t>
            </a:r>
          </a:p>
          <a:p>
            <a:r>
              <a:rPr lang="en-GB" sz="1400" dirty="0">
                <a:solidFill>
                  <a:schemeClr val="bg1"/>
                </a:solidFill>
                <a:latin typeface="Arial" panose="020B0604020202020204" pitchFamily="34" charset="0"/>
                <a:cs typeface="Arial" panose="020B0604020202020204" pitchFamily="34" charset="0"/>
              </a:rPr>
              <a:t>24 hour Room Service</a:t>
            </a:r>
          </a:p>
          <a:p>
            <a:r>
              <a:rPr lang="en-GB" sz="1400" dirty="0">
                <a:solidFill>
                  <a:schemeClr val="bg1"/>
                </a:solidFill>
                <a:latin typeface="Arial" panose="020B0604020202020204" pitchFamily="34" charset="0"/>
                <a:cs typeface="Arial" panose="020B0604020202020204" pitchFamily="34" charset="0"/>
              </a:rPr>
              <a:t>Airport transportation</a:t>
            </a:r>
          </a:p>
          <a:p>
            <a:r>
              <a:rPr lang="en-GB" sz="1400" dirty="0">
                <a:solidFill>
                  <a:schemeClr val="bg1"/>
                </a:solidFill>
                <a:latin typeface="Arial" panose="020B0604020202020204" pitchFamily="34" charset="0"/>
                <a:cs typeface="Arial" panose="020B0604020202020204" pitchFamily="34" charset="0"/>
              </a:rPr>
              <a:t>Hot Bath</a:t>
            </a:r>
          </a:p>
          <a:p>
            <a:r>
              <a:rPr lang="en-GB" sz="1400" dirty="0">
                <a:solidFill>
                  <a:schemeClr val="bg1"/>
                </a:solidFill>
                <a:latin typeface="Arial" panose="020B0604020202020204" pitchFamily="34" charset="0"/>
                <a:cs typeface="Arial" panose="020B0604020202020204" pitchFamily="34" charset="0"/>
              </a:rPr>
              <a:t>Babysitter</a:t>
            </a:r>
          </a:p>
          <a:p>
            <a:r>
              <a:rPr lang="en-GB" sz="1400" dirty="0">
                <a:solidFill>
                  <a:schemeClr val="bg1"/>
                </a:solidFill>
                <a:latin typeface="Arial" panose="020B0604020202020204" pitchFamily="34" charset="0"/>
                <a:cs typeface="Arial" panose="020B0604020202020204" pitchFamily="34" charset="0"/>
              </a:rPr>
              <a:t>Dry cleaning</a:t>
            </a:r>
          </a:p>
          <a:p>
            <a:endParaRPr lang="en-GB" sz="1400" dirty="0">
              <a:solidFill>
                <a:schemeClr val="bg1"/>
              </a:solidFill>
              <a:latin typeface="Arial" panose="020B0604020202020204" pitchFamily="34" charset="0"/>
              <a:cs typeface="Arial" panose="020B0604020202020204" pitchFamily="34" charset="0"/>
            </a:endParaRPr>
          </a:p>
          <a:p>
            <a:pPr marL="0" indent="0">
              <a:buNone/>
            </a:pPr>
            <a:endParaRPr lang="en-GB" sz="900" dirty="0">
              <a:solidFill>
                <a:schemeClr val="bg1"/>
              </a:solidFill>
            </a:endParaRPr>
          </a:p>
        </p:txBody>
      </p:sp>
      <p:grpSp>
        <p:nvGrpSpPr>
          <p:cNvPr id="22" name="Group 21">
            <a:extLst>
              <a:ext uri="{FF2B5EF4-FFF2-40B4-BE49-F238E27FC236}">
                <a16:creationId xmlns:a16="http://schemas.microsoft.com/office/drawing/2014/main" id="{9D20816A-53A8-414B-9615-2877C1081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3852756"/>
            <a:ext cx="4913995" cy="3005244"/>
            <a:chOff x="6836570" y="1502570"/>
            <a:chExt cx="4913995" cy="3005244"/>
          </a:xfrm>
        </p:grpSpPr>
        <p:cxnSp>
          <p:nvCxnSpPr>
            <p:cNvPr id="23" name="Straight Connector 22">
              <a:extLst>
                <a:ext uri="{FF2B5EF4-FFF2-40B4-BE49-F238E27FC236}">
                  <a16:creationId xmlns:a16="http://schemas.microsoft.com/office/drawing/2014/main" id="{49CC84F6-0A3D-42D4-84D1-34E857123F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42352" y="1502573"/>
              <a:ext cx="0" cy="3005241"/>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3">
              <a:extLst>
                <a:ext uri="{FF2B5EF4-FFF2-40B4-BE49-F238E27FC236}">
                  <a16:creationId xmlns:a16="http://schemas.microsoft.com/office/drawing/2014/main" id="{C76FD32F-1C07-4AF8-994F-CDC99B5D4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5" name="Picture 4" descr="A picture containing table, indoor, sitting, blue&#10;&#10;Description automatically generated">
            <a:extLst>
              <a:ext uri="{FF2B5EF4-FFF2-40B4-BE49-F238E27FC236}">
                <a16:creationId xmlns:a16="http://schemas.microsoft.com/office/drawing/2014/main" id="{3B1E9537-38DE-481B-B648-3550D3580AB0}"/>
              </a:ext>
            </a:extLst>
          </p:cNvPr>
          <p:cNvPicPr>
            <a:picLocks noChangeAspect="1"/>
          </p:cNvPicPr>
          <p:nvPr/>
        </p:nvPicPr>
        <p:blipFill rotWithShape="1">
          <a:blip r:embed="rId4">
            <a:extLst>
              <a:ext uri="{28A0092B-C50C-407E-A947-70E740481C1C}">
                <a14:useLocalDpi xmlns:a14="http://schemas.microsoft.com/office/drawing/2010/main" val="0"/>
              </a:ext>
            </a:extLst>
          </a:blip>
          <a:srcRect t="26147" b="6054"/>
          <a:stretch/>
        </p:blipFill>
        <p:spPr>
          <a:xfrm>
            <a:off x="6027179" y="4423358"/>
            <a:ext cx="6164819" cy="2434645"/>
          </a:xfrm>
          <a:prstGeom prst="rect">
            <a:avLst/>
          </a:prstGeom>
        </p:spPr>
      </p:pic>
      <p:grpSp>
        <p:nvGrpSpPr>
          <p:cNvPr id="31" name="Group 25">
            <a:extLst>
              <a:ext uri="{FF2B5EF4-FFF2-40B4-BE49-F238E27FC236}">
                <a16:creationId xmlns:a16="http://schemas.microsoft.com/office/drawing/2014/main" id="{39805232-5777-4A85-942E-6BB80CF20A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73977" y="4853728"/>
            <a:ext cx="4800563" cy="2004272"/>
            <a:chOff x="6836571" y="1502570"/>
            <a:chExt cx="4800563" cy="2004272"/>
          </a:xfrm>
        </p:grpSpPr>
        <p:cxnSp>
          <p:nvCxnSpPr>
            <p:cNvPr id="32" name="Straight Connector 26">
              <a:extLst>
                <a:ext uri="{FF2B5EF4-FFF2-40B4-BE49-F238E27FC236}">
                  <a16:creationId xmlns:a16="http://schemas.microsoft.com/office/drawing/2014/main" id="{D2826189-C92E-4884-BA98-A2156BB5BB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7848" y="1502574"/>
              <a:ext cx="0" cy="2004268"/>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27">
              <a:extLst>
                <a:ext uri="{FF2B5EF4-FFF2-40B4-BE49-F238E27FC236}">
                  <a16:creationId xmlns:a16="http://schemas.microsoft.com/office/drawing/2014/main" id="{99EC6AF7-21E3-4FF6-A839-F8004D2D7B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1" y="1502570"/>
              <a:ext cx="480056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483352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sign&#10;&#10;Description automatically generated">
            <a:extLst>
              <a:ext uri="{FF2B5EF4-FFF2-40B4-BE49-F238E27FC236}">
                <a16:creationId xmlns:a16="http://schemas.microsoft.com/office/drawing/2014/main" id="{0AE53A85-D39A-49F3-AB09-7781F515E05D}"/>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4623" b="14623"/>
          <a:stretch/>
        </p:blipFill>
        <p:spPr>
          <a:xfrm>
            <a:off x="20" y="1"/>
            <a:ext cx="12191980" cy="6857999"/>
          </a:xfrm>
          <a:prstGeom prst="rect">
            <a:avLst/>
          </a:prstGeom>
        </p:spPr>
      </p:pic>
      <p:cxnSp>
        <p:nvCxnSpPr>
          <p:cNvPr id="24" name="Straight Connector 2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272B76-1010-4FDD-8074-533E16F6B85E}"/>
              </a:ext>
            </a:extLst>
          </p:cNvPr>
          <p:cNvSpPr>
            <a:spLocks noGrp="1"/>
          </p:cNvSpPr>
          <p:nvPr>
            <p:ph idx="1"/>
          </p:nvPr>
        </p:nvSpPr>
        <p:spPr>
          <a:xfrm>
            <a:off x="7869835" y="1065861"/>
            <a:ext cx="3972393" cy="5454859"/>
          </a:xfrm>
        </p:spPr>
        <p:txBody>
          <a:bodyPr anchor="ctr">
            <a:normAutofit/>
          </a:bodyPr>
          <a:lstStyle/>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Free car park</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Free water</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Every day Trips</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Hammam Spa</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Babysitters</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Special food and restaurants</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Impressive architecture</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Facilities for people with disabilities</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VIP facilities</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Acceptable prices</a:t>
            </a:r>
          </a:p>
          <a:p>
            <a:pPr>
              <a:buFont typeface="Wingdings" panose="05000000000000000000" pitchFamily="2" charset="2"/>
              <a:buChar char="§"/>
            </a:pPr>
            <a:r>
              <a:rPr lang="en-GB" sz="2000" dirty="0">
                <a:solidFill>
                  <a:srgbClr val="FFFFFF"/>
                </a:solidFill>
                <a:latin typeface="Arial" panose="020B0604020202020204" pitchFamily="34" charset="0"/>
                <a:cs typeface="Arial" panose="020B0604020202020204" pitchFamily="34" charset="0"/>
              </a:rPr>
              <a:t>Everyday different themes of party's </a:t>
            </a:r>
          </a:p>
          <a:p>
            <a:pPr marL="0" indent="0">
              <a:buNone/>
            </a:pPr>
            <a:endParaRPr lang="en-GB"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28930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664963-00AF-46DD-B2FA-D57D81D71318}"/>
              </a:ext>
            </a:extLst>
          </p:cNvPr>
          <p:cNvSpPr>
            <a:spLocks noGrp="1"/>
          </p:cNvSpPr>
          <p:nvPr>
            <p:ph type="title"/>
          </p:nvPr>
        </p:nvSpPr>
        <p:spPr>
          <a:xfrm>
            <a:off x="841247" y="474146"/>
            <a:ext cx="10515593" cy="1197864"/>
          </a:xfrm>
        </p:spPr>
        <p:txBody>
          <a:bodyPr>
            <a:normAutofit/>
          </a:bodyPr>
          <a:lstStyle/>
          <a:p>
            <a:r>
              <a:rPr lang="en-GB">
                <a:latin typeface="Arial" panose="020B0604020202020204" pitchFamily="34" charset="0"/>
                <a:cs typeface="Arial" panose="020B0604020202020204" pitchFamily="34" charset="0"/>
              </a:rPr>
              <a:t>Guest Strategy </a:t>
            </a:r>
            <a:endParaRPr lang="en-GB" dirty="0">
              <a:latin typeface="Arial" panose="020B0604020202020204" pitchFamily="34" charset="0"/>
              <a:cs typeface="Arial" panose="020B0604020202020204" pitchFamily="34" charset="0"/>
            </a:endParaRPr>
          </a:p>
        </p:txBody>
      </p:sp>
      <p:cxnSp>
        <p:nvCxnSpPr>
          <p:cNvPr id="15" name="Straight Connector 11">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room, clock&#10;&#10;Description automatically generated">
            <a:extLst>
              <a:ext uri="{FF2B5EF4-FFF2-40B4-BE49-F238E27FC236}">
                <a16:creationId xmlns:a16="http://schemas.microsoft.com/office/drawing/2014/main" id="{B24BFBD5-E219-48AD-83DF-AF769C365B2D}"/>
              </a:ext>
            </a:extLst>
          </p:cNvPr>
          <p:cNvPicPr>
            <a:picLocks noChangeAspect="1"/>
          </p:cNvPicPr>
          <p:nvPr/>
        </p:nvPicPr>
        <p:blipFill rotWithShape="1">
          <a:blip r:embed="rId2">
            <a:extLst>
              <a:ext uri="{28A0092B-C50C-407E-A947-70E740481C1C}">
                <a14:useLocalDpi xmlns:a14="http://schemas.microsoft.com/office/drawing/2010/main" val="0"/>
              </a:ext>
            </a:extLst>
          </a:blip>
          <a:srcRect l="10454" r="15048" b="5"/>
          <a:stretch/>
        </p:blipFill>
        <p:spPr>
          <a:xfrm>
            <a:off x="835153" y="2002117"/>
            <a:ext cx="6215794" cy="4171569"/>
          </a:xfrm>
          <a:prstGeom prst="rect">
            <a:avLst/>
          </a:prstGeom>
        </p:spPr>
      </p:pic>
      <p:sp>
        <p:nvSpPr>
          <p:cNvPr id="3" name="Content Placeholder 2">
            <a:extLst>
              <a:ext uri="{FF2B5EF4-FFF2-40B4-BE49-F238E27FC236}">
                <a16:creationId xmlns:a16="http://schemas.microsoft.com/office/drawing/2014/main" id="{DA302D24-A38D-4A8F-BD05-9F0277DE0A20}"/>
              </a:ext>
            </a:extLst>
          </p:cNvPr>
          <p:cNvSpPr>
            <a:spLocks noGrp="1"/>
          </p:cNvSpPr>
          <p:nvPr>
            <p:ph idx="1"/>
          </p:nvPr>
        </p:nvSpPr>
        <p:spPr>
          <a:xfrm>
            <a:off x="7533314" y="1999578"/>
            <a:ext cx="3823525" cy="4171568"/>
          </a:xfrm>
        </p:spPr>
        <p:txBody>
          <a:bodyPr anchor="ctr">
            <a:normAutofit/>
          </a:bodyPr>
          <a:lstStyle/>
          <a:p>
            <a:r>
              <a:rPr lang="en-GB" sz="2000">
                <a:latin typeface="Arial" panose="020B0604020202020204" pitchFamily="34" charset="0"/>
                <a:cs typeface="Arial" panose="020B0604020202020204" pitchFamily="34" charset="0"/>
              </a:rPr>
              <a:t>Multilingual languages spoken </a:t>
            </a:r>
          </a:p>
          <a:p>
            <a:r>
              <a:rPr lang="en-GB" sz="2000">
                <a:latin typeface="Arial" panose="020B0604020202020204" pitchFamily="34" charset="0"/>
                <a:cs typeface="Arial" panose="020B0604020202020204" pitchFamily="34" charset="0"/>
              </a:rPr>
              <a:t>Add the personal touch</a:t>
            </a:r>
          </a:p>
          <a:p>
            <a:r>
              <a:rPr lang="en-GB" sz="2000">
                <a:latin typeface="Arial" panose="020B0604020202020204" pitchFamily="34" charset="0"/>
                <a:cs typeface="Arial" panose="020B0604020202020204" pitchFamily="34" charset="0"/>
              </a:rPr>
              <a:t>Hotel Loyalty Programs</a:t>
            </a:r>
          </a:p>
          <a:p>
            <a:r>
              <a:rPr lang="en-GB" sz="2000">
                <a:latin typeface="Arial" panose="020B0604020202020204" pitchFamily="34" charset="0"/>
                <a:cs typeface="Arial" panose="020B0604020202020204" pitchFamily="34" charset="0"/>
              </a:rPr>
              <a:t>Training employees every month</a:t>
            </a:r>
          </a:p>
          <a:p>
            <a:r>
              <a:rPr lang="en-GB" sz="2000">
                <a:latin typeface="Arial" panose="020B0604020202020204" pitchFamily="34" charset="0"/>
                <a:cs typeface="Arial" panose="020B0604020202020204" pitchFamily="34" charset="0"/>
              </a:rPr>
              <a:t>Prioritize Guest Experience</a:t>
            </a:r>
          </a:p>
          <a:p>
            <a:r>
              <a:rPr lang="en-GB" sz="2000">
                <a:latin typeface="Arial" panose="020B0604020202020204" pitchFamily="34" charset="0"/>
                <a:cs typeface="Arial" panose="020B0604020202020204" pitchFamily="34" charset="0"/>
              </a:rPr>
              <a:t>Exceed Customer Expectations </a:t>
            </a:r>
          </a:p>
          <a:p>
            <a:r>
              <a:rPr lang="en-GB" sz="2000">
                <a:latin typeface="Arial" panose="020B0604020202020204" pitchFamily="34" charset="0"/>
                <a:cs typeface="Arial" panose="020B0604020202020204" pitchFamily="34" charset="0"/>
              </a:rPr>
              <a:t>Seek immediate Feedback </a:t>
            </a:r>
          </a:p>
        </p:txBody>
      </p:sp>
    </p:spTree>
    <p:extLst>
      <p:ext uri="{BB962C8B-B14F-4D97-AF65-F5344CB8AC3E}">
        <p14:creationId xmlns:p14="http://schemas.microsoft.com/office/powerpoint/2010/main" val="2882014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AAB90-0EA2-4432-9DA2-4CA232377756}"/>
              </a:ext>
            </a:extLst>
          </p:cNvPr>
          <p:cNvSpPr>
            <a:spLocks noGrp="1"/>
          </p:cNvSpPr>
          <p:nvPr>
            <p:ph type="title"/>
          </p:nvPr>
        </p:nvSpPr>
        <p:spPr>
          <a:xfrm>
            <a:off x="801098" y="1396289"/>
            <a:ext cx="5712824" cy="1325563"/>
          </a:xfrm>
        </p:spPr>
        <p:txBody>
          <a:bodyPr>
            <a:normAutofit/>
          </a:bodyPr>
          <a:lstStyle/>
          <a:p>
            <a:r>
              <a:rPr lang="en-GB" dirty="0"/>
              <a:t>Bullet Points </a:t>
            </a:r>
          </a:p>
        </p:txBody>
      </p:sp>
      <p:sp>
        <p:nvSpPr>
          <p:cNvPr id="3" name="Content Placeholder 2">
            <a:extLst>
              <a:ext uri="{FF2B5EF4-FFF2-40B4-BE49-F238E27FC236}">
                <a16:creationId xmlns:a16="http://schemas.microsoft.com/office/drawing/2014/main" id="{65A0F11B-62B5-4A3D-9E48-E029E39F62E0}"/>
              </a:ext>
            </a:extLst>
          </p:cNvPr>
          <p:cNvSpPr>
            <a:spLocks noGrp="1"/>
          </p:cNvSpPr>
          <p:nvPr>
            <p:ph idx="1"/>
          </p:nvPr>
        </p:nvSpPr>
        <p:spPr>
          <a:xfrm>
            <a:off x="805543" y="2871982"/>
            <a:ext cx="4558309" cy="3181684"/>
          </a:xfrm>
        </p:spPr>
        <p:txBody>
          <a:bodyPr anchor="t">
            <a:normAutofit/>
          </a:bodyPr>
          <a:lstStyle/>
          <a:p>
            <a:r>
              <a:rPr lang="en-GB" sz="1800"/>
              <a:t>4 star Hotel</a:t>
            </a:r>
          </a:p>
          <a:p>
            <a:r>
              <a:rPr lang="en-GB" sz="1800"/>
              <a:t>High standard cervices </a:t>
            </a:r>
          </a:p>
          <a:p>
            <a:r>
              <a:rPr lang="en-GB" sz="1800"/>
              <a:t>All inclusive</a:t>
            </a:r>
          </a:p>
          <a:p>
            <a:r>
              <a:rPr lang="en-GB" sz="1800"/>
              <a:t>Multilingual staff</a:t>
            </a:r>
          </a:p>
          <a:p>
            <a:r>
              <a:rPr lang="en-GB" sz="1800"/>
              <a:t>Huge partys </a:t>
            </a:r>
          </a:p>
          <a:p>
            <a:r>
              <a:rPr lang="en-GB" sz="1800"/>
              <a:t>Hygienic </a:t>
            </a:r>
          </a:p>
          <a:p>
            <a:r>
              <a:rPr lang="en-GB" sz="1800"/>
              <a:t>Motivated staff</a:t>
            </a:r>
          </a:p>
        </p:txBody>
      </p:sp>
      <p:sp>
        <p:nvSpPr>
          <p:cNvPr id="14" name="Oval 13">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living area with a building in the background&#10;&#10;Description automatically generated">
            <a:extLst>
              <a:ext uri="{FF2B5EF4-FFF2-40B4-BE49-F238E27FC236}">
                <a16:creationId xmlns:a16="http://schemas.microsoft.com/office/drawing/2014/main" id="{1667EC7C-8E58-4C23-BBC2-507500A9F11E}"/>
              </a:ext>
            </a:extLst>
          </p:cNvPr>
          <p:cNvPicPr>
            <a:picLocks noChangeAspect="1"/>
          </p:cNvPicPr>
          <p:nvPr/>
        </p:nvPicPr>
        <p:blipFill rotWithShape="1">
          <a:blip r:embed="rId2">
            <a:extLst>
              <a:ext uri="{28A0092B-C50C-407E-A947-70E740481C1C}">
                <a14:useLocalDpi xmlns:a14="http://schemas.microsoft.com/office/drawing/2010/main" val="0"/>
              </a:ext>
            </a:extLst>
          </a:blip>
          <a:srcRect l="23327" r="1669" b="-4"/>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9" name="Picture 8" descr="A dining table&#10;&#10;Description automatically generated">
            <a:extLst>
              <a:ext uri="{FF2B5EF4-FFF2-40B4-BE49-F238E27FC236}">
                <a16:creationId xmlns:a16="http://schemas.microsoft.com/office/drawing/2014/main" id="{CECC2060-4A9B-48CC-ABAF-32886BC00D7E}"/>
              </a:ext>
            </a:extLst>
          </p:cNvPr>
          <p:cNvPicPr>
            <a:picLocks noChangeAspect="1"/>
          </p:cNvPicPr>
          <p:nvPr/>
        </p:nvPicPr>
        <p:blipFill rotWithShape="1">
          <a:blip r:embed="rId3">
            <a:extLst>
              <a:ext uri="{28A0092B-C50C-407E-A947-70E740481C1C}">
                <a14:useLocalDpi xmlns:a14="http://schemas.microsoft.com/office/drawing/2010/main" val="0"/>
              </a:ext>
            </a:extLst>
          </a:blip>
          <a:srcRect l="272" r="23935" b="-1"/>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18" name="Freeform: Shape 17">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cake sitting on top of a table&#10;&#10;Description automatically generated">
            <a:extLst>
              <a:ext uri="{FF2B5EF4-FFF2-40B4-BE49-F238E27FC236}">
                <a16:creationId xmlns:a16="http://schemas.microsoft.com/office/drawing/2014/main" id="{3B71E2AC-F2E1-4E20-A36C-64F373E08062}"/>
              </a:ext>
            </a:extLst>
          </p:cNvPr>
          <p:cNvPicPr>
            <a:picLocks noChangeAspect="1"/>
          </p:cNvPicPr>
          <p:nvPr/>
        </p:nvPicPr>
        <p:blipFill rotWithShape="1">
          <a:blip r:embed="rId4">
            <a:extLst>
              <a:ext uri="{28A0092B-C50C-407E-A947-70E740481C1C}">
                <a14:useLocalDpi xmlns:a14="http://schemas.microsoft.com/office/drawing/2010/main" val="0"/>
              </a:ext>
            </a:extLst>
          </a:blip>
          <a:srcRect l="14485" r="8248" b="3"/>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392491221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E3F622-E782-4390-B117-6106645D8748}"/>
              </a:ext>
            </a:extLst>
          </p:cNvPr>
          <p:cNvSpPr>
            <a:spLocks noGrp="1"/>
          </p:cNvSpPr>
          <p:nvPr>
            <p:ph type="title"/>
          </p:nvPr>
        </p:nvSpPr>
        <p:spPr>
          <a:xfrm>
            <a:off x="6421700" y="713232"/>
            <a:ext cx="5154168" cy="1197864"/>
          </a:xfrm>
        </p:spPr>
        <p:txBody>
          <a:bodyPr>
            <a:normAutofit/>
          </a:bodyPr>
          <a:lstStyle/>
          <a:p>
            <a:r>
              <a:rPr lang="en-GB">
                <a:latin typeface="Arial" panose="020B0604020202020204" pitchFamily="34" charset="0"/>
                <a:cs typeface="Arial" panose="020B0604020202020204" pitchFamily="34" charset="0"/>
              </a:rPr>
              <a:t>Customers service</a:t>
            </a:r>
          </a:p>
        </p:txBody>
      </p:sp>
      <p:pic>
        <p:nvPicPr>
          <p:cNvPr id="5" name="Picture 4" descr="A picture containing toy, red&#10;&#10;Description automatically generated">
            <a:extLst>
              <a:ext uri="{FF2B5EF4-FFF2-40B4-BE49-F238E27FC236}">
                <a16:creationId xmlns:a16="http://schemas.microsoft.com/office/drawing/2014/main" id="{058A9F8C-915F-4C60-807E-8D1AB530DE20}"/>
              </a:ext>
            </a:extLst>
          </p:cNvPr>
          <p:cNvPicPr>
            <a:picLocks noChangeAspect="1"/>
          </p:cNvPicPr>
          <p:nvPr/>
        </p:nvPicPr>
        <p:blipFill rotWithShape="1">
          <a:blip r:embed="rId2">
            <a:extLst>
              <a:ext uri="{28A0092B-C50C-407E-A947-70E740481C1C}">
                <a14:useLocalDpi xmlns:a14="http://schemas.microsoft.com/office/drawing/2010/main" val="0"/>
              </a:ext>
            </a:extLst>
          </a:blip>
          <a:srcRect l="9326" r="10548"/>
          <a:stretch/>
        </p:blipFill>
        <p:spPr>
          <a:xfrm>
            <a:off x="20" y="10"/>
            <a:ext cx="5495089" cy="6857990"/>
          </a:xfrm>
          <a:prstGeom prst="rect">
            <a:avLst/>
          </a:prstGeom>
        </p:spPr>
      </p:pic>
      <p:cxnSp>
        <p:nvCxnSpPr>
          <p:cNvPr id="15" name="Straight Connector 11">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05594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0551CB-8960-45C7-B6A4-CBF10CE5EFDC}"/>
              </a:ext>
            </a:extLst>
          </p:cNvPr>
          <p:cNvSpPr>
            <a:spLocks noGrp="1"/>
          </p:cNvSpPr>
          <p:nvPr>
            <p:ph idx="1"/>
          </p:nvPr>
        </p:nvSpPr>
        <p:spPr>
          <a:xfrm>
            <a:off x="6421700" y="2048256"/>
            <a:ext cx="5154168" cy="4123944"/>
          </a:xfrm>
        </p:spPr>
        <p:txBody>
          <a:bodyPr anchor="t">
            <a:normAutofit/>
          </a:bodyPr>
          <a:lstStyle/>
          <a:p>
            <a:pPr marL="0" indent="0">
              <a:buNone/>
            </a:pPr>
            <a:r>
              <a:rPr lang="en-GB" sz="1500" dirty="0">
                <a:latin typeface="Arial" panose="020B0604020202020204" pitchFamily="34" charset="0"/>
                <a:cs typeface="Arial" panose="020B0604020202020204" pitchFamily="34" charset="0"/>
              </a:rPr>
              <a:t>1. Delivery:</a:t>
            </a:r>
          </a:p>
          <a:p>
            <a:pPr marL="0" indent="0">
              <a:buNone/>
            </a:pPr>
            <a:r>
              <a:rPr lang="en-GB" sz="1500" dirty="0">
                <a:latin typeface="Arial" panose="020B0604020202020204" pitchFamily="34" charset="0"/>
                <a:cs typeface="Arial" panose="020B0604020202020204" pitchFamily="34" charset="0"/>
              </a:rPr>
              <a:t>-one of the best hotel in that region</a:t>
            </a:r>
          </a:p>
          <a:p>
            <a:pPr marL="0" indent="0">
              <a:buNone/>
            </a:pPr>
            <a:r>
              <a:rPr lang="en-GB" sz="1500" dirty="0">
                <a:latin typeface="Arial" panose="020B0604020202020204" pitchFamily="34" charset="0"/>
                <a:cs typeface="Arial" panose="020B0604020202020204" pitchFamily="34" charset="0"/>
              </a:rPr>
              <a:t>-know how to deliver the services from the beginning</a:t>
            </a:r>
          </a:p>
          <a:p>
            <a:pPr marL="0" indent="0">
              <a:buNone/>
            </a:pPr>
            <a:r>
              <a:rPr lang="en-GB" sz="1500" dirty="0">
                <a:latin typeface="Arial" panose="020B0604020202020204" pitchFamily="34" charset="0"/>
                <a:cs typeface="Arial" panose="020B0604020202020204" pitchFamily="34" charset="0"/>
              </a:rPr>
              <a:t>2. Quality:</a:t>
            </a:r>
          </a:p>
          <a:p>
            <a:pPr>
              <a:buFontTx/>
              <a:buChar char="-"/>
            </a:pPr>
            <a:r>
              <a:rPr lang="en-GB" sz="1500" dirty="0">
                <a:latin typeface="Arial" panose="020B0604020202020204" pitchFamily="34" charset="0"/>
                <a:cs typeface="Arial" panose="020B0604020202020204" pitchFamily="34" charset="0"/>
              </a:rPr>
              <a:t>They know how to treat the guests and the quality of the services is at high standards.</a:t>
            </a:r>
          </a:p>
          <a:p>
            <a:pPr>
              <a:buFontTx/>
              <a:buChar char="-"/>
            </a:pPr>
            <a:r>
              <a:rPr lang="en-GB" sz="1500" dirty="0">
                <a:latin typeface="Arial" panose="020B0604020202020204" pitchFamily="34" charset="0"/>
                <a:cs typeface="Arial" panose="020B0604020202020204" pitchFamily="34" charset="0"/>
              </a:rPr>
              <a:t>Reading the feedbacks of the guests and take attitude</a:t>
            </a:r>
          </a:p>
          <a:p>
            <a:pPr>
              <a:buFontTx/>
              <a:buChar char="-"/>
            </a:pPr>
            <a:r>
              <a:rPr lang="en-GB" sz="1500" dirty="0">
                <a:latin typeface="Arial" panose="020B0604020202020204" pitchFamily="34" charset="0"/>
                <a:cs typeface="Arial" panose="020B0604020202020204" pitchFamily="34" charset="0"/>
              </a:rPr>
              <a:t>Treat all the guests as a VIP </a:t>
            </a:r>
          </a:p>
          <a:p>
            <a:pPr marL="0" indent="0">
              <a:buNone/>
            </a:pPr>
            <a:r>
              <a:rPr lang="en-GB" sz="1500" dirty="0">
                <a:latin typeface="Arial" panose="020B0604020202020204" pitchFamily="34" charset="0"/>
                <a:cs typeface="Arial" panose="020B0604020202020204" pitchFamily="34" charset="0"/>
              </a:rPr>
              <a:t>3. Setting:</a:t>
            </a:r>
          </a:p>
          <a:p>
            <a:pPr marL="0" indent="0">
              <a:buNone/>
            </a:pPr>
            <a:r>
              <a:rPr lang="en-GB" sz="1500" dirty="0">
                <a:latin typeface="Arial" panose="020B0604020202020204" pitchFamily="34" charset="0"/>
                <a:cs typeface="Arial" panose="020B0604020202020204" pitchFamily="34" charset="0"/>
              </a:rPr>
              <a:t>-the architecture that is amazing, different types of food, of party’s, trips every day </a:t>
            </a:r>
          </a:p>
          <a:p>
            <a:pPr marL="0" indent="0">
              <a:buNone/>
            </a:pPr>
            <a:r>
              <a:rPr lang="en-GB" sz="1500" dirty="0">
                <a:latin typeface="Arial" panose="020B0604020202020204" pitchFamily="34" charset="0"/>
                <a:cs typeface="Arial" panose="020B0604020202020204" pitchFamily="34" charset="0"/>
              </a:rPr>
              <a:t>-outdoor bars near the pools</a:t>
            </a:r>
          </a:p>
          <a:p>
            <a:pPr marL="0" indent="0">
              <a:buNone/>
            </a:pPr>
            <a:r>
              <a:rPr lang="en-GB" sz="1500" dirty="0">
                <a:latin typeface="Arial" panose="020B0604020202020204" pitchFamily="34" charset="0"/>
                <a:cs typeface="Arial" panose="020B0604020202020204" pitchFamily="34" charset="0"/>
              </a:rPr>
              <a:t>-sports activities</a:t>
            </a:r>
          </a:p>
        </p:txBody>
      </p:sp>
    </p:spTree>
    <p:extLst>
      <p:ext uri="{BB962C8B-B14F-4D97-AF65-F5344CB8AC3E}">
        <p14:creationId xmlns:p14="http://schemas.microsoft.com/office/powerpoint/2010/main" val="32241818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6E64D0-5B7D-4B0F-A20E-2B825FA20096}"/>
              </a:ext>
            </a:extLst>
          </p:cNvPr>
          <p:cNvSpPr>
            <a:spLocks noGrp="1"/>
          </p:cNvSpPr>
          <p:nvPr>
            <p:ph type="title"/>
          </p:nvPr>
        </p:nvSpPr>
        <p:spPr>
          <a:xfrm>
            <a:off x="841248" y="713232"/>
            <a:ext cx="5154168" cy="1197864"/>
          </a:xfrm>
        </p:spPr>
        <p:txBody>
          <a:bodyPr>
            <a:normAutofit/>
          </a:bodyPr>
          <a:lstStyle/>
          <a:p>
            <a:r>
              <a:rPr lang="en-GB" sz="3700" dirty="0">
                <a:latin typeface="Arial" panose="020B0604020202020204" pitchFamily="34" charset="0"/>
                <a:cs typeface="Arial" panose="020B0604020202020204" pitchFamily="34" charset="0"/>
              </a:rPr>
              <a:t>Guest Service Experience</a:t>
            </a:r>
          </a:p>
        </p:txBody>
      </p:sp>
      <p:cxnSp>
        <p:nvCxnSpPr>
          <p:cNvPr id="12" name="Straight Connector 11">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831087"/>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CF2F52-C1D9-47EA-A99F-F276BE7F0ABD}"/>
              </a:ext>
            </a:extLst>
          </p:cNvPr>
          <p:cNvSpPr>
            <a:spLocks noGrp="1"/>
          </p:cNvSpPr>
          <p:nvPr>
            <p:ph idx="1"/>
          </p:nvPr>
        </p:nvSpPr>
        <p:spPr>
          <a:xfrm>
            <a:off x="841248" y="2048256"/>
            <a:ext cx="5154168" cy="4123944"/>
          </a:xfrm>
        </p:spPr>
        <p:txBody>
          <a:bodyPr anchor="t">
            <a:normAutofit/>
          </a:bodyPr>
          <a:lstStyle/>
          <a:p>
            <a:pPr algn="just"/>
            <a:r>
              <a:rPr lang="en-GB" sz="1500" dirty="0">
                <a:latin typeface="Arial" panose="020B0604020202020204" pitchFamily="34" charset="0"/>
                <a:cs typeface="Arial" panose="020B0604020202020204" pitchFamily="34" charset="0"/>
              </a:rPr>
              <a:t>My experience in this hotel was amazing, relaxing and unique. Was the first time when we were in Greece and since from the airport everything was going smoothie. From the hotel they sent a car for us. At the entrance in the reception, a manager came and told us HI, and wished us to have an amazing holiday. The check in was quick and easy. The room was white, spacious, with balcony and all the utilities that wee needed. The breakfast was delicious and it is easy to say that they know how to treat their guests. We felt specials, important to them and all the employees were smiling all the time. We stayed 4 days there, and for definitely we will go back. Everything is clean, the bed is soft, good food, good music, and a lot of extra activities. I was at Spa and my partner was at Gym and was free. All the employees had special uniforms and when you talk with them, they are looking into your eyes and talk very politely. It is a great place for relax and enjoy the views. </a:t>
            </a:r>
          </a:p>
        </p:txBody>
      </p:sp>
      <p:pic>
        <p:nvPicPr>
          <p:cNvPr id="5" name="Picture 4" descr="A person wearing glasses and smiling at the camera&#10;&#10;Description automatically generated">
            <a:extLst>
              <a:ext uri="{FF2B5EF4-FFF2-40B4-BE49-F238E27FC236}">
                <a16:creationId xmlns:a16="http://schemas.microsoft.com/office/drawing/2014/main" id="{86EEA0BD-9B35-487F-950A-017A9CAAFB6B}"/>
              </a:ext>
            </a:extLst>
          </p:cNvPr>
          <p:cNvPicPr>
            <a:picLocks noChangeAspect="1"/>
          </p:cNvPicPr>
          <p:nvPr/>
        </p:nvPicPr>
        <p:blipFill rotWithShape="1">
          <a:blip r:embed="rId2">
            <a:extLst>
              <a:ext uri="{28A0092B-C50C-407E-A947-70E740481C1C}">
                <a14:useLocalDpi xmlns:a14="http://schemas.microsoft.com/office/drawing/2010/main" val="0"/>
              </a:ext>
            </a:extLst>
          </a:blip>
          <a:srcRect b="6399"/>
          <a:stretch/>
        </p:blipFill>
        <p:spPr>
          <a:xfrm>
            <a:off x="6696891" y="10"/>
            <a:ext cx="5495109" cy="6857990"/>
          </a:xfrm>
          <a:prstGeom prst="rect">
            <a:avLst/>
          </a:prstGeom>
        </p:spPr>
      </p:pic>
    </p:spTree>
    <p:extLst>
      <p:ext uri="{BB962C8B-B14F-4D97-AF65-F5344CB8AC3E}">
        <p14:creationId xmlns:p14="http://schemas.microsoft.com/office/powerpoint/2010/main" val="7404552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1">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A2C7312-ECAE-4DE2-AE18-9BA41776A4E6}"/>
              </a:ext>
            </a:extLst>
          </p:cNvPr>
          <p:cNvSpPr>
            <a:spLocks noGrp="1"/>
          </p:cNvSpPr>
          <p:nvPr>
            <p:ph type="title"/>
          </p:nvPr>
        </p:nvSpPr>
        <p:spPr>
          <a:xfrm>
            <a:off x="1179576" y="822960"/>
            <a:ext cx="9829800" cy="1325880"/>
          </a:xfrm>
        </p:spPr>
        <p:txBody>
          <a:bodyPr>
            <a:normAutofit/>
          </a:bodyPr>
          <a:lstStyle/>
          <a:p>
            <a:pPr algn="ctr"/>
            <a:r>
              <a:rPr lang="en-GB" sz="4000">
                <a:solidFill>
                  <a:srgbClr val="FFFFFF"/>
                </a:solidFill>
                <a:latin typeface="Arial" panose="020B0604020202020204" pitchFamily="34" charset="0"/>
                <a:cs typeface="Arial" panose="020B0604020202020204" pitchFamily="34" charset="0"/>
              </a:rPr>
              <a:t>Disney Service Model </a:t>
            </a:r>
          </a:p>
        </p:txBody>
      </p:sp>
      <p:sp>
        <p:nvSpPr>
          <p:cNvPr id="3" name="Content Placeholder 2">
            <a:extLst>
              <a:ext uri="{FF2B5EF4-FFF2-40B4-BE49-F238E27FC236}">
                <a16:creationId xmlns:a16="http://schemas.microsoft.com/office/drawing/2014/main" id="{2855ED01-8619-4AFB-BE68-65F08F484732}"/>
              </a:ext>
            </a:extLst>
          </p:cNvPr>
          <p:cNvSpPr>
            <a:spLocks noGrp="1"/>
          </p:cNvSpPr>
          <p:nvPr>
            <p:ph idx="1"/>
          </p:nvPr>
        </p:nvSpPr>
        <p:spPr>
          <a:xfrm>
            <a:off x="804672" y="2827419"/>
            <a:ext cx="5126896" cy="3227626"/>
          </a:xfrm>
        </p:spPr>
        <p:txBody>
          <a:bodyPr anchor="ctr">
            <a:normAutofit/>
          </a:bodyPr>
          <a:lstStyle/>
          <a:p>
            <a:pPr algn="just"/>
            <a:r>
              <a:rPr lang="en-GB" sz="1800" dirty="0">
                <a:solidFill>
                  <a:srgbClr val="000000"/>
                </a:solidFill>
                <a:latin typeface="Arial" panose="020B0604020202020204" pitchFamily="34" charset="0"/>
                <a:cs typeface="Arial" panose="020B0604020202020204" pitchFamily="34" charset="0"/>
              </a:rPr>
              <a:t>     In this hotel they apply the Disney model. All the employees were </a:t>
            </a:r>
            <a:r>
              <a:rPr lang="en-GB" sz="1800" b="1" dirty="0">
                <a:solidFill>
                  <a:srgbClr val="000000"/>
                </a:solidFill>
                <a:latin typeface="Arial" panose="020B0604020202020204" pitchFamily="34" charset="0"/>
                <a:cs typeface="Arial" panose="020B0604020202020204" pitchFamily="34" charset="0"/>
              </a:rPr>
              <a:t>S</a:t>
            </a:r>
            <a:r>
              <a:rPr lang="en-GB" sz="1800" dirty="0">
                <a:solidFill>
                  <a:srgbClr val="000000"/>
                </a:solidFill>
                <a:latin typeface="Arial" panose="020B0604020202020204" pitchFamily="34" charset="0"/>
                <a:cs typeface="Arial" panose="020B0604020202020204" pitchFamily="34" charset="0"/>
              </a:rPr>
              <a:t>miling  and the </a:t>
            </a:r>
            <a:r>
              <a:rPr lang="en-GB" sz="1800" b="1" dirty="0">
                <a:solidFill>
                  <a:srgbClr val="000000"/>
                </a:solidFill>
                <a:latin typeface="Arial" panose="020B0604020202020204" pitchFamily="34" charset="0"/>
                <a:cs typeface="Arial" panose="020B0604020202020204" pitchFamily="34" charset="0"/>
              </a:rPr>
              <a:t>E</a:t>
            </a:r>
            <a:r>
              <a:rPr lang="en-GB" sz="1800" dirty="0">
                <a:solidFill>
                  <a:srgbClr val="000000"/>
                </a:solidFill>
                <a:latin typeface="Arial" panose="020B0604020202020204" pitchFamily="34" charset="0"/>
                <a:cs typeface="Arial" panose="020B0604020202020204" pitchFamily="34" charset="0"/>
              </a:rPr>
              <a:t>ye contact was present all the time, showed us </a:t>
            </a:r>
            <a:r>
              <a:rPr lang="en-GB" sz="1800" b="1" dirty="0">
                <a:solidFill>
                  <a:srgbClr val="000000"/>
                </a:solidFill>
                <a:latin typeface="Arial" panose="020B0604020202020204" pitchFamily="34" charset="0"/>
                <a:cs typeface="Arial" panose="020B0604020202020204" pitchFamily="34" charset="0"/>
              </a:rPr>
              <a:t>R</a:t>
            </a:r>
            <a:r>
              <a:rPr lang="en-GB" sz="1800" dirty="0">
                <a:solidFill>
                  <a:srgbClr val="000000"/>
                </a:solidFill>
                <a:latin typeface="Arial" panose="020B0604020202020204" pitchFamily="34" charset="0"/>
                <a:cs typeface="Arial" panose="020B0604020202020204" pitchFamily="34" charset="0"/>
              </a:rPr>
              <a:t>espect and confidence, the </a:t>
            </a:r>
            <a:r>
              <a:rPr lang="en-GB" sz="1800" b="1" dirty="0">
                <a:solidFill>
                  <a:srgbClr val="000000"/>
                </a:solidFill>
                <a:latin typeface="Arial" panose="020B0604020202020204" pitchFamily="34" charset="0"/>
                <a:cs typeface="Arial" panose="020B0604020202020204" pitchFamily="34" charset="0"/>
              </a:rPr>
              <a:t>V</a:t>
            </a:r>
            <a:r>
              <a:rPr lang="en-GB" sz="1800" dirty="0">
                <a:solidFill>
                  <a:srgbClr val="000000"/>
                </a:solidFill>
                <a:latin typeface="Arial" panose="020B0604020202020204" pitchFamily="34" charset="0"/>
                <a:cs typeface="Arial" panose="020B0604020202020204" pitchFamily="34" charset="0"/>
              </a:rPr>
              <a:t>alue of magic, feeling unique was there. The employees were the first </a:t>
            </a:r>
            <a:r>
              <a:rPr lang="en-GB" sz="1800" b="1" dirty="0">
                <a:solidFill>
                  <a:srgbClr val="000000"/>
                </a:solidFill>
                <a:latin typeface="Arial" panose="020B0604020202020204" pitchFamily="34" charset="0"/>
                <a:cs typeface="Arial" panose="020B0604020202020204" pitchFamily="34" charset="0"/>
              </a:rPr>
              <a:t>I</a:t>
            </a:r>
            <a:r>
              <a:rPr lang="en-GB" sz="1800" dirty="0">
                <a:solidFill>
                  <a:srgbClr val="000000"/>
                </a:solidFill>
                <a:latin typeface="Arial" panose="020B0604020202020204" pitchFamily="34" charset="0"/>
                <a:cs typeface="Arial" panose="020B0604020202020204" pitchFamily="34" charset="0"/>
              </a:rPr>
              <a:t>nitiators of contact with us, during the entire discussion. Also, when we had problems, small problems with the sink, they were very </a:t>
            </a:r>
            <a:r>
              <a:rPr lang="en-GB" sz="1800" b="1" dirty="0">
                <a:solidFill>
                  <a:srgbClr val="000000"/>
                </a:solidFill>
                <a:latin typeface="Arial" panose="020B0604020202020204" pitchFamily="34" charset="0"/>
                <a:cs typeface="Arial" panose="020B0604020202020204" pitchFamily="34" charset="0"/>
              </a:rPr>
              <a:t>C</a:t>
            </a:r>
            <a:r>
              <a:rPr lang="en-GB" sz="1800" dirty="0">
                <a:solidFill>
                  <a:srgbClr val="000000"/>
                </a:solidFill>
                <a:latin typeface="Arial" panose="020B0604020202020204" pitchFamily="34" charset="0"/>
                <a:cs typeface="Arial" panose="020B0604020202020204" pitchFamily="34" charset="0"/>
              </a:rPr>
              <a:t>reative and fast to find solutions. They moved us from that room. All the time, the conversation was </a:t>
            </a:r>
            <a:r>
              <a:rPr lang="en-GB" sz="1800" b="1" dirty="0">
                <a:solidFill>
                  <a:srgbClr val="000000"/>
                </a:solidFill>
                <a:latin typeface="Arial" panose="020B0604020202020204" pitchFamily="34" charset="0"/>
                <a:cs typeface="Arial" panose="020B0604020202020204" pitchFamily="34" charset="0"/>
              </a:rPr>
              <a:t>E</a:t>
            </a:r>
            <a:r>
              <a:rPr lang="en-GB" sz="1800" dirty="0">
                <a:solidFill>
                  <a:srgbClr val="000000"/>
                </a:solidFill>
                <a:latin typeface="Arial" panose="020B0604020202020204" pitchFamily="34" charset="0"/>
                <a:cs typeface="Arial" panose="020B0604020202020204" pitchFamily="34" charset="0"/>
              </a:rPr>
              <a:t>nding with thank you from our part. </a:t>
            </a:r>
          </a:p>
        </p:txBody>
      </p:sp>
      <p:pic>
        <p:nvPicPr>
          <p:cNvPr id="5" name="Picture 4" descr="A screenshot of a cell phone&#10;&#10;Description automatically generated">
            <a:extLst>
              <a:ext uri="{FF2B5EF4-FFF2-40B4-BE49-F238E27FC236}">
                <a16:creationId xmlns:a16="http://schemas.microsoft.com/office/drawing/2014/main" id="{86D6015E-A835-42A8-82C5-14BB84A720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1836" y="2837712"/>
            <a:ext cx="4289777" cy="3217333"/>
          </a:xfrm>
          <a:prstGeom prst="rect">
            <a:avLst/>
          </a:prstGeom>
        </p:spPr>
      </p:pic>
    </p:spTree>
    <p:extLst>
      <p:ext uri="{BB962C8B-B14F-4D97-AF65-F5344CB8AC3E}">
        <p14:creationId xmlns:p14="http://schemas.microsoft.com/office/powerpoint/2010/main" val="241624166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dining room table&#10;&#10;Description automatically generated">
            <a:extLst>
              <a:ext uri="{FF2B5EF4-FFF2-40B4-BE49-F238E27FC236}">
                <a16:creationId xmlns:a16="http://schemas.microsoft.com/office/drawing/2014/main" id="{17AE1147-5B07-4BA0-8F8C-88DDA6BEE64B}"/>
              </a:ext>
            </a:extLst>
          </p:cNvPr>
          <p:cNvPicPr>
            <a:picLocks noChangeAspect="1"/>
          </p:cNvPicPr>
          <p:nvPr/>
        </p:nvPicPr>
        <p:blipFill rotWithShape="1">
          <a:blip r:embed="rId2">
            <a:duotone>
              <a:prstClr val="black"/>
              <a:schemeClr val="tx2">
                <a:tint val="45000"/>
                <a:satMod val="400000"/>
              </a:schemeClr>
            </a:duotone>
            <a:alphaModFix amt="35000"/>
            <a:extLst>
              <a:ext uri="{28A0092B-C50C-407E-A947-70E740481C1C}">
                <a14:useLocalDpi xmlns:a14="http://schemas.microsoft.com/office/drawing/2010/main" val="0"/>
              </a:ext>
            </a:extLst>
          </a:blip>
          <a:srcRect l="2579" r="9839" b="1"/>
          <a:stretch/>
        </p:blipFill>
        <p:spPr>
          <a:xfrm>
            <a:off x="0" y="-149908"/>
            <a:ext cx="12192000" cy="6855958"/>
          </a:xfrm>
          <a:prstGeom prst="rect">
            <a:avLst/>
          </a:prstGeom>
        </p:spPr>
      </p:pic>
      <p:sp>
        <p:nvSpPr>
          <p:cNvPr id="2" name="Title 1">
            <a:extLst>
              <a:ext uri="{FF2B5EF4-FFF2-40B4-BE49-F238E27FC236}">
                <a16:creationId xmlns:a16="http://schemas.microsoft.com/office/drawing/2014/main" id="{06294B45-84DC-4278-82D2-C423792801F3}"/>
              </a:ext>
            </a:extLst>
          </p:cNvPr>
          <p:cNvSpPr>
            <a:spLocks noGrp="1"/>
          </p:cNvSpPr>
          <p:nvPr>
            <p:ph type="title"/>
          </p:nvPr>
        </p:nvSpPr>
        <p:spPr>
          <a:xfrm>
            <a:off x="4894729" y="940723"/>
            <a:ext cx="6713823" cy="1325563"/>
          </a:xfrm>
        </p:spPr>
        <p:txBody>
          <a:bodyPr vert="horz" lIns="91440" tIns="45720" rIns="91440" bIns="45720" rtlCol="0" anchor="ctr">
            <a:normAutofit/>
          </a:bodyPr>
          <a:lstStyle/>
          <a:p>
            <a:r>
              <a:rPr lang="en-US" kern="1200">
                <a:solidFill>
                  <a:schemeClr val="tx1"/>
                </a:solidFill>
                <a:latin typeface="+mj-lt"/>
                <a:ea typeface="+mj-ea"/>
                <a:cs typeface="+mj-cs"/>
              </a:rPr>
              <a:t>Conclusion </a:t>
            </a:r>
          </a:p>
        </p:txBody>
      </p:sp>
      <p:sp>
        <p:nvSpPr>
          <p:cNvPr id="20" name="Freeform: Shape 19">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Oval 23">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16302" y="2496668"/>
            <a:ext cx="3163824" cy="3163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tree in a park&#10;&#10;Description automatically generated">
            <a:extLst>
              <a:ext uri="{FF2B5EF4-FFF2-40B4-BE49-F238E27FC236}">
                <a16:creationId xmlns:a16="http://schemas.microsoft.com/office/drawing/2014/main" id="{E8B1540E-29DF-47CB-9F2B-177D5FB2ABF4}"/>
              </a:ext>
            </a:extLst>
          </p:cNvPr>
          <p:cNvPicPr>
            <a:picLocks noChangeAspect="1"/>
          </p:cNvPicPr>
          <p:nvPr/>
        </p:nvPicPr>
        <p:blipFill rotWithShape="1">
          <a:blip r:embed="rId3">
            <a:extLst>
              <a:ext uri="{28A0092B-C50C-407E-A947-70E740481C1C}">
                <a14:useLocalDpi xmlns:a14="http://schemas.microsoft.com/office/drawing/2010/main" val="0"/>
              </a:ext>
            </a:extLst>
          </a:blip>
          <a:srcRect l="18185" r="32565"/>
          <a:stretch/>
        </p:blipFill>
        <p:spPr>
          <a:xfrm>
            <a:off x="3580894" y="2661260"/>
            <a:ext cx="2834640" cy="283464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5" name="Picture 14" descr="A beach with a mountain in the background&#10;&#10;Description automatically generated">
            <a:extLst>
              <a:ext uri="{FF2B5EF4-FFF2-40B4-BE49-F238E27FC236}">
                <a16:creationId xmlns:a16="http://schemas.microsoft.com/office/drawing/2014/main" id="{1D7EDBE1-6FA5-4CD8-A995-8BA21D7C79FA}"/>
              </a:ext>
            </a:extLst>
          </p:cNvPr>
          <p:cNvPicPr>
            <a:picLocks noChangeAspect="1"/>
          </p:cNvPicPr>
          <p:nvPr/>
        </p:nvPicPr>
        <p:blipFill rotWithShape="1">
          <a:blip r:embed="rId4">
            <a:extLst>
              <a:ext uri="{28A0092B-C50C-407E-A947-70E740481C1C}">
                <a14:useLocalDpi xmlns:a14="http://schemas.microsoft.com/office/drawing/2010/main" val="0"/>
              </a:ext>
            </a:extLst>
          </a:blip>
          <a:srcRect l="32769" r="9470"/>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11" name="Picture 10" descr="A kitchen with an island in the middle of a room&#10;&#10;Description automatically generated">
            <a:extLst>
              <a:ext uri="{FF2B5EF4-FFF2-40B4-BE49-F238E27FC236}">
                <a16:creationId xmlns:a16="http://schemas.microsoft.com/office/drawing/2014/main" id="{147DF585-E65A-4CF6-B101-840F02AD74B6}"/>
              </a:ext>
            </a:extLst>
          </p:cNvPr>
          <p:cNvPicPr>
            <a:picLocks noChangeAspect="1"/>
          </p:cNvPicPr>
          <p:nvPr/>
        </p:nvPicPr>
        <p:blipFill rotWithShape="1">
          <a:blip r:embed="rId5">
            <a:extLst>
              <a:ext uri="{28A0092B-C50C-407E-A947-70E740481C1C}">
                <a14:useLocalDpi xmlns:a14="http://schemas.microsoft.com/office/drawing/2010/main" val="0"/>
              </a:ext>
            </a:extLst>
          </a:blip>
          <a:srcRect l="18983" r="26510" b="1"/>
          <a:stretch/>
        </p:blipFill>
        <p:spPr>
          <a:xfrm>
            <a:off x="4828"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4" name="Oval 3">
            <a:extLst>
              <a:ext uri="{FF2B5EF4-FFF2-40B4-BE49-F238E27FC236}">
                <a16:creationId xmlns:a16="http://schemas.microsoft.com/office/drawing/2014/main" id="{B8595882-F570-43B4-9A8B-83ABD4804720}"/>
              </a:ext>
            </a:extLst>
          </p:cNvPr>
          <p:cNvSpPr/>
          <p:nvPr/>
        </p:nvSpPr>
        <p:spPr>
          <a:xfrm>
            <a:off x="6741239" y="2049571"/>
            <a:ext cx="5235901" cy="40664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500" dirty="0">
                <a:solidFill>
                  <a:schemeClr val="tx1"/>
                </a:solidFill>
              </a:rPr>
              <a:t>-Restaurant with different types of food</a:t>
            </a:r>
          </a:p>
          <a:p>
            <a:pPr indent="-228600">
              <a:lnSpc>
                <a:spcPct val="90000"/>
              </a:lnSpc>
              <a:spcAft>
                <a:spcPts val="600"/>
              </a:spcAft>
              <a:buFont typeface="Arial" panose="020B0604020202020204" pitchFamily="34" charset="0"/>
              <a:buChar char="•"/>
            </a:pPr>
            <a:r>
              <a:rPr lang="en-US" sz="1500" dirty="0">
                <a:solidFill>
                  <a:schemeClr val="tx1"/>
                </a:solidFill>
              </a:rPr>
              <a:t>-Plenty activities</a:t>
            </a:r>
          </a:p>
          <a:p>
            <a:pPr indent="-228600">
              <a:lnSpc>
                <a:spcPct val="90000"/>
              </a:lnSpc>
              <a:spcAft>
                <a:spcPts val="600"/>
              </a:spcAft>
              <a:buFont typeface="Arial" panose="020B0604020202020204" pitchFamily="34" charset="0"/>
              <a:buChar char="•"/>
            </a:pPr>
            <a:r>
              <a:rPr lang="en-US" sz="1500" dirty="0">
                <a:solidFill>
                  <a:schemeClr val="tx1"/>
                </a:solidFill>
              </a:rPr>
              <a:t>-Perfect for families,</a:t>
            </a:r>
          </a:p>
          <a:p>
            <a:pPr indent="-228600">
              <a:lnSpc>
                <a:spcPct val="90000"/>
              </a:lnSpc>
              <a:spcAft>
                <a:spcPts val="600"/>
              </a:spcAft>
              <a:buFont typeface="Arial" panose="020B0604020202020204" pitchFamily="34" charset="0"/>
              <a:buChar char="•"/>
            </a:pPr>
            <a:r>
              <a:rPr lang="en-US" sz="1500" dirty="0">
                <a:solidFill>
                  <a:schemeClr val="tx1"/>
                </a:solidFill>
              </a:rPr>
              <a:t>Honeymoon</a:t>
            </a:r>
          </a:p>
          <a:p>
            <a:pPr indent="-228600">
              <a:lnSpc>
                <a:spcPct val="90000"/>
              </a:lnSpc>
              <a:spcAft>
                <a:spcPts val="600"/>
              </a:spcAft>
              <a:buFont typeface="Arial" panose="020B0604020202020204" pitchFamily="34" charset="0"/>
              <a:buChar char="•"/>
            </a:pPr>
            <a:r>
              <a:rPr lang="en-US" sz="1500" dirty="0">
                <a:solidFill>
                  <a:schemeClr val="tx1"/>
                </a:solidFill>
              </a:rPr>
              <a:t>-Unique experience in a beautiful place with astonishing views</a:t>
            </a:r>
          </a:p>
          <a:p>
            <a:pPr indent="-228600">
              <a:lnSpc>
                <a:spcPct val="90000"/>
              </a:lnSpc>
              <a:spcAft>
                <a:spcPts val="600"/>
              </a:spcAft>
              <a:buFont typeface="Arial" panose="020B0604020202020204" pitchFamily="34" charset="0"/>
              <a:buChar char="•"/>
            </a:pPr>
            <a:r>
              <a:rPr lang="en-US" sz="1500" dirty="0">
                <a:solidFill>
                  <a:schemeClr val="tx1"/>
                </a:solidFill>
              </a:rPr>
              <a:t>Amazing employees, motivate and dedicate</a:t>
            </a:r>
          </a:p>
        </p:txBody>
      </p:sp>
    </p:spTree>
    <p:extLst>
      <p:ext uri="{BB962C8B-B14F-4D97-AF65-F5344CB8AC3E}">
        <p14:creationId xmlns:p14="http://schemas.microsoft.com/office/powerpoint/2010/main" val="960168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dining room table&#10;&#10;Description automatically generated">
            <a:extLst>
              <a:ext uri="{FF2B5EF4-FFF2-40B4-BE49-F238E27FC236}">
                <a16:creationId xmlns:a16="http://schemas.microsoft.com/office/drawing/2014/main" id="{611E1967-9007-45BA-96A1-CC30018498B0}"/>
              </a:ext>
            </a:extLst>
          </p:cNvPr>
          <p:cNvPicPr>
            <a:picLocks noChangeAspect="1"/>
          </p:cNvPicPr>
          <p:nvPr/>
        </p:nvPicPr>
        <p:blipFill rotWithShape="1">
          <a:blip r:embed="rId2">
            <a:duotone>
              <a:prstClr val="black"/>
              <a:schemeClr val="tx2">
                <a:tint val="45000"/>
                <a:satMod val="400000"/>
              </a:schemeClr>
            </a:duotone>
            <a:alphaModFix amt="35000"/>
            <a:extLst>
              <a:ext uri="{28A0092B-C50C-407E-A947-70E740481C1C}">
                <a14:useLocalDpi xmlns:a14="http://schemas.microsoft.com/office/drawing/2010/main" val="0"/>
              </a:ext>
            </a:extLst>
          </a:blip>
          <a:srcRect t="1650" b="10485"/>
          <a:stretch/>
        </p:blipFill>
        <p:spPr>
          <a:xfrm>
            <a:off x="-19" y="10"/>
            <a:ext cx="12192000" cy="6855948"/>
          </a:xfrm>
          <a:prstGeom prst="rect">
            <a:avLst/>
          </a:prstGeom>
        </p:spPr>
      </p:pic>
      <p:sp>
        <p:nvSpPr>
          <p:cNvPr id="2" name="Title 1">
            <a:extLst>
              <a:ext uri="{FF2B5EF4-FFF2-40B4-BE49-F238E27FC236}">
                <a16:creationId xmlns:a16="http://schemas.microsoft.com/office/drawing/2014/main" id="{FC504352-0E53-4B01-B83B-045EEFDA7446}"/>
              </a:ext>
            </a:extLst>
          </p:cNvPr>
          <p:cNvSpPr>
            <a:spLocks noGrp="1"/>
          </p:cNvSpPr>
          <p:nvPr>
            <p:ph type="title"/>
          </p:nvPr>
        </p:nvSpPr>
        <p:spPr>
          <a:xfrm>
            <a:off x="801098" y="1396289"/>
            <a:ext cx="5277333" cy="1325563"/>
          </a:xfrm>
        </p:spPr>
        <p:txBody>
          <a:bodyPr>
            <a:normAutofit/>
          </a:bodyPr>
          <a:lstStyle/>
          <a:p>
            <a:r>
              <a:rPr lang="en-GB">
                <a:latin typeface="Arial" panose="020B0604020202020204" pitchFamily="34" charset="0"/>
                <a:cs typeface="Arial" panose="020B0604020202020204" pitchFamily="34" charset="0"/>
              </a:rPr>
              <a:t>Findings </a:t>
            </a:r>
          </a:p>
        </p:txBody>
      </p:sp>
      <p:sp>
        <p:nvSpPr>
          <p:cNvPr id="3" name="Content Placeholder 2">
            <a:extLst>
              <a:ext uri="{FF2B5EF4-FFF2-40B4-BE49-F238E27FC236}">
                <a16:creationId xmlns:a16="http://schemas.microsoft.com/office/drawing/2014/main" id="{D50F3696-926F-4A55-BFF3-E76366196375}"/>
              </a:ext>
            </a:extLst>
          </p:cNvPr>
          <p:cNvSpPr>
            <a:spLocks noGrp="1"/>
          </p:cNvSpPr>
          <p:nvPr>
            <p:ph idx="1"/>
          </p:nvPr>
        </p:nvSpPr>
        <p:spPr>
          <a:xfrm>
            <a:off x="805543" y="2871982"/>
            <a:ext cx="5272888" cy="3181684"/>
          </a:xfrm>
        </p:spPr>
        <p:txBody>
          <a:bodyPr anchor="t">
            <a:normAutofit/>
          </a:bodyPr>
          <a:lstStyle/>
          <a:p>
            <a:r>
              <a:rPr lang="en-GB" sz="1800"/>
              <a:t>A lot of places to visit</a:t>
            </a:r>
          </a:p>
          <a:p>
            <a:r>
              <a:rPr lang="en-GB" sz="1800"/>
              <a:t>Babysitters</a:t>
            </a:r>
          </a:p>
          <a:p>
            <a:r>
              <a:rPr lang="en-GB" sz="1800"/>
              <a:t>Bars near the pools</a:t>
            </a:r>
          </a:p>
          <a:p>
            <a:r>
              <a:rPr lang="en-GB" sz="1800"/>
              <a:t>Playground for kids</a:t>
            </a:r>
          </a:p>
          <a:p>
            <a:r>
              <a:rPr lang="en-GB" sz="1800"/>
              <a:t>Happy staff and helpful </a:t>
            </a:r>
          </a:p>
        </p:txBody>
      </p:sp>
      <p:sp>
        <p:nvSpPr>
          <p:cNvPr id="16"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large pool of water&#10;&#10;Description automatically generated">
            <a:extLst>
              <a:ext uri="{FF2B5EF4-FFF2-40B4-BE49-F238E27FC236}">
                <a16:creationId xmlns:a16="http://schemas.microsoft.com/office/drawing/2014/main" id="{9946950E-A8E0-4FDC-A28E-FBD639ED2AC3}"/>
              </a:ext>
            </a:extLst>
          </p:cNvPr>
          <p:cNvPicPr>
            <a:picLocks noChangeAspect="1"/>
          </p:cNvPicPr>
          <p:nvPr/>
        </p:nvPicPr>
        <p:blipFill rotWithShape="1">
          <a:blip r:embed="rId3">
            <a:extLst>
              <a:ext uri="{28A0092B-C50C-407E-A947-70E740481C1C}">
                <a14:useLocalDpi xmlns:a14="http://schemas.microsoft.com/office/drawing/2010/main" val="0"/>
              </a:ext>
            </a:extLst>
          </a:blip>
          <a:srcRect l="24461" r="16447"/>
          <a:stretch/>
        </p:blipFill>
        <p:spPr>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306068631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B51E31F-0514-4762-937C-2F60E73700BD}"/>
              </a:ext>
            </a:extLst>
          </p:cNvPr>
          <p:cNvSpPr>
            <a:spLocks noGrp="1"/>
          </p:cNvSpPr>
          <p:nvPr>
            <p:ph idx="1"/>
          </p:nvPr>
        </p:nvSpPr>
        <p:spPr>
          <a:xfrm>
            <a:off x="838200" y="2536581"/>
            <a:ext cx="4936067" cy="3976645"/>
          </a:xfrm>
        </p:spPr>
        <p:txBody>
          <a:bodyPr>
            <a:normAutofit/>
          </a:bodyPr>
          <a:lstStyle/>
          <a:p>
            <a:r>
              <a:rPr lang="en-US" sz="1400" dirty="0">
                <a:latin typeface="Arial" panose="020B0604020202020204" pitchFamily="34" charset="0"/>
                <a:cs typeface="Arial" panose="020B0604020202020204" pitchFamily="34" charset="0"/>
              </a:rPr>
              <a:t>Bagdan, P., 2013. </a:t>
            </a:r>
            <a:r>
              <a:rPr lang="en-US" sz="1400" i="1" dirty="0">
                <a:latin typeface="Arial" panose="020B0604020202020204" pitchFamily="34" charset="0"/>
                <a:cs typeface="Arial" panose="020B0604020202020204" pitchFamily="34" charset="0"/>
              </a:rPr>
              <a:t>Guest Service In The Hospitality Industry</a:t>
            </a:r>
            <a:r>
              <a:rPr lang="en-US" sz="1400" dirty="0">
                <a:latin typeface="Arial" panose="020B0604020202020204" pitchFamily="34" charset="0"/>
                <a:cs typeface="Arial" panose="020B0604020202020204" pitchFamily="34" charset="0"/>
              </a:rPr>
              <a:t>. Hoboken, N.J: Wiley.</a:t>
            </a:r>
          </a:p>
          <a:p>
            <a:r>
              <a:rPr lang="en-US" sz="1400" dirty="0">
                <a:latin typeface="Arial" panose="020B0604020202020204" pitchFamily="34" charset="0"/>
                <a:cs typeface="Arial" panose="020B0604020202020204" pitchFamily="34" charset="0"/>
              </a:rPr>
              <a:t>Blunt, C., Hill-Wilson, M. and Ward, A., n.d. </a:t>
            </a:r>
            <a:r>
              <a:rPr lang="en-US" sz="1400" i="1" dirty="0">
                <a:latin typeface="Arial" panose="020B0604020202020204" pitchFamily="34" charset="0"/>
                <a:cs typeface="Arial" panose="020B0604020202020204" pitchFamily="34" charset="0"/>
              </a:rPr>
              <a:t>Delivering Effective Social Customer Service</a:t>
            </a:r>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Ford, R., Sturman, M. and Heaton, C. (2012). </a:t>
            </a:r>
            <a:r>
              <a:rPr lang="en-GB" sz="1400" i="1" dirty="0">
                <a:latin typeface="Arial" panose="020B0604020202020204" pitchFamily="34" charset="0"/>
                <a:cs typeface="Arial" panose="020B0604020202020204" pitchFamily="34" charset="0"/>
              </a:rPr>
              <a:t>Managing quality service in hospitality</a:t>
            </a:r>
            <a:r>
              <a:rPr lang="en-GB" sz="1400" dirty="0">
                <a:latin typeface="Arial" panose="020B0604020202020204" pitchFamily="34" charset="0"/>
                <a:cs typeface="Arial" panose="020B0604020202020204" pitchFamily="34" charset="0"/>
              </a:rPr>
              <a:t>. Clifton Park, N.Y.: Delmar, Cengage Learning</a:t>
            </a:r>
          </a:p>
          <a:p>
            <a:r>
              <a:rPr lang="en-US" sz="1400" dirty="0">
                <a:latin typeface="Arial" panose="020B0604020202020204" pitchFamily="34" charset="0"/>
                <a:cs typeface="Arial" panose="020B0604020202020204" pitchFamily="34" charset="0"/>
              </a:rPr>
              <a:t>Martin, W., 2009. </a:t>
            </a:r>
            <a:r>
              <a:rPr lang="en-US" sz="1400" i="1" dirty="0">
                <a:latin typeface="Arial" panose="020B0604020202020204" pitchFamily="34" charset="0"/>
                <a:cs typeface="Arial" panose="020B0604020202020204" pitchFamily="34" charset="0"/>
              </a:rPr>
              <a:t>Quality Customer Service</a:t>
            </a:r>
            <a:r>
              <a:rPr lang="en-US" sz="1400" dirty="0">
                <a:latin typeface="Arial" panose="020B0604020202020204" pitchFamily="34" charset="0"/>
                <a:cs typeface="Arial" panose="020B0604020202020204" pitchFamily="34" charset="0"/>
              </a:rPr>
              <a:t>. [Rochester, N.Y.]: Axzo Press</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Overton, R. (2007). </a:t>
            </a:r>
            <a:r>
              <a:rPr lang="en-GB" sz="1400" i="1" dirty="0">
                <a:latin typeface="Arial" panose="020B0604020202020204" pitchFamily="34" charset="0"/>
                <a:cs typeface="Arial" panose="020B0604020202020204" pitchFamily="34" charset="0"/>
              </a:rPr>
              <a:t>Customer Service</a:t>
            </a:r>
            <a:r>
              <a:rPr lang="en-GB" sz="1400" dirty="0">
                <a:latin typeface="Arial" panose="020B0604020202020204" pitchFamily="34" charset="0"/>
                <a:cs typeface="Arial" panose="020B0604020202020204" pitchFamily="34" charset="0"/>
              </a:rPr>
              <a:t>. Murwillumbah: Martin Books.</a:t>
            </a:r>
            <a:endParaRPr lang="en-US"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Kastelli Resort, S., 2020. </a:t>
            </a:r>
            <a:r>
              <a:rPr lang="en-GB" sz="1400" i="1" dirty="0">
                <a:latin typeface="Arial" panose="020B0604020202020204" pitchFamily="34" charset="0"/>
                <a:cs typeface="Arial" panose="020B0604020202020204" pitchFamily="34" charset="0"/>
              </a:rPr>
              <a:t>Santorini Kastelli Resort, Kamari, Santorini</a:t>
            </a:r>
            <a:r>
              <a:rPr lang="en-GB" sz="1400" dirty="0">
                <a:latin typeface="Arial" panose="020B0604020202020204" pitchFamily="34" charset="0"/>
                <a:cs typeface="Arial" panose="020B0604020202020204" pitchFamily="34" charset="0"/>
              </a:rPr>
              <a:t>. [online] Classic-collection.co.uk. Available at: &lt;https://www.classic-collection.co.uk/hotels/greece/santorini/kamari/santorini-kastelli-resort&gt; [Accessed 12 June 2020].</a:t>
            </a:r>
          </a:p>
        </p:txBody>
      </p:sp>
      <p:pic>
        <p:nvPicPr>
          <p:cNvPr id="5" name="Picture 4" descr="A picture containing indoor, sitting, displayed, front&#10;&#10;Description automatically generated">
            <a:extLst>
              <a:ext uri="{FF2B5EF4-FFF2-40B4-BE49-F238E27FC236}">
                <a16:creationId xmlns:a16="http://schemas.microsoft.com/office/drawing/2014/main" id="{886F8BDE-4FBB-4068-A2FB-654095A1F22D}"/>
              </a:ext>
            </a:extLst>
          </p:cNvPr>
          <p:cNvPicPr>
            <a:picLocks noChangeAspect="1"/>
          </p:cNvPicPr>
          <p:nvPr/>
        </p:nvPicPr>
        <p:blipFill rotWithShape="1">
          <a:blip r:embed="rId2">
            <a:extLst>
              <a:ext uri="{28A0092B-C50C-407E-A947-70E740481C1C}">
                <a14:useLocalDpi xmlns:a14="http://schemas.microsoft.com/office/drawing/2010/main" val="0"/>
              </a:ext>
            </a:extLst>
          </a:blip>
          <a:srcRect t="9219" r="-1" b="25692"/>
          <a:stretch/>
        </p:blipFill>
        <p:spPr>
          <a:xfrm>
            <a:off x="2083632" y="344774"/>
            <a:ext cx="8454453" cy="2083633"/>
          </a:xfrm>
          <a:prstGeom prst="rect">
            <a:avLst/>
          </a:prstGeom>
        </p:spPr>
      </p:pic>
    </p:spTree>
    <p:extLst>
      <p:ext uri="{BB962C8B-B14F-4D97-AF65-F5344CB8AC3E}">
        <p14:creationId xmlns:p14="http://schemas.microsoft.com/office/powerpoint/2010/main" val="23203632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870</Words>
  <Application>Microsoft Office PowerPoint</Application>
  <PresentationFormat>Widescreen</PresentationFormat>
  <Paragraphs>102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Hospitality and Guest Service Management  (M4X01915_BIRM)</vt:lpstr>
      <vt:lpstr>Santorini Kastelli Resort</vt:lpstr>
      <vt:lpstr>PowerPoint Presentation</vt:lpstr>
      <vt:lpstr>PowerPoint Presentation</vt:lpstr>
      <vt:lpstr>PowerPoint Presentation</vt:lpstr>
      <vt:lpstr>PowerPoint Presentation</vt:lpstr>
      <vt:lpstr>Guest Strategy </vt:lpstr>
      <vt:lpstr>Bullet Points </vt:lpstr>
      <vt:lpstr>Customers service</vt:lpstr>
      <vt:lpstr>Guest Service Experience</vt:lpstr>
      <vt:lpstr>Disney Service Model </vt:lpstr>
      <vt:lpstr>Conclusion </vt:lpstr>
      <vt:lpstr>Findings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 Management  (M4X01915_BIRM)</dc:title>
  <dc:creator>andreea sandru</dc:creator>
  <cp:lastModifiedBy>andreea sandru</cp:lastModifiedBy>
  <cp:revision>2</cp:revision>
  <dcterms:created xsi:type="dcterms:W3CDTF">2020-06-17T10:39:16Z</dcterms:created>
  <dcterms:modified xsi:type="dcterms:W3CDTF">2020-06-17T10:53:17Z</dcterms:modified>
</cp:coreProperties>
</file>