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63" r:id="rId8"/>
    <p:sldId id="265" r:id="rId9"/>
    <p:sldId id="264" r:id="rId10"/>
    <p:sldId id="266" r:id="rId11"/>
    <p:sldId id="267" r:id="rId12"/>
    <p:sldId id="268" r:id="rId13"/>
    <p:sldId id="269" r:id="rId14"/>
    <p:sldId id="270" r:id="rId15"/>
    <p:sldId id="272" r:id="rId16"/>
    <p:sldId id="273" r:id="rId17"/>
    <p:sldId id="274" r:id="rId18"/>
    <p:sldId id="275" r:id="rId19"/>
    <p:sldId id="259"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2/14/20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2/14/20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2/14/20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2/14/20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IGQmdoK_Zf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frinc.net/cfrblog/observational-research-advantages-and-disadvantages" TargetMode="External"/><Relationship Id="rId2" Type="http://schemas.openxmlformats.org/officeDocument/2006/relationships/hyperlink" Target="https://www.jstor.org/stable/23880098" TargetMode="External"/><Relationship Id="rId1" Type="http://schemas.openxmlformats.org/officeDocument/2006/relationships/slideLayout" Target="../slideLayouts/slideLayout2.xml"/><Relationship Id="rId4" Type="http://schemas.openxmlformats.org/officeDocument/2006/relationships/hyperlink" Target="https://surveyanyplace.com/questionnaire-pros-and-con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thebusinesscommunication.com/advantage-and-disadvantage-of-interview/" TargetMode="External"/><Relationship Id="rId2" Type="http://schemas.openxmlformats.org/officeDocument/2006/relationships/hyperlink" Target="https://www.universalclass.com/articles/business/a-case-studies-strengths-and-weaknesses.htm" TargetMode="External"/><Relationship Id="rId1" Type="http://schemas.openxmlformats.org/officeDocument/2006/relationships/slideLayout" Target="../slideLayouts/slideLayout2.xml"/><Relationship Id="rId5" Type="http://schemas.openxmlformats.org/officeDocument/2006/relationships/hyperlink" Target="https://www.youtube.com/watch?v=IGQmdoK_ZfY" TargetMode="External"/><Relationship Id="rId4" Type="http://schemas.openxmlformats.org/officeDocument/2006/relationships/hyperlink" Target="https://www.coburgbanks.co.uk/blog/assessing-applicants/6-different-types-of-int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40232-F269-4A43-9B85-1C8A5DA6B8CA}"/>
              </a:ext>
            </a:extLst>
          </p:cNvPr>
          <p:cNvSpPr>
            <a:spLocks noGrp="1"/>
          </p:cNvSpPr>
          <p:nvPr>
            <p:ph type="ctrTitle"/>
          </p:nvPr>
        </p:nvSpPr>
        <p:spPr>
          <a:xfrm>
            <a:off x="449279" y="1242960"/>
            <a:ext cx="11047635" cy="3918975"/>
          </a:xfrm>
        </p:spPr>
        <p:txBody>
          <a:bodyPr>
            <a:normAutofit fontScale="90000"/>
          </a:bodyPr>
          <a:lstStyle/>
          <a:p>
            <a:pPr algn="ctr"/>
            <a:r>
              <a:rPr lang="en-GB" dirty="0"/>
              <a:t>Does The use of Picture exchange communication system (pecs) with children with additional learning needs facilitate their speech.   </a:t>
            </a:r>
            <a:endParaRPr lang="en-US" dirty="0"/>
          </a:p>
        </p:txBody>
      </p:sp>
      <p:sp>
        <p:nvSpPr>
          <p:cNvPr id="3" name="Subtitle 2">
            <a:extLst>
              <a:ext uri="{FF2B5EF4-FFF2-40B4-BE49-F238E27FC236}">
                <a16:creationId xmlns:a16="http://schemas.microsoft.com/office/drawing/2014/main" id="{F17188FC-C265-3D46-B10F-BAA3D4601FED}"/>
              </a:ext>
            </a:extLst>
          </p:cNvPr>
          <p:cNvSpPr>
            <a:spLocks noGrp="1"/>
          </p:cNvSpPr>
          <p:nvPr>
            <p:ph type="subTitle" idx="1"/>
          </p:nvPr>
        </p:nvSpPr>
        <p:spPr>
          <a:xfrm>
            <a:off x="3511209" y="5462094"/>
            <a:ext cx="4923776" cy="357371"/>
          </a:xfrm>
        </p:spPr>
        <p:txBody>
          <a:bodyPr>
            <a:normAutofit lnSpcReduction="10000"/>
          </a:bodyPr>
          <a:lstStyle/>
          <a:p>
            <a:r>
              <a:rPr lang="en-GB" dirty="0"/>
              <a:t>By Chloe Harries BA Education studies </a:t>
            </a:r>
            <a:endParaRPr lang="en-US" dirty="0"/>
          </a:p>
        </p:txBody>
      </p:sp>
      <p:pic>
        <p:nvPicPr>
          <p:cNvPr id="6" name="Picture 6">
            <a:extLst>
              <a:ext uri="{FF2B5EF4-FFF2-40B4-BE49-F238E27FC236}">
                <a16:creationId xmlns:a16="http://schemas.microsoft.com/office/drawing/2014/main" id="{821EB184-CC51-704C-ADB1-D7EB5EEBE3B4}"/>
              </a:ext>
            </a:extLst>
          </p:cNvPr>
          <p:cNvPicPr>
            <a:picLocks noChangeAspect="1"/>
          </p:cNvPicPr>
          <p:nvPr/>
        </p:nvPicPr>
        <p:blipFill rotWithShape="1">
          <a:blip r:embed="rId2"/>
          <a:srcRect l="64248" t="14190" r="5103" b="50000"/>
          <a:stretch/>
        </p:blipFill>
        <p:spPr>
          <a:xfrm>
            <a:off x="10012516" y="5161935"/>
            <a:ext cx="1730205" cy="1517172"/>
          </a:xfrm>
          <a:prstGeom prst="rect">
            <a:avLst/>
          </a:prstGeom>
        </p:spPr>
      </p:pic>
    </p:spTree>
    <p:extLst>
      <p:ext uri="{BB962C8B-B14F-4D97-AF65-F5344CB8AC3E}">
        <p14:creationId xmlns:p14="http://schemas.microsoft.com/office/powerpoint/2010/main" val="2552985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D3E4-8878-7546-B52C-8A72EE755F61}"/>
              </a:ext>
            </a:extLst>
          </p:cNvPr>
          <p:cNvSpPr>
            <a:spLocks noGrp="1"/>
          </p:cNvSpPr>
          <p:nvPr>
            <p:ph type="title"/>
          </p:nvPr>
        </p:nvSpPr>
        <p:spPr>
          <a:xfrm>
            <a:off x="3332589" y="477599"/>
            <a:ext cx="8610600" cy="1293028"/>
          </a:xfrm>
        </p:spPr>
        <p:txBody>
          <a:bodyPr/>
          <a:lstStyle/>
          <a:p>
            <a:pPr algn="ctr"/>
            <a:r>
              <a:rPr lang="en-GB" dirty="0"/>
              <a:t>Hypothesis </a:t>
            </a:r>
            <a:endParaRPr lang="en-US" dirty="0"/>
          </a:p>
        </p:txBody>
      </p:sp>
      <p:sp>
        <p:nvSpPr>
          <p:cNvPr id="3" name="Content Placeholder 2">
            <a:extLst>
              <a:ext uri="{FF2B5EF4-FFF2-40B4-BE49-F238E27FC236}">
                <a16:creationId xmlns:a16="http://schemas.microsoft.com/office/drawing/2014/main" id="{04AD6A4E-CF1B-C44D-ADF3-700AD673B22E}"/>
              </a:ext>
            </a:extLst>
          </p:cNvPr>
          <p:cNvSpPr>
            <a:spLocks noGrp="1"/>
          </p:cNvSpPr>
          <p:nvPr>
            <p:ph idx="1"/>
          </p:nvPr>
        </p:nvSpPr>
        <p:spPr>
          <a:xfrm>
            <a:off x="685800" y="2194560"/>
            <a:ext cx="10820400" cy="2339203"/>
          </a:xfrm>
        </p:spPr>
        <p:txBody>
          <a:bodyPr>
            <a:noAutofit/>
          </a:bodyPr>
          <a:lstStyle/>
          <a:p>
            <a:r>
              <a:rPr lang="en-GB" sz="4000" dirty="0"/>
              <a:t>If children with Additional Learning Needs (ALN) use PECS to communicate, then they have a higher chance of using their speech.  </a:t>
            </a:r>
            <a:endParaRPr lang="en-US" sz="4000" dirty="0"/>
          </a:p>
        </p:txBody>
      </p:sp>
    </p:spTree>
    <p:extLst>
      <p:ext uri="{BB962C8B-B14F-4D97-AF65-F5344CB8AC3E}">
        <p14:creationId xmlns:p14="http://schemas.microsoft.com/office/powerpoint/2010/main" val="1256620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A76D-22D8-114B-B6AE-A3878CC30BFD}"/>
              </a:ext>
            </a:extLst>
          </p:cNvPr>
          <p:cNvSpPr>
            <a:spLocks noGrp="1"/>
          </p:cNvSpPr>
          <p:nvPr>
            <p:ph type="title"/>
          </p:nvPr>
        </p:nvSpPr>
        <p:spPr>
          <a:xfrm>
            <a:off x="3444841" y="52668"/>
            <a:ext cx="8610600" cy="1293028"/>
          </a:xfrm>
        </p:spPr>
        <p:txBody>
          <a:bodyPr/>
          <a:lstStyle/>
          <a:p>
            <a:r>
              <a:rPr lang="en-GB" dirty="0"/>
              <a:t>Why this topic what chosen?</a:t>
            </a:r>
            <a:endParaRPr lang="en-US" dirty="0"/>
          </a:p>
        </p:txBody>
      </p:sp>
      <p:sp>
        <p:nvSpPr>
          <p:cNvPr id="3" name="Content Placeholder 2">
            <a:extLst>
              <a:ext uri="{FF2B5EF4-FFF2-40B4-BE49-F238E27FC236}">
                <a16:creationId xmlns:a16="http://schemas.microsoft.com/office/drawing/2014/main" id="{A8E6F460-04F2-644B-9B72-3C531D26E11B}"/>
              </a:ext>
            </a:extLst>
          </p:cNvPr>
          <p:cNvSpPr>
            <a:spLocks noGrp="1"/>
          </p:cNvSpPr>
          <p:nvPr>
            <p:ph idx="1"/>
          </p:nvPr>
        </p:nvSpPr>
        <p:spPr>
          <a:xfrm>
            <a:off x="420233" y="969570"/>
            <a:ext cx="11351534" cy="5694516"/>
          </a:xfrm>
        </p:spPr>
        <p:txBody>
          <a:bodyPr>
            <a:normAutofit/>
          </a:bodyPr>
          <a:lstStyle/>
          <a:p>
            <a:pPr marL="0" indent="0">
              <a:buNone/>
            </a:pPr>
            <a:r>
              <a:rPr lang="en-GB" sz="2400" b="1" u="sng" dirty="0"/>
              <a:t>Positive</a:t>
            </a:r>
          </a:p>
          <a:p>
            <a:pPr marL="0" indent="0">
              <a:buNone/>
            </a:pPr>
            <a:r>
              <a:rPr lang="en-GB" sz="2400" b="1" u="sng" dirty="0"/>
              <a:t> </a:t>
            </a:r>
          </a:p>
          <a:p>
            <a:r>
              <a:rPr lang="en-GB" dirty="0"/>
              <a:t>Whilst looking at the benefits of PECS it was clear to see that the resources were easily accessible, and can be obtained for a low cost.  According to Ganz Et al (2012) it states that having PECS is beneficial for children as they are pictures or icons and that children are able to choose which icon is appropriate for what they are trying to communicate.  </a:t>
            </a:r>
          </a:p>
          <a:p>
            <a:endParaRPr lang="en-GB" dirty="0"/>
          </a:p>
          <a:p>
            <a:r>
              <a:rPr lang="en-GB" dirty="0"/>
              <a:t>Another positive aspect of PECS is that it travels with the individual, and according to Ganz Et al (2012) it is easy for the child to access when travelling, and requires few resources.  </a:t>
            </a:r>
          </a:p>
          <a:p>
            <a:endParaRPr lang="en-GB" dirty="0"/>
          </a:p>
          <a:p>
            <a:r>
              <a:rPr lang="en-GB" dirty="0"/>
              <a:t>PECS communication has become popular over the years of being implemented and according to Bondy (2001) it has rapidly expanded since being implemented but still has concerns.  </a:t>
            </a:r>
            <a:endParaRPr lang="en-US" sz="2600" dirty="0"/>
          </a:p>
        </p:txBody>
      </p:sp>
    </p:spTree>
    <p:extLst>
      <p:ext uri="{BB962C8B-B14F-4D97-AF65-F5344CB8AC3E}">
        <p14:creationId xmlns:p14="http://schemas.microsoft.com/office/powerpoint/2010/main" val="1560268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9FA3D9-0BDE-DB42-B666-0EC8E7325166}"/>
              </a:ext>
            </a:extLst>
          </p:cNvPr>
          <p:cNvSpPr>
            <a:spLocks noGrp="1"/>
          </p:cNvSpPr>
          <p:nvPr>
            <p:ph idx="1"/>
          </p:nvPr>
        </p:nvSpPr>
        <p:spPr>
          <a:xfrm>
            <a:off x="445060" y="300430"/>
            <a:ext cx="11301880" cy="6322688"/>
          </a:xfrm>
        </p:spPr>
        <p:txBody>
          <a:bodyPr>
            <a:normAutofit/>
          </a:bodyPr>
          <a:lstStyle/>
          <a:p>
            <a:pPr marL="0" indent="0">
              <a:buNone/>
            </a:pPr>
            <a:r>
              <a:rPr lang="en-GB" sz="2400" b="1" u="sng" dirty="0"/>
              <a:t>Negatives</a:t>
            </a:r>
            <a:r>
              <a:rPr lang="en-GB" sz="2400" dirty="0"/>
              <a:t> </a:t>
            </a:r>
          </a:p>
          <a:p>
            <a:pPr marL="0" indent="0">
              <a:buNone/>
            </a:pPr>
            <a:endParaRPr lang="en-GB" dirty="0"/>
          </a:p>
          <a:p>
            <a:r>
              <a:rPr lang="en-GB" dirty="0"/>
              <a:t>It is important when using PECS to support children that the speaker gives the children the word as well rather than just a picture and Bondy (2001) noted that the teachers must prompt the child to speak when showing the picture so that the child is prompted to speak.  </a:t>
            </a:r>
          </a:p>
          <a:p>
            <a:endParaRPr lang="en-GB" dirty="0"/>
          </a:p>
          <a:p>
            <a:r>
              <a:rPr lang="en-GB" dirty="0"/>
              <a:t>According to Hu and Lee (2019) they stated that when the first three stages of PECS were implemented there were no gains in the children’s speech, this may have been associated with the participants as all three children were not able to speak before the intervention.  They believed that if the PECS had gone beyond stage three, speech may have improved.  </a:t>
            </a:r>
          </a:p>
          <a:p>
            <a:endParaRPr lang="en-GB" dirty="0"/>
          </a:p>
          <a:p>
            <a:r>
              <a:rPr lang="en-GB" dirty="0"/>
              <a:t>According to Hu and Lee (2019) they noted that it still remains unclear to wether PECS supports children to develop their vocal speech or not.  </a:t>
            </a:r>
            <a:endParaRPr lang="en-US" dirty="0"/>
          </a:p>
        </p:txBody>
      </p:sp>
    </p:spTree>
    <p:extLst>
      <p:ext uri="{BB962C8B-B14F-4D97-AF65-F5344CB8AC3E}">
        <p14:creationId xmlns:p14="http://schemas.microsoft.com/office/powerpoint/2010/main" val="3919481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F0C6-2FF9-F743-B5A5-FB4EB19036B4}"/>
              </a:ext>
            </a:extLst>
          </p:cNvPr>
          <p:cNvSpPr>
            <a:spLocks noGrp="1"/>
          </p:cNvSpPr>
          <p:nvPr>
            <p:ph type="title"/>
          </p:nvPr>
        </p:nvSpPr>
        <p:spPr>
          <a:xfrm>
            <a:off x="3016591" y="889706"/>
            <a:ext cx="6158818" cy="837170"/>
          </a:xfrm>
        </p:spPr>
        <p:txBody>
          <a:bodyPr>
            <a:normAutofit/>
          </a:bodyPr>
          <a:lstStyle/>
          <a:p>
            <a:r>
              <a:rPr lang="en-GB" dirty="0"/>
              <a:t>Methodologies used</a:t>
            </a:r>
            <a:endParaRPr lang="en-US" dirty="0"/>
          </a:p>
        </p:txBody>
      </p:sp>
      <p:sp>
        <p:nvSpPr>
          <p:cNvPr id="4" name="Rectangle: Rounded Corners 3">
            <a:extLst>
              <a:ext uri="{FF2B5EF4-FFF2-40B4-BE49-F238E27FC236}">
                <a16:creationId xmlns:a16="http://schemas.microsoft.com/office/drawing/2014/main" id="{6E02A570-6A70-F449-982D-27216051D9BD}"/>
              </a:ext>
            </a:extLst>
          </p:cNvPr>
          <p:cNvSpPr/>
          <p:nvPr/>
        </p:nvSpPr>
        <p:spPr>
          <a:xfrm>
            <a:off x="2236840" y="2502533"/>
            <a:ext cx="3355257" cy="3047175"/>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Observations</a:t>
            </a:r>
            <a:r>
              <a:rPr lang="en-GB" dirty="0"/>
              <a:t> </a:t>
            </a:r>
            <a:endParaRPr lang="en-US" dirty="0"/>
          </a:p>
        </p:txBody>
      </p:sp>
      <p:sp>
        <p:nvSpPr>
          <p:cNvPr id="5" name="Rectangle: Rounded Corners 4">
            <a:extLst>
              <a:ext uri="{FF2B5EF4-FFF2-40B4-BE49-F238E27FC236}">
                <a16:creationId xmlns:a16="http://schemas.microsoft.com/office/drawing/2014/main" id="{D4F21D6C-897D-2C41-A9A0-5D0CD288EE17}"/>
              </a:ext>
            </a:extLst>
          </p:cNvPr>
          <p:cNvSpPr/>
          <p:nvPr/>
        </p:nvSpPr>
        <p:spPr>
          <a:xfrm>
            <a:off x="6599904" y="2502535"/>
            <a:ext cx="3355257" cy="3047174"/>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Observation check list </a:t>
            </a:r>
            <a:endParaRPr lang="en-US" sz="3200" b="1" dirty="0">
              <a:solidFill>
                <a:schemeClr val="bg1"/>
              </a:solidFill>
            </a:endParaRPr>
          </a:p>
        </p:txBody>
      </p:sp>
    </p:spTree>
    <p:extLst>
      <p:ext uri="{BB962C8B-B14F-4D97-AF65-F5344CB8AC3E}">
        <p14:creationId xmlns:p14="http://schemas.microsoft.com/office/powerpoint/2010/main" val="3054782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064D572-1C67-A84B-A214-B2278FFB285B}"/>
              </a:ext>
            </a:extLst>
          </p:cNvPr>
          <p:cNvSpPr/>
          <p:nvPr/>
        </p:nvSpPr>
        <p:spPr>
          <a:xfrm>
            <a:off x="229420" y="167373"/>
            <a:ext cx="3047999" cy="2768130"/>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Observations</a:t>
            </a:r>
            <a:r>
              <a:rPr lang="en-GB" dirty="0"/>
              <a:t> </a:t>
            </a:r>
            <a:endParaRPr lang="en-US" dirty="0"/>
          </a:p>
        </p:txBody>
      </p:sp>
      <p:sp>
        <p:nvSpPr>
          <p:cNvPr id="6" name="Title 5">
            <a:extLst>
              <a:ext uri="{FF2B5EF4-FFF2-40B4-BE49-F238E27FC236}">
                <a16:creationId xmlns:a16="http://schemas.microsoft.com/office/drawing/2014/main" id="{011AC566-1C89-C744-AE19-D569E528112F}"/>
              </a:ext>
            </a:extLst>
          </p:cNvPr>
          <p:cNvSpPr>
            <a:spLocks noGrp="1"/>
          </p:cNvSpPr>
          <p:nvPr>
            <p:ph type="title"/>
          </p:nvPr>
        </p:nvSpPr>
        <p:spPr>
          <a:xfrm>
            <a:off x="6569042" y="750717"/>
            <a:ext cx="4458354" cy="669498"/>
          </a:xfrm>
        </p:spPr>
        <p:txBody>
          <a:bodyPr/>
          <a:lstStyle/>
          <a:p>
            <a:r>
              <a:rPr lang="en-GB" dirty="0"/>
              <a:t>Why?</a:t>
            </a:r>
            <a:endParaRPr lang="en-US" dirty="0"/>
          </a:p>
        </p:txBody>
      </p:sp>
      <p:sp>
        <p:nvSpPr>
          <p:cNvPr id="7" name="Content Placeholder 6">
            <a:extLst>
              <a:ext uri="{FF2B5EF4-FFF2-40B4-BE49-F238E27FC236}">
                <a16:creationId xmlns:a16="http://schemas.microsoft.com/office/drawing/2014/main" id="{75876602-2492-3645-9A84-2D0E841CEC78}"/>
              </a:ext>
            </a:extLst>
          </p:cNvPr>
          <p:cNvSpPr>
            <a:spLocks noGrp="1"/>
          </p:cNvSpPr>
          <p:nvPr>
            <p:ph idx="1"/>
          </p:nvPr>
        </p:nvSpPr>
        <p:spPr>
          <a:xfrm>
            <a:off x="685800" y="3154516"/>
            <a:ext cx="10820400" cy="3127800"/>
          </a:xfrm>
        </p:spPr>
        <p:txBody>
          <a:bodyPr>
            <a:normAutofit/>
          </a:bodyPr>
          <a:lstStyle/>
          <a:p>
            <a:r>
              <a:rPr lang="en-GB" dirty="0"/>
              <a:t>The reason on using observation as a method of research, as it will provide a in-depth research on the child as to wether PECS facilitates their speech.  According to Edwards and </a:t>
            </a:r>
            <a:r>
              <a:rPr lang="en-GB" dirty="0" err="1"/>
              <a:t>Boyko</a:t>
            </a:r>
            <a:r>
              <a:rPr lang="en-GB" dirty="0"/>
              <a:t> (2013) it stated that observational methods were beneficial for research as it addresses the important information.  </a:t>
            </a:r>
          </a:p>
          <a:p>
            <a:endParaRPr lang="en-GB" dirty="0"/>
          </a:p>
          <a:p>
            <a:r>
              <a:rPr lang="en-GB" dirty="0"/>
              <a:t>Another benefit would be that observations would provide the research as to wether PECS facilitates their speech, this may not be clear to see straight away depending on how much practice the child has had with the PECS.  </a:t>
            </a:r>
            <a:endParaRPr lang="en-US" dirty="0"/>
          </a:p>
        </p:txBody>
      </p:sp>
    </p:spTree>
    <p:extLst>
      <p:ext uri="{BB962C8B-B14F-4D97-AF65-F5344CB8AC3E}">
        <p14:creationId xmlns:p14="http://schemas.microsoft.com/office/powerpoint/2010/main" val="715578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C0C4A8A-FD39-AC49-BC67-70C1799082F7}"/>
              </a:ext>
            </a:extLst>
          </p:cNvPr>
          <p:cNvPicPr>
            <a:picLocks noChangeAspect="1"/>
          </p:cNvPicPr>
          <p:nvPr/>
        </p:nvPicPr>
        <p:blipFill rotWithShape="1">
          <a:blip r:embed="rId4"/>
          <a:srcRect t="5487"/>
          <a:stretch/>
        </p:blipFill>
        <p:spPr>
          <a:xfrm>
            <a:off x="276635" y="1899864"/>
            <a:ext cx="6496434" cy="4608077"/>
          </a:xfrm>
          <a:prstGeom prst="rect">
            <a:avLst/>
          </a:prstGeom>
        </p:spPr>
      </p:pic>
      <p:sp>
        <p:nvSpPr>
          <p:cNvPr id="6" name="Title 5">
            <a:extLst>
              <a:ext uri="{FF2B5EF4-FFF2-40B4-BE49-F238E27FC236}">
                <a16:creationId xmlns:a16="http://schemas.microsoft.com/office/drawing/2014/main" id="{233CD37D-6D50-8947-972E-3A64CAAA3B97}"/>
              </a:ext>
            </a:extLst>
          </p:cNvPr>
          <p:cNvSpPr>
            <a:spLocks noGrp="1"/>
          </p:cNvSpPr>
          <p:nvPr>
            <p:ph type="title"/>
          </p:nvPr>
        </p:nvSpPr>
        <p:spPr>
          <a:xfrm>
            <a:off x="2587250" y="-109605"/>
            <a:ext cx="8610600" cy="1293028"/>
          </a:xfrm>
        </p:spPr>
        <p:txBody>
          <a:bodyPr/>
          <a:lstStyle/>
          <a:p>
            <a:r>
              <a:rPr lang="en-GB" dirty="0"/>
              <a:t>Observational test</a:t>
            </a:r>
            <a:endParaRPr lang="en-US" dirty="0"/>
          </a:p>
        </p:txBody>
      </p:sp>
      <p:sp>
        <p:nvSpPr>
          <p:cNvPr id="7" name="Content Placeholder 6">
            <a:extLst>
              <a:ext uri="{FF2B5EF4-FFF2-40B4-BE49-F238E27FC236}">
                <a16:creationId xmlns:a16="http://schemas.microsoft.com/office/drawing/2014/main" id="{5BD74C79-94D4-6B43-8C68-70FEA0CFBC5D}"/>
              </a:ext>
            </a:extLst>
          </p:cNvPr>
          <p:cNvSpPr>
            <a:spLocks noGrp="1"/>
          </p:cNvSpPr>
          <p:nvPr>
            <p:ph idx="1"/>
          </p:nvPr>
        </p:nvSpPr>
        <p:spPr>
          <a:xfrm>
            <a:off x="1232037" y="906939"/>
            <a:ext cx="16107441" cy="1119195"/>
          </a:xfrm>
        </p:spPr>
        <p:txBody>
          <a:bodyPr>
            <a:noAutofit/>
          </a:bodyPr>
          <a:lstStyle/>
          <a:p>
            <a:r>
              <a:rPr lang="en-GB" sz="3200" dirty="0"/>
              <a:t>Look carefully at this picture for 30 seconds</a:t>
            </a:r>
            <a:endParaRPr lang="en-US" sz="3200" dirty="0"/>
          </a:p>
        </p:txBody>
      </p:sp>
      <p:pic>
        <p:nvPicPr>
          <p:cNvPr id="13" name="trim.0018EDCE-18B0-4DFB-B4BB-08E88FC6EF45.MOV">
            <a:hlinkClick r:id="" action="ppaction://media"/>
            <a:extLst>
              <a:ext uri="{FF2B5EF4-FFF2-40B4-BE49-F238E27FC236}">
                <a16:creationId xmlns:a16="http://schemas.microsoft.com/office/drawing/2014/main" id="{C6650B78-D770-D54C-AAE0-75423818A5C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342265" y="2791286"/>
            <a:ext cx="4573100" cy="2572369"/>
          </a:xfrm>
          <a:prstGeom prst="rect">
            <a:avLst/>
          </a:prstGeom>
        </p:spPr>
      </p:pic>
    </p:spTree>
    <p:extLst>
      <p:ext uri="{BB962C8B-B14F-4D97-AF65-F5344CB8AC3E}">
        <p14:creationId xmlns:p14="http://schemas.microsoft.com/office/powerpoint/2010/main" val="1297464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D633-C6F0-DB40-9187-C1400426B209}"/>
              </a:ext>
            </a:extLst>
          </p:cNvPr>
          <p:cNvSpPr>
            <a:spLocks noGrp="1"/>
          </p:cNvSpPr>
          <p:nvPr>
            <p:ph type="title"/>
          </p:nvPr>
        </p:nvSpPr>
        <p:spPr>
          <a:xfrm>
            <a:off x="1517308" y="1480006"/>
            <a:ext cx="9157383" cy="3897987"/>
          </a:xfrm>
        </p:spPr>
        <p:txBody>
          <a:bodyPr>
            <a:noAutofit/>
          </a:bodyPr>
          <a:lstStyle/>
          <a:p>
            <a:pPr algn="ctr"/>
            <a:r>
              <a:rPr lang="en-GB" sz="8800" dirty="0"/>
              <a:t>Now write down what you saw</a:t>
            </a:r>
            <a:endParaRPr lang="en-US" sz="8800" dirty="0"/>
          </a:p>
        </p:txBody>
      </p:sp>
    </p:spTree>
    <p:extLst>
      <p:ext uri="{BB962C8B-B14F-4D97-AF65-F5344CB8AC3E}">
        <p14:creationId xmlns:p14="http://schemas.microsoft.com/office/powerpoint/2010/main" val="3024152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E35F5-6991-4148-BD7F-E329C33CAEC6}"/>
              </a:ext>
            </a:extLst>
          </p:cNvPr>
          <p:cNvSpPr>
            <a:spLocks noGrp="1"/>
          </p:cNvSpPr>
          <p:nvPr>
            <p:ph type="title"/>
          </p:nvPr>
        </p:nvSpPr>
        <p:spPr>
          <a:xfrm>
            <a:off x="1309362" y="-303571"/>
            <a:ext cx="9573275" cy="3956242"/>
          </a:xfrm>
        </p:spPr>
        <p:txBody>
          <a:bodyPr>
            <a:noAutofit/>
          </a:bodyPr>
          <a:lstStyle/>
          <a:p>
            <a:pPr algn="ctr"/>
            <a:r>
              <a:rPr lang="en-GB" sz="6000" dirty="0"/>
              <a:t>How many pictures did you remember? </a:t>
            </a:r>
            <a:endParaRPr lang="en-US" sz="6000" dirty="0"/>
          </a:p>
        </p:txBody>
      </p:sp>
      <p:pic>
        <p:nvPicPr>
          <p:cNvPr id="4" name="Picture 4">
            <a:extLst>
              <a:ext uri="{FF2B5EF4-FFF2-40B4-BE49-F238E27FC236}">
                <a16:creationId xmlns:a16="http://schemas.microsoft.com/office/drawing/2014/main" id="{BC149362-4941-0541-B2C9-0F60596C1FF0}"/>
              </a:ext>
            </a:extLst>
          </p:cNvPr>
          <p:cNvPicPr>
            <a:picLocks noChangeAspect="1"/>
          </p:cNvPicPr>
          <p:nvPr/>
        </p:nvPicPr>
        <p:blipFill rotWithShape="1">
          <a:blip r:embed="rId2"/>
          <a:srcRect t="6621"/>
          <a:stretch/>
        </p:blipFill>
        <p:spPr>
          <a:xfrm>
            <a:off x="3356307" y="2785586"/>
            <a:ext cx="5479385" cy="3840071"/>
          </a:xfrm>
          <a:prstGeom prst="rect">
            <a:avLst/>
          </a:prstGeom>
        </p:spPr>
      </p:pic>
    </p:spTree>
    <p:extLst>
      <p:ext uri="{BB962C8B-B14F-4D97-AF65-F5344CB8AC3E}">
        <p14:creationId xmlns:p14="http://schemas.microsoft.com/office/powerpoint/2010/main" val="1131541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91BDF-F451-4241-8116-F474CA8FE257}"/>
              </a:ext>
            </a:extLst>
          </p:cNvPr>
          <p:cNvSpPr>
            <a:spLocks noGrp="1"/>
          </p:cNvSpPr>
          <p:nvPr>
            <p:ph type="title"/>
          </p:nvPr>
        </p:nvSpPr>
        <p:spPr/>
        <p:txBody>
          <a:bodyPr/>
          <a:lstStyle/>
          <a:p>
            <a:r>
              <a:rPr lang="en-GB"/>
              <a:t>Why?</a:t>
            </a:r>
            <a:endParaRPr lang="en-US" dirty="0"/>
          </a:p>
        </p:txBody>
      </p:sp>
      <p:sp>
        <p:nvSpPr>
          <p:cNvPr id="3" name="Content Placeholder 2">
            <a:extLst>
              <a:ext uri="{FF2B5EF4-FFF2-40B4-BE49-F238E27FC236}">
                <a16:creationId xmlns:a16="http://schemas.microsoft.com/office/drawing/2014/main" id="{C1DCE449-5CE3-554A-8AA5-025AC28B49C7}"/>
              </a:ext>
            </a:extLst>
          </p:cNvPr>
          <p:cNvSpPr>
            <a:spLocks noGrp="1"/>
          </p:cNvSpPr>
          <p:nvPr>
            <p:ph idx="1"/>
          </p:nvPr>
        </p:nvSpPr>
        <p:spPr>
          <a:xfrm>
            <a:off x="0" y="2057401"/>
            <a:ext cx="12003548" cy="4989051"/>
          </a:xfrm>
        </p:spPr>
        <p:txBody>
          <a:bodyPr>
            <a:noAutofit/>
          </a:bodyPr>
          <a:lstStyle/>
          <a:p>
            <a:r>
              <a:rPr lang="en-GB" dirty="0"/>
              <a:t>The reason on using a observation checklist would be to narrow the list down to see if the child does specific things.  For an example does the child try to say the word after being prompted.  </a:t>
            </a:r>
          </a:p>
          <a:p>
            <a:endParaRPr lang="en-GB" dirty="0"/>
          </a:p>
          <a:p>
            <a:r>
              <a:rPr lang="en-GB" dirty="0"/>
              <a:t>Another reason would be that it is easy to follow and can be straight forward and done by anyone.  </a:t>
            </a:r>
          </a:p>
          <a:p>
            <a:endParaRPr lang="en-GB" dirty="0"/>
          </a:p>
          <a:p>
            <a:r>
              <a:rPr lang="en-GB" dirty="0"/>
              <a:t>On the other hand it can be seen as a disadvantage due to it being so narrow there may not be an option to expand on the answer, therefore the answer may be limited and may not provide a full description of what happened. </a:t>
            </a:r>
          </a:p>
          <a:p>
            <a:endParaRPr lang="en-GB" dirty="0"/>
          </a:p>
          <a:p>
            <a:r>
              <a:rPr lang="en-GB" dirty="0"/>
              <a:t>According to Steber (2017) they stated that with the observational method it can be a potential subject bias, therefore this may impact on the answers.  </a:t>
            </a:r>
            <a:endParaRPr lang="en-US" dirty="0"/>
          </a:p>
        </p:txBody>
      </p:sp>
      <p:sp>
        <p:nvSpPr>
          <p:cNvPr id="5" name="Rectangle: Rounded Corners 4">
            <a:extLst>
              <a:ext uri="{FF2B5EF4-FFF2-40B4-BE49-F238E27FC236}">
                <a16:creationId xmlns:a16="http://schemas.microsoft.com/office/drawing/2014/main" id="{C2665E11-C0E9-7247-983E-D93ED3BF4A39}"/>
              </a:ext>
            </a:extLst>
          </p:cNvPr>
          <p:cNvSpPr/>
          <p:nvPr/>
        </p:nvSpPr>
        <p:spPr>
          <a:xfrm>
            <a:off x="236250" y="208341"/>
            <a:ext cx="2016976" cy="1831775"/>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Observation check list </a:t>
            </a:r>
            <a:endParaRPr lang="en-US" sz="2000" b="1" dirty="0">
              <a:solidFill>
                <a:schemeClr val="bg1"/>
              </a:solidFill>
            </a:endParaRPr>
          </a:p>
        </p:txBody>
      </p:sp>
    </p:spTree>
    <p:extLst>
      <p:ext uri="{BB962C8B-B14F-4D97-AF65-F5344CB8AC3E}">
        <p14:creationId xmlns:p14="http://schemas.microsoft.com/office/powerpoint/2010/main" val="1750591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C6EBE12-9B3E-43CB-B552-2C7A13853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8" name="Picture 17">
            <a:extLst>
              <a:ext uri="{FF2B5EF4-FFF2-40B4-BE49-F238E27FC236}">
                <a16:creationId xmlns:a16="http://schemas.microsoft.com/office/drawing/2014/main" id="{137465C4-4FD6-41C0-9B8F-23FDEF4244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A589BE7-1333-0F42-A1B9-CDD5A0D85479}"/>
              </a:ext>
            </a:extLst>
          </p:cNvPr>
          <p:cNvSpPr>
            <a:spLocks noGrp="1"/>
          </p:cNvSpPr>
          <p:nvPr>
            <p:ph type="title"/>
          </p:nvPr>
        </p:nvSpPr>
        <p:spPr>
          <a:xfrm>
            <a:off x="790043" y="-129459"/>
            <a:ext cx="6114845" cy="1293028"/>
          </a:xfrm>
        </p:spPr>
        <p:txBody>
          <a:bodyPr vert="horz" lIns="91440" tIns="45720" rIns="91440" bIns="45720" rtlCol="0" anchor="ctr">
            <a:normAutofit/>
          </a:bodyPr>
          <a:lstStyle/>
          <a:p>
            <a:r>
              <a:rPr lang="en-US" kern="1200" cap="all" baseline="0">
                <a:solidFill>
                  <a:schemeClr val="bg1"/>
                </a:solidFill>
                <a:latin typeface="+mj-lt"/>
                <a:ea typeface="+mj-ea"/>
                <a:cs typeface="+mj-cs"/>
              </a:rPr>
              <a:t>Potential barriers  </a:t>
            </a:r>
          </a:p>
        </p:txBody>
      </p:sp>
      <p:sp>
        <p:nvSpPr>
          <p:cNvPr id="10" name="Rectangle: Rounded Corners 9">
            <a:extLst>
              <a:ext uri="{FF2B5EF4-FFF2-40B4-BE49-F238E27FC236}">
                <a16:creationId xmlns:a16="http://schemas.microsoft.com/office/drawing/2014/main" id="{4CBBCCFB-87C6-F64E-A1E1-E0F5D278FA08}"/>
              </a:ext>
            </a:extLst>
          </p:cNvPr>
          <p:cNvSpPr/>
          <p:nvPr/>
        </p:nvSpPr>
        <p:spPr>
          <a:xfrm>
            <a:off x="172357" y="1063509"/>
            <a:ext cx="2503194" cy="25592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defTabSz="914400">
              <a:lnSpc>
                <a:spcPct val="90000"/>
              </a:lnSpc>
              <a:spcAft>
                <a:spcPts val="600"/>
              </a:spcAft>
            </a:pPr>
            <a:r>
              <a:rPr lang="en-US" sz="2000" dirty="0">
                <a:solidFill>
                  <a:schemeClr val="bg1"/>
                </a:solidFill>
              </a:rPr>
              <a:t>Time of day when doing the observation can have an effect on the results </a:t>
            </a:r>
          </a:p>
        </p:txBody>
      </p:sp>
      <p:sp useBgFill="1">
        <p:nvSpPr>
          <p:cNvPr id="20" name="Rounded Rectangle 14">
            <a:extLst>
              <a:ext uri="{FF2B5EF4-FFF2-40B4-BE49-F238E27FC236}">
                <a16:creationId xmlns:a16="http://schemas.microsoft.com/office/drawing/2014/main" id="{AF2529C0-FA6B-474D-B1E5-73BA7011F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1" descr="Jail">
            <a:extLst>
              <a:ext uri="{FF2B5EF4-FFF2-40B4-BE49-F238E27FC236}">
                <a16:creationId xmlns:a16="http://schemas.microsoft.com/office/drawing/2014/main" id="{623B4387-B87A-C346-AB17-C00A29EC24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45194" y="1336566"/>
            <a:ext cx="4607567" cy="4607567"/>
          </a:xfrm>
          <a:prstGeom prst="rect">
            <a:avLst/>
          </a:prstGeom>
        </p:spPr>
      </p:pic>
      <p:sp>
        <p:nvSpPr>
          <p:cNvPr id="4" name="Rectangle: Rounded Corners 3">
            <a:extLst>
              <a:ext uri="{FF2B5EF4-FFF2-40B4-BE49-F238E27FC236}">
                <a16:creationId xmlns:a16="http://schemas.microsoft.com/office/drawing/2014/main" id="{F504A617-28A3-2243-8B35-478F95C99915}"/>
              </a:ext>
            </a:extLst>
          </p:cNvPr>
          <p:cNvSpPr/>
          <p:nvPr/>
        </p:nvSpPr>
        <p:spPr>
          <a:xfrm>
            <a:off x="2962444" y="3823843"/>
            <a:ext cx="2559220" cy="255922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dirty="0"/>
              <a:t>Bias opinion </a:t>
            </a:r>
            <a:endParaRPr lang="en-US" sz="2000" dirty="0"/>
          </a:p>
        </p:txBody>
      </p:sp>
      <p:sp>
        <p:nvSpPr>
          <p:cNvPr id="6" name="Rectangle: Rounded Corners 5">
            <a:extLst>
              <a:ext uri="{FF2B5EF4-FFF2-40B4-BE49-F238E27FC236}">
                <a16:creationId xmlns:a16="http://schemas.microsoft.com/office/drawing/2014/main" id="{CEA87491-FA7A-E941-890E-CD7F770023F8}"/>
              </a:ext>
            </a:extLst>
          </p:cNvPr>
          <p:cNvSpPr/>
          <p:nvPr/>
        </p:nvSpPr>
        <p:spPr>
          <a:xfrm>
            <a:off x="2962443" y="1066163"/>
            <a:ext cx="2559219" cy="255921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dirty="0"/>
              <a:t>Each person has a different way of thinking </a:t>
            </a:r>
            <a:endParaRPr lang="en-US" sz="2000" dirty="0"/>
          </a:p>
        </p:txBody>
      </p:sp>
      <p:sp>
        <p:nvSpPr>
          <p:cNvPr id="8" name="Rectangle: Rounded Corners 7">
            <a:extLst>
              <a:ext uri="{FF2B5EF4-FFF2-40B4-BE49-F238E27FC236}">
                <a16:creationId xmlns:a16="http://schemas.microsoft.com/office/drawing/2014/main" id="{0A5E0ABC-369E-7B4D-B06B-C9BE21ACD51C}"/>
              </a:ext>
            </a:extLst>
          </p:cNvPr>
          <p:cNvSpPr/>
          <p:nvPr/>
        </p:nvSpPr>
        <p:spPr>
          <a:xfrm>
            <a:off x="172354" y="3823843"/>
            <a:ext cx="2559221" cy="2559221"/>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dirty="0"/>
              <a:t>Limited answers with a observational checklist </a:t>
            </a:r>
            <a:endParaRPr lang="en-US" sz="2000" dirty="0"/>
          </a:p>
        </p:txBody>
      </p:sp>
    </p:spTree>
    <p:extLst>
      <p:ext uri="{BB962C8B-B14F-4D97-AF65-F5344CB8AC3E}">
        <p14:creationId xmlns:p14="http://schemas.microsoft.com/office/powerpoint/2010/main" val="393196029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86DAE70-3682-4A2E-AE74-4A34E043A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E29DDAB-30FE-4909-AD44-817ED48F12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464434C-4449-D14F-BDB8-6AAD4A6178A4}"/>
              </a:ext>
            </a:extLst>
          </p:cNvPr>
          <p:cNvSpPr>
            <a:spLocks noGrp="1"/>
          </p:cNvSpPr>
          <p:nvPr>
            <p:ph type="title"/>
          </p:nvPr>
        </p:nvSpPr>
        <p:spPr>
          <a:xfrm>
            <a:off x="685799" y="764373"/>
            <a:ext cx="7772401" cy="1293028"/>
          </a:xfrm>
        </p:spPr>
        <p:txBody>
          <a:bodyPr>
            <a:normAutofit/>
          </a:bodyPr>
          <a:lstStyle/>
          <a:p>
            <a:r>
              <a:rPr lang="en-GB" dirty="0"/>
              <a:t>Other types of research methods</a:t>
            </a:r>
            <a:endParaRPr lang="en-US" dirty="0"/>
          </a:p>
        </p:txBody>
      </p:sp>
      <p:sp>
        <p:nvSpPr>
          <p:cNvPr id="3" name="Content Placeholder 2">
            <a:extLst>
              <a:ext uri="{FF2B5EF4-FFF2-40B4-BE49-F238E27FC236}">
                <a16:creationId xmlns:a16="http://schemas.microsoft.com/office/drawing/2014/main" id="{47FBFD0B-9223-A444-BCC1-FF08C00ACA12}"/>
              </a:ext>
            </a:extLst>
          </p:cNvPr>
          <p:cNvSpPr>
            <a:spLocks noGrp="1"/>
          </p:cNvSpPr>
          <p:nvPr>
            <p:ph idx="1"/>
          </p:nvPr>
        </p:nvSpPr>
        <p:spPr>
          <a:xfrm>
            <a:off x="467767" y="2755612"/>
            <a:ext cx="7839076" cy="3156423"/>
          </a:xfrm>
        </p:spPr>
        <p:txBody>
          <a:bodyPr>
            <a:normAutofit lnSpcReduction="10000"/>
          </a:bodyPr>
          <a:lstStyle/>
          <a:p>
            <a:r>
              <a:rPr lang="en-GB" dirty="0"/>
              <a:t>Whilst looking at different types of research methods it was clear to see that observation was the method that this topic was going to use, due to observation being with the child and being able to see if PECS facilitates their speech or not.  </a:t>
            </a:r>
          </a:p>
          <a:p>
            <a:endParaRPr lang="en-GB" dirty="0"/>
          </a:p>
          <a:p>
            <a:r>
              <a:rPr lang="en-GB" dirty="0"/>
              <a:t>Whilst looking at other types fo research methods such as questionnaires, case studies, interviews and many others, it was clear to see that these were not beneficial for the research topic used.  </a:t>
            </a:r>
          </a:p>
          <a:p>
            <a:endParaRPr lang="en-US" dirty="0"/>
          </a:p>
        </p:txBody>
      </p:sp>
      <p:sp>
        <p:nvSpPr>
          <p:cNvPr id="15" name="Rounded Rectangle 11">
            <a:extLst>
              <a:ext uri="{FF2B5EF4-FFF2-40B4-BE49-F238E27FC236}">
                <a16:creationId xmlns:a16="http://schemas.microsoft.com/office/drawing/2014/main" id="{B7E028C9-978A-4D08-BAAC-61BFD78C51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3593" y="841323"/>
            <a:ext cx="2194560" cy="1645920"/>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6" descr="Books">
            <a:extLst>
              <a:ext uri="{FF2B5EF4-FFF2-40B4-BE49-F238E27FC236}">
                <a16:creationId xmlns:a16="http://schemas.microsoft.com/office/drawing/2014/main" id="{B0CF9E30-19FA-D44E-B591-A7534B77C2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52505" y="1005915"/>
            <a:ext cx="1316736" cy="1316736"/>
          </a:xfrm>
          <a:prstGeom prst="rect">
            <a:avLst/>
          </a:prstGeom>
        </p:spPr>
      </p:pic>
      <p:sp>
        <p:nvSpPr>
          <p:cNvPr id="17" name="Rounded Rectangle 43">
            <a:extLst>
              <a:ext uri="{FF2B5EF4-FFF2-40B4-BE49-F238E27FC236}">
                <a16:creationId xmlns:a16="http://schemas.microsoft.com/office/drawing/2014/main" id="{6E691307-8EBA-4331-BF49-F7AFBAEBA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3593" y="2651835"/>
            <a:ext cx="2194560" cy="1645920"/>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7" descr="Browser window">
            <a:extLst>
              <a:ext uri="{FF2B5EF4-FFF2-40B4-BE49-F238E27FC236}">
                <a16:creationId xmlns:a16="http://schemas.microsoft.com/office/drawing/2014/main" id="{BD13A3F5-433C-054D-947E-D840DF756D6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52505" y="2816427"/>
            <a:ext cx="1316736" cy="1316736"/>
          </a:xfrm>
          <a:prstGeom prst="rect">
            <a:avLst/>
          </a:prstGeom>
        </p:spPr>
      </p:pic>
      <p:sp>
        <p:nvSpPr>
          <p:cNvPr id="19" name="Rounded Rectangle 45">
            <a:extLst>
              <a:ext uri="{FF2B5EF4-FFF2-40B4-BE49-F238E27FC236}">
                <a16:creationId xmlns:a16="http://schemas.microsoft.com/office/drawing/2014/main" id="{A529EEA5-656B-4267-96C2-1AD4AAE59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3593" y="4462347"/>
            <a:ext cx="2194560" cy="1645920"/>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8" descr="Cursor">
            <a:extLst>
              <a:ext uri="{FF2B5EF4-FFF2-40B4-BE49-F238E27FC236}">
                <a16:creationId xmlns:a16="http://schemas.microsoft.com/office/drawing/2014/main" id="{B771FDD0-222A-AC4D-A2BA-7F845EEAA77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52505" y="4626939"/>
            <a:ext cx="1316736" cy="1316736"/>
          </a:xfrm>
          <a:prstGeom prst="rect">
            <a:avLst/>
          </a:prstGeom>
        </p:spPr>
      </p:pic>
    </p:spTree>
    <p:extLst>
      <p:ext uri="{BB962C8B-B14F-4D97-AF65-F5344CB8AC3E}">
        <p14:creationId xmlns:p14="http://schemas.microsoft.com/office/powerpoint/2010/main" val="494133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A60B2-C786-0543-931D-3B618D8FAF38}"/>
              </a:ext>
            </a:extLst>
          </p:cNvPr>
          <p:cNvSpPr>
            <a:spLocks noGrp="1"/>
          </p:cNvSpPr>
          <p:nvPr>
            <p:ph type="title"/>
          </p:nvPr>
        </p:nvSpPr>
        <p:spPr>
          <a:xfrm>
            <a:off x="2895600" y="201968"/>
            <a:ext cx="8610600" cy="1293028"/>
          </a:xfrm>
        </p:spPr>
        <p:txBody>
          <a:bodyPr/>
          <a:lstStyle/>
          <a:p>
            <a:r>
              <a:rPr lang="en-GB" dirty="0"/>
              <a:t>Questionnaires </a:t>
            </a:r>
            <a:endParaRPr lang="en-US" dirty="0"/>
          </a:p>
        </p:txBody>
      </p:sp>
      <p:sp>
        <p:nvSpPr>
          <p:cNvPr id="3" name="Content Placeholder 2">
            <a:extLst>
              <a:ext uri="{FF2B5EF4-FFF2-40B4-BE49-F238E27FC236}">
                <a16:creationId xmlns:a16="http://schemas.microsoft.com/office/drawing/2014/main" id="{0DEC48DF-F146-4D47-BD1F-6EF6DF9EEBFF}"/>
              </a:ext>
            </a:extLst>
          </p:cNvPr>
          <p:cNvSpPr>
            <a:spLocks noGrp="1"/>
          </p:cNvSpPr>
          <p:nvPr>
            <p:ph idx="1"/>
          </p:nvPr>
        </p:nvSpPr>
        <p:spPr>
          <a:xfrm>
            <a:off x="685800" y="1720646"/>
            <a:ext cx="10820400" cy="4498040"/>
          </a:xfrm>
        </p:spPr>
        <p:txBody>
          <a:bodyPr>
            <a:normAutofit fontScale="92500" lnSpcReduction="10000"/>
          </a:bodyPr>
          <a:lstStyle/>
          <a:p>
            <a:r>
              <a:rPr lang="en-GB" sz="2400" dirty="0"/>
              <a:t>Questionnaires are used to gather large amount of information quickly.  This may have been an option for this research topic, but due to bias opinion this may have changed the results.  If parents were assessing their own children, were they likely to say that their child is able to say certain words to make them feel better.  </a:t>
            </a:r>
          </a:p>
          <a:p>
            <a:endParaRPr lang="en-GB" sz="2400" dirty="0"/>
          </a:p>
          <a:p>
            <a:r>
              <a:rPr lang="en-GB" sz="2400" dirty="0"/>
              <a:t>Another point would be that it can be carried out by a number of people from all across the world to see different aspects of PECS as to wether the different areas have different ways on how to support PECS with children with ALN. This may have been an option but due to needing answers, it is unpredictable wether they will send them back.  </a:t>
            </a:r>
          </a:p>
          <a:p>
            <a:endParaRPr lang="en-GB" sz="2400" dirty="0"/>
          </a:p>
          <a:p>
            <a:r>
              <a:rPr lang="en-GB" sz="2400" dirty="0"/>
              <a:t>This can be anonymous, and therefore no information needs to be disclosed about the child or the parent or carer. </a:t>
            </a:r>
          </a:p>
          <a:p>
            <a:endParaRPr lang="en-GB" dirty="0"/>
          </a:p>
        </p:txBody>
      </p:sp>
      <p:sp>
        <p:nvSpPr>
          <p:cNvPr id="4" name="TextBox 3">
            <a:extLst>
              <a:ext uri="{FF2B5EF4-FFF2-40B4-BE49-F238E27FC236}">
                <a16:creationId xmlns:a16="http://schemas.microsoft.com/office/drawing/2014/main" id="{127326A0-58B5-CE4B-90E1-2913B43274ED}"/>
              </a:ext>
            </a:extLst>
          </p:cNvPr>
          <p:cNvSpPr txBox="1"/>
          <p:nvPr/>
        </p:nvSpPr>
        <p:spPr>
          <a:xfrm>
            <a:off x="9429955" y="6218685"/>
            <a:ext cx="1828800" cy="369332"/>
          </a:xfrm>
          <a:prstGeom prst="rect">
            <a:avLst/>
          </a:prstGeom>
          <a:noFill/>
        </p:spPr>
        <p:txBody>
          <a:bodyPr wrap="square" rtlCol="0">
            <a:spAutoFit/>
          </a:bodyPr>
          <a:lstStyle/>
          <a:p>
            <a:pPr algn="l"/>
            <a:r>
              <a:rPr lang="en-GB" dirty="0" err="1"/>
              <a:t>Debois</a:t>
            </a:r>
            <a:r>
              <a:rPr lang="en-GB" dirty="0"/>
              <a:t> (2019). </a:t>
            </a:r>
            <a:endParaRPr lang="en-US" dirty="0"/>
          </a:p>
        </p:txBody>
      </p:sp>
    </p:spTree>
    <p:extLst>
      <p:ext uri="{BB962C8B-B14F-4D97-AF65-F5344CB8AC3E}">
        <p14:creationId xmlns:p14="http://schemas.microsoft.com/office/powerpoint/2010/main" val="759507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3616-237C-764B-89FF-108375CD509E}"/>
              </a:ext>
            </a:extLst>
          </p:cNvPr>
          <p:cNvSpPr>
            <a:spLocks noGrp="1"/>
          </p:cNvSpPr>
          <p:nvPr>
            <p:ph type="title"/>
          </p:nvPr>
        </p:nvSpPr>
        <p:spPr/>
        <p:txBody>
          <a:bodyPr/>
          <a:lstStyle/>
          <a:p>
            <a:r>
              <a:rPr lang="en-GB" dirty="0"/>
              <a:t>Case studies </a:t>
            </a:r>
            <a:endParaRPr lang="en-US" dirty="0"/>
          </a:p>
        </p:txBody>
      </p:sp>
      <p:sp>
        <p:nvSpPr>
          <p:cNvPr id="3" name="Content Placeholder 2">
            <a:extLst>
              <a:ext uri="{FF2B5EF4-FFF2-40B4-BE49-F238E27FC236}">
                <a16:creationId xmlns:a16="http://schemas.microsoft.com/office/drawing/2014/main" id="{D6D16B33-99F8-CB4A-B44A-4B743F9644AA}"/>
              </a:ext>
            </a:extLst>
          </p:cNvPr>
          <p:cNvSpPr>
            <a:spLocks noGrp="1"/>
          </p:cNvSpPr>
          <p:nvPr>
            <p:ph idx="1"/>
          </p:nvPr>
        </p:nvSpPr>
        <p:spPr/>
        <p:txBody>
          <a:bodyPr/>
          <a:lstStyle/>
          <a:p>
            <a:r>
              <a:rPr lang="en-GB" dirty="0"/>
              <a:t>Whilst looking at different case studies it was clear to see that this may have been a possible research method, to see different peoples cases from around the world.  On the other hand this may have been bias due to the research not being done the same time of day, same room, different people with different opinions.  This may have impacted on the results of the research.  </a:t>
            </a:r>
          </a:p>
          <a:p>
            <a:endParaRPr lang="en-GB" dirty="0"/>
          </a:p>
          <a:p>
            <a:r>
              <a:rPr lang="en-GB" dirty="0"/>
              <a:t>Some case studies are not able to be replicated, and the Genie case shows that it would not pass ethics today due to the severity of the abuse and neglect that was experienced, therefore case studies may be out of date and are unable to be proven due to ethics, and may not be useful.  </a:t>
            </a:r>
            <a:endParaRPr lang="en-US" dirty="0"/>
          </a:p>
        </p:txBody>
      </p:sp>
      <p:sp>
        <p:nvSpPr>
          <p:cNvPr id="4" name="TextBox 3">
            <a:extLst>
              <a:ext uri="{FF2B5EF4-FFF2-40B4-BE49-F238E27FC236}">
                <a16:creationId xmlns:a16="http://schemas.microsoft.com/office/drawing/2014/main" id="{7F206934-157A-324C-AA24-EB0BB3FCF4AC}"/>
              </a:ext>
            </a:extLst>
          </p:cNvPr>
          <p:cNvSpPr txBox="1"/>
          <p:nvPr/>
        </p:nvSpPr>
        <p:spPr>
          <a:xfrm>
            <a:off x="9211460" y="6218685"/>
            <a:ext cx="2682842" cy="369332"/>
          </a:xfrm>
          <a:prstGeom prst="rect">
            <a:avLst/>
          </a:prstGeom>
          <a:noFill/>
        </p:spPr>
        <p:txBody>
          <a:bodyPr wrap="square" rtlCol="0">
            <a:spAutoFit/>
          </a:bodyPr>
          <a:lstStyle/>
          <a:p>
            <a:pPr algn="l"/>
            <a:r>
              <a:rPr lang="en-GB" dirty="0"/>
              <a:t>Universal class (2020).  </a:t>
            </a:r>
            <a:endParaRPr lang="en-US" dirty="0"/>
          </a:p>
        </p:txBody>
      </p:sp>
    </p:spTree>
    <p:extLst>
      <p:ext uri="{BB962C8B-B14F-4D97-AF65-F5344CB8AC3E}">
        <p14:creationId xmlns:p14="http://schemas.microsoft.com/office/powerpoint/2010/main" val="2195008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09F7-C65A-7B48-9476-17D7B8300BD9}"/>
              </a:ext>
            </a:extLst>
          </p:cNvPr>
          <p:cNvSpPr>
            <a:spLocks noGrp="1"/>
          </p:cNvSpPr>
          <p:nvPr>
            <p:ph type="title"/>
          </p:nvPr>
        </p:nvSpPr>
        <p:spPr/>
        <p:txBody>
          <a:bodyPr/>
          <a:lstStyle/>
          <a:p>
            <a:r>
              <a:rPr lang="en-GB" dirty="0"/>
              <a:t>Interviews</a:t>
            </a:r>
            <a:endParaRPr lang="en-US" dirty="0"/>
          </a:p>
        </p:txBody>
      </p:sp>
      <p:sp>
        <p:nvSpPr>
          <p:cNvPr id="3" name="Content Placeholder 2">
            <a:extLst>
              <a:ext uri="{FF2B5EF4-FFF2-40B4-BE49-F238E27FC236}">
                <a16:creationId xmlns:a16="http://schemas.microsoft.com/office/drawing/2014/main" id="{5D45A251-702D-1B45-ADC6-AFF077B6BCD7}"/>
              </a:ext>
            </a:extLst>
          </p:cNvPr>
          <p:cNvSpPr>
            <a:spLocks noGrp="1"/>
          </p:cNvSpPr>
          <p:nvPr>
            <p:ph idx="1"/>
          </p:nvPr>
        </p:nvSpPr>
        <p:spPr>
          <a:xfrm>
            <a:off x="729363" y="1815284"/>
            <a:ext cx="10820400" cy="4278343"/>
          </a:xfrm>
        </p:spPr>
        <p:txBody>
          <a:bodyPr>
            <a:normAutofit/>
          </a:bodyPr>
          <a:lstStyle/>
          <a:p>
            <a:r>
              <a:rPr lang="en-GB" dirty="0"/>
              <a:t>Whilst researching interviews it was clear to see that this would not benefit the research topic due to children acting different when under pressure.  With interviews it can put a lot of stress on the individual and this may impact on the results.  And according to Wilkinson (2019) it stated that it can put candidates off and under pressure, and therefore may impact on them as an individual.  </a:t>
            </a:r>
          </a:p>
          <a:p>
            <a:endParaRPr lang="en-GB" dirty="0"/>
          </a:p>
          <a:p>
            <a:r>
              <a:rPr lang="en-GB" dirty="0"/>
              <a:t>Whilst looking at the advantages it was clear to see that it would allow the interviewer to gather a lot of information and get to know the individual.  </a:t>
            </a:r>
          </a:p>
          <a:p>
            <a:endParaRPr lang="en-GB" dirty="0"/>
          </a:p>
          <a:p>
            <a:r>
              <a:rPr lang="en-GB" dirty="0"/>
              <a:t>According to Wilkinson (2019) it stated that you have an opportunity to dig deeper into the information, and this then will provide more information.</a:t>
            </a:r>
            <a:endParaRPr lang="en-GB" sz="2400" dirty="0"/>
          </a:p>
          <a:p>
            <a:endParaRPr lang="en-GB" dirty="0"/>
          </a:p>
        </p:txBody>
      </p:sp>
      <p:sp>
        <p:nvSpPr>
          <p:cNvPr id="4" name="TextBox 3">
            <a:extLst>
              <a:ext uri="{FF2B5EF4-FFF2-40B4-BE49-F238E27FC236}">
                <a16:creationId xmlns:a16="http://schemas.microsoft.com/office/drawing/2014/main" id="{36E55484-9BE6-5941-A9D1-A1B2CEC28403}"/>
              </a:ext>
            </a:extLst>
          </p:cNvPr>
          <p:cNvSpPr txBox="1"/>
          <p:nvPr/>
        </p:nvSpPr>
        <p:spPr>
          <a:xfrm>
            <a:off x="7200900" y="6355844"/>
            <a:ext cx="4348863" cy="369332"/>
          </a:xfrm>
          <a:prstGeom prst="rect">
            <a:avLst/>
          </a:prstGeom>
          <a:noFill/>
        </p:spPr>
        <p:txBody>
          <a:bodyPr wrap="square" rtlCol="0">
            <a:spAutoFit/>
          </a:bodyPr>
          <a:lstStyle/>
          <a:p>
            <a:pPr algn="l"/>
            <a:r>
              <a:rPr lang="en-GB" dirty="0"/>
              <a:t>The Business Communication (2019). </a:t>
            </a:r>
            <a:endParaRPr lang="en-US" dirty="0"/>
          </a:p>
        </p:txBody>
      </p:sp>
    </p:spTree>
    <p:extLst>
      <p:ext uri="{BB962C8B-B14F-4D97-AF65-F5344CB8AC3E}">
        <p14:creationId xmlns:p14="http://schemas.microsoft.com/office/powerpoint/2010/main" val="4220986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17D19-36A9-F14B-B15D-5BF0C3DC7D01}"/>
              </a:ext>
            </a:extLst>
          </p:cNvPr>
          <p:cNvSpPr>
            <a:spLocks noGrp="1"/>
          </p:cNvSpPr>
          <p:nvPr>
            <p:ph type="title"/>
          </p:nvPr>
        </p:nvSpPr>
        <p:spPr>
          <a:xfrm>
            <a:off x="1707536" y="327383"/>
            <a:ext cx="9435690" cy="5585627"/>
          </a:xfrm>
        </p:spPr>
        <p:txBody>
          <a:bodyPr>
            <a:noAutofit/>
          </a:bodyPr>
          <a:lstStyle/>
          <a:p>
            <a:pPr algn="ctr"/>
            <a:r>
              <a:rPr lang="en-GB" sz="8800" dirty="0"/>
              <a:t>Here’s another observational test</a:t>
            </a:r>
            <a:endParaRPr lang="en-US" sz="8800" dirty="0"/>
          </a:p>
        </p:txBody>
      </p:sp>
      <p:sp>
        <p:nvSpPr>
          <p:cNvPr id="5" name="TextBox 4">
            <a:extLst>
              <a:ext uri="{FF2B5EF4-FFF2-40B4-BE49-F238E27FC236}">
                <a16:creationId xmlns:a16="http://schemas.microsoft.com/office/drawing/2014/main" id="{E3D0E4D4-17D6-004D-86C3-E1271754458A}"/>
              </a:ext>
            </a:extLst>
          </p:cNvPr>
          <p:cNvSpPr txBox="1"/>
          <p:nvPr/>
        </p:nvSpPr>
        <p:spPr>
          <a:xfrm>
            <a:off x="416779" y="5842337"/>
            <a:ext cx="12017204" cy="646331"/>
          </a:xfrm>
          <a:prstGeom prst="rect">
            <a:avLst/>
          </a:prstGeom>
          <a:noFill/>
        </p:spPr>
        <p:txBody>
          <a:bodyPr wrap="square">
            <a:spAutoFit/>
          </a:bodyPr>
          <a:lstStyle/>
          <a:p>
            <a:r>
              <a:rPr lang="en-US" sz="3600" dirty="0">
                <a:hlinkClick r:id="rId2"/>
              </a:rPr>
              <a:t>https://www.youtube.com/watch?v=</a:t>
            </a:r>
            <a:r>
              <a:rPr lang="en-US" sz="3600" dirty="0" err="1">
                <a:hlinkClick r:id="rId2"/>
              </a:rPr>
              <a:t>IGQmdoK_ZfY</a:t>
            </a:r>
            <a:r>
              <a:rPr lang="en-GB" sz="3600" dirty="0"/>
              <a:t> </a:t>
            </a:r>
            <a:endParaRPr lang="en-US" sz="3600" dirty="0"/>
          </a:p>
        </p:txBody>
      </p:sp>
    </p:spTree>
    <p:extLst>
      <p:ext uri="{BB962C8B-B14F-4D97-AF65-F5344CB8AC3E}">
        <p14:creationId xmlns:p14="http://schemas.microsoft.com/office/powerpoint/2010/main" val="1237499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DFE6B-B1EC-E044-9B54-4A00CB63EF13}"/>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E6661EC9-9255-3942-9770-D492FA71E1A9}"/>
              </a:ext>
            </a:extLst>
          </p:cNvPr>
          <p:cNvSpPr>
            <a:spLocks noGrp="1"/>
          </p:cNvSpPr>
          <p:nvPr>
            <p:ph idx="1"/>
          </p:nvPr>
        </p:nvSpPr>
        <p:spPr/>
        <p:txBody>
          <a:bodyPr/>
          <a:lstStyle/>
          <a:p>
            <a:r>
              <a:rPr lang="en-GB" dirty="0"/>
              <a:t>To conclude it is clear to see that PECS does facilitate children’s speech in some way, whilst looking at the different types of research it was also clear to see that observations and observation check list was going to be the most beneficial to find out this research.  It would be beneficial to do more research from other children from around the world to see if it has been implemented differently else where and has a different effect on the children.  It would be interesting to see what stage of PECS would facilitate their learning as by stage 3 there were no signs of speech with the children.  Overall, whilst looking at this topic it has provided the relevant research to see wether PECS facilitates their speech, on the other hand next time to improve this research topic would have to be narrowed down to find out what stage does speech start.  </a:t>
            </a:r>
            <a:endParaRPr lang="en-US" dirty="0"/>
          </a:p>
        </p:txBody>
      </p:sp>
    </p:spTree>
    <p:extLst>
      <p:ext uri="{BB962C8B-B14F-4D97-AF65-F5344CB8AC3E}">
        <p14:creationId xmlns:p14="http://schemas.microsoft.com/office/powerpoint/2010/main" val="3562700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26149-7983-924E-8CDC-9B4EB5D59C3C}"/>
              </a:ext>
            </a:extLst>
          </p:cNvPr>
          <p:cNvSpPr>
            <a:spLocks noGrp="1"/>
          </p:cNvSpPr>
          <p:nvPr>
            <p:ph type="title"/>
          </p:nvPr>
        </p:nvSpPr>
        <p:spPr>
          <a:xfrm>
            <a:off x="1557320" y="704466"/>
            <a:ext cx="8610600" cy="5449068"/>
          </a:xfrm>
        </p:spPr>
        <p:txBody>
          <a:bodyPr>
            <a:noAutofit/>
          </a:bodyPr>
          <a:lstStyle/>
          <a:p>
            <a:pPr algn="ctr"/>
            <a:r>
              <a:rPr lang="en-GB" sz="8800" dirty="0"/>
              <a:t>THANK YOU FOR LISTENING, ARE THERE ANY QUESTIONS?</a:t>
            </a:r>
            <a:endParaRPr lang="en-US" sz="8800" dirty="0"/>
          </a:p>
        </p:txBody>
      </p:sp>
    </p:spTree>
    <p:extLst>
      <p:ext uri="{BB962C8B-B14F-4D97-AF65-F5344CB8AC3E}">
        <p14:creationId xmlns:p14="http://schemas.microsoft.com/office/powerpoint/2010/main" val="2027964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D3207-64FB-CB4F-947B-0C9E12970777}"/>
              </a:ext>
            </a:extLst>
          </p:cNvPr>
          <p:cNvSpPr>
            <a:spLocks noGrp="1"/>
          </p:cNvSpPr>
          <p:nvPr>
            <p:ph idx="1"/>
          </p:nvPr>
        </p:nvSpPr>
        <p:spPr>
          <a:xfrm>
            <a:off x="467305" y="460259"/>
            <a:ext cx="11058286" cy="6217483"/>
          </a:xfrm>
        </p:spPr>
        <p:txBody>
          <a:bodyPr>
            <a:normAutofit fontScale="92500" lnSpcReduction="10000"/>
          </a:bodyPr>
          <a:lstStyle/>
          <a:p>
            <a:pPr marL="0" indent="0">
              <a:buNone/>
            </a:pPr>
            <a:r>
              <a:rPr lang="en-GB" sz="2600" b="1" u="sng" dirty="0"/>
              <a:t>Reference list </a:t>
            </a:r>
          </a:p>
          <a:p>
            <a:r>
              <a:rPr lang="en-GB" dirty="0"/>
              <a:t>Ganz, J.B. et al. (2012) ‘</a:t>
            </a:r>
            <a:r>
              <a:rPr lang="en-US" dirty="0"/>
              <a:t>The Picture Exchange Communication System (PECS):</a:t>
            </a:r>
            <a:r>
              <a:rPr lang="en-GB" dirty="0"/>
              <a:t> </a:t>
            </a:r>
            <a:r>
              <a:rPr lang="en-US" dirty="0"/>
              <a:t>A Promising Method for Improving Communication Skills of Learners with Autism Spectrum Disorders</a:t>
            </a:r>
            <a:r>
              <a:rPr lang="en-GB" dirty="0"/>
              <a:t>’, 47 (2), pp. 176-186. Accessed: 13th February 2020. URL: </a:t>
            </a:r>
            <a:r>
              <a:rPr lang="en-US" dirty="0">
                <a:hlinkClick r:id="rId2"/>
              </a:rPr>
              <a:t>https://</a:t>
            </a:r>
            <a:r>
              <a:rPr lang="en-US" dirty="0" err="1">
                <a:hlinkClick r:id="rId2"/>
              </a:rPr>
              <a:t>www.jstor.org</a:t>
            </a:r>
            <a:r>
              <a:rPr lang="en-US" dirty="0">
                <a:hlinkClick r:id="rId2"/>
              </a:rPr>
              <a:t>/stable/23880098</a:t>
            </a:r>
            <a:r>
              <a:rPr lang="en-GB" dirty="0"/>
              <a:t>. </a:t>
            </a:r>
          </a:p>
          <a:p>
            <a:r>
              <a:rPr lang="en-GB" dirty="0"/>
              <a:t>Bondy, A (2001) ‘</a:t>
            </a:r>
            <a:r>
              <a:rPr lang="en-US" dirty="0"/>
              <a:t>PECS: Potential benefits and risks</a:t>
            </a:r>
            <a:r>
              <a:rPr lang="en-GB" dirty="0"/>
              <a:t>’, 2(2), pp. 127-133. Accessed: 13th February 2020. </a:t>
            </a:r>
            <a:r>
              <a:rPr lang="en-US" dirty="0"/>
              <a:t>DOI: 10.1037/h0099924</a:t>
            </a:r>
            <a:r>
              <a:rPr lang="en-GB" dirty="0"/>
              <a:t>.  </a:t>
            </a:r>
          </a:p>
          <a:p>
            <a:r>
              <a:rPr lang="en-GB" dirty="0"/>
              <a:t>Hu, </a:t>
            </a:r>
            <a:r>
              <a:rPr lang="en-US" dirty="0"/>
              <a:t>X</a:t>
            </a:r>
            <a:r>
              <a:rPr lang="en-GB" dirty="0"/>
              <a:t>. Lee, G. (2019) ’</a:t>
            </a:r>
            <a:r>
              <a:rPr lang="en-US" dirty="0"/>
              <a:t>Effects of PECS on the Emergence of Vocal </a:t>
            </a:r>
            <a:r>
              <a:rPr lang="en-US" dirty="0" err="1"/>
              <a:t>Mands</a:t>
            </a:r>
            <a:r>
              <a:rPr lang="en-US" dirty="0"/>
              <a:t> and the Reduction of Aggressive Behavior Across Settings for a Child With Autism.Behavioral Disorders</a:t>
            </a:r>
            <a:r>
              <a:rPr lang="en-GB" dirty="0"/>
              <a:t>’, </a:t>
            </a:r>
            <a:r>
              <a:rPr lang="en-US" dirty="0"/>
              <a:t> 44</a:t>
            </a:r>
            <a:r>
              <a:rPr lang="en-GB" dirty="0"/>
              <a:t>(</a:t>
            </a:r>
            <a:r>
              <a:rPr lang="en-US" dirty="0"/>
              <a:t>4</a:t>
            </a:r>
            <a:r>
              <a:rPr lang="en-GB" dirty="0"/>
              <a:t>), pp. </a:t>
            </a:r>
            <a:r>
              <a:rPr lang="en-US" dirty="0"/>
              <a:t>215-27.</a:t>
            </a:r>
            <a:r>
              <a:rPr lang="en-GB" dirty="0"/>
              <a:t> Accessed: 13th February 2020. DOI: 10.1177/0198742918806925.  </a:t>
            </a:r>
          </a:p>
          <a:p>
            <a:r>
              <a:rPr lang="en-GB" dirty="0"/>
              <a:t>Edwards, J. and </a:t>
            </a:r>
            <a:r>
              <a:rPr lang="en-GB" dirty="0" err="1"/>
              <a:t>Boyko</a:t>
            </a:r>
            <a:r>
              <a:rPr lang="en-GB" dirty="0"/>
              <a:t>, M. D. (2013) ‘</a:t>
            </a:r>
            <a:r>
              <a:rPr lang="en-US" dirty="0"/>
              <a:t>Observational Research Opportunities and Limitations</a:t>
            </a:r>
            <a:r>
              <a:rPr lang="en-GB" dirty="0"/>
              <a:t>’, 27 (6), pp. 1-26. Accessed: 14th February 2020. DOI:</a:t>
            </a:r>
            <a:r>
              <a:rPr lang="en-US" dirty="0"/>
              <a:t> 10.1016/</a:t>
            </a:r>
            <a:r>
              <a:rPr lang="en-US" dirty="0" err="1"/>
              <a:t>j.jdiacomp.2013.07.007</a:t>
            </a:r>
            <a:r>
              <a:rPr lang="en-GB" dirty="0"/>
              <a:t>.</a:t>
            </a:r>
          </a:p>
          <a:p>
            <a:r>
              <a:rPr lang="en-GB" dirty="0"/>
              <a:t>Steber, C. (2017) ‘</a:t>
            </a:r>
            <a:r>
              <a:rPr lang="en-US" dirty="0"/>
              <a:t>Observational Research: Data Collection Advantages and Disadvantages</a:t>
            </a:r>
            <a:r>
              <a:rPr lang="en-GB" dirty="0"/>
              <a:t>’.  Available at: </a:t>
            </a:r>
            <a:r>
              <a:rPr lang="en-GB" dirty="0">
                <a:hlinkClick r:id="rId3"/>
              </a:rPr>
              <a:t>https://</a:t>
            </a:r>
            <a:r>
              <a:rPr lang="en-GB" dirty="0" err="1">
                <a:hlinkClick r:id="rId3"/>
              </a:rPr>
              <a:t>www.cfrinc.net</a:t>
            </a:r>
            <a:r>
              <a:rPr lang="en-GB" dirty="0">
                <a:hlinkClick r:id="rId3"/>
              </a:rPr>
              <a:t>/</a:t>
            </a:r>
            <a:r>
              <a:rPr lang="en-GB" dirty="0" err="1">
                <a:hlinkClick r:id="rId3"/>
              </a:rPr>
              <a:t>cfrblog</a:t>
            </a:r>
            <a:r>
              <a:rPr lang="en-GB" dirty="0">
                <a:hlinkClick r:id="rId3"/>
              </a:rPr>
              <a:t>/observational-research-advantages-and-disadvantages</a:t>
            </a:r>
            <a:r>
              <a:rPr lang="en-GB" dirty="0"/>
              <a:t>. (Accessed: 15th February 2020).  </a:t>
            </a:r>
          </a:p>
          <a:p>
            <a:r>
              <a:rPr lang="en-GB" dirty="0" err="1"/>
              <a:t>Debois</a:t>
            </a:r>
            <a:r>
              <a:rPr lang="en-GB" dirty="0"/>
              <a:t>, S. (2019) ’10 advantages and disadvantages of questionnaires’.  Available at: </a:t>
            </a:r>
            <a:r>
              <a:rPr lang="en-GB" dirty="0">
                <a:hlinkClick r:id="rId4"/>
              </a:rPr>
              <a:t>https://</a:t>
            </a:r>
            <a:r>
              <a:rPr lang="en-GB" dirty="0" err="1">
                <a:hlinkClick r:id="rId4"/>
              </a:rPr>
              <a:t>surveyanyplace.com</a:t>
            </a:r>
            <a:r>
              <a:rPr lang="en-GB" dirty="0">
                <a:hlinkClick r:id="rId4"/>
              </a:rPr>
              <a:t>/questionnaire-pros-and-cons/</a:t>
            </a:r>
            <a:r>
              <a:rPr lang="en-GB" dirty="0"/>
              <a:t>. (Accessed: 15th February 2020).  </a:t>
            </a:r>
            <a:endParaRPr lang="en-GB" sz="2400" dirty="0"/>
          </a:p>
        </p:txBody>
      </p:sp>
    </p:spTree>
    <p:extLst>
      <p:ext uri="{BB962C8B-B14F-4D97-AF65-F5344CB8AC3E}">
        <p14:creationId xmlns:p14="http://schemas.microsoft.com/office/powerpoint/2010/main" val="1932668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A055E6-F329-0E40-A147-E18DE8E06BC3}"/>
              </a:ext>
            </a:extLst>
          </p:cNvPr>
          <p:cNvSpPr>
            <a:spLocks noGrp="1"/>
          </p:cNvSpPr>
          <p:nvPr>
            <p:ph idx="1"/>
          </p:nvPr>
        </p:nvSpPr>
        <p:spPr>
          <a:xfrm>
            <a:off x="685800" y="1747958"/>
            <a:ext cx="10820400" cy="3728064"/>
          </a:xfrm>
        </p:spPr>
        <p:txBody>
          <a:bodyPr>
            <a:normAutofit/>
          </a:bodyPr>
          <a:lstStyle/>
          <a:p>
            <a:r>
              <a:rPr lang="en-GB" sz="2000" dirty="0"/>
              <a:t>Universal class (2020) ‘</a:t>
            </a:r>
            <a:r>
              <a:rPr lang="en-GB" sz="2000" i="1" dirty="0"/>
              <a:t>The strengths and weaknesses of case studies’.  </a:t>
            </a:r>
            <a:r>
              <a:rPr lang="en-GB" sz="2000" dirty="0"/>
              <a:t>Available at: </a:t>
            </a:r>
            <a:r>
              <a:rPr lang="en-GB" sz="2000" dirty="0">
                <a:hlinkClick r:id="rId2"/>
              </a:rPr>
              <a:t>https://</a:t>
            </a:r>
            <a:r>
              <a:rPr lang="en-GB" sz="2000" dirty="0" err="1">
                <a:hlinkClick r:id="rId2"/>
              </a:rPr>
              <a:t>www.universalclass.com</a:t>
            </a:r>
            <a:r>
              <a:rPr lang="en-GB" sz="2000" dirty="0">
                <a:hlinkClick r:id="rId2"/>
              </a:rPr>
              <a:t>/articles/business/a-case-studies-strengths-and-weaknesses.htm</a:t>
            </a:r>
            <a:r>
              <a:rPr lang="en-GB" sz="2000" dirty="0"/>
              <a:t>. (Accessed: 15th February 2020).  </a:t>
            </a:r>
          </a:p>
          <a:p>
            <a:r>
              <a:rPr lang="en-GB" sz="2000" dirty="0"/>
              <a:t>The business communication (2019) ‘</a:t>
            </a:r>
            <a:r>
              <a:rPr lang="en-GB" sz="2000" i="1" dirty="0"/>
              <a:t>Advantages and disadvantages of interview’.    </a:t>
            </a:r>
            <a:r>
              <a:rPr lang="en-GB" sz="2000" dirty="0"/>
              <a:t>Available at: </a:t>
            </a:r>
            <a:r>
              <a:rPr lang="en-GB" sz="2000" dirty="0">
                <a:hlinkClick r:id="rId3"/>
              </a:rPr>
              <a:t>https://thebusinesscommunication.com/advantage-and-disadvantage-of-interview/</a:t>
            </a:r>
            <a:r>
              <a:rPr lang="en-GB" sz="2000" dirty="0"/>
              <a:t>.(Accessed: 15th February 2020).  </a:t>
            </a:r>
          </a:p>
          <a:p>
            <a:r>
              <a:rPr lang="en-GB" sz="2000" dirty="0"/>
              <a:t>Wilkinson, M. (2019) ‘</a:t>
            </a:r>
            <a:r>
              <a:rPr lang="en-GB" sz="2000" i="1" dirty="0"/>
              <a:t>The 6 different types of interviews (and the pros and cons of each)’.  </a:t>
            </a:r>
            <a:r>
              <a:rPr lang="en-GB" sz="2000" dirty="0"/>
              <a:t>Available at:  </a:t>
            </a:r>
            <a:r>
              <a:rPr lang="en-GB" sz="2000" dirty="0">
                <a:hlinkClick r:id="rId4"/>
              </a:rPr>
              <a:t>https://</a:t>
            </a:r>
            <a:r>
              <a:rPr lang="en-GB" sz="2000" dirty="0" err="1">
                <a:hlinkClick r:id="rId4"/>
              </a:rPr>
              <a:t>www.coburgbanks.co.uk</a:t>
            </a:r>
            <a:r>
              <a:rPr lang="en-GB" sz="2000" dirty="0">
                <a:hlinkClick r:id="rId4"/>
              </a:rPr>
              <a:t>/blog/assessing-applicants/6-different-types-of-interview/</a:t>
            </a:r>
            <a:r>
              <a:rPr lang="en-GB" sz="2000" dirty="0"/>
              <a:t>.(Accessed: 15th February 2020).  </a:t>
            </a:r>
          </a:p>
          <a:p>
            <a:r>
              <a:rPr lang="en-GB" sz="2000" dirty="0"/>
              <a:t>Simons, D. (2010) ‘</a:t>
            </a:r>
            <a:r>
              <a:rPr lang="en-GB" sz="2000" i="1" dirty="0"/>
              <a:t>Monkey business illusion’.  </a:t>
            </a:r>
            <a:r>
              <a:rPr lang="en-GB" sz="2000" dirty="0"/>
              <a:t>Available at: </a:t>
            </a:r>
            <a:r>
              <a:rPr lang="en-GB" sz="2000" dirty="0">
                <a:hlinkClick r:id="rId5"/>
              </a:rPr>
              <a:t>https://www.youtube.com/watch?v=</a:t>
            </a:r>
            <a:r>
              <a:rPr lang="en-GB" sz="2000" dirty="0" err="1">
                <a:hlinkClick r:id="rId5"/>
              </a:rPr>
              <a:t>IGQmdoK_ZfY</a:t>
            </a:r>
            <a:r>
              <a:rPr lang="en-GB" sz="2000" dirty="0"/>
              <a:t>. (Accessed: 15th February 2020).  </a:t>
            </a:r>
          </a:p>
        </p:txBody>
      </p:sp>
    </p:spTree>
    <p:extLst>
      <p:ext uri="{BB962C8B-B14F-4D97-AF65-F5344CB8AC3E}">
        <p14:creationId xmlns:p14="http://schemas.microsoft.com/office/powerpoint/2010/main" val="395291466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Does The use of Picture exchange communication system (pecs) with children with additional learning needs facilitate their speech.   </vt:lpstr>
      <vt:lpstr>Hypothesis </vt:lpstr>
      <vt:lpstr>Why this topic what chosen?</vt:lpstr>
      <vt:lpstr>PowerPoint Presentation</vt:lpstr>
      <vt:lpstr>Methodologies used</vt:lpstr>
      <vt:lpstr>Why?</vt:lpstr>
      <vt:lpstr>Observational test</vt:lpstr>
      <vt:lpstr>Now write down what you saw</vt:lpstr>
      <vt:lpstr>How many pictures did you remember? </vt:lpstr>
      <vt:lpstr>Why?</vt:lpstr>
      <vt:lpstr>Potential barriers  </vt:lpstr>
      <vt:lpstr>Other types of research methods</vt:lpstr>
      <vt:lpstr>Questionnaires </vt:lpstr>
      <vt:lpstr>Case studies </vt:lpstr>
      <vt:lpstr>Interviews</vt:lpstr>
      <vt:lpstr>Here’s another observational test</vt:lpstr>
      <vt:lpstr>Conclusion </vt:lpstr>
      <vt:lpstr>THANK YOU FOR LISTENING, ARE THERE ANY QUESTIONS?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pecs with children with additional learning needs on their behaviour.  </dc:title>
  <dc:creator>Chloe Harries (1803550)</dc:creator>
  <cp:lastModifiedBy>Chloe Harries (1803550)</cp:lastModifiedBy>
  <cp:revision>6</cp:revision>
  <dcterms:created xsi:type="dcterms:W3CDTF">2020-02-05T12:33:52Z</dcterms:created>
  <dcterms:modified xsi:type="dcterms:W3CDTF">2020-02-17T12:34:30Z</dcterms:modified>
</cp:coreProperties>
</file>