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0"/>
  </p:notesMasterIdLst>
  <p:sldIdLst>
    <p:sldId id="256" r:id="rId3"/>
    <p:sldId id="280" r:id="rId4"/>
    <p:sldId id="301" r:id="rId5"/>
    <p:sldId id="305" r:id="rId6"/>
    <p:sldId id="306" r:id="rId7"/>
    <p:sldId id="307" r:id="rId8"/>
    <p:sldId id="308" r:id="rId9"/>
    <p:sldId id="297" r:id="rId10"/>
    <p:sldId id="299" r:id="rId11"/>
    <p:sldId id="310" r:id="rId12"/>
    <p:sldId id="257" r:id="rId13"/>
    <p:sldId id="258" r:id="rId14"/>
    <p:sldId id="259" r:id="rId15"/>
    <p:sldId id="260" r:id="rId16"/>
    <p:sldId id="261" r:id="rId17"/>
    <p:sldId id="262" r:id="rId18"/>
    <p:sldId id="30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CC"/>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6785AD-540E-45A5-B4A2-87CCC01CCAF1}" v="38" dt="2024-11-05T11:42:31.6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5/10/relationships/revisionInfo" Target="revisionInfo.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C96785AD-540E-45A5-B4A2-87CCC01CCAF1}"/>
    <pc:docChg chg="undo custSel addSld delSld modSld delMainMaster">
      <pc:chgData name="Dr Charlotte Greenway" userId="21ca5f9ab6ecb0bd" providerId="LiveId" clId="{C96785AD-540E-45A5-B4A2-87CCC01CCAF1}" dt="2024-11-05T12:06:03.519" v="157"/>
      <pc:docMkLst>
        <pc:docMk/>
      </pc:docMkLst>
      <pc:sldChg chg="modSp mod">
        <pc:chgData name="Dr Charlotte Greenway" userId="21ca5f9ab6ecb0bd" providerId="LiveId" clId="{C96785AD-540E-45A5-B4A2-87CCC01CCAF1}" dt="2024-07-30T16:23:34.077" v="70" actId="20577"/>
        <pc:sldMkLst>
          <pc:docMk/>
          <pc:sldMk cId="2175770127" sldId="256"/>
        </pc:sldMkLst>
        <pc:spChg chg="mod">
          <ac:chgData name="Dr Charlotte Greenway" userId="21ca5f9ab6ecb0bd" providerId="LiveId" clId="{C96785AD-540E-45A5-B4A2-87CCC01CCAF1}" dt="2024-07-30T16:23:34.077" v="70" actId="20577"/>
          <ac:spMkLst>
            <pc:docMk/>
            <pc:sldMk cId="2175770127" sldId="256"/>
            <ac:spMk id="2" creationId="{00000000-0000-0000-0000-000000000000}"/>
          </ac:spMkLst>
        </pc:spChg>
      </pc:sldChg>
      <pc:sldChg chg="del">
        <pc:chgData name="Dr Charlotte Greenway" userId="21ca5f9ab6ecb0bd" providerId="LiveId" clId="{C96785AD-540E-45A5-B4A2-87CCC01CCAF1}" dt="2024-07-30T09:33:55.662" v="34" actId="47"/>
        <pc:sldMkLst>
          <pc:docMk/>
          <pc:sldMk cId="2947787329" sldId="257"/>
        </pc:sldMkLst>
      </pc:sldChg>
      <pc:sldChg chg="add del">
        <pc:chgData name="Dr Charlotte Greenway" userId="21ca5f9ab6ecb0bd" providerId="LiveId" clId="{C96785AD-540E-45A5-B4A2-87CCC01CCAF1}" dt="2024-09-02T10:40:09.550" v="73"/>
        <pc:sldMkLst>
          <pc:docMk/>
          <pc:sldMk cId="3364762175" sldId="257"/>
        </pc:sldMkLst>
      </pc:sldChg>
      <pc:sldChg chg="del">
        <pc:chgData name="Dr Charlotte Greenway" userId="21ca5f9ab6ecb0bd" providerId="LiveId" clId="{C96785AD-540E-45A5-B4A2-87CCC01CCAF1}" dt="2024-07-30T09:33:55.662" v="34" actId="47"/>
        <pc:sldMkLst>
          <pc:docMk/>
          <pc:sldMk cId="636896315" sldId="258"/>
        </pc:sldMkLst>
      </pc:sldChg>
      <pc:sldChg chg="add del">
        <pc:chgData name="Dr Charlotte Greenway" userId="21ca5f9ab6ecb0bd" providerId="LiveId" clId="{C96785AD-540E-45A5-B4A2-87CCC01CCAF1}" dt="2024-09-02T10:40:09.550" v="73"/>
        <pc:sldMkLst>
          <pc:docMk/>
          <pc:sldMk cId="1470152718" sldId="258"/>
        </pc:sldMkLst>
      </pc:sldChg>
      <pc:sldChg chg="add del modNotesTx">
        <pc:chgData name="Dr Charlotte Greenway" userId="21ca5f9ab6ecb0bd" providerId="LiveId" clId="{C96785AD-540E-45A5-B4A2-87CCC01CCAF1}" dt="2024-11-05T12:05:15.013" v="152" actId="6549"/>
        <pc:sldMkLst>
          <pc:docMk/>
          <pc:sldMk cId="3180097060" sldId="259"/>
        </pc:sldMkLst>
      </pc:sldChg>
      <pc:sldChg chg="del">
        <pc:chgData name="Dr Charlotte Greenway" userId="21ca5f9ab6ecb0bd" providerId="LiveId" clId="{C96785AD-540E-45A5-B4A2-87CCC01CCAF1}" dt="2024-07-30T09:33:55.662" v="34" actId="47"/>
        <pc:sldMkLst>
          <pc:docMk/>
          <pc:sldMk cId="3031623546" sldId="260"/>
        </pc:sldMkLst>
      </pc:sldChg>
      <pc:sldChg chg="add del modNotesTx">
        <pc:chgData name="Dr Charlotte Greenway" userId="21ca5f9ab6ecb0bd" providerId="LiveId" clId="{C96785AD-540E-45A5-B4A2-87CCC01CCAF1}" dt="2024-11-05T12:05:56.095" v="154" actId="6549"/>
        <pc:sldMkLst>
          <pc:docMk/>
          <pc:sldMk cId="3190112012" sldId="260"/>
        </pc:sldMkLst>
      </pc:sldChg>
      <pc:sldChg chg="add del modNotesTx">
        <pc:chgData name="Dr Charlotte Greenway" userId="21ca5f9ab6ecb0bd" providerId="LiveId" clId="{C96785AD-540E-45A5-B4A2-87CCC01CCAF1}" dt="2024-11-05T12:06:03.519" v="157"/>
        <pc:sldMkLst>
          <pc:docMk/>
          <pc:sldMk cId="2942286315" sldId="261"/>
        </pc:sldMkLst>
      </pc:sldChg>
      <pc:sldChg chg="add del">
        <pc:chgData name="Dr Charlotte Greenway" userId="21ca5f9ab6ecb0bd" providerId="LiveId" clId="{C96785AD-540E-45A5-B4A2-87CCC01CCAF1}" dt="2024-09-02T10:40:09.550" v="73"/>
        <pc:sldMkLst>
          <pc:docMk/>
          <pc:sldMk cId="1240798207" sldId="262"/>
        </pc:sldMkLst>
      </pc:sldChg>
      <pc:sldChg chg="del">
        <pc:chgData name="Dr Charlotte Greenway" userId="21ca5f9ab6ecb0bd" providerId="LiveId" clId="{C96785AD-540E-45A5-B4A2-87CCC01CCAF1}" dt="2024-07-30T09:33:55.662" v="34" actId="47"/>
        <pc:sldMkLst>
          <pc:docMk/>
          <pc:sldMk cId="3444914977" sldId="262"/>
        </pc:sldMkLst>
      </pc:sldChg>
      <pc:sldChg chg="del">
        <pc:chgData name="Dr Charlotte Greenway" userId="21ca5f9ab6ecb0bd" providerId="LiveId" clId="{C96785AD-540E-45A5-B4A2-87CCC01CCAF1}" dt="2024-07-30T09:33:55.662" v="34" actId="47"/>
        <pc:sldMkLst>
          <pc:docMk/>
          <pc:sldMk cId="1797061591" sldId="263"/>
        </pc:sldMkLst>
      </pc:sldChg>
      <pc:sldChg chg="del">
        <pc:chgData name="Dr Charlotte Greenway" userId="21ca5f9ab6ecb0bd" providerId="LiveId" clId="{C96785AD-540E-45A5-B4A2-87CCC01CCAF1}" dt="2024-07-30T09:33:55.662" v="34" actId="47"/>
        <pc:sldMkLst>
          <pc:docMk/>
          <pc:sldMk cId="1058205889" sldId="265"/>
        </pc:sldMkLst>
      </pc:sldChg>
      <pc:sldChg chg="del">
        <pc:chgData name="Dr Charlotte Greenway" userId="21ca5f9ab6ecb0bd" providerId="LiveId" clId="{C96785AD-540E-45A5-B4A2-87CCC01CCAF1}" dt="2024-07-30T09:33:55.662" v="34" actId="47"/>
        <pc:sldMkLst>
          <pc:docMk/>
          <pc:sldMk cId="3750009910" sldId="266"/>
        </pc:sldMkLst>
      </pc:sldChg>
      <pc:sldChg chg="del">
        <pc:chgData name="Dr Charlotte Greenway" userId="21ca5f9ab6ecb0bd" providerId="LiveId" clId="{C96785AD-540E-45A5-B4A2-87CCC01CCAF1}" dt="2024-07-30T09:33:55.662" v="34" actId="47"/>
        <pc:sldMkLst>
          <pc:docMk/>
          <pc:sldMk cId="153897007" sldId="271"/>
        </pc:sldMkLst>
      </pc:sldChg>
      <pc:sldChg chg="del">
        <pc:chgData name="Dr Charlotte Greenway" userId="21ca5f9ab6ecb0bd" providerId="LiveId" clId="{C96785AD-540E-45A5-B4A2-87CCC01CCAF1}" dt="2024-07-30T09:33:55.662" v="34" actId="47"/>
        <pc:sldMkLst>
          <pc:docMk/>
          <pc:sldMk cId="527449752" sldId="272"/>
        </pc:sldMkLst>
      </pc:sldChg>
      <pc:sldChg chg="del">
        <pc:chgData name="Dr Charlotte Greenway" userId="21ca5f9ab6ecb0bd" providerId="LiveId" clId="{C96785AD-540E-45A5-B4A2-87CCC01CCAF1}" dt="2024-07-30T09:33:55.662" v="34" actId="47"/>
        <pc:sldMkLst>
          <pc:docMk/>
          <pc:sldMk cId="98846710" sldId="278"/>
        </pc:sldMkLst>
      </pc:sldChg>
      <pc:sldChg chg="modNotesTx">
        <pc:chgData name="Dr Charlotte Greenway" userId="21ca5f9ab6ecb0bd" providerId="LiveId" clId="{C96785AD-540E-45A5-B4A2-87CCC01CCAF1}" dt="2024-11-05T10:42:33.480" v="107" actId="20577"/>
        <pc:sldMkLst>
          <pc:docMk/>
          <pc:sldMk cId="1012196506" sldId="280"/>
        </pc:sldMkLst>
      </pc:sldChg>
      <pc:sldChg chg="modNotesTx">
        <pc:chgData name="Dr Charlotte Greenway" userId="21ca5f9ab6ecb0bd" providerId="LiveId" clId="{C96785AD-540E-45A5-B4A2-87CCC01CCAF1}" dt="2024-11-05T11:55:58.646" v="145"/>
        <pc:sldMkLst>
          <pc:docMk/>
          <pc:sldMk cId="4002077320" sldId="297"/>
        </pc:sldMkLst>
      </pc:sldChg>
      <pc:sldChg chg="modNotesTx">
        <pc:chgData name="Dr Charlotte Greenway" userId="21ca5f9ab6ecb0bd" providerId="LiveId" clId="{C96785AD-540E-45A5-B4A2-87CCC01CCAF1}" dt="2024-11-04T19:42:15.007" v="95"/>
        <pc:sldMkLst>
          <pc:docMk/>
          <pc:sldMk cId="2398235290" sldId="299"/>
        </pc:sldMkLst>
      </pc:sldChg>
      <pc:sldChg chg="del">
        <pc:chgData name="Dr Charlotte Greenway" userId="21ca5f9ab6ecb0bd" providerId="LiveId" clId="{C96785AD-540E-45A5-B4A2-87CCC01CCAF1}" dt="2024-07-30T09:33:55.662" v="34" actId="47"/>
        <pc:sldMkLst>
          <pc:docMk/>
          <pc:sldMk cId="2728347997" sldId="300"/>
        </pc:sldMkLst>
      </pc:sldChg>
      <pc:sldChg chg="modNotesTx">
        <pc:chgData name="Dr Charlotte Greenway" userId="21ca5f9ab6ecb0bd" providerId="LiveId" clId="{C96785AD-540E-45A5-B4A2-87CCC01CCAF1}" dt="2024-11-05T11:46:51.310" v="131" actId="20577"/>
        <pc:sldMkLst>
          <pc:docMk/>
          <pc:sldMk cId="3408864536" sldId="301"/>
        </pc:sldMkLst>
      </pc:sldChg>
      <pc:sldChg chg="modNotesTx">
        <pc:chgData name="Dr Charlotte Greenway" userId="21ca5f9ab6ecb0bd" providerId="LiveId" clId="{C96785AD-540E-45A5-B4A2-87CCC01CCAF1}" dt="2024-11-05T11:49:15.689" v="135" actId="20577"/>
        <pc:sldMkLst>
          <pc:docMk/>
          <pc:sldMk cId="3725511998" sldId="306"/>
        </pc:sldMkLst>
      </pc:sldChg>
      <pc:sldChg chg="modNotesTx">
        <pc:chgData name="Dr Charlotte Greenway" userId="21ca5f9ab6ecb0bd" providerId="LiveId" clId="{C96785AD-540E-45A5-B4A2-87CCC01CCAF1}" dt="2024-11-05T11:51:08.056" v="143" actId="20577"/>
        <pc:sldMkLst>
          <pc:docMk/>
          <pc:sldMk cId="2611020809" sldId="307"/>
        </pc:sldMkLst>
      </pc:sldChg>
      <pc:sldChg chg="modNotesTx">
        <pc:chgData name="Dr Charlotte Greenway" userId="21ca5f9ab6ecb0bd" providerId="LiveId" clId="{C96785AD-540E-45A5-B4A2-87CCC01CCAF1}" dt="2024-11-05T11:55:53.479" v="144" actId="6549"/>
        <pc:sldMkLst>
          <pc:docMk/>
          <pc:sldMk cId="934641818" sldId="308"/>
        </pc:sldMkLst>
      </pc:sldChg>
      <pc:sldChg chg="del">
        <pc:chgData name="Dr Charlotte Greenway" userId="21ca5f9ab6ecb0bd" providerId="LiveId" clId="{C96785AD-540E-45A5-B4A2-87CCC01CCAF1}" dt="2024-11-05T11:56:10.979" v="146" actId="47"/>
        <pc:sldMkLst>
          <pc:docMk/>
          <pc:sldMk cId="3196011075" sldId="309"/>
        </pc:sldMkLst>
      </pc:sldChg>
      <pc:sldChg chg="delSp modSp add del mod setBg modNotesTx">
        <pc:chgData name="Dr Charlotte Greenway" userId="21ca5f9ab6ecb0bd" providerId="LiveId" clId="{C96785AD-540E-45A5-B4A2-87CCC01CCAF1}" dt="2024-11-04T19:45:20.533" v="106" actId="403"/>
        <pc:sldMkLst>
          <pc:docMk/>
          <pc:sldMk cId="1332993495" sldId="310"/>
        </pc:sldMkLst>
        <pc:spChg chg="del">
          <ac:chgData name="Dr Charlotte Greenway" userId="21ca5f9ab6ecb0bd" providerId="LiveId" clId="{C96785AD-540E-45A5-B4A2-87CCC01CCAF1}" dt="2024-11-04T19:45:10.578" v="97" actId="478"/>
          <ac:spMkLst>
            <pc:docMk/>
            <pc:sldMk cId="1332993495" sldId="310"/>
            <ac:spMk id="2" creationId="{00000000-0000-0000-0000-000000000000}"/>
          </ac:spMkLst>
        </pc:spChg>
        <pc:spChg chg="mod">
          <ac:chgData name="Dr Charlotte Greenway" userId="21ca5f9ab6ecb0bd" providerId="LiveId" clId="{C96785AD-540E-45A5-B4A2-87CCC01CCAF1}" dt="2024-11-04T19:45:20.533" v="106" actId="403"/>
          <ac:spMkLst>
            <pc:docMk/>
            <pc:sldMk cId="1332993495" sldId="310"/>
            <ac:spMk id="3" creationId="{00000000-0000-0000-0000-000000000000}"/>
          </ac:spMkLst>
        </pc:spChg>
      </pc:sldChg>
      <pc:sldMasterChg chg="del delSldLayout">
        <pc:chgData name="Dr Charlotte Greenway" userId="21ca5f9ab6ecb0bd" providerId="LiveId" clId="{C96785AD-540E-45A5-B4A2-87CCC01CCAF1}" dt="2024-07-30T09:33:55.662" v="34" actId="47"/>
        <pc:sldMasterMkLst>
          <pc:docMk/>
          <pc:sldMasterMk cId="4286412926" sldId="2147483660"/>
        </pc:sldMasterMkLst>
        <pc:sldLayoutChg chg="del">
          <pc:chgData name="Dr Charlotte Greenway" userId="21ca5f9ab6ecb0bd" providerId="LiveId" clId="{C96785AD-540E-45A5-B4A2-87CCC01CCAF1}" dt="2024-07-30T09:33:55.662" v="34" actId="47"/>
          <pc:sldLayoutMkLst>
            <pc:docMk/>
            <pc:sldMasterMk cId="4286412926" sldId="2147483660"/>
            <pc:sldLayoutMk cId="1028320048" sldId="2147483661"/>
          </pc:sldLayoutMkLst>
        </pc:sldLayoutChg>
        <pc:sldLayoutChg chg="del">
          <pc:chgData name="Dr Charlotte Greenway" userId="21ca5f9ab6ecb0bd" providerId="LiveId" clId="{C96785AD-540E-45A5-B4A2-87CCC01CCAF1}" dt="2024-07-30T09:33:55.662" v="34" actId="47"/>
          <pc:sldLayoutMkLst>
            <pc:docMk/>
            <pc:sldMasterMk cId="4286412926" sldId="2147483660"/>
            <pc:sldLayoutMk cId="960730266" sldId="2147483662"/>
          </pc:sldLayoutMkLst>
        </pc:sldLayoutChg>
        <pc:sldLayoutChg chg="del">
          <pc:chgData name="Dr Charlotte Greenway" userId="21ca5f9ab6ecb0bd" providerId="LiveId" clId="{C96785AD-540E-45A5-B4A2-87CCC01CCAF1}" dt="2024-07-30T09:33:55.662" v="34" actId="47"/>
          <pc:sldLayoutMkLst>
            <pc:docMk/>
            <pc:sldMasterMk cId="4286412926" sldId="2147483660"/>
            <pc:sldLayoutMk cId="2722343528" sldId="2147483663"/>
          </pc:sldLayoutMkLst>
        </pc:sldLayoutChg>
        <pc:sldLayoutChg chg="del">
          <pc:chgData name="Dr Charlotte Greenway" userId="21ca5f9ab6ecb0bd" providerId="LiveId" clId="{C96785AD-540E-45A5-B4A2-87CCC01CCAF1}" dt="2024-07-30T09:33:55.662" v="34" actId="47"/>
          <pc:sldLayoutMkLst>
            <pc:docMk/>
            <pc:sldMasterMk cId="4286412926" sldId="2147483660"/>
            <pc:sldLayoutMk cId="3507957956" sldId="2147483664"/>
          </pc:sldLayoutMkLst>
        </pc:sldLayoutChg>
        <pc:sldLayoutChg chg="del">
          <pc:chgData name="Dr Charlotte Greenway" userId="21ca5f9ab6ecb0bd" providerId="LiveId" clId="{C96785AD-540E-45A5-B4A2-87CCC01CCAF1}" dt="2024-07-30T09:33:55.662" v="34" actId="47"/>
          <pc:sldLayoutMkLst>
            <pc:docMk/>
            <pc:sldMasterMk cId="4286412926" sldId="2147483660"/>
            <pc:sldLayoutMk cId="2260392254" sldId="2147483665"/>
          </pc:sldLayoutMkLst>
        </pc:sldLayoutChg>
        <pc:sldLayoutChg chg="del">
          <pc:chgData name="Dr Charlotte Greenway" userId="21ca5f9ab6ecb0bd" providerId="LiveId" clId="{C96785AD-540E-45A5-B4A2-87CCC01CCAF1}" dt="2024-07-30T09:33:55.662" v="34" actId="47"/>
          <pc:sldLayoutMkLst>
            <pc:docMk/>
            <pc:sldMasterMk cId="4286412926" sldId="2147483660"/>
            <pc:sldLayoutMk cId="3417816404" sldId="2147483666"/>
          </pc:sldLayoutMkLst>
        </pc:sldLayoutChg>
        <pc:sldLayoutChg chg="del">
          <pc:chgData name="Dr Charlotte Greenway" userId="21ca5f9ab6ecb0bd" providerId="LiveId" clId="{C96785AD-540E-45A5-B4A2-87CCC01CCAF1}" dt="2024-07-30T09:33:55.662" v="34" actId="47"/>
          <pc:sldLayoutMkLst>
            <pc:docMk/>
            <pc:sldMasterMk cId="4286412926" sldId="2147483660"/>
            <pc:sldLayoutMk cId="3251890652" sldId="2147483667"/>
          </pc:sldLayoutMkLst>
        </pc:sldLayoutChg>
        <pc:sldLayoutChg chg="del">
          <pc:chgData name="Dr Charlotte Greenway" userId="21ca5f9ab6ecb0bd" providerId="LiveId" clId="{C96785AD-540E-45A5-B4A2-87CCC01CCAF1}" dt="2024-07-30T09:33:55.662" v="34" actId="47"/>
          <pc:sldLayoutMkLst>
            <pc:docMk/>
            <pc:sldMasterMk cId="4286412926" sldId="2147483660"/>
            <pc:sldLayoutMk cId="2953783986" sldId="2147483668"/>
          </pc:sldLayoutMkLst>
        </pc:sldLayoutChg>
        <pc:sldLayoutChg chg="del">
          <pc:chgData name="Dr Charlotte Greenway" userId="21ca5f9ab6ecb0bd" providerId="LiveId" clId="{C96785AD-540E-45A5-B4A2-87CCC01CCAF1}" dt="2024-07-30T09:33:55.662" v="34" actId="47"/>
          <pc:sldLayoutMkLst>
            <pc:docMk/>
            <pc:sldMasterMk cId="4286412926" sldId="2147483660"/>
            <pc:sldLayoutMk cId="3286317348" sldId="2147483669"/>
          </pc:sldLayoutMkLst>
        </pc:sldLayoutChg>
        <pc:sldLayoutChg chg="del">
          <pc:chgData name="Dr Charlotte Greenway" userId="21ca5f9ab6ecb0bd" providerId="LiveId" clId="{C96785AD-540E-45A5-B4A2-87CCC01CCAF1}" dt="2024-07-30T09:33:55.662" v="34" actId="47"/>
          <pc:sldLayoutMkLst>
            <pc:docMk/>
            <pc:sldMasterMk cId="4286412926" sldId="2147483660"/>
            <pc:sldLayoutMk cId="4208557078" sldId="2147483670"/>
          </pc:sldLayoutMkLst>
        </pc:sldLayoutChg>
        <pc:sldLayoutChg chg="del">
          <pc:chgData name="Dr Charlotte Greenway" userId="21ca5f9ab6ecb0bd" providerId="LiveId" clId="{C96785AD-540E-45A5-B4A2-87CCC01CCAF1}" dt="2024-07-30T09:33:55.662" v="34" actId="47"/>
          <pc:sldLayoutMkLst>
            <pc:docMk/>
            <pc:sldMasterMk cId="4286412926" sldId="2147483660"/>
            <pc:sldLayoutMk cId="1470233171" sldId="2147483671"/>
          </pc:sldLayoutMkLst>
        </pc:sldLayoutChg>
      </pc:sldMasterChg>
    </pc:docChg>
  </pc:docChgLst>
</pc:chgInfo>
</file>

<file path=ppt/diagrams/_rels/data10.xml.rels><?xml version="1.0" encoding="UTF-8" standalone="yes"?>
<Relationships xmlns="http://schemas.openxmlformats.org/package/2006/relationships"><Relationship Id="rId2" Type="http://schemas.openxmlformats.org/officeDocument/2006/relationships/hyperlink" Target="https://en.wikipedia.org/wiki/Whites" TargetMode="External"/><Relationship Id="rId1" Type="http://schemas.openxmlformats.org/officeDocument/2006/relationships/hyperlink" Target="https://en.wikipedia.org/wiki/African_Americans" TargetMode="External"/></Relationships>
</file>

<file path=ppt/diagrams/_rels/drawing10.xml.rels><?xml version="1.0" encoding="UTF-8" standalone="yes"?>
<Relationships xmlns="http://schemas.openxmlformats.org/package/2006/relationships"><Relationship Id="rId2" Type="http://schemas.openxmlformats.org/officeDocument/2006/relationships/hyperlink" Target="https://en.wikipedia.org/wiki/Whites" TargetMode="External"/><Relationship Id="rId1" Type="http://schemas.openxmlformats.org/officeDocument/2006/relationships/hyperlink" Target="https://en.wikipedia.org/wiki/African_Americans" TargetMode="Externa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4492A1-2605-4895-80B6-37F85DF1182B}" type="doc">
      <dgm:prSet loTypeId="urn:microsoft.com/office/officeart/2009/3/layout/RandomtoResultProcess" loCatId="process" qsTypeId="urn:microsoft.com/office/officeart/2005/8/quickstyle/simple1" qsCatId="simple" csTypeId="urn:microsoft.com/office/officeart/2005/8/colors/colorful3" csCatId="colorful"/>
      <dgm:spPr/>
      <dgm:t>
        <a:bodyPr/>
        <a:lstStyle/>
        <a:p>
          <a:endParaRPr lang="en-US"/>
        </a:p>
      </dgm:t>
    </dgm:pt>
    <dgm:pt modelId="{82B5673C-9F25-48E4-AA51-B0B8858C365A}">
      <dgm:prSet/>
      <dgm:spPr/>
      <dgm:t>
        <a:bodyPr/>
        <a:lstStyle/>
        <a:p>
          <a:pPr rtl="0"/>
          <a:r>
            <a:rPr lang="en-GB"/>
            <a:t>Internal reliability</a:t>
          </a:r>
        </a:p>
      </dgm:t>
    </dgm:pt>
    <dgm:pt modelId="{D5295E6E-0A2A-4457-BC49-0E2072EDD9D5}" type="parTrans" cxnId="{464536C1-C9E4-400B-B045-8425042755D1}">
      <dgm:prSet/>
      <dgm:spPr/>
      <dgm:t>
        <a:bodyPr/>
        <a:lstStyle/>
        <a:p>
          <a:endParaRPr lang="en-US"/>
        </a:p>
      </dgm:t>
    </dgm:pt>
    <dgm:pt modelId="{825EFD16-A15C-4CF2-A92C-8893F6D52343}" type="sibTrans" cxnId="{464536C1-C9E4-400B-B045-8425042755D1}">
      <dgm:prSet/>
      <dgm:spPr/>
      <dgm:t>
        <a:bodyPr/>
        <a:lstStyle/>
        <a:p>
          <a:endParaRPr lang="en-US"/>
        </a:p>
      </dgm:t>
    </dgm:pt>
    <dgm:pt modelId="{2F5480A0-C4C5-4020-951D-04170B9A8CD9}">
      <dgm:prSet/>
      <dgm:spPr/>
      <dgm:t>
        <a:bodyPr/>
        <a:lstStyle/>
        <a:p>
          <a:pPr rtl="0"/>
          <a:r>
            <a:rPr lang="en-GB"/>
            <a:t>A number of items that correlate positively with one another;this suggests they are measuring the same construct  </a:t>
          </a:r>
        </a:p>
      </dgm:t>
    </dgm:pt>
    <dgm:pt modelId="{C315469C-9949-48CB-BFAF-CCD390AC7CF6}" type="parTrans" cxnId="{9DD86193-60B4-4A41-9162-5D1E0BDCB08F}">
      <dgm:prSet/>
      <dgm:spPr/>
      <dgm:t>
        <a:bodyPr/>
        <a:lstStyle/>
        <a:p>
          <a:endParaRPr lang="en-US"/>
        </a:p>
      </dgm:t>
    </dgm:pt>
    <dgm:pt modelId="{13CC82F4-17CB-4AFB-BEB6-9197C19EEF73}" type="sibTrans" cxnId="{9DD86193-60B4-4A41-9162-5D1E0BDCB08F}">
      <dgm:prSet/>
      <dgm:spPr/>
      <dgm:t>
        <a:bodyPr/>
        <a:lstStyle/>
        <a:p>
          <a:endParaRPr lang="en-US"/>
        </a:p>
      </dgm:t>
    </dgm:pt>
    <dgm:pt modelId="{E14C0E99-B8D5-4AE0-9BB7-2DB902BF3E3E}" type="pres">
      <dgm:prSet presAssocID="{AD4492A1-2605-4895-80B6-37F85DF1182B}" presName="Name0" presStyleCnt="0">
        <dgm:presLayoutVars>
          <dgm:dir/>
          <dgm:animOne val="branch"/>
          <dgm:animLvl val="lvl"/>
        </dgm:presLayoutVars>
      </dgm:prSet>
      <dgm:spPr/>
    </dgm:pt>
    <dgm:pt modelId="{DF4B4F24-073E-46AA-8C50-AD31A8B2A3B0}" type="pres">
      <dgm:prSet presAssocID="{82B5673C-9F25-48E4-AA51-B0B8858C365A}" presName="chaos" presStyleCnt="0"/>
      <dgm:spPr/>
    </dgm:pt>
    <dgm:pt modelId="{406F2E4A-EAA7-46B0-AA4D-6B0E32019102}" type="pres">
      <dgm:prSet presAssocID="{82B5673C-9F25-48E4-AA51-B0B8858C365A}" presName="parTx1" presStyleLbl="revTx" presStyleIdx="0" presStyleCnt="1"/>
      <dgm:spPr/>
    </dgm:pt>
    <dgm:pt modelId="{3A2CF1BF-BA7C-4033-B8B6-4B8CCBAF3BA0}" type="pres">
      <dgm:prSet presAssocID="{82B5673C-9F25-48E4-AA51-B0B8858C365A}" presName="c1" presStyleLbl="node1" presStyleIdx="0" presStyleCnt="19"/>
      <dgm:spPr/>
    </dgm:pt>
    <dgm:pt modelId="{498ECB7B-B1A8-410D-B626-62DF2E5AD90C}" type="pres">
      <dgm:prSet presAssocID="{82B5673C-9F25-48E4-AA51-B0B8858C365A}" presName="c2" presStyleLbl="node1" presStyleIdx="1" presStyleCnt="19"/>
      <dgm:spPr/>
    </dgm:pt>
    <dgm:pt modelId="{E640811F-D429-45B0-8C03-C441A3218105}" type="pres">
      <dgm:prSet presAssocID="{82B5673C-9F25-48E4-AA51-B0B8858C365A}" presName="c3" presStyleLbl="node1" presStyleIdx="2" presStyleCnt="19"/>
      <dgm:spPr/>
    </dgm:pt>
    <dgm:pt modelId="{195875D2-B84C-4043-97DB-660EAA4B6B59}" type="pres">
      <dgm:prSet presAssocID="{82B5673C-9F25-48E4-AA51-B0B8858C365A}" presName="c4" presStyleLbl="node1" presStyleIdx="3" presStyleCnt="19"/>
      <dgm:spPr/>
    </dgm:pt>
    <dgm:pt modelId="{408423A6-DD5B-48A3-B40B-19B242E8F643}" type="pres">
      <dgm:prSet presAssocID="{82B5673C-9F25-48E4-AA51-B0B8858C365A}" presName="c5" presStyleLbl="node1" presStyleIdx="4" presStyleCnt="19"/>
      <dgm:spPr/>
    </dgm:pt>
    <dgm:pt modelId="{47242536-03B1-4265-9F3C-8DB8A5782E8F}" type="pres">
      <dgm:prSet presAssocID="{82B5673C-9F25-48E4-AA51-B0B8858C365A}" presName="c6" presStyleLbl="node1" presStyleIdx="5" presStyleCnt="19"/>
      <dgm:spPr/>
    </dgm:pt>
    <dgm:pt modelId="{584C0036-1807-49A4-B8C3-2814F09BDB1C}" type="pres">
      <dgm:prSet presAssocID="{82B5673C-9F25-48E4-AA51-B0B8858C365A}" presName="c7" presStyleLbl="node1" presStyleIdx="6" presStyleCnt="19"/>
      <dgm:spPr/>
    </dgm:pt>
    <dgm:pt modelId="{F243C494-705E-4A9E-AFB7-3F271B04724F}" type="pres">
      <dgm:prSet presAssocID="{82B5673C-9F25-48E4-AA51-B0B8858C365A}" presName="c8" presStyleLbl="node1" presStyleIdx="7" presStyleCnt="19"/>
      <dgm:spPr/>
    </dgm:pt>
    <dgm:pt modelId="{4758D1BE-BF16-41E0-854E-A3642AC3979F}" type="pres">
      <dgm:prSet presAssocID="{82B5673C-9F25-48E4-AA51-B0B8858C365A}" presName="c9" presStyleLbl="node1" presStyleIdx="8" presStyleCnt="19"/>
      <dgm:spPr/>
    </dgm:pt>
    <dgm:pt modelId="{B64554EB-C717-4A61-ACD1-E498307C016E}" type="pres">
      <dgm:prSet presAssocID="{82B5673C-9F25-48E4-AA51-B0B8858C365A}" presName="c10" presStyleLbl="node1" presStyleIdx="9" presStyleCnt="19"/>
      <dgm:spPr/>
    </dgm:pt>
    <dgm:pt modelId="{DE8F525E-332A-4490-8A6B-29F09E98B7F3}" type="pres">
      <dgm:prSet presAssocID="{82B5673C-9F25-48E4-AA51-B0B8858C365A}" presName="c11" presStyleLbl="node1" presStyleIdx="10" presStyleCnt="19"/>
      <dgm:spPr/>
    </dgm:pt>
    <dgm:pt modelId="{98C3BBC2-0202-4A5C-A620-DDF813807B76}" type="pres">
      <dgm:prSet presAssocID="{82B5673C-9F25-48E4-AA51-B0B8858C365A}" presName="c12" presStyleLbl="node1" presStyleIdx="11" presStyleCnt="19"/>
      <dgm:spPr/>
    </dgm:pt>
    <dgm:pt modelId="{28C33EC7-B201-4910-A85F-B9A1567DC768}" type="pres">
      <dgm:prSet presAssocID="{82B5673C-9F25-48E4-AA51-B0B8858C365A}" presName="c13" presStyleLbl="node1" presStyleIdx="12" presStyleCnt="19"/>
      <dgm:spPr/>
    </dgm:pt>
    <dgm:pt modelId="{AF40A3F5-B8DF-4E35-8C96-BDC8E41895B7}" type="pres">
      <dgm:prSet presAssocID="{82B5673C-9F25-48E4-AA51-B0B8858C365A}" presName="c14" presStyleLbl="node1" presStyleIdx="13" presStyleCnt="19"/>
      <dgm:spPr/>
    </dgm:pt>
    <dgm:pt modelId="{630BE10D-DEC7-4ADC-94F7-74CEE71004F2}" type="pres">
      <dgm:prSet presAssocID="{82B5673C-9F25-48E4-AA51-B0B8858C365A}" presName="c15" presStyleLbl="node1" presStyleIdx="14" presStyleCnt="19"/>
      <dgm:spPr/>
    </dgm:pt>
    <dgm:pt modelId="{B2128F68-128B-49B4-B511-D1FA3A3F9D00}" type="pres">
      <dgm:prSet presAssocID="{82B5673C-9F25-48E4-AA51-B0B8858C365A}" presName="c16" presStyleLbl="node1" presStyleIdx="15" presStyleCnt="19"/>
      <dgm:spPr/>
    </dgm:pt>
    <dgm:pt modelId="{C56EC94D-B60F-4046-9DA9-A731AA14E2DD}" type="pres">
      <dgm:prSet presAssocID="{82B5673C-9F25-48E4-AA51-B0B8858C365A}" presName="c17" presStyleLbl="node1" presStyleIdx="16" presStyleCnt="19"/>
      <dgm:spPr/>
    </dgm:pt>
    <dgm:pt modelId="{8145D958-E954-4B00-84C1-261356335319}" type="pres">
      <dgm:prSet presAssocID="{82B5673C-9F25-48E4-AA51-B0B8858C365A}" presName="c18" presStyleLbl="node1" presStyleIdx="17" presStyleCnt="19"/>
      <dgm:spPr/>
    </dgm:pt>
    <dgm:pt modelId="{A6BCF425-B88F-4DAD-8EF3-F50498B32285}" type="pres">
      <dgm:prSet presAssocID="{825EFD16-A15C-4CF2-A92C-8893F6D52343}" presName="chevronComposite1" presStyleCnt="0"/>
      <dgm:spPr/>
    </dgm:pt>
    <dgm:pt modelId="{2ECDF85C-227B-4C51-AD28-336F4E8DC8C2}" type="pres">
      <dgm:prSet presAssocID="{825EFD16-A15C-4CF2-A92C-8893F6D52343}" presName="chevron1" presStyleLbl="sibTrans2D1" presStyleIdx="0" presStyleCnt="2"/>
      <dgm:spPr/>
    </dgm:pt>
    <dgm:pt modelId="{3C216E34-3BB3-4D7D-8C76-41CFEE964FBF}" type="pres">
      <dgm:prSet presAssocID="{825EFD16-A15C-4CF2-A92C-8893F6D52343}" presName="spChevron1" presStyleCnt="0"/>
      <dgm:spPr/>
    </dgm:pt>
    <dgm:pt modelId="{75BE7E35-2F31-4828-919D-9466C7D1D74F}" type="pres">
      <dgm:prSet presAssocID="{825EFD16-A15C-4CF2-A92C-8893F6D52343}" presName="overlap" presStyleCnt="0"/>
      <dgm:spPr/>
    </dgm:pt>
    <dgm:pt modelId="{01A309F5-8418-4DF9-B151-186D1D615EEA}" type="pres">
      <dgm:prSet presAssocID="{825EFD16-A15C-4CF2-A92C-8893F6D52343}" presName="chevronComposite2" presStyleCnt="0"/>
      <dgm:spPr/>
    </dgm:pt>
    <dgm:pt modelId="{74437E97-769D-4FE6-9E59-2A52CEAAA604}" type="pres">
      <dgm:prSet presAssocID="{825EFD16-A15C-4CF2-A92C-8893F6D52343}" presName="chevron2" presStyleLbl="sibTrans2D1" presStyleIdx="1" presStyleCnt="2"/>
      <dgm:spPr/>
    </dgm:pt>
    <dgm:pt modelId="{EE8CDD84-D52F-48C9-B3EB-B00E31500895}" type="pres">
      <dgm:prSet presAssocID="{825EFD16-A15C-4CF2-A92C-8893F6D52343}" presName="spChevron2" presStyleCnt="0"/>
      <dgm:spPr/>
    </dgm:pt>
    <dgm:pt modelId="{D168A2FC-06AA-4DBA-8F1D-F26ED32F1247}" type="pres">
      <dgm:prSet presAssocID="{2F5480A0-C4C5-4020-951D-04170B9A8CD9}" presName="last" presStyleCnt="0"/>
      <dgm:spPr/>
    </dgm:pt>
    <dgm:pt modelId="{899C5560-999A-46A3-BDF4-5F86D92390FD}" type="pres">
      <dgm:prSet presAssocID="{2F5480A0-C4C5-4020-951D-04170B9A8CD9}" presName="circleTx" presStyleLbl="node1" presStyleIdx="18" presStyleCnt="19"/>
      <dgm:spPr/>
    </dgm:pt>
    <dgm:pt modelId="{3B1D89B8-6135-4FAB-BCD8-CA080ED07E0E}" type="pres">
      <dgm:prSet presAssocID="{2F5480A0-C4C5-4020-951D-04170B9A8CD9}" presName="spN" presStyleCnt="0"/>
      <dgm:spPr/>
    </dgm:pt>
  </dgm:ptLst>
  <dgm:cxnLst>
    <dgm:cxn modelId="{4BC5D835-70B0-498D-AAEF-09F713DD00F8}" type="presOf" srcId="{2F5480A0-C4C5-4020-951D-04170B9A8CD9}" destId="{899C5560-999A-46A3-BDF4-5F86D92390FD}" srcOrd="0" destOrd="0" presId="urn:microsoft.com/office/officeart/2009/3/layout/RandomtoResultProcess"/>
    <dgm:cxn modelId="{82A6963C-D604-4B46-8268-95E4F55BE1CC}" type="presOf" srcId="{82B5673C-9F25-48E4-AA51-B0B8858C365A}" destId="{406F2E4A-EAA7-46B0-AA4D-6B0E32019102}" srcOrd="0" destOrd="0" presId="urn:microsoft.com/office/officeart/2009/3/layout/RandomtoResultProcess"/>
    <dgm:cxn modelId="{5EF68643-6F76-4DB0-B856-CB573755D0E7}" type="presOf" srcId="{AD4492A1-2605-4895-80B6-37F85DF1182B}" destId="{E14C0E99-B8D5-4AE0-9BB7-2DB902BF3E3E}" srcOrd="0" destOrd="0" presId="urn:microsoft.com/office/officeart/2009/3/layout/RandomtoResultProcess"/>
    <dgm:cxn modelId="{9DD86193-60B4-4A41-9162-5D1E0BDCB08F}" srcId="{AD4492A1-2605-4895-80B6-37F85DF1182B}" destId="{2F5480A0-C4C5-4020-951D-04170B9A8CD9}" srcOrd="1" destOrd="0" parTransId="{C315469C-9949-48CB-BFAF-CCD390AC7CF6}" sibTransId="{13CC82F4-17CB-4AFB-BEB6-9197C19EEF73}"/>
    <dgm:cxn modelId="{464536C1-C9E4-400B-B045-8425042755D1}" srcId="{AD4492A1-2605-4895-80B6-37F85DF1182B}" destId="{82B5673C-9F25-48E4-AA51-B0B8858C365A}" srcOrd="0" destOrd="0" parTransId="{D5295E6E-0A2A-4457-BC49-0E2072EDD9D5}" sibTransId="{825EFD16-A15C-4CF2-A92C-8893F6D52343}"/>
    <dgm:cxn modelId="{35AE02C4-330B-45E3-862C-6D5FA7D95755}" type="presParOf" srcId="{E14C0E99-B8D5-4AE0-9BB7-2DB902BF3E3E}" destId="{DF4B4F24-073E-46AA-8C50-AD31A8B2A3B0}" srcOrd="0" destOrd="0" presId="urn:microsoft.com/office/officeart/2009/3/layout/RandomtoResultProcess"/>
    <dgm:cxn modelId="{2298E4A1-DE9E-4136-A8D4-B000DE0CEE62}" type="presParOf" srcId="{DF4B4F24-073E-46AA-8C50-AD31A8B2A3B0}" destId="{406F2E4A-EAA7-46B0-AA4D-6B0E32019102}" srcOrd="0" destOrd="0" presId="urn:microsoft.com/office/officeart/2009/3/layout/RandomtoResultProcess"/>
    <dgm:cxn modelId="{891A8743-8275-4C97-B3F5-4444C91CBAB4}" type="presParOf" srcId="{DF4B4F24-073E-46AA-8C50-AD31A8B2A3B0}" destId="{3A2CF1BF-BA7C-4033-B8B6-4B8CCBAF3BA0}" srcOrd="1" destOrd="0" presId="urn:microsoft.com/office/officeart/2009/3/layout/RandomtoResultProcess"/>
    <dgm:cxn modelId="{5BD7BD40-573D-4216-BCEB-CCA3437541A2}" type="presParOf" srcId="{DF4B4F24-073E-46AA-8C50-AD31A8B2A3B0}" destId="{498ECB7B-B1A8-410D-B626-62DF2E5AD90C}" srcOrd="2" destOrd="0" presId="urn:microsoft.com/office/officeart/2009/3/layout/RandomtoResultProcess"/>
    <dgm:cxn modelId="{02B645BC-8CB7-4D2F-A5F6-0502010F0BC5}" type="presParOf" srcId="{DF4B4F24-073E-46AA-8C50-AD31A8B2A3B0}" destId="{E640811F-D429-45B0-8C03-C441A3218105}" srcOrd="3" destOrd="0" presId="urn:microsoft.com/office/officeart/2009/3/layout/RandomtoResultProcess"/>
    <dgm:cxn modelId="{1B4C8A47-4122-4A8E-8C96-26C9CFDAADEB}" type="presParOf" srcId="{DF4B4F24-073E-46AA-8C50-AD31A8B2A3B0}" destId="{195875D2-B84C-4043-97DB-660EAA4B6B59}" srcOrd="4" destOrd="0" presId="urn:microsoft.com/office/officeart/2009/3/layout/RandomtoResultProcess"/>
    <dgm:cxn modelId="{1BDCE730-F2D5-4A59-8005-134FCDEE65B5}" type="presParOf" srcId="{DF4B4F24-073E-46AA-8C50-AD31A8B2A3B0}" destId="{408423A6-DD5B-48A3-B40B-19B242E8F643}" srcOrd="5" destOrd="0" presId="urn:microsoft.com/office/officeart/2009/3/layout/RandomtoResultProcess"/>
    <dgm:cxn modelId="{9FAF2449-F9FD-43DC-995D-D0E09D554FE9}" type="presParOf" srcId="{DF4B4F24-073E-46AA-8C50-AD31A8B2A3B0}" destId="{47242536-03B1-4265-9F3C-8DB8A5782E8F}" srcOrd="6" destOrd="0" presId="urn:microsoft.com/office/officeart/2009/3/layout/RandomtoResultProcess"/>
    <dgm:cxn modelId="{DA148A9F-292B-4A59-8C38-3D07A4AED026}" type="presParOf" srcId="{DF4B4F24-073E-46AA-8C50-AD31A8B2A3B0}" destId="{584C0036-1807-49A4-B8C3-2814F09BDB1C}" srcOrd="7" destOrd="0" presId="urn:microsoft.com/office/officeart/2009/3/layout/RandomtoResultProcess"/>
    <dgm:cxn modelId="{72D85110-A211-4718-B6FE-56F722F24C51}" type="presParOf" srcId="{DF4B4F24-073E-46AA-8C50-AD31A8B2A3B0}" destId="{F243C494-705E-4A9E-AFB7-3F271B04724F}" srcOrd="8" destOrd="0" presId="urn:microsoft.com/office/officeart/2009/3/layout/RandomtoResultProcess"/>
    <dgm:cxn modelId="{EDD292F0-C09C-47DE-9A83-6DD18429D4D8}" type="presParOf" srcId="{DF4B4F24-073E-46AA-8C50-AD31A8B2A3B0}" destId="{4758D1BE-BF16-41E0-854E-A3642AC3979F}" srcOrd="9" destOrd="0" presId="urn:microsoft.com/office/officeart/2009/3/layout/RandomtoResultProcess"/>
    <dgm:cxn modelId="{56D27F34-18F5-4805-B9B2-8961FF0508DB}" type="presParOf" srcId="{DF4B4F24-073E-46AA-8C50-AD31A8B2A3B0}" destId="{B64554EB-C717-4A61-ACD1-E498307C016E}" srcOrd="10" destOrd="0" presId="urn:microsoft.com/office/officeart/2009/3/layout/RandomtoResultProcess"/>
    <dgm:cxn modelId="{5B4EB32E-FBB5-40FD-88AF-5A7EF2FD5A3F}" type="presParOf" srcId="{DF4B4F24-073E-46AA-8C50-AD31A8B2A3B0}" destId="{DE8F525E-332A-4490-8A6B-29F09E98B7F3}" srcOrd="11" destOrd="0" presId="urn:microsoft.com/office/officeart/2009/3/layout/RandomtoResultProcess"/>
    <dgm:cxn modelId="{74948C82-F32C-4E2B-942F-5FFB91AB3528}" type="presParOf" srcId="{DF4B4F24-073E-46AA-8C50-AD31A8B2A3B0}" destId="{98C3BBC2-0202-4A5C-A620-DDF813807B76}" srcOrd="12" destOrd="0" presId="urn:microsoft.com/office/officeart/2009/3/layout/RandomtoResultProcess"/>
    <dgm:cxn modelId="{A8BF3F45-6A6A-4AB7-9758-41CFE1445E56}" type="presParOf" srcId="{DF4B4F24-073E-46AA-8C50-AD31A8B2A3B0}" destId="{28C33EC7-B201-4910-A85F-B9A1567DC768}" srcOrd="13" destOrd="0" presId="urn:microsoft.com/office/officeart/2009/3/layout/RandomtoResultProcess"/>
    <dgm:cxn modelId="{F5FC7C5B-3471-4B14-BE5D-DC52A1730B42}" type="presParOf" srcId="{DF4B4F24-073E-46AA-8C50-AD31A8B2A3B0}" destId="{AF40A3F5-B8DF-4E35-8C96-BDC8E41895B7}" srcOrd="14" destOrd="0" presId="urn:microsoft.com/office/officeart/2009/3/layout/RandomtoResultProcess"/>
    <dgm:cxn modelId="{992D1AE0-C1D1-48F3-A612-370AA8448A46}" type="presParOf" srcId="{DF4B4F24-073E-46AA-8C50-AD31A8B2A3B0}" destId="{630BE10D-DEC7-4ADC-94F7-74CEE71004F2}" srcOrd="15" destOrd="0" presId="urn:microsoft.com/office/officeart/2009/3/layout/RandomtoResultProcess"/>
    <dgm:cxn modelId="{77932D76-479B-41AA-8B86-017EBFA59083}" type="presParOf" srcId="{DF4B4F24-073E-46AA-8C50-AD31A8B2A3B0}" destId="{B2128F68-128B-49B4-B511-D1FA3A3F9D00}" srcOrd="16" destOrd="0" presId="urn:microsoft.com/office/officeart/2009/3/layout/RandomtoResultProcess"/>
    <dgm:cxn modelId="{A9C36220-485D-4451-9F92-64EC1351D3D7}" type="presParOf" srcId="{DF4B4F24-073E-46AA-8C50-AD31A8B2A3B0}" destId="{C56EC94D-B60F-4046-9DA9-A731AA14E2DD}" srcOrd="17" destOrd="0" presId="urn:microsoft.com/office/officeart/2009/3/layout/RandomtoResultProcess"/>
    <dgm:cxn modelId="{654779A1-4B2F-4649-97CE-715BB0C5B4B0}" type="presParOf" srcId="{DF4B4F24-073E-46AA-8C50-AD31A8B2A3B0}" destId="{8145D958-E954-4B00-84C1-261356335319}" srcOrd="18" destOrd="0" presId="urn:microsoft.com/office/officeart/2009/3/layout/RandomtoResultProcess"/>
    <dgm:cxn modelId="{C09BD3AA-0B1A-4872-9891-4670D8CBF755}" type="presParOf" srcId="{E14C0E99-B8D5-4AE0-9BB7-2DB902BF3E3E}" destId="{A6BCF425-B88F-4DAD-8EF3-F50498B32285}" srcOrd="1" destOrd="0" presId="urn:microsoft.com/office/officeart/2009/3/layout/RandomtoResultProcess"/>
    <dgm:cxn modelId="{5E38A11D-810B-4414-91B4-64E9407F2395}" type="presParOf" srcId="{A6BCF425-B88F-4DAD-8EF3-F50498B32285}" destId="{2ECDF85C-227B-4C51-AD28-336F4E8DC8C2}" srcOrd="0" destOrd="0" presId="urn:microsoft.com/office/officeart/2009/3/layout/RandomtoResultProcess"/>
    <dgm:cxn modelId="{755C92C7-B7E4-4D1A-B7F6-06979C455C61}" type="presParOf" srcId="{A6BCF425-B88F-4DAD-8EF3-F50498B32285}" destId="{3C216E34-3BB3-4D7D-8C76-41CFEE964FBF}" srcOrd="1" destOrd="0" presId="urn:microsoft.com/office/officeart/2009/3/layout/RandomtoResultProcess"/>
    <dgm:cxn modelId="{439919EA-A7CA-4CE8-B585-AFEC78CB916E}" type="presParOf" srcId="{E14C0E99-B8D5-4AE0-9BB7-2DB902BF3E3E}" destId="{75BE7E35-2F31-4828-919D-9466C7D1D74F}" srcOrd="2" destOrd="0" presId="urn:microsoft.com/office/officeart/2009/3/layout/RandomtoResultProcess"/>
    <dgm:cxn modelId="{E61F01BB-F6BE-42BB-8B0E-FDDE0F48A550}" type="presParOf" srcId="{E14C0E99-B8D5-4AE0-9BB7-2DB902BF3E3E}" destId="{01A309F5-8418-4DF9-B151-186D1D615EEA}" srcOrd="3" destOrd="0" presId="urn:microsoft.com/office/officeart/2009/3/layout/RandomtoResultProcess"/>
    <dgm:cxn modelId="{841C1D06-C9C8-4DA5-8057-785480586959}" type="presParOf" srcId="{01A309F5-8418-4DF9-B151-186D1D615EEA}" destId="{74437E97-769D-4FE6-9E59-2A52CEAAA604}" srcOrd="0" destOrd="0" presId="urn:microsoft.com/office/officeart/2009/3/layout/RandomtoResultProcess"/>
    <dgm:cxn modelId="{2DA30362-2208-4EFF-85EC-10B0691C3442}" type="presParOf" srcId="{01A309F5-8418-4DF9-B151-186D1D615EEA}" destId="{EE8CDD84-D52F-48C9-B3EB-B00E31500895}" srcOrd="1" destOrd="0" presId="urn:microsoft.com/office/officeart/2009/3/layout/RandomtoResultProcess"/>
    <dgm:cxn modelId="{0D3DD347-F72B-4C9A-B426-5B455DFD96D3}" type="presParOf" srcId="{E14C0E99-B8D5-4AE0-9BB7-2DB902BF3E3E}" destId="{D168A2FC-06AA-4DBA-8F1D-F26ED32F1247}" srcOrd="4" destOrd="0" presId="urn:microsoft.com/office/officeart/2009/3/layout/RandomtoResultProcess"/>
    <dgm:cxn modelId="{40F97F1C-0DFF-46B1-98A9-C1FAE548A67A}" type="presParOf" srcId="{D168A2FC-06AA-4DBA-8F1D-F26ED32F1247}" destId="{899C5560-999A-46A3-BDF4-5F86D92390FD}" srcOrd="0" destOrd="0" presId="urn:microsoft.com/office/officeart/2009/3/layout/RandomtoResultProcess"/>
    <dgm:cxn modelId="{67371064-287E-4415-9AF5-191C21B21497}" type="presParOf" srcId="{D168A2FC-06AA-4DBA-8F1D-F26ED32F1247}" destId="{3B1D89B8-6135-4FAB-BCD8-CA080ED07E0E}" srcOrd="1"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2B6198-A6BC-4559-BA82-E019D8417FB9}" type="doc">
      <dgm:prSet loTypeId="urn:microsoft.com/office/officeart/2005/8/layout/cycle5" loCatId="cycle" qsTypeId="urn:microsoft.com/office/officeart/2005/8/quickstyle/simple1" qsCatId="simple" csTypeId="urn:microsoft.com/office/officeart/2005/8/colors/colorful4" csCatId="colorful"/>
      <dgm:spPr/>
      <dgm:t>
        <a:bodyPr/>
        <a:lstStyle/>
        <a:p>
          <a:endParaRPr lang="en-US"/>
        </a:p>
      </dgm:t>
    </dgm:pt>
    <dgm:pt modelId="{EEDB5346-F6FE-48D3-9DE7-F4E7D68ACFB4}">
      <dgm:prSet/>
      <dgm:spPr/>
      <dgm:t>
        <a:bodyPr/>
        <a:lstStyle/>
        <a:p>
          <a:pPr rtl="0"/>
          <a:r>
            <a:rPr lang="en-GB"/>
            <a:t>Test-retest reliability</a:t>
          </a:r>
        </a:p>
      </dgm:t>
    </dgm:pt>
    <dgm:pt modelId="{53BD521C-E68F-4CC3-93D3-8CE1A1A3C9EA}" type="parTrans" cxnId="{585DF0E3-D990-459C-A050-4FB51404EC21}">
      <dgm:prSet/>
      <dgm:spPr/>
      <dgm:t>
        <a:bodyPr/>
        <a:lstStyle/>
        <a:p>
          <a:endParaRPr lang="en-US"/>
        </a:p>
      </dgm:t>
    </dgm:pt>
    <dgm:pt modelId="{B6590905-285C-454F-9837-07CF5E8B9173}" type="sibTrans" cxnId="{585DF0E3-D990-459C-A050-4FB51404EC21}">
      <dgm:prSet/>
      <dgm:spPr/>
      <dgm:t>
        <a:bodyPr/>
        <a:lstStyle/>
        <a:p>
          <a:endParaRPr lang="en-US"/>
        </a:p>
      </dgm:t>
    </dgm:pt>
    <dgm:pt modelId="{05EEFFE2-5AA7-4D6A-8A4F-84AEBB03181C}">
      <dgm:prSet/>
      <dgm:spPr/>
      <dgm:t>
        <a:bodyPr/>
        <a:lstStyle/>
        <a:p>
          <a:pPr rtl="0"/>
          <a:r>
            <a:rPr lang="en-GB"/>
            <a:t>Reliability of the test over time</a:t>
          </a:r>
        </a:p>
      </dgm:t>
    </dgm:pt>
    <dgm:pt modelId="{A03A862C-2AF8-4D9C-9278-B7E0F7678EEC}" type="parTrans" cxnId="{BBAB267F-8430-43EA-B5D1-9444ED3BEA78}">
      <dgm:prSet/>
      <dgm:spPr/>
      <dgm:t>
        <a:bodyPr/>
        <a:lstStyle/>
        <a:p>
          <a:endParaRPr lang="en-US"/>
        </a:p>
      </dgm:t>
    </dgm:pt>
    <dgm:pt modelId="{3350BA1E-1129-4289-9878-885FA40E5BEC}" type="sibTrans" cxnId="{BBAB267F-8430-43EA-B5D1-9444ED3BEA78}">
      <dgm:prSet/>
      <dgm:spPr/>
      <dgm:t>
        <a:bodyPr/>
        <a:lstStyle/>
        <a:p>
          <a:endParaRPr lang="en-US"/>
        </a:p>
      </dgm:t>
    </dgm:pt>
    <dgm:pt modelId="{4D64F088-8AC7-4F53-965B-A79CF35BF572}" type="pres">
      <dgm:prSet presAssocID="{EF2B6198-A6BC-4559-BA82-E019D8417FB9}" presName="cycle" presStyleCnt="0">
        <dgm:presLayoutVars>
          <dgm:dir/>
          <dgm:resizeHandles val="exact"/>
        </dgm:presLayoutVars>
      </dgm:prSet>
      <dgm:spPr/>
    </dgm:pt>
    <dgm:pt modelId="{36CB4710-092A-43C7-9A90-D38D6E09232F}" type="pres">
      <dgm:prSet presAssocID="{EEDB5346-F6FE-48D3-9DE7-F4E7D68ACFB4}" presName="node" presStyleLbl="node1" presStyleIdx="0" presStyleCnt="2">
        <dgm:presLayoutVars>
          <dgm:bulletEnabled val="1"/>
        </dgm:presLayoutVars>
      </dgm:prSet>
      <dgm:spPr/>
    </dgm:pt>
    <dgm:pt modelId="{C40B21AA-F01A-479F-8DC8-F366200B4FA4}" type="pres">
      <dgm:prSet presAssocID="{EEDB5346-F6FE-48D3-9DE7-F4E7D68ACFB4}" presName="spNode" presStyleCnt="0"/>
      <dgm:spPr/>
    </dgm:pt>
    <dgm:pt modelId="{51C1A167-19BD-4AA7-9E94-DD881880AD94}" type="pres">
      <dgm:prSet presAssocID="{B6590905-285C-454F-9837-07CF5E8B9173}" presName="sibTrans" presStyleLbl="sibTrans1D1" presStyleIdx="0" presStyleCnt="2"/>
      <dgm:spPr/>
    </dgm:pt>
    <dgm:pt modelId="{B04973E8-DEDA-4473-BB28-9CB4D85287A5}" type="pres">
      <dgm:prSet presAssocID="{05EEFFE2-5AA7-4D6A-8A4F-84AEBB03181C}" presName="node" presStyleLbl="node1" presStyleIdx="1" presStyleCnt="2">
        <dgm:presLayoutVars>
          <dgm:bulletEnabled val="1"/>
        </dgm:presLayoutVars>
      </dgm:prSet>
      <dgm:spPr/>
    </dgm:pt>
    <dgm:pt modelId="{292FB3B6-4806-4182-8D5B-3869E98D46BC}" type="pres">
      <dgm:prSet presAssocID="{05EEFFE2-5AA7-4D6A-8A4F-84AEBB03181C}" presName="spNode" presStyleCnt="0"/>
      <dgm:spPr/>
    </dgm:pt>
    <dgm:pt modelId="{D70BF233-F84C-49CB-ADD6-EEDE5A938959}" type="pres">
      <dgm:prSet presAssocID="{3350BA1E-1129-4289-9878-885FA40E5BEC}" presName="sibTrans" presStyleLbl="sibTrans1D1" presStyleIdx="1" presStyleCnt="2"/>
      <dgm:spPr/>
    </dgm:pt>
  </dgm:ptLst>
  <dgm:cxnLst>
    <dgm:cxn modelId="{9BE52D17-9F74-4CCE-BF1A-F2CB9813211A}" type="presOf" srcId="{EEDB5346-F6FE-48D3-9DE7-F4E7D68ACFB4}" destId="{36CB4710-092A-43C7-9A90-D38D6E09232F}" srcOrd="0" destOrd="0" presId="urn:microsoft.com/office/officeart/2005/8/layout/cycle5"/>
    <dgm:cxn modelId="{C91B276C-8F49-4A18-9D3F-BC4C971D81BA}" type="presOf" srcId="{EF2B6198-A6BC-4559-BA82-E019D8417FB9}" destId="{4D64F088-8AC7-4F53-965B-A79CF35BF572}" srcOrd="0" destOrd="0" presId="urn:microsoft.com/office/officeart/2005/8/layout/cycle5"/>
    <dgm:cxn modelId="{BBAB267F-8430-43EA-B5D1-9444ED3BEA78}" srcId="{EF2B6198-A6BC-4559-BA82-E019D8417FB9}" destId="{05EEFFE2-5AA7-4D6A-8A4F-84AEBB03181C}" srcOrd="1" destOrd="0" parTransId="{A03A862C-2AF8-4D9C-9278-B7E0F7678EEC}" sibTransId="{3350BA1E-1129-4289-9878-885FA40E5BEC}"/>
    <dgm:cxn modelId="{A36BC1C4-236D-429F-9457-D49D6BCD301E}" type="presOf" srcId="{B6590905-285C-454F-9837-07CF5E8B9173}" destId="{51C1A167-19BD-4AA7-9E94-DD881880AD94}" srcOrd="0" destOrd="0" presId="urn:microsoft.com/office/officeart/2005/8/layout/cycle5"/>
    <dgm:cxn modelId="{585DF0E3-D990-459C-A050-4FB51404EC21}" srcId="{EF2B6198-A6BC-4559-BA82-E019D8417FB9}" destId="{EEDB5346-F6FE-48D3-9DE7-F4E7D68ACFB4}" srcOrd="0" destOrd="0" parTransId="{53BD521C-E68F-4CC3-93D3-8CE1A1A3C9EA}" sibTransId="{B6590905-285C-454F-9837-07CF5E8B9173}"/>
    <dgm:cxn modelId="{880F64F0-949F-4C76-B2B0-8234A3AAB902}" type="presOf" srcId="{3350BA1E-1129-4289-9878-885FA40E5BEC}" destId="{D70BF233-F84C-49CB-ADD6-EEDE5A938959}" srcOrd="0" destOrd="0" presId="urn:microsoft.com/office/officeart/2005/8/layout/cycle5"/>
    <dgm:cxn modelId="{C5F798FD-9170-4225-97D8-AA29C245ABA5}" type="presOf" srcId="{05EEFFE2-5AA7-4D6A-8A4F-84AEBB03181C}" destId="{B04973E8-DEDA-4473-BB28-9CB4D85287A5}" srcOrd="0" destOrd="0" presId="urn:microsoft.com/office/officeart/2005/8/layout/cycle5"/>
    <dgm:cxn modelId="{A7C8DF1E-26C9-44F4-9426-9330B7B69FEA}" type="presParOf" srcId="{4D64F088-8AC7-4F53-965B-A79CF35BF572}" destId="{36CB4710-092A-43C7-9A90-D38D6E09232F}" srcOrd="0" destOrd="0" presId="urn:microsoft.com/office/officeart/2005/8/layout/cycle5"/>
    <dgm:cxn modelId="{E4B75B95-55C6-4CAC-8EF4-CFF17B323924}" type="presParOf" srcId="{4D64F088-8AC7-4F53-965B-A79CF35BF572}" destId="{C40B21AA-F01A-479F-8DC8-F366200B4FA4}" srcOrd="1" destOrd="0" presId="urn:microsoft.com/office/officeart/2005/8/layout/cycle5"/>
    <dgm:cxn modelId="{202B10FA-FC2A-435C-8C67-AA43A126747B}" type="presParOf" srcId="{4D64F088-8AC7-4F53-965B-A79CF35BF572}" destId="{51C1A167-19BD-4AA7-9E94-DD881880AD94}" srcOrd="2" destOrd="0" presId="urn:microsoft.com/office/officeart/2005/8/layout/cycle5"/>
    <dgm:cxn modelId="{80559048-1802-478D-9365-D0DDDDDD347C}" type="presParOf" srcId="{4D64F088-8AC7-4F53-965B-A79CF35BF572}" destId="{B04973E8-DEDA-4473-BB28-9CB4D85287A5}" srcOrd="3" destOrd="0" presId="urn:microsoft.com/office/officeart/2005/8/layout/cycle5"/>
    <dgm:cxn modelId="{35FEEC12-448E-44D4-B5FE-EDA0223A7FF7}" type="presParOf" srcId="{4D64F088-8AC7-4F53-965B-A79CF35BF572}" destId="{292FB3B6-4806-4182-8D5B-3869E98D46BC}" srcOrd="4" destOrd="0" presId="urn:microsoft.com/office/officeart/2005/8/layout/cycle5"/>
    <dgm:cxn modelId="{961BDD24-37E9-4A83-9F32-3BA8F519CB09}" type="presParOf" srcId="{4D64F088-8AC7-4F53-965B-A79CF35BF572}" destId="{D70BF233-F84C-49CB-ADD6-EEDE5A938959}" srcOrd="5" destOrd="0" presId="urn:microsoft.com/office/officeart/2005/8/layout/cycle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46EC80-C72B-4165-9DFA-A0FCD5848488}" type="doc">
      <dgm:prSet loTypeId="urn:diagrams.loki3.com/VaryingWidthList" loCatId="list" qsTypeId="urn:microsoft.com/office/officeart/2005/8/quickstyle/simple1" qsCatId="simple" csTypeId="urn:microsoft.com/office/officeart/2005/8/colors/accent1_2" csCatId="accent1"/>
      <dgm:spPr/>
      <dgm:t>
        <a:bodyPr/>
        <a:lstStyle/>
        <a:p>
          <a:endParaRPr lang="en-US"/>
        </a:p>
      </dgm:t>
    </dgm:pt>
    <dgm:pt modelId="{0E6408F5-F87B-4067-9AA8-F188BEAA0FB8}">
      <dgm:prSet/>
      <dgm:spPr/>
      <dgm:t>
        <a:bodyPr/>
        <a:lstStyle/>
        <a:p>
          <a:pPr rtl="0"/>
          <a:r>
            <a:rPr lang="en-GB"/>
            <a:t>Face validity - whether the test appears (at face value) to measure what it claims to.  </a:t>
          </a:r>
        </a:p>
      </dgm:t>
    </dgm:pt>
    <dgm:pt modelId="{0F42F48A-CF08-4763-8AE1-48C09ECCDBAE}" type="parTrans" cxnId="{ED5E8B9C-A641-454B-A547-DC74671BC8C8}">
      <dgm:prSet/>
      <dgm:spPr/>
      <dgm:t>
        <a:bodyPr/>
        <a:lstStyle/>
        <a:p>
          <a:endParaRPr lang="en-US"/>
        </a:p>
      </dgm:t>
    </dgm:pt>
    <dgm:pt modelId="{CAD9D340-EBE4-447E-8F1A-EE67C18B50EA}" type="sibTrans" cxnId="{ED5E8B9C-A641-454B-A547-DC74671BC8C8}">
      <dgm:prSet/>
      <dgm:spPr/>
      <dgm:t>
        <a:bodyPr/>
        <a:lstStyle/>
        <a:p>
          <a:endParaRPr lang="en-US"/>
        </a:p>
      </dgm:t>
    </dgm:pt>
    <dgm:pt modelId="{C908F511-2B5C-4051-A430-5B077DEE32FD}" type="pres">
      <dgm:prSet presAssocID="{0646EC80-C72B-4165-9DFA-A0FCD5848488}" presName="Name0" presStyleCnt="0">
        <dgm:presLayoutVars>
          <dgm:resizeHandles/>
        </dgm:presLayoutVars>
      </dgm:prSet>
      <dgm:spPr/>
    </dgm:pt>
    <dgm:pt modelId="{E4D66270-2783-4F8B-A194-94CA6EA490E4}" type="pres">
      <dgm:prSet presAssocID="{0E6408F5-F87B-4067-9AA8-F188BEAA0FB8}" presName="text" presStyleLbl="node1" presStyleIdx="0" presStyleCnt="1">
        <dgm:presLayoutVars>
          <dgm:bulletEnabled val="1"/>
        </dgm:presLayoutVars>
      </dgm:prSet>
      <dgm:spPr/>
    </dgm:pt>
  </dgm:ptLst>
  <dgm:cxnLst>
    <dgm:cxn modelId="{29BD7310-F286-4793-9928-9E885AE6B2C1}" type="presOf" srcId="{0E6408F5-F87B-4067-9AA8-F188BEAA0FB8}" destId="{E4D66270-2783-4F8B-A194-94CA6EA490E4}" srcOrd="0" destOrd="0" presId="urn:diagrams.loki3.com/VaryingWidthList"/>
    <dgm:cxn modelId="{55CF6D17-586F-4C60-8D5A-7B47E6472CA3}" type="presOf" srcId="{0646EC80-C72B-4165-9DFA-A0FCD5848488}" destId="{C908F511-2B5C-4051-A430-5B077DEE32FD}" srcOrd="0" destOrd="0" presId="urn:diagrams.loki3.com/VaryingWidthList"/>
    <dgm:cxn modelId="{ED5E8B9C-A641-454B-A547-DC74671BC8C8}" srcId="{0646EC80-C72B-4165-9DFA-A0FCD5848488}" destId="{0E6408F5-F87B-4067-9AA8-F188BEAA0FB8}" srcOrd="0" destOrd="0" parTransId="{0F42F48A-CF08-4763-8AE1-48C09ECCDBAE}" sibTransId="{CAD9D340-EBE4-447E-8F1A-EE67C18B50EA}"/>
    <dgm:cxn modelId="{E3EE2C9A-C774-49FB-9267-AEABC65462D0}" type="presParOf" srcId="{C908F511-2B5C-4051-A430-5B077DEE32FD}" destId="{E4D66270-2783-4F8B-A194-94CA6EA490E4}" srcOrd="0"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BA0FA6-F485-4715-A48F-E4B0828FEC9C}" type="doc">
      <dgm:prSet loTypeId="urn:microsoft.com/office/officeart/2005/8/layout/cycle2" loCatId="cycle" qsTypeId="urn:microsoft.com/office/officeart/2005/8/quickstyle/simple1" qsCatId="simple" csTypeId="urn:microsoft.com/office/officeart/2005/8/colors/colorful3" csCatId="colorful"/>
      <dgm:spPr/>
      <dgm:t>
        <a:bodyPr/>
        <a:lstStyle/>
        <a:p>
          <a:endParaRPr lang="en-US"/>
        </a:p>
      </dgm:t>
    </dgm:pt>
    <dgm:pt modelId="{FB215FCB-DD3A-4EF3-89E5-F362744B9B8B}">
      <dgm:prSet/>
      <dgm:spPr/>
      <dgm:t>
        <a:bodyPr/>
        <a:lstStyle/>
        <a:p>
          <a:pPr rtl="0"/>
          <a:r>
            <a:rPr lang="en-GB"/>
            <a:t>Concurrent validity - Individuals perform equally as well or poorly on different intelligence tests  </a:t>
          </a:r>
        </a:p>
      </dgm:t>
    </dgm:pt>
    <dgm:pt modelId="{1CC3959A-39D4-4E07-85AC-615BD4C7473F}" type="parTrans" cxnId="{2C3D08C4-2C13-4EBC-B79D-478AA38C1809}">
      <dgm:prSet/>
      <dgm:spPr/>
      <dgm:t>
        <a:bodyPr/>
        <a:lstStyle/>
        <a:p>
          <a:endParaRPr lang="en-US"/>
        </a:p>
      </dgm:t>
    </dgm:pt>
    <dgm:pt modelId="{5A9909B5-FEDA-44E6-BFFD-B8A79DEDE420}" type="sibTrans" cxnId="{2C3D08C4-2C13-4EBC-B79D-478AA38C1809}">
      <dgm:prSet/>
      <dgm:spPr/>
      <dgm:t>
        <a:bodyPr/>
        <a:lstStyle/>
        <a:p>
          <a:endParaRPr lang="en-US"/>
        </a:p>
      </dgm:t>
    </dgm:pt>
    <dgm:pt modelId="{20EE6E28-1CDC-4C7F-BB65-266DD540D4DC}" type="pres">
      <dgm:prSet presAssocID="{34BA0FA6-F485-4715-A48F-E4B0828FEC9C}" presName="cycle" presStyleCnt="0">
        <dgm:presLayoutVars>
          <dgm:dir/>
          <dgm:resizeHandles val="exact"/>
        </dgm:presLayoutVars>
      </dgm:prSet>
      <dgm:spPr/>
    </dgm:pt>
    <dgm:pt modelId="{1533A599-3030-44E9-97FA-7DD1FF388B63}" type="pres">
      <dgm:prSet presAssocID="{FB215FCB-DD3A-4EF3-89E5-F362744B9B8B}" presName="node" presStyleLbl="node1" presStyleIdx="0" presStyleCnt="1">
        <dgm:presLayoutVars>
          <dgm:bulletEnabled val="1"/>
        </dgm:presLayoutVars>
      </dgm:prSet>
      <dgm:spPr/>
    </dgm:pt>
  </dgm:ptLst>
  <dgm:cxnLst>
    <dgm:cxn modelId="{F8B21676-AD2C-4142-A8FA-6442B706E4C6}" type="presOf" srcId="{FB215FCB-DD3A-4EF3-89E5-F362744B9B8B}" destId="{1533A599-3030-44E9-97FA-7DD1FF388B63}" srcOrd="0" destOrd="0" presId="urn:microsoft.com/office/officeart/2005/8/layout/cycle2"/>
    <dgm:cxn modelId="{C78B12B4-968F-49FB-83A0-7B3F695622CE}" type="presOf" srcId="{34BA0FA6-F485-4715-A48F-E4B0828FEC9C}" destId="{20EE6E28-1CDC-4C7F-BB65-266DD540D4DC}" srcOrd="0" destOrd="0" presId="urn:microsoft.com/office/officeart/2005/8/layout/cycle2"/>
    <dgm:cxn modelId="{2C3D08C4-2C13-4EBC-B79D-478AA38C1809}" srcId="{34BA0FA6-F485-4715-A48F-E4B0828FEC9C}" destId="{FB215FCB-DD3A-4EF3-89E5-F362744B9B8B}" srcOrd="0" destOrd="0" parTransId="{1CC3959A-39D4-4E07-85AC-615BD4C7473F}" sibTransId="{5A9909B5-FEDA-44E6-BFFD-B8A79DEDE420}"/>
    <dgm:cxn modelId="{318F515A-1DF1-42F8-AC9D-7892CC95698B}" type="presParOf" srcId="{20EE6E28-1CDC-4C7F-BB65-266DD540D4DC}" destId="{1533A599-3030-44E9-97FA-7DD1FF388B63}"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BEAE3C2-D3FF-4BCF-9074-D3490860D0D2}" type="doc">
      <dgm:prSet loTypeId="urn:microsoft.com/office/officeart/2005/8/layout/lProcess3" loCatId="process" qsTypeId="urn:microsoft.com/office/officeart/2005/8/quickstyle/simple1" qsCatId="simple" csTypeId="urn:microsoft.com/office/officeart/2005/8/colors/accent2_5" csCatId="accent2"/>
      <dgm:spPr/>
      <dgm:t>
        <a:bodyPr/>
        <a:lstStyle/>
        <a:p>
          <a:endParaRPr lang="en-US"/>
        </a:p>
      </dgm:t>
    </dgm:pt>
    <dgm:pt modelId="{BB47CC21-ACFC-4C2A-B3C9-2CDF334F7C29}">
      <dgm:prSet/>
      <dgm:spPr/>
      <dgm:t>
        <a:bodyPr/>
        <a:lstStyle/>
        <a:p>
          <a:pPr rtl="0"/>
          <a:r>
            <a:rPr lang="en-GB"/>
            <a:t>Predictive validity - Can predict real-word measures of intelligence or achievement and job performance  </a:t>
          </a:r>
        </a:p>
      </dgm:t>
    </dgm:pt>
    <dgm:pt modelId="{93D327AC-2E68-484A-B9B3-61228913F081}" type="parTrans" cxnId="{24551159-8B6C-44DC-9437-F0A23A72E624}">
      <dgm:prSet/>
      <dgm:spPr/>
      <dgm:t>
        <a:bodyPr/>
        <a:lstStyle/>
        <a:p>
          <a:endParaRPr lang="en-US"/>
        </a:p>
      </dgm:t>
    </dgm:pt>
    <dgm:pt modelId="{27A9E841-B049-4C21-9E08-2E3AB8509390}" type="sibTrans" cxnId="{24551159-8B6C-44DC-9437-F0A23A72E624}">
      <dgm:prSet/>
      <dgm:spPr/>
      <dgm:t>
        <a:bodyPr/>
        <a:lstStyle/>
        <a:p>
          <a:endParaRPr lang="en-US"/>
        </a:p>
      </dgm:t>
    </dgm:pt>
    <dgm:pt modelId="{8E541B7C-BC66-4ED8-AA17-6A4DDA28A8A3}" type="pres">
      <dgm:prSet presAssocID="{5BEAE3C2-D3FF-4BCF-9074-D3490860D0D2}" presName="Name0" presStyleCnt="0">
        <dgm:presLayoutVars>
          <dgm:chPref val="3"/>
          <dgm:dir/>
          <dgm:animLvl val="lvl"/>
          <dgm:resizeHandles/>
        </dgm:presLayoutVars>
      </dgm:prSet>
      <dgm:spPr/>
    </dgm:pt>
    <dgm:pt modelId="{3CA32FDD-9563-4DA2-BEE8-CA5053E1EBE0}" type="pres">
      <dgm:prSet presAssocID="{BB47CC21-ACFC-4C2A-B3C9-2CDF334F7C29}" presName="horFlow" presStyleCnt="0"/>
      <dgm:spPr/>
    </dgm:pt>
    <dgm:pt modelId="{DDBE0686-ACAC-4345-B8ED-0D1DBD481531}" type="pres">
      <dgm:prSet presAssocID="{BB47CC21-ACFC-4C2A-B3C9-2CDF334F7C29}" presName="bigChev" presStyleLbl="node1" presStyleIdx="0" presStyleCnt="1"/>
      <dgm:spPr/>
    </dgm:pt>
  </dgm:ptLst>
  <dgm:cxnLst>
    <dgm:cxn modelId="{D8AA600E-039B-41AD-91B0-B452F364618D}" type="presOf" srcId="{BB47CC21-ACFC-4C2A-B3C9-2CDF334F7C29}" destId="{DDBE0686-ACAC-4345-B8ED-0D1DBD481531}" srcOrd="0" destOrd="0" presId="urn:microsoft.com/office/officeart/2005/8/layout/lProcess3"/>
    <dgm:cxn modelId="{CF494D76-F6A2-45F6-9F11-11F7764000DF}" type="presOf" srcId="{5BEAE3C2-D3FF-4BCF-9074-D3490860D0D2}" destId="{8E541B7C-BC66-4ED8-AA17-6A4DDA28A8A3}" srcOrd="0" destOrd="0" presId="urn:microsoft.com/office/officeart/2005/8/layout/lProcess3"/>
    <dgm:cxn modelId="{24551159-8B6C-44DC-9437-F0A23A72E624}" srcId="{5BEAE3C2-D3FF-4BCF-9074-D3490860D0D2}" destId="{BB47CC21-ACFC-4C2A-B3C9-2CDF334F7C29}" srcOrd="0" destOrd="0" parTransId="{93D327AC-2E68-484A-B9B3-61228913F081}" sibTransId="{27A9E841-B049-4C21-9E08-2E3AB8509390}"/>
    <dgm:cxn modelId="{9ECD1012-9BCE-46ED-8423-30C9912128CC}" type="presParOf" srcId="{8E541B7C-BC66-4ED8-AA17-6A4DDA28A8A3}" destId="{3CA32FDD-9563-4DA2-BEE8-CA5053E1EBE0}" srcOrd="0" destOrd="0" presId="urn:microsoft.com/office/officeart/2005/8/layout/lProcess3"/>
    <dgm:cxn modelId="{48661577-0BC7-4987-B29E-281150B5D553}" type="presParOf" srcId="{3CA32FDD-9563-4DA2-BEE8-CA5053E1EBE0}" destId="{DDBE0686-ACAC-4345-B8ED-0D1DBD481531}" srcOrd="0" destOrd="0" presId="urn:microsoft.com/office/officeart/2005/8/layout/lProcess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41B6553-049E-45D2-B4B2-76714E53BF48}" type="doc">
      <dgm:prSet loTypeId="urn:microsoft.com/office/officeart/2005/8/layout/vList2" loCatId="list" qsTypeId="urn:microsoft.com/office/officeart/2005/8/quickstyle/simple1" qsCatId="simple" csTypeId="urn:microsoft.com/office/officeart/2005/8/colors/accent5_3" csCatId="accent5"/>
      <dgm:spPr/>
      <dgm:t>
        <a:bodyPr/>
        <a:lstStyle/>
        <a:p>
          <a:endParaRPr lang="en-US"/>
        </a:p>
      </dgm:t>
    </dgm:pt>
    <dgm:pt modelId="{48EA2388-2B5D-4604-9561-9B840D039F34}">
      <dgm:prSet custT="1"/>
      <dgm:spPr/>
      <dgm:t>
        <a:bodyPr/>
        <a:lstStyle/>
        <a:p>
          <a:pPr algn="ctr" rtl="0"/>
          <a:r>
            <a:rPr lang="en-GB" sz="8800"/>
            <a:t>But do intelligence tests measure intelligence?</a:t>
          </a:r>
        </a:p>
      </dgm:t>
    </dgm:pt>
    <dgm:pt modelId="{E5FBEE4D-BF9E-4813-B15C-A048310DA895}" type="parTrans" cxnId="{736EEB97-06EB-4369-93FA-2889240D76D9}">
      <dgm:prSet/>
      <dgm:spPr/>
      <dgm:t>
        <a:bodyPr/>
        <a:lstStyle/>
        <a:p>
          <a:pPr algn="ctr"/>
          <a:endParaRPr lang="en-US" sz="3200"/>
        </a:p>
      </dgm:t>
    </dgm:pt>
    <dgm:pt modelId="{FBB78C07-3AB7-4BC0-8E20-88D4458519A5}" type="sibTrans" cxnId="{736EEB97-06EB-4369-93FA-2889240D76D9}">
      <dgm:prSet/>
      <dgm:spPr/>
      <dgm:t>
        <a:bodyPr/>
        <a:lstStyle/>
        <a:p>
          <a:pPr algn="ctr"/>
          <a:endParaRPr lang="en-US" sz="3200"/>
        </a:p>
      </dgm:t>
    </dgm:pt>
    <dgm:pt modelId="{4967EC79-2A41-42B6-8E1B-F9D832BB1BD1}" type="pres">
      <dgm:prSet presAssocID="{A41B6553-049E-45D2-B4B2-76714E53BF48}" presName="linear" presStyleCnt="0">
        <dgm:presLayoutVars>
          <dgm:animLvl val="lvl"/>
          <dgm:resizeHandles val="exact"/>
        </dgm:presLayoutVars>
      </dgm:prSet>
      <dgm:spPr/>
    </dgm:pt>
    <dgm:pt modelId="{76DA75F8-A702-47DC-B7A0-6A1A771C5642}" type="pres">
      <dgm:prSet presAssocID="{48EA2388-2B5D-4604-9561-9B840D039F34}" presName="parentText" presStyleLbl="node1" presStyleIdx="0" presStyleCnt="1">
        <dgm:presLayoutVars>
          <dgm:chMax val="0"/>
          <dgm:bulletEnabled val="1"/>
        </dgm:presLayoutVars>
      </dgm:prSet>
      <dgm:spPr/>
    </dgm:pt>
  </dgm:ptLst>
  <dgm:cxnLst>
    <dgm:cxn modelId="{F8BF9701-F2A5-4607-9473-7DE85E0FC65B}" type="presOf" srcId="{A41B6553-049E-45D2-B4B2-76714E53BF48}" destId="{4967EC79-2A41-42B6-8E1B-F9D832BB1BD1}" srcOrd="0" destOrd="0" presId="urn:microsoft.com/office/officeart/2005/8/layout/vList2"/>
    <dgm:cxn modelId="{F2811B2A-3005-4A39-A5CF-4E3C47A8A290}" type="presOf" srcId="{48EA2388-2B5D-4604-9561-9B840D039F34}" destId="{76DA75F8-A702-47DC-B7A0-6A1A771C5642}" srcOrd="0" destOrd="0" presId="urn:microsoft.com/office/officeart/2005/8/layout/vList2"/>
    <dgm:cxn modelId="{736EEB97-06EB-4369-93FA-2889240D76D9}" srcId="{A41B6553-049E-45D2-B4B2-76714E53BF48}" destId="{48EA2388-2B5D-4604-9561-9B840D039F34}" srcOrd="0" destOrd="0" parTransId="{E5FBEE4D-BF9E-4813-B15C-A048310DA895}" sibTransId="{FBB78C07-3AB7-4BC0-8E20-88D4458519A5}"/>
    <dgm:cxn modelId="{E8DA9AD5-AB7E-46A5-BE7B-8D7E8C71FD3C}" type="presParOf" srcId="{4967EC79-2A41-42B6-8E1B-F9D832BB1BD1}" destId="{76DA75F8-A702-47DC-B7A0-6A1A771C564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125ACA-9159-49BF-83B7-4C1CE4CEA089}"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94246EFF-1A97-46EF-BB9B-61E501F5AD33}">
      <dgm:prSet custT="1"/>
      <dgm:spPr/>
      <dgm:t>
        <a:bodyPr/>
        <a:lstStyle/>
        <a:p>
          <a:pPr rtl="0"/>
          <a:r>
            <a:rPr lang="en-US" sz="5400"/>
            <a:t>IQ scores tend to rise 3 points every 10 years</a:t>
          </a:r>
          <a:endParaRPr lang="en-GB" sz="5400"/>
        </a:p>
      </dgm:t>
    </dgm:pt>
    <dgm:pt modelId="{CC3CF9F6-7718-4380-9615-A8F9635CD0EF}" type="parTrans" cxnId="{66374B5D-1DFF-4BC1-99E9-97F319710DA1}">
      <dgm:prSet/>
      <dgm:spPr/>
      <dgm:t>
        <a:bodyPr/>
        <a:lstStyle/>
        <a:p>
          <a:endParaRPr lang="en-US" sz="1400"/>
        </a:p>
      </dgm:t>
    </dgm:pt>
    <dgm:pt modelId="{CB1C04C6-106B-45A8-A631-61D4FA70D7CC}" type="sibTrans" cxnId="{66374B5D-1DFF-4BC1-99E9-97F319710DA1}">
      <dgm:prSet/>
      <dgm:spPr/>
      <dgm:t>
        <a:bodyPr/>
        <a:lstStyle/>
        <a:p>
          <a:endParaRPr lang="en-US" sz="1400"/>
        </a:p>
      </dgm:t>
    </dgm:pt>
    <dgm:pt modelId="{D7753943-61F0-4A2E-8E7E-D6286F5B1495}" type="pres">
      <dgm:prSet presAssocID="{F4125ACA-9159-49BF-83B7-4C1CE4CEA089}" presName="hierChild1" presStyleCnt="0">
        <dgm:presLayoutVars>
          <dgm:orgChart val="1"/>
          <dgm:chPref val="1"/>
          <dgm:dir/>
          <dgm:animOne val="branch"/>
          <dgm:animLvl val="lvl"/>
          <dgm:resizeHandles/>
        </dgm:presLayoutVars>
      </dgm:prSet>
      <dgm:spPr/>
    </dgm:pt>
    <dgm:pt modelId="{1F3AF7B4-646C-4230-88FA-3043314E3E1C}" type="pres">
      <dgm:prSet presAssocID="{94246EFF-1A97-46EF-BB9B-61E501F5AD33}" presName="hierRoot1" presStyleCnt="0">
        <dgm:presLayoutVars>
          <dgm:hierBranch val="init"/>
        </dgm:presLayoutVars>
      </dgm:prSet>
      <dgm:spPr/>
    </dgm:pt>
    <dgm:pt modelId="{704FA005-4477-4650-8622-4A5663D192BE}" type="pres">
      <dgm:prSet presAssocID="{94246EFF-1A97-46EF-BB9B-61E501F5AD33}" presName="rootComposite1" presStyleCnt="0"/>
      <dgm:spPr/>
    </dgm:pt>
    <dgm:pt modelId="{A1519993-61D6-4337-ABB8-E5144BEEFA3B}" type="pres">
      <dgm:prSet presAssocID="{94246EFF-1A97-46EF-BB9B-61E501F5AD33}" presName="rootText1" presStyleLbl="node0" presStyleIdx="0" presStyleCnt="1" custScaleX="224131" custScaleY="70995" custLinFactNeighborX="1175" custLinFactNeighborY="59079">
        <dgm:presLayoutVars>
          <dgm:chPref val="3"/>
        </dgm:presLayoutVars>
      </dgm:prSet>
      <dgm:spPr/>
    </dgm:pt>
    <dgm:pt modelId="{D9BCB115-7FEA-4334-B099-E9ADD3547401}" type="pres">
      <dgm:prSet presAssocID="{94246EFF-1A97-46EF-BB9B-61E501F5AD33}" presName="rootConnector1" presStyleLbl="node1" presStyleIdx="0" presStyleCnt="0"/>
      <dgm:spPr/>
    </dgm:pt>
    <dgm:pt modelId="{A708122D-ED89-4CAB-9FA9-2D794C4237E0}" type="pres">
      <dgm:prSet presAssocID="{94246EFF-1A97-46EF-BB9B-61E501F5AD33}" presName="hierChild2" presStyleCnt="0"/>
      <dgm:spPr/>
    </dgm:pt>
    <dgm:pt modelId="{C4CD4E4F-5714-4A55-B33A-BB6692C3B544}" type="pres">
      <dgm:prSet presAssocID="{94246EFF-1A97-46EF-BB9B-61E501F5AD33}" presName="hierChild3" presStyleCnt="0"/>
      <dgm:spPr/>
    </dgm:pt>
  </dgm:ptLst>
  <dgm:cxnLst>
    <dgm:cxn modelId="{9E831324-9E8D-45AF-B9DD-536F0B2F01CE}" type="presOf" srcId="{94246EFF-1A97-46EF-BB9B-61E501F5AD33}" destId="{D9BCB115-7FEA-4334-B099-E9ADD3547401}" srcOrd="1" destOrd="0" presId="urn:microsoft.com/office/officeart/2005/8/layout/orgChart1"/>
    <dgm:cxn modelId="{66374B5D-1DFF-4BC1-99E9-97F319710DA1}" srcId="{F4125ACA-9159-49BF-83B7-4C1CE4CEA089}" destId="{94246EFF-1A97-46EF-BB9B-61E501F5AD33}" srcOrd="0" destOrd="0" parTransId="{CC3CF9F6-7718-4380-9615-A8F9635CD0EF}" sibTransId="{CB1C04C6-106B-45A8-A631-61D4FA70D7CC}"/>
    <dgm:cxn modelId="{57841376-DAC7-4C91-ABED-21525B5F6A01}" type="presOf" srcId="{94246EFF-1A97-46EF-BB9B-61E501F5AD33}" destId="{A1519993-61D6-4337-ABB8-E5144BEEFA3B}" srcOrd="0" destOrd="0" presId="urn:microsoft.com/office/officeart/2005/8/layout/orgChart1"/>
    <dgm:cxn modelId="{22FA73ED-8AE0-4699-949A-0A93B83A54B6}" type="presOf" srcId="{F4125ACA-9159-49BF-83B7-4C1CE4CEA089}" destId="{D7753943-61F0-4A2E-8E7E-D6286F5B1495}" srcOrd="0" destOrd="0" presId="urn:microsoft.com/office/officeart/2005/8/layout/orgChart1"/>
    <dgm:cxn modelId="{73EABF6E-0B16-41A5-93F7-AE0102FCD1B2}" type="presParOf" srcId="{D7753943-61F0-4A2E-8E7E-D6286F5B1495}" destId="{1F3AF7B4-646C-4230-88FA-3043314E3E1C}" srcOrd="0" destOrd="0" presId="urn:microsoft.com/office/officeart/2005/8/layout/orgChart1"/>
    <dgm:cxn modelId="{5BF1A6F1-E4A3-4031-BE03-4D2EA54A1357}" type="presParOf" srcId="{1F3AF7B4-646C-4230-88FA-3043314E3E1C}" destId="{704FA005-4477-4650-8622-4A5663D192BE}" srcOrd="0" destOrd="0" presId="urn:microsoft.com/office/officeart/2005/8/layout/orgChart1"/>
    <dgm:cxn modelId="{C0D17A7E-41F9-4E4B-B0FA-6CB79B0AEDA8}" type="presParOf" srcId="{704FA005-4477-4650-8622-4A5663D192BE}" destId="{A1519993-61D6-4337-ABB8-E5144BEEFA3B}" srcOrd="0" destOrd="0" presId="urn:microsoft.com/office/officeart/2005/8/layout/orgChart1"/>
    <dgm:cxn modelId="{BFEB9E2E-A91C-4F16-93EE-6DA6B10963CF}" type="presParOf" srcId="{704FA005-4477-4650-8622-4A5663D192BE}" destId="{D9BCB115-7FEA-4334-B099-E9ADD3547401}" srcOrd="1" destOrd="0" presId="urn:microsoft.com/office/officeart/2005/8/layout/orgChart1"/>
    <dgm:cxn modelId="{98638E8E-5BFB-4324-A0A2-380F87EFABF4}" type="presParOf" srcId="{1F3AF7B4-646C-4230-88FA-3043314E3E1C}" destId="{A708122D-ED89-4CAB-9FA9-2D794C4237E0}" srcOrd="1" destOrd="0" presId="urn:microsoft.com/office/officeart/2005/8/layout/orgChart1"/>
    <dgm:cxn modelId="{56C30393-1242-4253-A1AD-1412F7505F1C}" type="presParOf" srcId="{1F3AF7B4-646C-4230-88FA-3043314E3E1C}" destId="{C4CD4E4F-5714-4A55-B33A-BB6692C3B544}"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5FCAF81-5D83-4DE9-A7F9-3F09EC94560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5020972D-E3D2-4EEC-B176-C92E13EB7EDE}">
      <dgm:prSet/>
      <dgm:spPr/>
      <dgm:t>
        <a:bodyPr/>
        <a:lstStyle/>
        <a:p>
          <a:pPr rtl="0"/>
          <a:r>
            <a:rPr lang="en-US"/>
            <a:t>Heritability debate has a long, controversial history</a:t>
          </a:r>
          <a:endParaRPr lang="en-GB"/>
        </a:p>
      </dgm:t>
    </dgm:pt>
    <dgm:pt modelId="{3A4A317B-7433-4C8E-B773-C892388BDF90}" type="parTrans" cxnId="{866AD396-8BA2-44CD-8757-D622E138D32C}">
      <dgm:prSet/>
      <dgm:spPr/>
      <dgm:t>
        <a:bodyPr/>
        <a:lstStyle/>
        <a:p>
          <a:endParaRPr lang="en-US"/>
        </a:p>
      </dgm:t>
    </dgm:pt>
    <dgm:pt modelId="{74FEB779-47D2-49D8-8FD0-689BB37BD06C}" type="sibTrans" cxnId="{866AD396-8BA2-44CD-8757-D622E138D32C}">
      <dgm:prSet/>
      <dgm:spPr/>
      <dgm:t>
        <a:bodyPr/>
        <a:lstStyle/>
        <a:p>
          <a:endParaRPr lang="en-US"/>
        </a:p>
      </dgm:t>
    </dgm:pt>
    <dgm:pt modelId="{9CBC7DE0-C8CD-4D39-9244-33A92B840830}">
      <dgm:prSet/>
      <dgm:spPr/>
      <dgm:t>
        <a:bodyPr/>
        <a:lstStyle/>
        <a:p>
          <a:pPr rtl="0"/>
          <a:r>
            <a:rPr lang="en-US"/>
            <a:t>In the 1960's Arthur Jensen fueled debate with heritability estimate of .8</a:t>
          </a:r>
          <a:endParaRPr lang="en-GB"/>
        </a:p>
      </dgm:t>
    </dgm:pt>
    <dgm:pt modelId="{8B07E381-943C-4812-BB6B-D6755543A1B7}" type="parTrans" cxnId="{7E1D1E02-8674-4B37-9A98-2E415D036736}">
      <dgm:prSet/>
      <dgm:spPr/>
      <dgm:t>
        <a:bodyPr/>
        <a:lstStyle/>
        <a:p>
          <a:endParaRPr lang="en-US"/>
        </a:p>
      </dgm:t>
    </dgm:pt>
    <dgm:pt modelId="{B4D688FB-F975-449E-951F-E726CFFA27F2}" type="sibTrans" cxnId="{7E1D1E02-8674-4B37-9A98-2E415D036736}">
      <dgm:prSet/>
      <dgm:spPr/>
      <dgm:t>
        <a:bodyPr/>
        <a:lstStyle/>
        <a:p>
          <a:endParaRPr lang="en-US"/>
        </a:p>
      </dgm:t>
    </dgm:pt>
    <dgm:pt modelId="{9FFEBB06-3189-43E9-BD3A-4712F12AB01D}">
      <dgm:prSet/>
      <dgm:spPr/>
      <dgm:t>
        <a:bodyPr/>
        <a:lstStyle/>
        <a:p>
          <a:pPr rtl="0"/>
          <a:r>
            <a:rPr lang="en-US"/>
            <a:t>The Bell Curve (1994) by Herrnstein and Murray</a:t>
          </a:r>
          <a:endParaRPr lang="en-GB"/>
        </a:p>
      </dgm:t>
    </dgm:pt>
    <dgm:pt modelId="{C1A5BA3C-B7F9-44A8-BBAC-2F691FEEE4AC}" type="parTrans" cxnId="{3D4D19A5-41A6-4E29-B0E3-5F6358BE5408}">
      <dgm:prSet/>
      <dgm:spPr/>
      <dgm:t>
        <a:bodyPr/>
        <a:lstStyle/>
        <a:p>
          <a:endParaRPr lang="en-US"/>
        </a:p>
      </dgm:t>
    </dgm:pt>
    <dgm:pt modelId="{C6B267F8-C70B-4618-8849-30ED160F1C13}" type="sibTrans" cxnId="{3D4D19A5-41A6-4E29-B0E3-5F6358BE5408}">
      <dgm:prSet/>
      <dgm:spPr/>
      <dgm:t>
        <a:bodyPr/>
        <a:lstStyle/>
        <a:p>
          <a:endParaRPr lang="en-US"/>
        </a:p>
      </dgm:t>
    </dgm:pt>
    <dgm:pt modelId="{A46A2581-BFB2-4B0A-8F07-108724607537}">
      <dgm:prSet/>
      <dgm:spPr/>
      <dgm:t>
        <a:bodyPr/>
        <a:lstStyle/>
        <a:p>
          <a:pPr rtl="0"/>
          <a:r>
            <a:rPr lang="en-US"/>
            <a:t>Contemporary consensus</a:t>
          </a:r>
          <a:endParaRPr lang="en-GB"/>
        </a:p>
      </dgm:t>
    </dgm:pt>
    <dgm:pt modelId="{0688747D-0AFD-4A5C-941F-59D3A24D99B4}" type="parTrans" cxnId="{63920064-FCF4-45EB-BE84-41C9B417F853}">
      <dgm:prSet/>
      <dgm:spPr/>
      <dgm:t>
        <a:bodyPr/>
        <a:lstStyle/>
        <a:p>
          <a:endParaRPr lang="en-US"/>
        </a:p>
      </dgm:t>
    </dgm:pt>
    <dgm:pt modelId="{02F865B4-1739-4447-8879-F03E1D208300}" type="sibTrans" cxnId="{63920064-FCF4-45EB-BE84-41C9B417F853}">
      <dgm:prSet/>
      <dgm:spPr/>
      <dgm:t>
        <a:bodyPr/>
        <a:lstStyle/>
        <a:p>
          <a:endParaRPr lang="en-US"/>
        </a:p>
      </dgm:t>
    </dgm:pt>
    <dgm:pt modelId="{3584AADB-BC16-484F-A1FF-8D90B4D24ACE}">
      <dgm:prSet/>
      <dgm:spPr/>
      <dgm:t>
        <a:bodyPr/>
        <a:lstStyle/>
        <a:p>
          <a:pPr rtl="0"/>
          <a:r>
            <a:rPr lang="en-US"/>
            <a:t>Evidence does exist for high heritability, but</a:t>
          </a:r>
          <a:endParaRPr lang="en-GB"/>
        </a:p>
      </dgm:t>
    </dgm:pt>
    <dgm:pt modelId="{50EC3845-84B8-4741-B4CA-B85EF00AF056}" type="parTrans" cxnId="{32EE59D5-4884-4DC7-8521-85B047EBCDF0}">
      <dgm:prSet/>
      <dgm:spPr/>
      <dgm:t>
        <a:bodyPr/>
        <a:lstStyle/>
        <a:p>
          <a:endParaRPr lang="en-US"/>
        </a:p>
      </dgm:t>
    </dgm:pt>
    <dgm:pt modelId="{265906BB-B55C-4CE8-B146-B50B57AE0B37}" type="sibTrans" cxnId="{32EE59D5-4884-4DC7-8521-85B047EBCDF0}">
      <dgm:prSet/>
      <dgm:spPr/>
      <dgm:t>
        <a:bodyPr/>
        <a:lstStyle/>
        <a:p>
          <a:endParaRPr lang="en-US"/>
        </a:p>
      </dgm:t>
    </dgm:pt>
    <dgm:pt modelId="{7ECD62F8-F995-41A2-A09B-44DC1CE636A2}">
      <dgm:prSet/>
      <dgm:spPr/>
      <dgm:t>
        <a:bodyPr/>
        <a:lstStyle/>
        <a:p>
          <a:pPr rtl="0"/>
          <a:r>
            <a:rPr lang="en-US"/>
            <a:t>Environmental factors are also important</a:t>
          </a:r>
          <a:endParaRPr lang="en-GB"/>
        </a:p>
      </dgm:t>
    </dgm:pt>
    <dgm:pt modelId="{946F8A8F-585C-4ECC-BAD8-85ED6953CCBE}" type="parTrans" cxnId="{B04BD5C5-03C2-42A7-94EA-564A5140D1B0}">
      <dgm:prSet/>
      <dgm:spPr/>
      <dgm:t>
        <a:bodyPr/>
        <a:lstStyle/>
        <a:p>
          <a:endParaRPr lang="en-US"/>
        </a:p>
      </dgm:t>
    </dgm:pt>
    <dgm:pt modelId="{F25863B3-64E1-499A-B268-BF6429DAA089}" type="sibTrans" cxnId="{B04BD5C5-03C2-42A7-94EA-564A5140D1B0}">
      <dgm:prSet/>
      <dgm:spPr/>
      <dgm:t>
        <a:bodyPr/>
        <a:lstStyle/>
        <a:p>
          <a:endParaRPr lang="en-US"/>
        </a:p>
      </dgm:t>
    </dgm:pt>
    <dgm:pt modelId="{34688BC2-BA53-4AB1-8F56-FF488BA364CB}">
      <dgm:prSet/>
      <dgm:spPr/>
      <dgm:t>
        <a:bodyPr/>
        <a:lstStyle/>
        <a:p>
          <a:pPr rtl="0"/>
          <a:r>
            <a:rPr lang="en-US"/>
            <a:t>Studies show heritability = .4 to .8 (best estimate probably .7)</a:t>
          </a:r>
          <a:endParaRPr lang="en-GB"/>
        </a:p>
      </dgm:t>
    </dgm:pt>
    <dgm:pt modelId="{05CD10DD-1DC8-4A81-89FE-1000D14D25E0}" type="parTrans" cxnId="{A6AA14DC-24E6-44BB-A186-878CD806B462}">
      <dgm:prSet/>
      <dgm:spPr/>
      <dgm:t>
        <a:bodyPr/>
        <a:lstStyle/>
        <a:p>
          <a:endParaRPr lang="en-US"/>
        </a:p>
      </dgm:t>
    </dgm:pt>
    <dgm:pt modelId="{CC0DC74A-DEDE-42A4-B6FC-DC339157EFFD}" type="sibTrans" cxnId="{A6AA14DC-24E6-44BB-A186-878CD806B462}">
      <dgm:prSet/>
      <dgm:spPr/>
      <dgm:t>
        <a:bodyPr/>
        <a:lstStyle/>
        <a:p>
          <a:endParaRPr lang="en-US"/>
        </a:p>
      </dgm:t>
    </dgm:pt>
    <dgm:pt modelId="{3F98782E-BBC6-46BF-900B-1E4F2A726B8A}">
      <dgm:prSet/>
      <dgm:spPr/>
      <dgm:t>
        <a:bodyPr/>
        <a:lstStyle/>
        <a:p>
          <a:pPr rtl="0"/>
          <a:r>
            <a:rPr lang="en-US"/>
            <a:t>High heritability does not discount environmental influence.  Consider vocabulary</a:t>
          </a:r>
          <a:endParaRPr lang="en-GB"/>
        </a:p>
      </dgm:t>
    </dgm:pt>
    <dgm:pt modelId="{5BB1A339-B221-48AA-9DE8-34F253933F3C}" type="parTrans" cxnId="{C21A5F3F-74CF-46D3-A8F8-7AA6F0A0DC3C}">
      <dgm:prSet/>
      <dgm:spPr/>
      <dgm:t>
        <a:bodyPr/>
        <a:lstStyle/>
        <a:p>
          <a:endParaRPr lang="en-US"/>
        </a:p>
      </dgm:t>
    </dgm:pt>
    <dgm:pt modelId="{D5CA66A4-A54D-4793-89F8-1A5C2D3CE2FE}" type="sibTrans" cxnId="{C21A5F3F-74CF-46D3-A8F8-7AA6F0A0DC3C}">
      <dgm:prSet/>
      <dgm:spPr/>
      <dgm:t>
        <a:bodyPr/>
        <a:lstStyle/>
        <a:p>
          <a:endParaRPr lang="en-US"/>
        </a:p>
      </dgm:t>
    </dgm:pt>
    <dgm:pt modelId="{7A29E9B2-7920-46A6-A03D-6B2B9515795E}">
      <dgm:prSet/>
      <dgm:spPr/>
      <dgm:t>
        <a:bodyPr/>
        <a:lstStyle/>
        <a:p>
          <a:pPr rtl="0"/>
          <a:r>
            <a:rPr lang="en-US"/>
            <a:t>So are psychological factors (e.g., Carol Dweck’s work)</a:t>
          </a:r>
          <a:endParaRPr lang="en-GB"/>
        </a:p>
      </dgm:t>
    </dgm:pt>
    <dgm:pt modelId="{3082E446-5401-4038-8C9E-F9159974FB56}" type="parTrans" cxnId="{8D6B052E-B072-4CC7-8F0B-4586F2DD54E3}">
      <dgm:prSet/>
      <dgm:spPr/>
      <dgm:t>
        <a:bodyPr/>
        <a:lstStyle/>
        <a:p>
          <a:endParaRPr lang="en-US"/>
        </a:p>
      </dgm:t>
    </dgm:pt>
    <dgm:pt modelId="{6C78EEAF-818B-480C-950F-FFBC55551E76}" type="sibTrans" cxnId="{8D6B052E-B072-4CC7-8F0B-4586F2DD54E3}">
      <dgm:prSet/>
      <dgm:spPr/>
      <dgm:t>
        <a:bodyPr/>
        <a:lstStyle/>
        <a:p>
          <a:endParaRPr lang="en-US"/>
        </a:p>
      </dgm:t>
    </dgm:pt>
    <dgm:pt modelId="{CC699D16-77FD-4832-89F6-E7287E93A94A}" type="pres">
      <dgm:prSet presAssocID="{F5FCAF81-5D83-4DE9-A7F9-3F09EC945600}" presName="Name0" presStyleCnt="0">
        <dgm:presLayoutVars>
          <dgm:dir/>
          <dgm:animLvl val="lvl"/>
          <dgm:resizeHandles val="exact"/>
        </dgm:presLayoutVars>
      </dgm:prSet>
      <dgm:spPr/>
    </dgm:pt>
    <dgm:pt modelId="{BA306D22-B99F-4B2A-BA95-5B1BDE327905}" type="pres">
      <dgm:prSet presAssocID="{5020972D-E3D2-4EEC-B176-C92E13EB7EDE}" presName="linNode" presStyleCnt="0"/>
      <dgm:spPr/>
    </dgm:pt>
    <dgm:pt modelId="{48F4776A-1B40-4545-BC14-B1448E787A5D}" type="pres">
      <dgm:prSet presAssocID="{5020972D-E3D2-4EEC-B176-C92E13EB7EDE}" presName="parentText" presStyleLbl="node1" presStyleIdx="0" presStyleCnt="2" custScaleX="84240">
        <dgm:presLayoutVars>
          <dgm:chMax val="1"/>
          <dgm:bulletEnabled val="1"/>
        </dgm:presLayoutVars>
      </dgm:prSet>
      <dgm:spPr/>
    </dgm:pt>
    <dgm:pt modelId="{411942F7-DC06-4B17-8E10-DDDB5DA55FD0}" type="pres">
      <dgm:prSet presAssocID="{5020972D-E3D2-4EEC-B176-C92E13EB7EDE}" presName="descendantText" presStyleLbl="alignAccFollowNode1" presStyleIdx="0" presStyleCnt="2">
        <dgm:presLayoutVars>
          <dgm:bulletEnabled val="1"/>
        </dgm:presLayoutVars>
      </dgm:prSet>
      <dgm:spPr/>
    </dgm:pt>
    <dgm:pt modelId="{18B31587-CA15-41F1-A6E0-7B016121AF13}" type="pres">
      <dgm:prSet presAssocID="{74FEB779-47D2-49D8-8FD0-689BB37BD06C}" presName="sp" presStyleCnt="0"/>
      <dgm:spPr/>
    </dgm:pt>
    <dgm:pt modelId="{3284348F-7E37-46B7-8544-C62024730398}" type="pres">
      <dgm:prSet presAssocID="{A46A2581-BFB2-4B0A-8F07-108724607537}" presName="linNode" presStyleCnt="0"/>
      <dgm:spPr/>
    </dgm:pt>
    <dgm:pt modelId="{98352254-10F8-4DFD-9E12-020071867E4A}" type="pres">
      <dgm:prSet presAssocID="{A46A2581-BFB2-4B0A-8F07-108724607537}" presName="parentText" presStyleLbl="node1" presStyleIdx="1" presStyleCnt="2" custScaleX="87642">
        <dgm:presLayoutVars>
          <dgm:chMax val="1"/>
          <dgm:bulletEnabled val="1"/>
        </dgm:presLayoutVars>
      </dgm:prSet>
      <dgm:spPr/>
    </dgm:pt>
    <dgm:pt modelId="{F36E46CB-9A79-466D-BDF3-92BDF2D58314}" type="pres">
      <dgm:prSet presAssocID="{A46A2581-BFB2-4B0A-8F07-108724607537}" presName="descendantText" presStyleLbl="alignAccFollowNode1" presStyleIdx="1" presStyleCnt="2">
        <dgm:presLayoutVars>
          <dgm:bulletEnabled val="1"/>
        </dgm:presLayoutVars>
      </dgm:prSet>
      <dgm:spPr/>
    </dgm:pt>
  </dgm:ptLst>
  <dgm:cxnLst>
    <dgm:cxn modelId="{7E1D1E02-8674-4B37-9A98-2E415D036736}" srcId="{5020972D-E3D2-4EEC-B176-C92E13EB7EDE}" destId="{9CBC7DE0-C8CD-4D39-9244-33A92B840830}" srcOrd="0" destOrd="0" parTransId="{8B07E381-943C-4812-BB6B-D6755543A1B7}" sibTransId="{B4D688FB-F975-449E-951F-E726CFFA27F2}"/>
    <dgm:cxn modelId="{8D6B052E-B072-4CC7-8F0B-4586F2DD54E3}" srcId="{A46A2581-BFB2-4B0A-8F07-108724607537}" destId="{7A29E9B2-7920-46A6-A03D-6B2B9515795E}" srcOrd="2" destOrd="0" parTransId="{3082E446-5401-4038-8C9E-F9159974FB56}" sibTransId="{6C78EEAF-818B-480C-950F-FFBC55551E76}"/>
    <dgm:cxn modelId="{C21A5F3F-74CF-46D3-A8F8-7AA6F0A0DC3C}" srcId="{7ECD62F8-F995-41A2-A09B-44DC1CE636A2}" destId="{3F98782E-BBC6-46BF-900B-1E4F2A726B8A}" srcOrd="1" destOrd="0" parTransId="{5BB1A339-B221-48AA-9DE8-34F253933F3C}" sibTransId="{D5CA66A4-A54D-4793-89F8-1A5C2D3CE2FE}"/>
    <dgm:cxn modelId="{63920064-FCF4-45EB-BE84-41C9B417F853}" srcId="{F5FCAF81-5D83-4DE9-A7F9-3F09EC945600}" destId="{A46A2581-BFB2-4B0A-8F07-108724607537}" srcOrd="1" destOrd="0" parTransId="{0688747D-0AFD-4A5C-941F-59D3A24D99B4}" sibTransId="{02F865B4-1739-4447-8879-F03E1D208300}"/>
    <dgm:cxn modelId="{E641A744-1B3C-4681-92C0-8CB0DF36662B}" type="presOf" srcId="{F5FCAF81-5D83-4DE9-A7F9-3F09EC945600}" destId="{CC699D16-77FD-4832-89F6-E7287E93A94A}" srcOrd="0" destOrd="0" presId="urn:microsoft.com/office/officeart/2005/8/layout/vList5"/>
    <dgm:cxn modelId="{FFC70E76-CDE2-48DE-83A0-93896CD14F0F}" type="presOf" srcId="{A46A2581-BFB2-4B0A-8F07-108724607537}" destId="{98352254-10F8-4DFD-9E12-020071867E4A}" srcOrd="0" destOrd="0" presId="urn:microsoft.com/office/officeart/2005/8/layout/vList5"/>
    <dgm:cxn modelId="{3918FB7E-61BF-46F8-9DDE-D874018DE486}" type="presOf" srcId="{9FFEBB06-3189-43E9-BD3A-4712F12AB01D}" destId="{411942F7-DC06-4B17-8E10-DDDB5DA55FD0}" srcOrd="0" destOrd="1" presId="urn:microsoft.com/office/officeart/2005/8/layout/vList5"/>
    <dgm:cxn modelId="{19801894-34B9-4531-94A7-8ED361CC4C7E}" type="presOf" srcId="{3584AADB-BC16-484F-A1FF-8D90B4D24ACE}" destId="{F36E46CB-9A79-466D-BDF3-92BDF2D58314}" srcOrd="0" destOrd="0" presId="urn:microsoft.com/office/officeart/2005/8/layout/vList5"/>
    <dgm:cxn modelId="{866AD396-8BA2-44CD-8757-D622E138D32C}" srcId="{F5FCAF81-5D83-4DE9-A7F9-3F09EC945600}" destId="{5020972D-E3D2-4EEC-B176-C92E13EB7EDE}" srcOrd="0" destOrd="0" parTransId="{3A4A317B-7433-4C8E-B773-C892388BDF90}" sibTransId="{74FEB779-47D2-49D8-8FD0-689BB37BD06C}"/>
    <dgm:cxn modelId="{6DEA289F-5B80-4825-804F-73B5E5643236}" type="presOf" srcId="{3F98782E-BBC6-46BF-900B-1E4F2A726B8A}" destId="{F36E46CB-9A79-466D-BDF3-92BDF2D58314}" srcOrd="0" destOrd="3" presId="urn:microsoft.com/office/officeart/2005/8/layout/vList5"/>
    <dgm:cxn modelId="{3D4D19A5-41A6-4E29-B0E3-5F6358BE5408}" srcId="{5020972D-E3D2-4EEC-B176-C92E13EB7EDE}" destId="{9FFEBB06-3189-43E9-BD3A-4712F12AB01D}" srcOrd="1" destOrd="0" parTransId="{C1A5BA3C-B7F9-44A8-BBAC-2F691FEEE4AC}" sibTransId="{C6B267F8-C70B-4618-8849-30ED160F1C13}"/>
    <dgm:cxn modelId="{7FCFCBA6-3517-41B0-888F-D4E28050C42C}" type="presOf" srcId="{7A29E9B2-7920-46A6-A03D-6B2B9515795E}" destId="{F36E46CB-9A79-466D-BDF3-92BDF2D58314}" srcOrd="0" destOrd="4" presId="urn:microsoft.com/office/officeart/2005/8/layout/vList5"/>
    <dgm:cxn modelId="{76BB88B1-E543-44A5-9C12-70C7F22845B8}" type="presOf" srcId="{9CBC7DE0-C8CD-4D39-9244-33A92B840830}" destId="{411942F7-DC06-4B17-8E10-DDDB5DA55FD0}" srcOrd="0" destOrd="0" presId="urn:microsoft.com/office/officeart/2005/8/layout/vList5"/>
    <dgm:cxn modelId="{564231B7-BB34-45B0-B6A7-C823F448B422}" type="presOf" srcId="{5020972D-E3D2-4EEC-B176-C92E13EB7EDE}" destId="{48F4776A-1B40-4545-BC14-B1448E787A5D}" srcOrd="0" destOrd="0" presId="urn:microsoft.com/office/officeart/2005/8/layout/vList5"/>
    <dgm:cxn modelId="{B04BD5C5-03C2-42A7-94EA-564A5140D1B0}" srcId="{A46A2581-BFB2-4B0A-8F07-108724607537}" destId="{7ECD62F8-F995-41A2-A09B-44DC1CE636A2}" srcOrd="1" destOrd="0" parTransId="{946F8A8F-585C-4ECC-BAD8-85ED6953CCBE}" sibTransId="{F25863B3-64E1-499A-B268-BF6429DAA089}"/>
    <dgm:cxn modelId="{32EE59D5-4884-4DC7-8521-85B047EBCDF0}" srcId="{A46A2581-BFB2-4B0A-8F07-108724607537}" destId="{3584AADB-BC16-484F-A1FF-8D90B4D24ACE}" srcOrd="0" destOrd="0" parTransId="{50EC3845-84B8-4741-B4CA-B85EF00AF056}" sibTransId="{265906BB-B55C-4CE8-B146-B50B57AE0B37}"/>
    <dgm:cxn modelId="{A6AA14DC-24E6-44BB-A186-878CD806B462}" srcId="{7ECD62F8-F995-41A2-A09B-44DC1CE636A2}" destId="{34688BC2-BA53-4AB1-8F56-FF488BA364CB}" srcOrd="0" destOrd="0" parTransId="{05CD10DD-1DC8-4A81-89FE-1000D14D25E0}" sibTransId="{CC0DC74A-DEDE-42A4-B6FC-DC339157EFFD}"/>
    <dgm:cxn modelId="{39090FEC-3162-41D1-ACC8-450A9095410C}" type="presOf" srcId="{7ECD62F8-F995-41A2-A09B-44DC1CE636A2}" destId="{F36E46CB-9A79-466D-BDF3-92BDF2D58314}" srcOrd="0" destOrd="1" presId="urn:microsoft.com/office/officeart/2005/8/layout/vList5"/>
    <dgm:cxn modelId="{DF5F58F5-3BA7-4A65-B626-C603DC0F329A}" type="presOf" srcId="{34688BC2-BA53-4AB1-8F56-FF488BA364CB}" destId="{F36E46CB-9A79-466D-BDF3-92BDF2D58314}" srcOrd="0" destOrd="2" presId="urn:microsoft.com/office/officeart/2005/8/layout/vList5"/>
    <dgm:cxn modelId="{306F29D2-AA5E-476F-B371-C58E6B83C8BD}" type="presParOf" srcId="{CC699D16-77FD-4832-89F6-E7287E93A94A}" destId="{BA306D22-B99F-4B2A-BA95-5B1BDE327905}" srcOrd="0" destOrd="0" presId="urn:microsoft.com/office/officeart/2005/8/layout/vList5"/>
    <dgm:cxn modelId="{CB795EF7-F59C-4B99-B278-F33AD2664971}" type="presParOf" srcId="{BA306D22-B99F-4B2A-BA95-5B1BDE327905}" destId="{48F4776A-1B40-4545-BC14-B1448E787A5D}" srcOrd="0" destOrd="0" presId="urn:microsoft.com/office/officeart/2005/8/layout/vList5"/>
    <dgm:cxn modelId="{CA781D55-BDA7-4FB5-8641-2B1CA46C1B5A}" type="presParOf" srcId="{BA306D22-B99F-4B2A-BA95-5B1BDE327905}" destId="{411942F7-DC06-4B17-8E10-DDDB5DA55FD0}" srcOrd="1" destOrd="0" presId="urn:microsoft.com/office/officeart/2005/8/layout/vList5"/>
    <dgm:cxn modelId="{B2B45D91-4829-463C-988A-608193B6D073}" type="presParOf" srcId="{CC699D16-77FD-4832-89F6-E7287E93A94A}" destId="{18B31587-CA15-41F1-A6E0-7B016121AF13}" srcOrd="1" destOrd="0" presId="urn:microsoft.com/office/officeart/2005/8/layout/vList5"/>
    <dgm:cxn modelId="{91622C80-AD2B-468D-A2CC-C9218F98517C}" type="presParOf" srcId="{CC699D16-77FD-4832-89F6-E7287E93A94A}" destId="{3284348F-7E37-46B7-8544-C62024730398}" srcOrd="2" destOrd="0" presId="urn:microsoft.com/office/officeart/2005/8/layout/vList5"/>
    <dgm:cxn modelId="{DA64A1EA-00C0-4909-A5C1-B08F9C0920B1}" type="presParOf" srcId="{3284348F-7E37-46B7-8544-C62024730398}" destId="{98352254-10F8-4DFD-9E12-020071867E4A}" srcOrd="0" destOrd="0" presId="urn:microsoft.com/office/officeart/2005/8/layout/vList5"/>
    <dgm:cxn modelId="{BF15C793-A9D3-48EF-B6B9-CF279CC7E4F3}" type="presParOf" srcId="{3284348F-7E37-46B7-8544-C62024730398}" destId="{F36E46CB-9A79-466D-BDF3-92BDF2D58314}"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CD9B923-EA13-4A56-8EA8-C42EF08DD4BB}"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8CDA0911-40EB-40A5-81A6-4F8D0E7D31EF}">
      <dgm:prSet/>
      <dgm:spPr/>
      <dgm:t>
        <a:bodyPr/>
        <a:lstStyle/>
        <a:p>
          <a:pPr rtl="0"/>
          <a:r>
            <a:rPr lang="en-US" b="1"/>
            <a:t>Argument 1:</a:t>
          </a:r>
          <a:r>
            <a:rPr lang="en-US"/>
            <a:t> IQ tests yield race-group differences, hence</a:t>
          </a:r>
          <a:endParaRPr lang="en-GB"/>
        </a:p>
      </dgm:t>
    </dgm:pt>
    <dgm:pt modelId="{D0CBF869-0AD6-4B5A-962F-B57BEBCDC7B1}" type="parTrans" cxnId="{894CA131-AB96-4203-95CB-124FEECEBE12}">
      <dgm:prSet/>
      <dgm:spPr/>
      <dgm:t>
        <a:bodyPr/>
        <a:lstStyle/>
        <a:p>
          <a:endParaRPr lang="en-US"/>
        </a:p>
      </dgm:t>
    </dgm:pt>
    <dgm:pt modelId="{AA83E7C9-8B8E-40EF-ACEC-8D3D6ECC43FE}" type="sibTrans" cxnId="{894CA131-AB96-4203-95CB-124FEECEBE12}">
      <dgm:prSet/>
      <dgm:spPr/>
      <dgm:t>
        <a:bodyPr/>
        <a:lstStyle/>
        <a:p>
          <a:endParaRPr lang="en-US"/>
        </a:p>
      </dgm:t>
    </dgm:pt>
    <dgm:pt modelId="{AC8F93B8-5FEB-406D-8E37-D3E9A0D0D78F}">
      <dgm:prSet/>
      <dgm:spPr/>
      <dgm:t>
        <a:bodyPr/>
        <a:lstStyle/>
        <a:p>
          <a:pPr rtl="0"/>
          <a:r>
            <a:rPr lang="en-US"/>
            <a:t>the tests are biased</a:t>
          </a:r>
          <a:endParaRPr lang="en-GB"/>
        </a:p>
      </dgm:t>
    </dgm:pt>
    <dgm:pt modelId="{96744C2C-528E-4702-826E-DDC70DA1DFBE}" type="parTrans" cxnId="{3AACC351-0CA4-4789-90A6-2443F7D13322}">
      <dgm:prSet/>
      <dgm:spPr/>
      <dgm:t>
        <a:bodyPr/>
        <a:lstStyle/>
        <a:p>
          <a:endParaRPr lang="en-US"/>
        </a:p>
      </dgm:t>
    </dgm:pt>
    <dgm:pt modelId="{48FC434F-9882-4F7D-B80E-711EED0659CF}" type="sibTrans" cxnId="{3AACC351-0CA4-4789-90A6-2443F7D13322}">
      <dgm:prSet/>
      <dgm:spPr/>
      <dgm:t>
        <a:bodyPr/>
        <a:lstStyle/>
        <a:p>
          <a:endParaRPr lang="en-US"/>
        </a:p>
      </dgm:t>
    </dgm:pt>
    <dgm:pt modelId="{C6E065E4-06FA-4585-8FE9-D65213BA1F32}">
      <dgm:prSet/>
      <dgm:spPr/>
      <dgm:t>
        <a:bodyPr/>
        <a:lstStyle/>
        <a:p>
          <a:pPr rtl="0"/>
          <a:r>
            <a:rPr lang="en-US" b="1"/>
            <a:t>Argument 2:</a:t>
          </a:r>
          <a:r>
            <a:rPr lang="en-US"/>
            <a:t> The test item content is culturally biased</a:t>
          </a:r>
          <a:endParaRPr lang="en-GB"/>
        </a:p>
      </dgm:t>
    </dgm:pt>
    <dgm:pt modelId="{BD7062B4-7155-457A-B288-45BD6A12FB31}" type="parTrans" cxnId="{82FE44C7-1253-40F4-A22E-2DD49C04DF42}">
      <dgm:prSet/>
      <dgm:spPr/>
      <dgm:t>
        <a:bodyPr/>
        <a:lstStyle/>
        <a:p>
          <a:endParaRPr lang="en-US"/>
        </a:p>
      </dgm:t>
    </dgm:pt>
    <dgm:pt modelId="{01D3CE24-A29C-4C9A-BBAA-3C9B817F9C15}" type="sibTrans" cxnId="{82FE44C7-1253-40F4-A22E-2DD49C04DF42}">
      <dgm:prSet/>
      <dgm:spPr/>
      <dgm:t>
        <a:bodyPr/>
        <a:lstStyle/>
        <a:p>
          <a:endParaRPr lang="en-US"/>
        </a:p>
      </dgm:t>
    </dgm:pt>
    <dgm:pt modelId="{35C63927-846C-4E8D-B220-586DFCF57918}" type="pres">
      <dgm:prSet presAssocID="{2CD9B923-EA13-4A56-8EA8-C42EF08DD4BB}" presName="Name0" presStyleCnt="0">
        <dgm:presLayoutVars>
          <dgm:chMax val="7"/>
          <dgm:dir/>
          <dgm:animLvl val="lvl"/>
          <dgm:resizeHandles val="exact"/>
        </dgm:presLayoutVars>
      </dgm:prSet>
      <dgm:spPr/>
    </dgm:pt>
    <dgm:pt modelId="{2F2194D8-8A34-4D53-B00D-6F4087E84D5A}" type="pres">
      <dgm:prSet presAssocID="{8CDA0911-40EB-40A5-81A6-4F8D0E7D31EF}" presName="circle1" presStyleLbl="node1" presStyleIdx="0" presStyleCnt="3"/>
      <dgm:spPr/>
    </dgm:pt>
    <dgm:pt modelId="{8027B4A7-E768-4837-ACB8-FE36AFF0AEF1}" type="pres">
      <dgm:prSet presAssocID="{8CDA0911-40EB-40A5-81A6-4F8D0E7D31EF}" presName="space" presStyleCnt="0"/>
      <dgm:spPr/>
    </dgm:pt>
    <dgm:pt modelId="{C54A250A-B58D-489B-B9D5-45A977859083}" type="pres">
      <dgm:prSet presAssocID="{8CDA0911-40EB-40A5-81A6-4F8D0E7D31EF}" presName="rect1" presStyleLbl="alignAcc1" presStyleIdx="0" presStyleCnt="3"/>
      <dgm:spPr/>
    </dgm:pt>
    <dgm:pt modelId="{4D5F7AA7-B61D-42BF-A5B4-1CEDA7AE8AC4}" type="pres">
      <dgm:prSet presAssocID="{AC8F93B8-5FEB-406D-8E37-D3E9A0D0D78F}" presName="vertSpace2" presStyleLbl="node1" presStyleIdx="0" presStyleCnt="3"/>
      <dgm:spPr/>
    </dgm:pt>
    <dgm:pt modelId="{0C9AEA50-F3D8-4857-98C2-022F6A2E2F5A}" type="pres">
      <dgm:prSet presAssocID="{AC8F93B8-5FEB-406D-8E37-D3E9A0D0D78F}" presName="circle2" presStyleLbl="node1" presStyleIdx="1" presStyleCnt="3"/>
      <dgm:spPr/>
    </dgm:pt>
    <dgm:pt modelId="{507CA30E-455B-4906-AD98-703F26DF6E79}" type="pres">
      <dgm:prSet presAssocID="{AC8F93B8-5FEB-406D-8E37-D3E9A0D0D78F}" presName="rect2" presStyleLbl="alignAcc1" presStyleIdx="1" presStyleCnt="3"/>
      <dgm:spPr/>
    </dgm:pt>
    <dgm:pt modelId="{879D9DF0-BCC6-4F13-9463-6D33AD5B5036}" type="pres">
      <dgm:prSet presAssocID="{C6E065E4-06FA-4585-8FE9-D65213BA1F32}" presName="vertSpace3" presStyleLbl="node1" presStyleIdx="1" presStyleCnt="3"/>
      <dgm:spPr/>
    </dgm:pt>
    <dgm:pt modelId="{A58F0988-3861-471D-8F79-3450B1EE60A2}" type="pres">
      <dgm:prSet presAssocID="{C6E065E4-06FA-4585-8FE9-D65213BA1F32}" presName="circle3" presStyleLbl="node1" presStyleIdx="2" presStyleCnt="3"/>
      <dgm:spPr/>
    </dgm:pt>
    <dgm:pt modelId="{9767E104-1A39-4728-91D7-ADEE230B6554}" type="pres">
      <dgm:prSet presAssocID="{C6E065E4-06FA-4585-8FE9-D65213BA1F32}" presName="rect3" presStyleLbl="alignAcc1" presStyleIdx="2" presStyleCnt="3"/>
      <dgm:spPr/>
    </dgm:pt>
    <dgm:pt modelId="{C41BF9B9-B433-4B94-8D37-1F57D24C1D7C}" type="pres">
      <dgm:prSet presAssocID="{8CDA0911-40EB-40A5-81A6-4F8D0E7D31EF}" presName="rect1ParTxNoCh" presStyleLbl="alignAcc1" presStyleIdx="2" presStyleCnt="3">
        <dgm:presLayoutVars>
          <dgm:chMax val="1"/>
          <dgm:bulletEnabled val="1"/>
        </dgm:presLayoutVars>
      </dgm:prSet>
      <dgm:spPr/>
    </dgm:pt>
    <dgm:pt modelId="{1D61E4D1-E2A4-4B78-9248-A3FFC266CA92}" type="pres">
      <dgm:prSet presAssocID="{AC8F93B8-5FEB-406D-8E37-D3E9A0D0D78F}" presName="rect2ParTxNoCh" presStyleLbl="alignAcc1" presStyleIdx="2" presStyleCnt="3">
        <dgm:presLayoutVars>
          <dgm:chMax val="1"/>
          <dgm:bulletEnabled val="1"/>
        </dgm:presLayoutVars>
      </dgm:prSet>
      <dgm:spPr/>
    </dgm:pt>
    <dgm:pt modelId="{C8757695-FC2A-4E71-972B-82D3BC205651}" type="pres">
      <dgm:prSet presAssocID="{C6E065E4-06FA-4585-8FE9-D65213BA1F32}" presName="rect3ParTxNoCh" presStyleLbl="alignAcc1" presStyleIdx="2" presStyleCnt="3">
        <dgm:presLayoutVars>
          <dgm:chMax val="1"/>
          <dgm:bulletEnabled val="1"/>
        </dgm:presLayoutVars>
      </dgm:prSet>
      <dgm:spPr/>
    </dgm:pt>
  </dgm:ptLst>
  <dgm:cxnLst>
    <dgm:cxn modelId="{ED678B23-1AFD-4923-AE8F-7995418E6B45}" type="presOf" srcId="{C6E065E4-06FA-4585-8FE9-D65213BA1F32}" destId="{C8757695-FC2A-4E71-972B-82D3BC205651}" srcOrd="1" destOrd="0" presId="urn:microsoft.com/office/officeart/2005/8/layout/target3"/>
    <dgm:cxn modelId="{84874530-9929-43B0-AC41-E0F3AF05F82C}" type="presOf" srcId="{AC8F93B8-5FEB-406D-8E37-D3E9A0D0D78F}" destId="{1D61E4D1-E2A4-4B78-9248-A3FFC266CA92}" srcOrd="1" destOrd="0" presId="urn:microsoft.com/office/officeart/2005/8/layout/target3"/>
    <dgm:cxn modelId="{894CA131-AB96-4203-95CB-124FEECEBE12}" srcId="{2CD9B923-EA13-4A56-8EA8-C42EF08DD4BB}" destId="{8CDA0911-40EB-40A5-81A6-4F8D0E7D31EF}" srcOrd="0" destOrd="0" parTransId="{D0CBF869-0AD6-4B5A-962F-B57BEBCDC7B1}" sibTransId="{AA83E7C9-8B8E-40EF-ACEC-8D3D6ECC43FE}"/>
    <dgm:cxn modelId="{61444C4D-85A1-4883-B8F9-3D430DE529D3}" type="presOf" srcId="{AC8F93B8-5FEB-406D-8E37-D3E9A0D0D78F}" destId="{507CA30E-455B-4906-AD98-703F26DF6E79}" srcOrd="0" destOrd="0" presId="urn:microsoft.com/office/officeart/2005/8/layout/target3"/>
    <dgm:cxn modelId="{3AACC351-0CA4-4789-90A6-2443F7D13322}" srcId="{2CD9B923-EA13-4A56-8EA8-C42EF08DD4BB}" destId="{AC8F93B8-5FEB-406D-8E37-D3E9A0D0D78F}" srcOrd="1" destOrd="0" parTransId="{96744C2C-528E-4702-826E-DDC70DA1DFBE}" sibTransId="{48FC434F-9882-4F7D-B80E-711EED0659CF}"/>
    <dgm:cxn modelId="{7326BC85-5C28-4B71-9BBC-7756AF3B1029}" type="presOf" srcId="{2CD9B923-EA13-4A56-8EA8-C42EF08DD4BB}" destId="{35C63927-846C-4E8D-B220-586DFCF57918}" srcOrd="0" destOrd="0" presId="urn:microsoft.com/office/officeart/2005/8/layout/target3"/>
    <dgm:cxn modelId="{4E6B548C-3679-45EA-97E3-54F94B16545E}" type="presOf" srcId="{8CDA0911-40EB-40A5-81A6-4F8D0E7D31EF}" destId="{C41BF9B9-B433-4B94-8D37-1F57D24C1D7C}" srcOrd="1" destOrd="0" presId="urn:microsoft.com/office/officeart/2005/8/layout/target3"/>
    <dgm:cxn modelId="{F40B9596-EA24-454D-AAFD-A05995104D5D}" type="presOf" srcId="{C6E065E4-06FA-4585-8FE9-D65213BA1F32}" destId="{9767E104-1A39-4728-91D7-ADEE230B6554}" srcOrd="0" destOrd="0" presId="urn:microsoft.com/office/officeart/2005/8/layout/target3"/>
    <dgm:cxn modelId="{A39A72AA-5901-4B22-AD35-3D7718649C79}" type="presOf" srcId="{8CDA0911-40EB-40A5-81A6-4F8D0E7D31EF}" destId="{C54A250A-B58D-489B-B9D5-45A977859083}" srcOrd="0" destOrd="0" presId="urn:microsoft.com/office/officeart/2005/8/layout/target3"/>
    <dgm:cxn modelId="{82FE44C7-1253-40F4-A22E-2DD49C04DF42}" srcId="{2CD9B923-EA13-4A56-8EA8-C42EF08DD4BB}" destId="{C6E065E4-06FA-4585-8FE9-D65213BA1F32}" srcOrd="2" destOrd="0" parTransId="{BD7062B4-7155-457A-B288-45BD6A12FB31}" sibTransId="{01D3CE24-A29C-4C9A-BBAA-3C9B817F9C15}"/>
    <dgm:cxn modelId="{98E4EFAA-675C-4A63-B7DB-EA1F7B9CD3B6}" type="presParOf" srcId="{35C63927-846C-4E8D-B220-586DFCF57918}" destId="{2F2194D8-8A34-4D53-B00D-6F4087E84D5A}" srcOrd="0" destOrd="0" presId="urn:microsoft.com/office/officeart/2005/8/layout/target3"/>
    <dgm:cxn modelId="{65DEFEA6-4C0D-4C25-91A6-5F175386214E}" type="presParOf" srcId="{35C63927-846C-4E8D-B220-586DFCF57918}" destId="{8027B4A7-E768-4837-ACB8-FE36AFF0AEF1}" srcOrd="1" destOrd="0" presId="urn:microsoft.com/office/officeart/2005/8/layout/target3"/>
    <dgm:cxn modelId="{8F750797-580C-4882-AD91-BA07D59812FC}" type="presParOf" srcId="{35C63927-846C-4E8D-B220-586DFCF57918}" destId="{C54A250A-B58D-489B-B9D5-45A977859083}" srcOrd="2" destOrd="0" presId="urn:microsoft.com/office/officeart/2005/8/layout/target3"/>
    <dgm:cxn modelId="{B7CFB96A-C6ED-4D83-9E42-240C0FC3B7C3}" type="presParOf" srcId="{35C63927-846C-4E8D-B220-586DFCF57918}" destId="{4D5F7AA7-B61D-42BF-A5B4-1CEDA7AE8AC4}" srcOrd="3" destOrd="0" presId="urn:microsoft.com/office/officeart/2005/8/layout/target3"/>
    <dgm:cxn modelId="{C1236D6D-43A7-4B59-A1E4-D847B8EF5DD8}" type="presParOf" srcId="{35C63927-846C-4E8D-B220-586DFCF57918}" destId="{0C9AEA50-F3D8-4857-98C2-022F6A2E2F5A}" srcOrd="4" destOrd="0" presId="urn:microsoft.com/office/officeart/2005/8/layout/target3"/>
    <dgm:cxn modelId="{5FB211A5-E9C5-4D04-BD09-0F246D5A586A}" type="presParOf" srcId="{35C63927-846C-4E8D-B220-586DFCF57918}" destId="{507CA30E-455B-4906-AD98-703F26DF6E79}" srcOrd="5" destOrd="0" presId="urn:microsoft.com/office/officeart/2005/8/layout/target3"/>
    <dgm:cxn modelId="{2EFFE6C1-BB2A-45F4-B791-FA08837B45B4}" type="presParOf" srcId="{35C63927-846C-4E8D-B220-586DFCF57918}" destId="{879D9DF0-BCC6-4F13-9463-6D33AD5B5036}" srcOrd="6" destOrd="0" presId="urn:microsoft.com/office/officeart/2005/8/layout/target3"/>
    <dgm:cxn modelId="{54BD0671-6FDD-48E5-9F5E-3FE6ADAAE915}" type="presParOf" srcId="{35C63927-846C-4E8D-B220-586DFCF57918}" destId="{A58F0988-3861-471D-8F79-3450B1EE60A2}" srcOrd="7" destOrd="0" presId="urn:microsoft.com/office/officeart/2005/8/layout/target3"/>
    <dgm:cxn modelId="{1016CC8D-0E76-4C8C-A4AD-C86CA25A9FD5}" type="presParOf" srcId="{35C63927-846C-4E8D-B220-586DFCF57918}" destId="{9767E104-1A39-4728-91D7-ADEE230B6554}" srcOrd="8" destOrd="0" presId="urn:microsoft.com/office/officeart/2005/8/layout/target3"/>
    <dgm:cxn modelId="{E48FEF78-D944-4F9B-A6A3-99BC509A9192}" type="presParOf" srcId="{35C63927-846C-4E8D-B220-586DFCF57918}" destId="{C41BF9B9-B433-4B94-8D37-1F57D24C1D7C}" srcOrd="9" destOrd="0" presId="urn:microsoft.com/office/officeart/2005/8/layout/target3"/>
    <dgm:cxn modelId="{8E4C8FFE-F82B-4E08-A28F-1BFD68C2A684}" type="presParOf" srcId="{35C63927-846C-4E8D-B220-586DFCF57918}" destId="{1D61E4D1-E2A4-4B78-9248-A3FFC266CA92}" srcOrd="10" destOrd="0" presId="urn:microsoft.com/office/officeart/2005/8/layout/target3"/>
    <dgm:cxn modelId="{E958FB53-980D-4E2C-9733-5C180857C9F8}" type="presParOf" srcId="{35C63927-846C-4E8D-B220-586DFCF57918}" destId="{C8757695-FC2A-4E71-972B-82D3BC205651}"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040B2D6-B43D-4595-A086-B3A9EE15BCA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E8F7E90-9710-4883-8748-09D0F01194CB}">
      <dgm:prSet/>
      <dgm:spPr/>
      <dgm:t>
        <a:bodyPr/>
        <a:lstStyle/>
        <a:p>
          <a:pPr rtl="0"/>
          <a:r>
            <a:rPr lang="en-GB" b="0" i="0"/>
            <a:t>Designed to demonstrate differences in understanding culture between races, specifically between </a:t>
          </a:r>
          <a:r>
            <a:rPr lang="en-GB" b="0" i="0">
              <a:hlinkClick xmlns:r="http://schemas.openxmlformats.org/officeDocument/2006/relationships" r:id="rId1"/>
            </a:rPr>
            <a:t>African Americans</a:t>
          </a:r>
          <a:r>
            <a:rPr lang="en-GB" b="0" i="0"/>
            <a:t> and </a:t>
          </a:r>
          <a:r>
            <a:rPr lang="en-GB" b="0" i="0">
              <a:hlinkClick xmlns:r="http://schemas.openxmlformats.org/officeDocument/2006/relationships" r:id="rId2"/>
            </a:rPr>
            <a:t>Whites</a:t>
          </a:r>
          <a:r>
            <a:rPr lang="en-GB" b="0" i="0"/>
            <a:t>.</a:t>
          </a:r>
          <a:endParaRPr lang="en-GB"/>
        </a:p>
      </dgm:t>
    </dgm:pt>
    <dgm:pt modelId="{018089F1-E2AE-433C-A07B-3211F3BA3AEE}" type="parTrans" cxnId="{85C065F8-6A7F-4106-9A8F-CEF94CF233EE}">
      <dgm:prSet/>
      <dgm:spPr/>
      <dgm:t>
        <a:bodyPr/>
        <a:lstStyle/>
        <a:p>
          <a:endParaRPr lang="en-US"/>
        </a:p>
      </dgm:t>
    </dgm:pt>
    <dgm:pt modelId="{7E2A6E0C-9B32-428D-AD09-D67E70C2A3CF}" type="sibTrans" cxnId="{85C065F8-6A7F-4106-9A8F-CEF94CF233EE}">
      <dgm:prSet/>
      <dgm:spPr/>
      <dgm:t>
        <a:bodyPr/>
        <a:lstStyle/>
        <a:p>
          <a:endParaRPr lang="en-US"/>
        </a:p>
      </dgm:t>
    </dgm:pt>
    <dgm:pt modelId="{B48736B3-BF48-4173-8783-75F2C2BA0E1E}" type="pres">
      <dgm:prSet presAssocID="{E040B2D6-B43D-4595-A086-B3A9EE15BCA8}" presName="vert0" presStyleCnt="0">
        <dgm:presLayoutVars>
          <dgm:dir/>
          <dgm:animOne val="branch"/>
          <dgm:animLvl val="lvl"/>
        </dgm:presLayoutVars>
      </dgm:prSet>
      <dgm:spPr/>
    </dgm:pt>
    <dgm:pt modelId="{80098928-9FA7-4E68-8716-665EBD8D77E0}" type="pres">
      <dgm:prSet presAssocID="{FE8F7E90-9710-4883-8748-09D0F01194CB}" presName="thickLine" presStyleLbl="alignNode1" presStyleIdx="0" presStyleCnt="1"/>
      <dgm:spPr/>
    </dgm:pt>
    <dgm:pt modelId="{AFF144B1-22E9-4D9A-97D7-132C8344C844}" type="pres">
      <dgm:prSet presAssocID="{FE8F7E90-9710-4883-8748-09D0F01194CB}" presName="horz1" presStyleCnt="0"/>
      <dgm:spPr/>
    </dgm:pt>
    <dgm:pt modelId="{37D92A71-A959-4A6C-AB65-C8B2B8CC39E3}" type="pres">
      <dgm:prSet presAssocID="{FE8F7E90-9710-4883-8748-09D0F01194CB}" presName="tx1" presStyleLbl="revTx" presStyleIdx="0" presStyleCnt="1"/>
      <dgm:spPr/>
    </dgm:pt>
    <dgm:pt modelId="{ED8A79E2-25AA-465B-8720-07969DD25418}" type="pres">
      <dgm:prSet presAssocID="{FE8F7E90-9710-4883-8748-09D0F01194CB}" presName="vert1" presStyleCnt="0"/>
      <dgm:spPr/>
    </dgm:pt>
  </dgm:ptLst>
  <dgm:cxnLst>
    <dgm:cxn modelId="{CEEA910F-F99A-4C2A-9C98-704378D54699}" type="presOf" srcId="{E040B2D6-B43D-4595-A086-B3A9EE15BCA8}" destId="{B48736B3-BF48-4173-8783-75F2C2BA0E1E}" srcOrd="0" destOrd="0" presId="urn:microsoft.com/office/officeart/2008/layout/LinedList"/>
    <dgm:cxn modelId="{DD780786-75CE-464E-81C0-72F5EF785350}" type="presOf" srcId="{FE8F7E90-9710-4883-8748-09D0F01194CB}" destId="{37D92A71-A959-4A6C-AB65-C8B2B8CC39E3}" srcOrd="0" destOrd="0" presId="urn:microsoft.com/office/officeart/2008/layout/LinedList"/>
    <dgm:cxn modelId="{85C065F8-6A7F-4106-9A8F-CEF94CF233EE}" srcId="{E040B2D6-B43D-4595-A086-B3A9EE15BCA8}" destId="{FE8F7E90-9710-4883-8748-09D0F01194CB}" srcOrd="0" destOrd="0" parTransId="{018089F1-E2AE-433C-A07B-3211F3BA3AEE}" sibTransId="{7E2A6E0C-9B32-428D-AD09-D67E70C2A3CF}"/>
    <dgm:cxn modelId="{48263D50-BD47-41EF-9DCF-62D5129B6D9B}" type="presParOf" srcId="{B48736B3-BF48-4173-8783-75F2C2BA0E1E}" destId="{80098928-9FA7-4E68-8716-665EBD8D77E0}" srcOrd="0" destOrd="0" presId="urn:microsoft.com/office/officeart/2008/layout/LinedList"/>
    <dgm:cxn modelId="{54178069-C013-4339-B7EA-D4F0FD1ACB96}" type="presParOf" srcId="{B48736B3-BF48-4173-8783-75F2C2BA0E1E}" destId="{AFF144B1-22E9-4D9A-97D7-132C8344C844}" srcOrd="1" destOrd="0" presId="urn:microsoft.com/office/officeart/2008/layout/LinedList"/>
    <dgm:cxn modelId="{6F8077CA-3206-44FC-8B39-BB8AB9D33A7D}" type="presParOf" srcId="{AFF144B1-22E9-4D9A-97D7-132C8344C844}" destId="{37D92A71-A959-4A6C-AB65-C8B2B8CC39E3}" srcOrd="0" destOrd="0" presId="urn:microsoft.com/office/officeart/2008/layout/LinedList"/>
    <dgm:cxn modelId="{E24F97FE-1597-4A77-B643-BB8DB392AAD2}" type="presParOf" srcId="{AFF144B1-22E9-4D9A-97D7-132C8344C844}" destId="{ED8A79E2-25AA-465B-8720-07969DD2541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45505E0-7629-4DB1-A5C4-A5106D2BADA8}"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ADB49CDF-8663-49A4-8E26-0A32B3DF4240}">
      <dgm:prSet/>
      <dgm:spPr/>
      <dgm:t>
        <a:bodyPr/>
        <a:lstStyle/>
        <a:p>
          <a:pPr rtl="0"/>
          <a:r>
            <a:rPr lang="en-US"/>
            <a:t>Useful for building self-esteem </a:t>
          </a:r>
          <a:endParaRPr lang="en-GB"/>
        </a:p>
      </dgm:t>
    </dgm:pt>
    <dgm:pt modelId="{CCE74E43-113D-4544-990E-7BFDCEEEBAA7}" type="parTrans" cxnId="{B018B66A-7DFC-4DB5-82B5-1F2FA7503CB3}">
      <dgm:prSet/>
      <dgm:spPr/>
      <dgm:t>
        <a:bodyPr/>
        <a:lstStyle/>
        <a:p>
          <a:endParaRPr lang="en-US"/>
        </a:p>
      </dgm:t>
    </dgm:pt>
    <dgm:pt modelId="{F4356472-460A-4719-9E98-376E334E0678}" type="sibTrans" cxnId="{B018B66A-7DFC-4DB5-82B5-1F2FA7503CB3}">
      <dgm:prSet/>
      <dgm:spPr/>
      <dgm:t>
        <a:bodyPr/>
        <a:lstStyle/>
        <a:p>
          <a:endParaRPr lang="en-US"/>
        </a:p>
      </dgm:t>
    </dgm:pt>
    <dgm:pt modelId="{2A9B6D5D-8E4B-4B3C-A465-58D1CC32D605}">
      <dgm:prSet/>
      <dgm:spPr/>
      <dgm:t>
        <a:bodyPr/>
        <a:lstStyle/>
        <a:p>
          <a:pPr rtl="0"/>
          <a:r>
            <a:rPr lang="en-US"/>
            <a:t>But low predictive validity</a:t>
          </a:r>
          <a:endParaRPr lang="en-GB"/>
        </a:p>
      </dgm:t>
    </dgm:pt>
    <dgm:pt modelId="{D9746D3E-5B43-4437-AD60-361719332CCF}" type="parTrans" cxnId="{9C0567D7-49A9-4CD7-9818-21A28DC7C3D2}">
      <dgm:prSet/>
      <dgm:spPr/>
      <dgm:t>
        <a:bodyPr/>
        <a:lstStyle/>
        <a:p>
          <a:endParaRPr lang="en-US"/>
        </a:p>
      </dgm:t>
    </dgm:pt>
    <dgm:pt modelId="{83AD3D1D-88EC-4AA9-A390-98794ED82CF6}" type="sibTrans" cxnId="{9C0567D7-49A9-4CD7-9818-21A28DC7C3D2}">
      <dgm:prSet/>
      <dgm:spPr/>
      <dgm:t>
        <a:bodyPr/>
        <a:lstStyle/>
        <a:p>
          <a:endParaRPr lang="en-US"/>
        </a:p>
      </dgm:t>
    </dgm:pt>
    <dgm:pt modelId="{52C9BE9C-3713-4064-8644-F9949F81D770}">
      <dgm:prSet/>
      <dgm:spPr/>
      <dgm:t>
        <a:bodyPr/>
        <a:lstStyle/>
        <a:p>
          <a:pPr rtl="0"/>
          <a:r>
            <a:rPr lang="en-US"/>
            <a:t>Low correlation between “Black” IQ Test and achievement (Language =     .33, Math=.18)</a:t>
          </a:r>
          <a:endParaRPr lang="en-GB"/>
        </a:p>
      </dgm:t>
    </dgm:pt>
    <dgm:pt modelId="{8BB1604B-9289-4DA9-BCE3-CEC549284F8C}" type="parTrans" cxnId="{1199EEC6-D1D7-4C3C-87AA-5FD3F61465AC}">
      <dgm:prSet/>
      <dgm:spPr/>
      <dgm:t>
        <a:bodyPr/>
        <a:lstStyle/>
        <a:p>
          <a:endParaRPr lang="en-US"/>
        </a:p>
      </dgm:t>
    </dgm:pt>
    <dgm:pt modelId="{44660BCA-13FC-4434-AF7C-C2BBE3CD272A}" type="sibTrans" cxnId="{1199EEC6-D1D7-4C3C-87AA-5FD3F61465AC}">
      <dgm:prSet/>
      <dgm:spPr/>
      <dgm:t>
        <a:bodyPr/>
        <a:lstStyle/>
        <a:p>
          <a:endParaRPr lang="en-US"/>
        </a:p>
      </dgm:t>
    </dgm:pt>
    <dgm:pt modelId="{F97D7AB5-A350-413F-869B-999E1F107E8F}">
      <dgm:prSet/>
      <dgm:spPr/>
      <dgm:t>
        <a:bodyPr/>
        <a:lstStyle/>
        <a:p>
          <a:pPr rtl="0"/>
          <a:r>
            <a:rPr lang="en-US"/>
            <a:t>Students in MR classes did no better on the “Black” IQ Test than on the WISC</a:t>
          </a:r>
          <a:endParaRPr lang="en-GB"/>
        </a:p>
      </dgm:t>
    </dgm:pt>
    <dgm:pt modelId="{DEF5B49C-212E-47BD-91E7-5054CD871C53}" type="parTrans" cxnId="{C5A70C1D-7BCD-46AE-A8DE-8D3724911913}">
      <dgm:prSet/>
      <dgm:spPr/>
      <dgm:t>
        <a:bodyPr/>
        <a:lstStyle/>
        <a:p>
          <a:endParaRPr lang="en-US"/>
        </a:p>
      </dgm:t>
    </dgm:pt>
    <dgm:pt modelId="{78D40C9D-16CC-4DCD-B605-0AC518B44D7F}" type="sibTrans" cxnId="{C5A70C1D-7BCD-46AE-A8DE-8D3724911913}">
      <dgm:prSet/>
      <dgm:spPr/>
      <dgm:t>
        <a:bodyPr/>
        <a:lstStyle/>
        <a:p>
          <a:endParaRPr lang="en-US"/>
        </a:p>
      </dgm:t>
    </dgm:pt>
    <dgm:pt modelId="{BCB2C8B0-DF06-4889-AF04-CC436A94D2B0}" type="pres">
      <dgm:prSet presAssocID="{A45505E0-7629-4DB1-A5C4-A5106D2BADA8}" presName="linear" presStyleCnt="0">
        <dgm:presLayoutVars>
          <dgm:animLvl val="lvl"/>
          <dgm:resizeHandles val="exact"/>
        </dgm:presLayoutVars>
      </dgm:prSet>
      <dgm:spPr/>
    </dgm:pt>
    <dgm:pt modelId="{C2C6D4E2-5CE9-4654-A38A-39E02C197221}" type="pres">
      <dgm:prSet presAssocID="{ADB49CDF-8663-49A4-8E26-0A32B3DF4240}" presName="parentText" presStyleLbl="node1" presStyleIdx="0" presStyleCnt="2" custLinFactNeighborX="-13271" custLinFactNeighborY="60218">
        <dgm:presLayoutVars>
          <dgm:chMax val="0"/>
          <dgm:bulletEnabled val="1"/>
        </dgm:presLayoutVars>
      </dgm:prSet>
      <dgm:spPr/>
    </dgm:pt>
    <dgm:pt modelId="{2B41528F-F66A-48B9-AED5-0DA6565A2D2F}" type="pres">
      <dgm:prSet presAssocID="{F4356472-460A-4719-9E98-376E334E0678}" presName="spacer" presStyleCnt="0"/>
      <dgm:spPr/>
    </dgm:pt>
    <dgm:pt modelId="{BE0FDDAF-B255-4866-B0FC-CBDB2DFDD56C}" type="pres">
      <dgm:prSet presAssocID="{2A9B6D5D-8E4B-4B3C-A465-58D1CC32D605}" presName="parentText" presStyleLbl="node1" presStyleIdx="1" presStyleCnt="2">
        <dgm:presLayoutVars>
          <dgm:chMax val="0"/>
          <dgm:bulletEnabled val="1"/>
        </dgm:presLayoutVars>
      </dgm:prSet>
      <dgm:spPr/>
    </dgm:pt>
    <dgm:pt modelId="{851863C7-7DC4-4874-9E2B-45479AD16C59}" type="pres">
      <dgm:prSet presAssocID="{2A9B6D5D-8E4B-4B3C-A465-58D1CC32D605}" presName="childText" presStyleLbl="revTx" presStyleIdx="0" presStyleCnt="1">
        <dgm:presLayoutVars>
          <dgm:bulletEnabled val="1"/>
        </dgm:presLayoutVars>
      </dgm:prSet>
      <dgm:spPr/>
    </dgm:pt>
  </dgm:ptLst>
  <dgm:cxnLst>
    <dgm:cxn modelId="{C5A70C1D-7BCD-46AE-A8DE-8D3724911913}" srcId="{2A9B6D5D-8E4B-4B3C-A465-58D1CC32D605}" destId="{F97D7AB5-A350-413F-869B-999E1F107E8F}" srcOrd="1" destOrd="0" parTransId="{DEF5B49C-212E-47BD-91E7-5054CD871C53}" sibTransId="{78D40C9D-16CC-4DCD-B605-0AC518B44D7F}"/>
    <dgm:cxn modelId="{42DC2A45-AB58-4F20-AFD2-FF4485CFA255}" type="presOf" srcId="{2A9B6D5D-8E4B-4B3C-A465-58D1CC32D605}" destId="{BE0FDDAF-B255-4866-B0FC-CBDB2DFDD56C}" srcOrd="0" destOrd="0" presId="urn:microsoft.com/office/officeart/2005/8/layout/vList2"/>
    <dgm:cxn modelId="{B018B66A-7DFC-4DB5-82B5-1F2FA7503CB3}" srcId="{A45505E0-7629-4DB1-A5C4-A5106D2BADA8}" destId="{ADB49CDF-8663-49A4-8E26-0A32B3DF4240}" srcOrd="0" destOrd="0" parTransId="{CCE74E43-113D-4544-990E-7BFDCEEEBAA7}" sibTransId="{F4356472-460A-4719-9E98-376E334E0678}"/>
    <dgm:cxn modelId="{B0B31B5A-6E1B-407C-A00B-3385DA2E3581}" type="presOf" srcId="{ADB49CDF-8663-49A4-8E26-0A32B3DF4240}" destId="{C2C6D4E2-5CE9-4654-A38A-39E02C197221}" srcOrd="0" destOrd="0" presId="urn:microsoft.com/office/officeart/2005/8/layout/vList2"/>
    <dgm:cxn modelId="{03B0EFA0-E859-4CF2-B50D-DDE510ED331B}" type="presOf" srcId="{F97D7AB5-A350-413F-869B-999E1F107E8F}" destId="{851863C7-7DC4-4874-9E2B-45479AD16C59}" srcOrd="0" destOrd="1" presId="urn:microsoft.com/office/officeart/2005/8/layout/vList2"/>
    <dgm:cxn modelId="{1199EEC6-D1D7-4C3C-87AA-5FD3F61465AC}" srcId="{2A9B6D5D-8E4B-4B3C-A465-58D1CC32D605}" destId="{52C9BE9C-3713-4064-8644-F9949F81D770}" srcOrd="0" destOrd="0" parTransId="{8BB1604B-9289-4DA9-BCE3-CEC549284F8C}" sibTransId="{44660BCA-13FC-4434-AF7C-C2BBE3CD272A}"/>
    <dgm:cxn modelId="{BE10CBD5-14E7-48EB-92E7-F3ADD4D86ADF}" type="presOf" srcId="{A45505E0-7629-4DB1-A5C4-A5106D2BADA8}" destId="{BCB2C8B0-DF06-4889-AF04-CC436A94D2B0}" srcOrd="0" destOrd="0" presId="urn:microsoft.com/office/officeart/2005/8/layout/vList2"/>
    <dgm:cxn modelId="{9C0567D7-49A9-4CD7-9818-21A28DC7C3D2}" srcId="{A45505E0-7629-4DB1-A5C4-A5106D2BADA8}" destId="{2A9B6D5D-8E4B-4B3C-A465-58D1CC32D605}" srcOrd="1" destOrd="0" parTransId="{D9746D3E-5B43-4437-AD60-361719332CCF}" sibTransId="{83AD3D1D-88EC-4AA9-A390-98794ED82CF6}"/>
    <dgm:cxn modelId="{600F86DE-F46F-40AD-BEAD-99FB694B1817}" type="presOf" srcId="{52C9BE9C-3713-4064-8644-F9949F81D770}" destId="{851863C7-7DC4-4874-9E2B-45479AD16C59}" srcOrd="0" destOrd="0" presId="urn:microsoft.com/office/officeart/2005/8/layout/vList2"/>
    <dgm:cxn modelId="{F7418585-16C8-45BE-B084-E3C05C90A695}" type="presParOf" srcId="{BCB2C8B0-DF06-4889-AF04-CC436A94D2B0}" destId="{C2C6D4E2-5CE9-4654-A38A-39E02C197221}" srcOrd="0" destOrd="0" presId="urn:microsoft.com/office/officeart/2005/8/layout/vList2"/>
    <dgm:cxn modelId="{5E48FF3F-BD10-4296-8082-4A8FE364681F}" type="presParOf" srcId="{BCB2C8B0-DF06-4889-AF04-CC436A94D2B0}" destId="{2B41528F-F66A-48B9-AED5-0DA6565A2D2F}" srcOrd="1" destOrd="0" presId="urn:microsoft.com/office/officeart/2005/8/layout/vList2"/>
    <dgm:cxn modelId="{3AEC89F5-299F-4473-8B9A-37C4C1FF30CA}" type="presParOf" srcId="{BCB2C8B0-DF06-4889-AF04-CC436A94D2B0}" destId="{BE0FDDAF-B255-4866-B0FC-CBDB2DFDD56C}" srcOrd="2" destOrd="0" presId="urn:microsoft.com/office/officeart/2005/8/layout/vList2"/>
    <dgm:cxn modelId="{F77C6F2B-461A-4618-90B0-F1A9379DB817}" type="presParOf" srcId="{BCB2C8B0-DF06-4889-AF04-CC436A94D2B0}" destId="{851863C7-7DC4-4874-9E2B-45479AD16C59}"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F2E4A-EAA7-46B0-AA4D-6B0E32019102}">
      <dsp:nvSpPr>
        <dsp:cNvPr id="0" name=""/>
        <dsp:cNvSpPr/>
      </dsp:nvSpPr>
      <dsp:spPr>
        <a:xfrm>
          <a:off x="575926" y="1095628"/>
          <a:ext cx="2992402" cy="986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kern="1200"/>
            <a:t>Internal reliability</a:t>
          </a:r>
        </a:p>
      </dsp:txBody>
      <dsp:txXfrm>
        <a:off x="575926" y="1095628"/>
        <a:ext cx="2992402" cy="986132"/>
      </dsp:txXfrm>
    </dsp:sp>
    <dsp:sp modelId="{3A2CF1BF-BA7C-4033-B8B6-4B8CCBAF3BA0}">
      <dsp:nvSpPr>
        <dsp:cNvPr id="0" name=""/>
        <dsp:cNvSpPr/>
      </dsp:nvSpPr>
      <dsp:spPr>
        <a:xfrm>
          <a:off x="572525" y="795707"/>
          <a:ext cx="238032" cy="238032"/>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8ECB7B-B1A8-410D-B626-62DF2E5AD90C}">
      <dsp:nvSpPr>
        <dsp:cNvPr id="0" name=""/>
        <dsp:cNvSpPr/>
      </dsp:nvSpPr>
      <dsp:spPr>
        <a:xfrm>
          <a:off x="739148" y="462462"/>
          <a:ext cx="238032" cy="238032"/>
        </a:xfrm>
        <a:prstGeom prst="ellipse">
          <a:avLst/>
        </a:prstGeom>
        <a:solidFill>
          <a:schemeClr val="accent3">
            <a:hueOff val="150589"/>
            <a:satOff val="5556"/>
            <a:lumOff val="-8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40811F-D429-45B0-8C03-C441A3218105}">
      <dsp:nvSpPr>
        <dsp:cNvPr id="0" name=""/>
        <dsp:cNvSpPr/>
      </dsp:nvSpPr>
      <dsp:spPr>
        <a:xfrm>
          <a:off x="1139041" y="529111"/>
          <a:ext cx="374050" cy="374050"/>
        </a:xfrm>
        <a:prstGeom prst="ellipse">
          <a:avLst/>
        </a:prstGeom>
        <a:solidFill>
          <a:schemeClr val="accent3">
            <a:hueOff val="301178"/>
            <a:satOff val="11111"/>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5875D2-B84C-4043-97DB-660EAA4B6B59}">
      <dsp:nvSpPr>
        <dsp:cNvPr id="0" name=""/>
        <dsp:cNvSpPr/>
      </dsp:nvSpPr>
      <dsp:spPr>
        <a:xfrm>
          <a:off x="1472286" y="162542"/>
          <a:ext cx="238032" cy="238032"/>
        </a:xfrm>
        <a:prstGeom prst="ellipse">
          <a:avLst/>
        </a:prstGeom>
        <a:solidFill>
          <a:schemeClr val="accent3">
            <a:hueOff val="451767"/>
            <a:satOff val="16667"/>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8423A6-DD5B-48A3-B40B-19B242E8F643}">
      <dsp:nvSpPr>
        <dsp:cNvPr id="0" name=""/>
        <dsp:cNvSpPr/>
      </dsp:nvSpPr>
      <dsp:spPr>
        <a:xfrm>
          <a:off x="1905505" y="29244"/>
          <a:ext cx="238032" cy="238032"/>
        </a:xfrm>
        <a:prstGeom prst="ellipse">
          <a:avLst/>
        </a:prstGeom>
        <a:solidFill>
          <a:schemeClr val="accent3">
            <a:hueOff val="602355"/>
            <a:satOff val="22222"/>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42536-03B1-4265-9F3C-8DB8A5782E8F}">
      <dsp:nvSpPr>
        <dsp:cNvPr id="0" name=""/>
        <dsp:cNvSpPr/>
      </dsp:nvSpPr>
      <dsp:spPr>
        <a:xfrm>
          <a:off x="2438696" y="262516"/>
          <a:ext cx="238032" cy="238032"/>
        </a:xfrm>
        <a:prstGeom prst="ellipse">
          <a:avLst/>
        </a:prstGeom>
        <a:solidFill>
          <a:schemeClr val="accent3">
            <a:hueOff val="752944"/>
            <a:satOff val="27778"/>
            <a:lumOff val="-40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4C0036-1807-49A4-B8C3-2814F09BDB1C}">
      <dsp:nvSpPr>
        <dsp:cNvPr id="0" name=""/>
        <dsp:cNvSpPr/>
      </dsp:nvSpPr>
      <dsp:spPr>
        <a:xfrm>
          <a:off x="2771941" y="429138"/>
          <a:ext cx="374050" cy="374050"/>
        </a:xfrm>
        <a:prstGeom prst="ellipse">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43C494-705E-4A9E-AFB7-3F271B04724F}">
      <dsp:nvSpPr>
        <dsp:cNvPr id="0" name=""/>
        <dsp:cNvSpPr/>
      </dsp:nvSpPr>
      <dsp:spPr>
        <a:xfrm>
          <a:off x="3238484" y="795707"/>
          <a:ext cx="238032" cy="238032"/>
        </a:xfrm>
        <a:prstGeom prst="ellipse">
          <a:avLst/>
        </a:prstGeom>
        <a:solidFill>
          <a:schemeClr val="accent3">
            <a:hueOff val="1054122"/>
            <a:satOff val="38889"/>
            <a:lumOff val="-5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58D1BE-BF16-41E0-854E-A3642AC3979F}">
      <dsp:nvSpPr>
        <dsp:cNvPr id="0" name=""/>
        <dsp:cNvSpPr/>
      </dsp:nvSpPr>
      <dsp:spPr>
        <a:xfrm>
          <a:off x="3438431" y="1162277"/>
          <a:ext cx="238032" cy="238032"/>
        </a:xfrm>
        <a:prstGeom prst="ellipse">
          <a:avLst/>
        </a:prstGeom>
        <a:solidFill>
          <a:schemeClr val="accent3">
            <a:hueOff val="1204711"/>
            <a:satOff val="44444"/>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4554EB-C717-4A61-ACD1-E498307C016E}">
      <dsp:nvSpPr>
        <dsp:cNvPr id="0" name=""/>
        <dsp:cNvSpPr/>
      </dsp:nvSpPr>
      <dsp:spPr>
        <a:xfrm>
          <a:off x="1705558" y="462462"/>
          <a:ext cx="612082" cy="612082"/>
        </a:xfrm>
        <a:prstGeom prst="ellipse">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8F525E-332A-4490-8A6B-29F09E98B7F3}">
      <dsp:nvSpPr>
        <dsp:cNvPr id="0" name=""/>
        <dsp:cNvSpPr/>
      </dsp:nvSpPr>
      <dsp:spPr>
        <a:xfrm>
          <a:off x="405903" y="1728793"/>
          <a:ext cx="238032" cy="238032"/>
        </a:xfrm>
        <a:prstGeom prst="ellipse">
          <a:avLst/>
        </a:prstGeom>
        <a:solidFill>
          <a:schemeClr val="accent3">
            <a:hueOff val="1505888"/>
            <a:satOff val="55556"/>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C3BBC2-0202-4A5C-A620-DDF813807B76}">
      <dsp:nvSpPr>
        <dsp:cNvPr id="0" name=""/>
        <dsp:cNvSpPr/>
      </dsp:nvSpPr>
      <dsp:spPr>
        <a:xfrm>
          <a:off x="605850" y="2028713"/>
          <a:ext cx="374050" cy="374050"/>
        </a:xfrm>
        <a:prstGeom prst="ellipse">
          <a:avLst/>
        </a:prstGeom>
        <a:solidFill>
          <a:schemeClr val="accent3">
            <a:hueOff val="1656477"/>
            <a:satOff val="61111"/>
            <a:lumOff val="-8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C33EC7-B201-4910-A85F-B9A1567DC768}">
      <dsp:nvSpPr>
        <dsp:cNvPr id="0" name=""/>
        <dsp:cNvSpPr/>
      </dsp:nvSpPr>
      <dsp:spPr>
        <a:xfrm>
          <a:off x="1105717" y="2295309"/>
          <a:ext cx="544073" cy="544073"/>
        </a:xfrm>
        <a:prstGeom prst="ellipse">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40A3F5-B8DF-4E35-8C96-BDC8E41895B7}">
      <dsp:nvSpPr>
        <dsp:cNvPr id="0" name=""/>
        <dsp:cNvSpPr/>
      </dsp:nvSpPr>
      <dsp:spPr>
        <a:xfrm>
          <a:off x="1805531" y="2728527"/>
          <a:ext cx="238032" cy="238032"/>
        </a:xfrm>
        <a:prstGeom prst="ellipse">
          <a:avLst/>
        </a:prstGeom>
        <a:solidFill>
          <a:schemeClr val="accent3">
            <a:hueOff val="1957655"/>
            <a:satOff val="72222"/>
            <a:lumOff val="-106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0BE10D-DEC7-4ADC-94F7-74CEE71004F2}">
      <dsp:nvSpPr>
        <dsp:cNvPr id="0" name=""/>
        <dsp:cNvSpPr/>
      </dsp:nvSpPr>
      <dsp:spPr>
        <a:xfrm>
          <a:off x="1938829" y="2295309"/>
          <a:ext cx="374050" cy="374050"/>
        </a:xfrm>
        <a:prstGeom prst="ellipse">
          <a:avLst/>
        </a:prstGeom>
        <a:solidFill>
          <a:schemeClr val="accent3">
            <a:hueOff val="2108244"/>
            <a:satOff val="77778"/>
            <a:lumOff val="-1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128F68-128B-49B4-B511-D1FA3A3F9D00}">
      <dsp:nvSpPr>
        <dsp:cNvPr id="0" name=""/>
        <dsp:cNvSpPr/>
      </dsp:nvSpPr>
      <dsp:spPr>
        <a:xfrm>
          <a:off x="2272074" y="2761852"/>
          <a:ext cx="238032" cy="238032"/>
        </a:xfrm>
        <a:prstGeom prst="ellipse">
          <a:avLst/>
        </a:prstGeom>
        <a:solidFill>
          <a:schemeClr val="accent3">
            <a:hueOff val="2258833"/>
            <a:satOff val="83333"/>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EC94D-B60F-4046-9DA9-A731AA14E2DD}">
      <dsp:nvSpPr>
        <dsp:cNvPr id="0" name=""/>
        <dsp:cNvSpPr/>
      </dsp:nvSpPr>
      <dsp:spPr>
        <a:xfrm>
          <a:off x="2571994" y="2228660"/>
          <a:ext cx="544073" cy="544073"/>
        </a:xfrm>
        <a:prstGeom prst="ellipse">
          <a:avLst/>
        </a:prstGeom>
        <a:solidFill>
          <a:schemeClr val="accent3">
            <a:hueOff val="2409421"/>
            <a:satOff val="88889"/>
            <a:lumOff val="-130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45D958-E954-4B00-84C1-261356335319}">
      <dsp:nvSpPr>
        <dsp:cNvPr id="0" name=""/>
        <dsp:cNvSpPr/>
      </dsp:nvSpPr>
      <dsp:spPr>
        <a:xfrm>
          <a:off x="3305133" y="2095362"/>
          <a:ext cx="374050" cy="374050"/>
        </a:xfrm>
        <a:prstGeom prst="ellipse">
          <a:avLst/>
        </a:prstGeom>
        <a:solidFill>
          <a:schemeClr val="accent3">
            <a:hueOff val="2560010"/>
            <a:satOff val="94444"/>
            <a:lumOff val="-138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CDF85C-227B-4C51-AD28-336F4E8DC8C2}">
      <dsp:nvSpPr>
        <dsp:cNvPr id="0" name=""/>
        <dsp:cNvSpPr/>
      </dsp:nvSpPr>
      <dsp:spPr>
        <a:xfrm>
          <a:off x="3679183" y="528557"/>
          <a:ext cx="1098532" cy="2097218"/>
        </a:xfrm>
        <a:prstGeom prst="chevron">
          <a:avLst>
            <a:gd name="adj" fmla="val 6231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437E97-769D-4FE6-9E59-2A52CEAAA604}">
      <dsp:nvSpPr>
        <dsp:cNvPr id="0" name=""/>
        <dsp:cNvSpPr/>
      </dsp:nvSpPr>
      <dsp:spPr>
        <a:xfrm>
          <a:off x="4577983" y="528557"/>
          <a:ext cx="1098532" cy="2097218"/>
        </a:xfrm>
        <a:prstGeom prst="chevron">
          <a:avLst>
            <a:gd name="adj" fmla="val 6231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9C5560-999A-46A3-BDF4-5F86D92390FD}">
      <dsp:nvSpPr>
        <dsp:cNvPr id="0" name=""/>
        <dsp:cNvSpPr/>
      </dsp:nvSpPr>
      <dsp:spPr>
        <a:xfrm>
          <a:off x="5796355" y="355239"/>
          <a:ext cx="2546598" cy="2546598"/>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a:t>A number of items that correlate positively with one another;this suggests they are measuring the same construct  </a:t>
          </a:r>
        </a:p>
      </dsp:txBody>
      <dsp:txXfrm>
        <a:off x="6169296" y="728180"/>
        <a:ext cx="1800716" cy="18007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B4710-092A-43C7-9A90-D38D6E09232F}">
      <dsp:nvSpPr>
        <dsp:cNvPr id="0" name=""/>
        <dsp:cNvSpPr/>
      </dsp:nvSpPr>
      <dsp:spPr>
        <a:xfrm>
          <a:off x="546" y="976501"/>
          <a:ext cx="2784023" cy="180961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a:t>Test-retest reliability</a:t>
          </a:r>
        </a:p>
      </dsp:txBody>
      <dsp:txXfrm>
        <a:off x="88884" y="1064839"/>
        <a:ext cx="2607347" cy="1632938"/>
      </dsp:txXfrm>
    </dsp:sp>
    <dsp:sp modelId="{51C1A167-19BD-4AA7-9E94-DD881880AD94}">
      <dsp:nvSpPr>
        <dsp:cNvPr id="0" name=""/>
        <dsp:cNvSpPr/>
      </dsp:nvSpPr>
      <dsp:spPr>
        <a:xfrm>
          <a:off x="1392558" y="346926"/>
          <a:ext cx="3068763" cy="3068763"/>
        </a:xfrm>
        <a:custGeom>
          <a:avLst/>
          <a:gdLst/>
          <a:ahLst/>
          <a:cxnLst/>
          <a:rect l="0" t="0" r="0" b="0"/>
          <a:pathLst>
            <a:path>
              <a:moveTo>
                <a:pt x="646513" y="282975"/>
              </a:moveTo>
              <a:arcTo wR="1534381" hR="1534381" stAng="14078667" swAng="4242667"/>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04973E8-DEDA-4473-BB28-9CB4D85287A5}">
      <dsp:nvSpPr>
        <dsp:cNvPr id="0" name=""/>
        <dsp:cNvSpPr/>
      </dsp:nvSpPr>
      <dsp:spPr>
        <a:xfrm>
          <a:off x="3069310" y="976501"/>
          <a:ext cx="2784023" cy="1809614"/>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a:t>Reliability of the test over time</a:t>
          </a:r>
        </a:p>
      </dsp:txBody>
      <dsp:txXfrm>
        <a:off x="3157648" y="1064839"/>
        <a:ext cx="2607347" cy="1632938"/>
      </dsp:txXfrm>
    </dsp:sp>
    <dsp:sp modelId="{D70BF233-F84C-49CB-ADD6-EEDE5A938959}">
      <dsp:nvSpPr>
        <dsp:cNvPr id="0" name=""/>
        <dsp:cNvSpPr/>
      </dsp:nvSpPr>
      <dsp:spPr>
        <a:xfrm>
          <a:off x="1392558" y="346926"/>
          <a:ext cx="3068763" cy="3068763"/>
        </a:xfrm>
        <a:custGeom>
          <a:avLst/>
          <a:gdLst/>
          <a:ahLst/>
          <a:cxnLst/>
          <a:rect l="0" t="0" r="0" b="0"/>
          <a:pathLst>
            <a:path>
              <a:moveTo>
                <a:pt x="2422250" y="2785788"/>
              </a:moveTo>
              <a:arcTo wR="1534381" hR="1534381" stAng="3278667" swAng="4242667"/>
            </a:path>
          </a:pathLst>
        </a:custGeom>
        <a:noFill/>
        <a:ln w="6350" cap="flat" cmpd="sng" algn="ctr">
          <a:solidFill>
            <a:schemeClr val="accent4">
              <a:hueOff val="10395692"/>
              <a:satOff val="-47968"/>
              <a:lumOff val="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66270-2783-4F8B-A194-94CA6EA490E4}">
      <dsp:nvSpPr>
        <dsp:cNvPr id="0" name=""/>
        <dsp:cNvSpPr/>
      </dsp:nvSpPr>
      <dsp:spPr>
        <a:xfrm>
          <a:off x="9541" y="1403"/>
          <a:ext cx="5310000" cy="287167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220" tIns="109220" rIns="109220" bIns="109220" numCol="1" spcCol="1270" anchor="ctr" anchorCtr="0">
          <a:noAutofit/>
        </a:bodyPr>
        <a:lstStyle/>
        <a:p>
          <a:pPr marL="0" lvl="0" indent="0" algn="ctr" defTabSz="1911350" rtl="0">
            <a:lnSpc>
              <a:spcPct val="90000"/>
            </a:lnSpc>
            <a:spcBef>
              <a:spcPct val="0"/>
            </a:spcBef>
            <a:spcAft>
              <a:spcPct val="35000"/>
            </a:spcAft>
            <a:buNone/>
          </a:pPr>
          <a:r>
            <a:rPr lang="en-GB" sz="4300" kern="1200"/>
            <a:t>Face validity - whether the test appears (at face value) to measure what it claims to.  </a:t>
          </a:r>
        </a:p>
      </dsp:txBody>
      <dsp:txXfrm>
        <a:off x="9541" y="1403"/>
        <a:ext cx="5310000" cy="28716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3A599-3030-44E9-97FA-7DD1FF388B63}">
      <dsp:nvSpPr>
        <dsp:cNvPr id="0" name=""/>
        <dsp:cNvSpPr/>
      </dsp:nvSpPr>
      <dsp:spPr>
        <a:xfrm>
          <a:off x="3656467" y="783"/>
          <a:ext cx="3797517" cy="379751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GB" sz="2600" kern="1200"/>
            <a:t>Concurrent validity - Individuals perform equally as well or poorly on different intelligence tests  </a:t>
          </a:r>
        </a:p>
      </dsp:txBody>
      <dsp:txXfrm>
        <a:off x="4212600" y="556916"/>
        <a:ext cx="2685251" cy="26852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BE0686-ACAC-4345-B8ED-0D1DBD481531}">
      <dsp:nvSpPr>
        <dsp:cNvPr id="0" name=""/>
        <dsp:cNvSpPr/>
      </dsp:nvSpPr>
      <dsp:spPr>
        <a:xfrm>
          <a:off x="905761" y="600"/>
          <a:ext cx="6253690" cy="2501476"/>
        </a:xfrm>
        <a:prstGeom prst="chevron">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18415" rIns="0" bIns="18415" numCol="1" spcCol="1270" anchor="ctr" anchorCtr="0">
          <a:noAutofit/>
        </a:bodyPr>
        <a:lstStyle/>
        <a:p>
          <a:pPr marL="0" lvl="0" indent="0" algn="ctr" defTabSz="1289050" rtl="0">
            <a:lnSpc>
              <a:spcPct val="90000"/>
            </a:lnSpc>
            <a:spcBef>
              <a:spcPct val="0"/>
            </a:spcBef>
            <a:spcAft>
              <a:spcPct val="35000"/>
            </a:spcAft>
            <a:buNone/>
          </a:pPr>
          <a:r>
            <a:rPr lang="en-GB" sz="2900" kern="1200"/>
            <a:t>Predictive validity - Can predict real-word measures of intelligence or achievement and job performance  </a:t>
          </a:r>
        </a:p>
      </dsp:txBody>
      <dsp:txXfrm>
        <a:off x="2156499" y="600"/>
        <a:ext cx="3752214" cy="25014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DA75F8-A702-47DC-B7A0-6A1A771C5642}">
      <dsp:nvSpPr>
        <dsp:cNvPr id="0" name=""/>
        <dsp:cNvSpPr/>
      </dsp:nvSpPr>
      <dsp:spPr>
        <a:xfrm>
          <a:off x="0" y="330148"/>
          <a:ext cx="11126911" cy="4867200"/>
        </a:xfrm>
        <a:prstGeom prst="round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280" tIns="335280" rIns="335280" bIns="335280" numCol="1" spcCol="1270" anchor="ctr" anchorCtr="0">
          <a:noAutofit/>
        </a:bodyPr>
        <a:lstStyle/>
        <a:p>
          <a:pPr marL="0" lvl="0" indent="0" algn="ctr" defTabSz="3911600" rtl="0">
            <a:lnSpc>
              <a:spcPct val="90000"/>
            </a:lnSpc>
            <a:spcBef>
              <a:spcPct val="0"/>
            </a:spcBef>
            <a:spcAft>
              <a:spcPct val="35000"/>
            </a:spcAft>
            <a:buNone/>
          </a:pPr>
          <a:r>
            <a:rPr lang="en-GB" sz="8800" kern="1200"/>
            <a:t>But do intelligence tests measure intelligence?</a:t>
          </a:r>
        </a:p>
      </dsp:txBody>
      <dsp:txXfrm>
        <a:off x="237597" y="567745"/>
        <a:ext cx="10651717" cy="43920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519993-61D6-4337-ABB8-E5144BEEFA3B}">
      <dsp:nvSpPr>
        <dsp:cNvPr id="0" name=""/>
        <dsp:cNvSpPr/>
      </dsp:nvSpPr>
      <dsp:spPr>
        <a:xfrm>
          <a:off x="16" y="2818078"/>
          <a:ext cx="11353783" cy="17981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2400300" rtl="0">
            <a:lnSpc>
              <a:spcPct val="90000"/>
            </a:lnSpc>
            <a:spcBef>
              <a:spcPct val="0"/>
            </a:spcBef>
            <a:spcAft>
              <a:spcPct val="35000"/>
            </a:spcAft>
            <a:buNone/>
          </a:pPr>
          <a:r>
            <a:rPr lang="en-US" sz="5400" kern="1200"/>
            <a:t>IQ scores tend to rise 3 points every 10 years</a:t>
          </a:r>
          <a:endParaRPr lang="en-GB" sz="5400" kern="1200"/>
        </a:p>
      </dsp:txBody>
      <dsp:txXfrm>
        <a:off x="16" y="2818078"/>
        <a:ext cx="11353783" cy="17981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942F7-DC06-4B17-8E10-DDDB5DA55FD0}">
      <dsp:nvSpPr>
        <dsp:cNvPr id="0" name=""/>
        <dsp:cNvSpPr/>
      </dsp:nvSpPr>
      <dsp:spPr>
        <a:xfrm rot="5400000">
          <a:off x="4056042" y="-1242761"/>
          <a:ext cx="2036123" cy="503080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rtl="0">
            <a:lnSpc>
              <a:spcPct val="90000"/>
            </a:lnSpc>
            <a:spcBef>
              <a:spcPct val="0"/>
            </a:spcBef>
            <a:spcAft>
              <a:spcPct val="15000"/>
            </a:spcAft>
            <a:buChar char="•"/>
          </a:pPr>
          <a:r>
            <a:rPr lang="en-US" sz="1600" kern="1200"/>
            <a:t>In the 1960's Arthur Jensen fueled debate with heritability estimate of .8</a:t>
          </a:r>
          <a:endParaRPr lang="en-GB" sz="1600" kern="1200"/>
        </a:p>
        <a:p>
          <a:pPr marL="171450" lvl="1" indent="-171450" algn="l" defTabSz="711200" rtl="0">
            <a:lnSpc>
              <a:spcPct val="90000"/>
            </a:lnSpc>
            <a:spcBef>
              <a:spcPct val="0"/>
            </a:spcBef>
            <a:spcAft>
              <a:spcPct val="15000"/>
            </a:spcAft>
            <a:buChar char="•"/>
          </a:pPr>
          <a:r>
            <a:rPr lang="en-US" sz="1600" kern="1200"/>
            <a:t>The Bell Curve (1994) by Herrnstein and Murray</a:t>
          </a:r>
          <a:endParaRPr lang="en-GB" sz="1600" kern="1200"/>
        </a:p>
      </dsp:txBody>
      <dsp:txXfrm rot="-5400000">
        <a:off x="2558702" y="353974"/>
        <a:ext cx="4931409" cy="1837333"/>
      </dsp:txXfrm>
    </dsp:sp>
    <dsp:sp modelId="{48F4776A-1B40-4545-BC14-B1448E787A5D}">
      <dsp:nvSpPr>
        <dsp:cNvPr id="0" name=""/>
        <dsp:cNvSpPr/>
      </dsp:nvSpPr>
      <dsp:spPr>
        <a:xfrm>
          <a:off x="174855" y="63"/>
          <a:ext cx="2383846" cy="25451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rtl="0">
            <a:lnSpc>
              <a:spcPct val="90000"/>
            </a:lnSpc>
            <a:spcBef>
              <a:spcPct val="0"/>
            </a:spcBef>
            <a:spcAft>
              <a:spcPct val="35000"/>
            </a:spcAft>
            <a:buNone/>
          </a:pPr>
          <a:r>
            <a:rPr lang="en-US" sz="2700" kern="1200"/>
            <a:t>Heritability debate has a long, controversial history</a:t>
          </a:r>
          <a:endParaRPr lang="en-GB" sz="2700" kern="1200"/>
        </a:p>
      </dsp:txBody>
      <dsp:txXfrm>
        <a:off x="291225" y="116433"/>
        <a:ext cx="2151106" cy="2312414"/>
      </dsp:txXfrm>
    </dsp:sp>
    <dsp:sp modelId="{F36E46CB-9A79-466D-BDF3-92BDF2D58314}">
      <dsp:nvSpPr>
        <dsp:cNvPr id="0" name=""/>
        <dsp:cNvSpPr/>
      </dsp:nvSpPr>
      <dsp:spPr>
        <a:xfrm rot="5400000">
          <a:off x="4152312" y="1429651"/>
          <a:ext cx="2036123" cy="503080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rtl="0">
            <a:lnSpc>
              <a:spcPct val="90000"/>
            </a:lnSpc>
            <a:spcBef>
              <a:spcPct val="0"/>
            </a:spcBef>
            <a:spcAft>
              <a:spcPct val="15000"/>
            </a:spcAft>
            <a:buChar char="•"/>
          </a:pPr>
          <a:r>
            <a:rPr lang="en-US" sz="1600" kern="1200"/>
            <a:t>Evidence does exist for high heritability, but</a:t>
          </a:r>
          <a:endParaRPr lang="en-GB" sz="1600" kern="1200"/>
        </a:p>
        <a:p>
          <a:pPr marL="171450" lvl="1" indent="-171450" algn="l" defTabSz="711200" rtl="0">
            <a:lnSpc>
              <a:spcPct val="90000"/>
            </a:lnSpc>
            <a:spcBef>
              <a:spcPct val="0"/>
            </a:spcBef>
            <a:spcAft>
              <a:spcPct val="15000"/>
            </a:spcAft>
            <a:buChar char="•"/>
          </a:pPr>
          <a:r>
            <a:rPr lang="en-US" sz="1600" kern="1200"/>
            <a:t>Environmental factors are also important</a:t>
          </a:r>
          <a:endParaRPr lang="en-GB" sz="1600" kern="1200"/>
        </a:p>
        <a:p>
          <a:pPr marL="342900" lvl="2" indent="-171450" algn="l" defTabSz="711200" rtl="0">
            <a:lnSpc>
              <a:spcPct val="90000"/>
            </a:lnSpc>
            <a:spcBef>
              <a:spcPct val="0"/>
            </a:spcBef>
            <a:spcAft>
              <a:spcPct val="15000"/>
            </a:spcAft>
            <a:buChar char="•"/>
          </a:pPr>
          <a:r>
            <a:rPr lang="en-US" sz="1600" kern="1200"/>
            <a:t>Studies show heritability = .4 to .8 (best estimate probably .7)</a:t>
          </a:r>
          <a:endParaRPr lang="en-GB" sz="1600" kern="1200"/>
        </a:p>
        <a:p>
          <a:pPr marL="342900" lvl="2" indent="-171450" algn="l" defTabSz="711200" rtl="0">
            <a:lnSpc>
              <a:spcPct val="90000"/>
            </a:lnSpc>
            <a:spcBef>
              <a:spcPct val="0"/>
            </a:spcBef>
            <a:spcAft>
              <a:spcPct val="15000"/>
            </a:spcAft>
            <a:buChar char="•"/>
          </a:pPr>
          <a:r>
            <a:rPr lang="en-US" sz="1600" kern="1200"/>
            <a:t>High heritability does not discount environmental influence.  Consider vocabulary</a:t>
          </a:r>
          <a:endParaRPr lang="en-GB" sz="1600" kern="1200"/>
        </a:p>
        <a:p>
          <a:pPr marL="171450" lvl="1" indent="-171450" algn="l" defTabSz="711200" rtl="0">
            <a:lnSpc>
              <a:spcPct val="90000"/>
            </a:lnSpc>
            <a:spcBef>
              <a:spcPct val="0"/>
            </a:spcBef>
            <a:spcAft>
              <a:spcPct val="15000"/>
            </a:spcAft>
            <a:buChar char="•"/>
          </a:pPr>
          <a:r>
            <a:rPr lang="en-US" sz="1600" kern="1200"/>
            <a:t>So are psychological factors (e.g., Carol Dweck’s work)</a:t>
          </a:r>
          <a:endParaRPr lang="en-GB" sz="1600" kern="1200"/>
        </a:p>
      </dsp:txBody>
      <dsp:txXfrm rot="-5400000">
        <a:off x="2654972" y="3026387"/>
        <a:ext cx="4931409" cy="1837333"/>
      </dsp:txXfrm>
    </dsp:sp>
    <dsp:sp modelId="{98352254-10F8-4DFD-9E12-020071867E4A}">
      <dsp:nvSpPr>
        <dsp:cNvPr id="0" name=""/>
        <dsp:cNvSpPr/>
      </dsp:nvSpPr>
      <dsp:spPr>
        <a:xfrm>
          <a:off x="174855" y="2672476"/>
          <a:ext cx="2480117" cy="25451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rtl="0">
            <a:lnSpc>
              <a:spcPct val="90000"/>
            </a:lnSpc>
            <a:spcBef>
              <a:spcPct val="0"/>
            </a:spcBef>
            <a:spcAft>
              <a:spcPct val="35000"/>
            </a:spcAft>
            <a:buNone/>
          </a:pPr>
          <a:r>
            <a:rPr lang="en-US" sz="2700" kern="1200"/>
            <a:t>Contemporary consensus</a:t>
          </a:r>
          <a:endParaRPr lang="en-GB" sz="2700" kern="1200"/>
        </a:p>
      </dsp:txBody>
      <dsp:txXfrm>
        <a:off x="295924" y="2793545"/>
        <a:ext cx="2237979" cy="23030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2194D8-8A34-4D53-B00D-6F4087E84D5A}">
      <dsp:nvSpPr>
        <dsp:cNvPr id="0" name=""/>
        <dsp:cNvSpPr/>
      </dsp:nvSpPr>
      <dsp:spPr>
        <a:xfrm>
          <a:off x="0" y="0"/>
          <a:ext cx="1676400" cy="1676400"/>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4A250A-B58D-489B-B9D5-45A977859083}">
      <dsp:nvSpPr>
        <dsp:cNvPr id="0" name=""/>
        <dsp:cNvSpPr/>
      </dsp:nvSpPr>
      <dsp:spPr>
        <a:xfrm>
          <a:off x="838199" y="0"/>
          <a:ext cx="10760241" cy="1676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b="1" kern="1200"/>
            <a:t>Argument 1:</a:t>
          </a:r>
          <a:r>
            <a:rPr lang="en-US" sz="2300" kern="1200"/>
            <a:t> IQ tests yield race-group differences, hence</a:t>
          </a:r>
          <a:endParaRPr lang="en-GB" sz="2300" kern="1200"/>
        </a:p>
      </dsp:txBody>
      <dsp:txXfrm>
        <a:off x="838199" y="0"/>
        <a:ext cx="10760241" cy="502921"/>
      </dsp:txXfrm>
    </dsp:sp>
    <dsp:sp modelId="{0C9AEA50-F3D8-4857-98C2-022F6A2E2F5A}">
      <dsp:nvSpPr>
        <dsp:cNvPr id="0" name=""/>
        <dsp:cNvSpPr/>
      </dsp:nvSpPr>
      <dsp:spPr>
        <a:xfrm>
          <a:off x="293370" y="502921"/>
          <a:ext cx="1089658" cy="108965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7CA30E-455B-4906-AD98-703F26DF6E79}">
      <dsp:nvSpPr>
        <dsp:cNvPr id="0" name=""/>
        <dsp:cNvSpPr/>
      </dsp:nvSpPr>
      <dsp:spPr>
        <a:xfrm>
          <a:off x="838199" y="502921"/>
          <a:ext cx="10760241" cy="108965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t>the tests are biased</a:t>
          </a:r>
          <a:endParaRPr lang="en-GB" sz="2300" kern="1200"/>
        </a:p>
      </dsp:txBody>
      <dsp:txXfrm>
        <a:off x="838199" y="502921"/>
        <a:ext cx="10760241" cy="502919"/>
      </dsp:txXfrm>
    </dsp:sp>
    <dsp:sp modelId="{A58F0988-3861-471D-8F79-3450B1EE60A2}">
      <dsp:nvSpPr>
        <dsp:cNvPr id="0" name=""/>
        <dsp:cNvSpPr/>
      </dsp:nvSpPr>
      <dsp:spPr>
        <a:xfrm>
          <a:off x="586740" y="1005840"/>
          <a:ext cx="502919" cy="50291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67E104-1A39-4728-91D7-ADEE230B6554}">
      <dsp:nvSpPr>
        <dsp:cNvPr id="0" name=""/>
        <dsp:cNvSpPr/>
      </dsp:nvSpPr>
      <dsp:spPr>
        <a:xfrm>
          <a:off x="838199" y="1005840"/>
          <a:ext cx="10760241" cy="50291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b="1" kern="1200"/>
            <a:t>Argument 2:</a:t>
          </a:r>
          <a:r>
            <a:rPr lang="en-US" sz="2300" kern="1200"/>
            <a:t> The test item content is culturally biased</a:t>
          </a:r>
          <a:endParaRPr lang="en-GB" sz="2300" kern="1200"/>
        </a:p>
      </dsp:txBody>
      <dsp:txXfrm>
        <a:off x="838199" y="1005840"/>
        <a:ext cx="10760241" cy="5029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098928-9FA7-4E68-8716-665EBD8D77E0}">
      <dsp:nvSpPr>
        <dsp:cNvPr id="0" name=""/>
        <dsp:cNvSpPr/>
      </dsp:nvSpPr>
      <dsp:spPr>
        <a:xfrm>
          <a:off x="0" y="0"/>
          <a:ext cx="117280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D92A71-A959-4A6C-AB65-C8B2B8CC39E3}">
      <dsp:nvSpPr>
        <dsp:cNvPr id="0" name=""/>
        <dsp:cNvSpPr/>
      </dsp:nvSpPr>
      <dsp:spPr>
        <a:xfrm>
          <a:off x="0" y="0"/>
          <a:ext cx="11728072" cy="74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b="0" i="0" kern="1200"/>
            <a:t>Designed to demonstrate differences in understanding culture between races, specifically between </a:t>
          </a:r>
          <a:r>
            <a:rPr lang="en-GB" sz="2100" b="0" i="0" kern="1200">
              <a:hlinkClick xmlns:r="http://schemas.openxmlformats.org/officeDocument/2006/relationships" r:id="rId1"/>
            </a:rPr>
            <a:t>African Americans</a:t>
          </a:r>
          <a:r>
            <a:rPr lang="en-GB" sz="2100" b="0" i="0" kern="1200"/>
            <a:t> and </a:t>
          </a:r>
          <a:r>
            <a:rPr lang="en-GB" sz="2100" b="0" i="0" kern="1200">
              <a:hlinkClick xmlns:r="http://schemas.openxmlformats.org/officeDocument/2006/relationships" r:id="rId2"/>
            </a:rPr>
            <a:t>Whites</a:t>
          </a:r>
          <a:r>
            <a:rPr lang="en-GB" sz="2100" b="0" i="0" kern="1200"/>
            <a:t>.</a:t>
          </a:r>
          <a:endParaRPr lang="en-GB" sz="2100" kern="1200"/>
        </a:p>
      </dsp:txBody>
      <dsp:txXfrm>
        <a:off x="0" y="0"/>
        <a:ext cx="11728072" cy="7490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6D4E2-5CE9-4654-A38A-39E02C197221}">
      <dsp:nvSpPr>
        <dsp:cNvPr id="0" name=""/>
        <dsp:cNvSpPr/>
      </dsp:nvSpPr>
      <dsp:spPr>
        <a:xfrm>
          <a:off x="0" y="182336"/>
          <a:ext cx="6108030" cy="86346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kern="1200"/>
            <a:t>Useful for building self-esteem </a:t>
          </a:r>
          <a:endParaRPr lang="en-GB" sz="3600" kern="1200"/>
        </a:p>
      </dsp:txBody>
      <dsp:txXfrm>
        <a:off x="42151" y="224487"/>
        <a:ext cx="6023728" cy="779158"/>
      </dsp:txXfrm>
    </dsp:sp>
    <dsp:sp modelId="{BE0FDDAF-B255-4866-B0FC-CBDB2DFDD56C}">
      <dsp:nvSpPr>
        <dsp:cNvPr id="0" name=""/>
        <dsp:cNvSpPr/>
      </dsp:nvSpPr>
      <dsp:spPr>
        <a:xfrm>
          <a:off x="0" y="1087042"/>
          <a:ext cx="6108030" cy="86346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kern="1200"/>
            <a:t>But low predictive validity</a:t>
          </a:r>
          <a:endParaRPr lang="en-GB" sz="3600" kern="1200"/>
        </a:p>
      </dsp:txBody>
      <dsp:txXfrm>
        <a:off x="42151" y="1129193"/>
        <a:ext cx="6023728" cy="779158"/>
      </dsp:txXfrm>
    </dsp:sp>
    <dsp:sp modelId="{851863C7-7DC4-4874-9E2B-45479AD16C59}">
      <dsp:nvSpPr>
        <dsp:cNvPr id="0" name=""/>
        <dsp:cNvSpPr/>
      </dsp:nvSpPr>
      <dsp:spPr>
        <a:xfrm>
          <a:off x="0" y="1950502"/>
          <a:ext cx="6108030" cy="2533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930" tIns="45720" rIns="256032" bIns="45720" numCol="1" spcCol="1270" anchor="t" anchorCtr="0">
          <a:noAutofit/>
        </a:bodyPr>
        <a:lstStyle/>
        <a:p>
          <a:pPr marL="285750" lvl="1" indent="-285750" algn="l" defTabSz="1244600" rtl="0">
            <a:lnSpc>
              <a:spcPct val="90000"/>
            </a:lnSpc>
            <a:spcBef>
              <a:spcPct val="0"/>
            </a:spcBef>
            <a:spcAft>
              <a:spcPct val="20000"/>
            </a:spcAft>
            <a:buChar char="•"/>
          </a:pPr>
          <a:r>
            <a:rPr lang="en-US" sz="2800" kern="1200"/>
            <a:t>Low correlation between “Black” IQ Test and achievement (Language =     .33, Math=.18)</a:t>
          </a:r>
          <a:endParaRPr lang="en-GB" sz="2800" kern="1200"/>
        </a:p>
        <a:p>
          <a:pPr marL="285750" lvl="1" indent="-285750" algn="l" defTabSz="1244600" rtl="0">
            <a:lnSpc>
              <a:spcPct val="90000"/>
            </a:lnSpc>
            <a:spcBef>
              <a:spcPct val="0"/>
            </a:spcBef>
            <a:spcAft>
              <a:spcPct val="20000"/>
            </a:spcAft>
            <a:buChar char="•"/>
          </a:pPr>
          <a:r>
            <a:rPr lang="en-US" sz="2800" kern="1200"/>
            <a:t>Students in MR classes did no better on the “Black” IQ Test than on the WISC</a:t>
          </a:r>
          <a:endParaRPr lang="en-GB" sz="2800" kern="1200"/>
        </a:p>
      </dsp:txBody>
      <dsp:txXfrm>
        <a:off x="0" y="1950502"/>
        <a:ext cx="6108030" cy="2533680"/>
      </dsp:txXfrm>
    </dsp:sp>
  </dsp:spTree>
</dsp:drawing>
</file>

<file path=ppt/diagrams/layout1.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F00590-2859-41A7-949B-42193AB9E3A3}" type="datetimeFigureOut">
              <a:rPr lang="en-GB" smtClean="0"/>
              <a:t>05/11/2024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D09565-4356-4795-A4B3-5DBB28A77290}" type="slidenum">
              <a:rPr lang="en-GB" smtClean="0"/>
              <a:t>‹#›</a:t>
            </a:fld>
            <a:endParaRPr lang="en-GB"/>
          </a:p>
        </p:txBody>
      </p:sp>
    </p:spTree>
    <p:extLst>
      <p:ext uri="{BB962C8B-B14F-4D97-AF65-F5344CB8AC3E}">
        <p14:creationId xmlns:p14="http://schemas.microsoft.com/office/powerpoint/2010/main" val="2173329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9F3356-3E1F-4E80-835B-9DD0D3E02FC2}" type="slidenum">
              <a:rPr lang="en-US" altLang="en-US" smtClean="0"/>
              <a:pPr>
                <a:spcBef>
                  <a:spcPct val="0"/>
                </a:spcBef>
              </a:pPr>
              <a:t>2</a:t>
            </a:fld>
            <a:endParaRPr lang="en-US" alt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r>
              <a:rPr lang="en-GB"/>
              <a:t>Reliability in intelligence tests refers to the consistency and stability of the test scores over time. A reliable intelligence test will yield the same or very similar results when administered to the same individual under the same conditions at different points in time. There are several types of reliability in the context of intelligence tests:</a:t>
            </a:r>
          </a:p>
          <a:p>
            <a:endParaRPr lang="en-GB"/>
          </a:p>
          <a:p>
            <a:r>
              <a:rPr lang="en-GB" b="1"/>
              <a:t>1. Test-Retest Reliability</a:t>
            </a:r>
          </a:p>
          <a:p>
            <a:r>
              <a:rPr lang="en-GB"/>
              <a:t>This refers to the stability of test scores over time. If an intelligence test has high test-retest reliability, a person taking the test on different occasions should achieve similar scores, assuming their intellectual capacity has not changed between the tests. For instance, if someone takes an IQ test twice, a few weeks apart, the scores should be comparable.</a:t>
            </a:r>
          </a:p>
          <a:p>
            <a:endParaRPr lang="en-GB"/>
          </a:p>
          <a:p>
            <a:r>
              <a:rPr lang="en-GB" b="1"/>
              <a:t>2. Internal Consistency Reliability</a:t>
            </a:r>
          </a:p>
          <a:p>
            <a:r>
              <a:rPr lang="en-GB"/>
              <a:t>This measures how consistently the items of the test measure the same construct. In intelligence tests, internal consistency can be evaluated by splitting the test into two halves (split-half reliability) and seeing if both halves give similar results, or by assessing the correlation between individual items and the overall test (using statistical measures like Cronbach’s alpha). High internal consistency suggests that all the questions in the test are measuring the same general construct of intelligence.</a:t>
            </a:r>
          </a:p>
          <a:p>
            <a:endParaRPr lang="en-GB"/>
          </a:p>
          <a:p>
            <a:r>
              <a:rPr lang="en-GB" b="1"/>
              <a:t>3. Inter-Rater Reliability</a:t>
            </a:r>
          </a:p>
          <a:p>
            <a:r>
              <a:rPr lang="en-GB"/>
              <a:t>This is the degree to which different examiners or scorers agree on their assessment when the test involves subjective judgments, such as scoring of responses. For intelligence tests that have subjective components (like certain verbal or performance tasks), high inter-rater reliability is essential to ensure consistency across different raters.</a:t>
            </a:r>
          </a:p>
          <a:p>
            <a:endParaRPr lang="en-GB"/>
          </a:p>
          <a:p>
            <a:endParaRPr lang="en-GB"/>
          </a:p>
          <a:p>
            <a:r>
              <a:rPr lang="en-GB" b="1"/>
              <a:t>Importance of Reliability in Intelligence Tests</a:t>
            </a:r>
          </a:p>
          <a:p>
            <a:pPr>
              <a:buFont typeface="Arial" panose="020B0604020202020204" pitchFamily="34" charset="0"/>
              <a:buChar char="•"/>
            </a:pPr>
            <a:r>
              <a:rPr lang="en-GB" b="1"/>
              <a:t>Consistency</a:t>
            </a:r>
            <a:r>
              <a:rPr lang="en-GB"/>
              <a:t>: A reliable intelligence test ensures that an individual's score is a consistent and accurate reflection of their intellectual ability, and not due to fluctuations caused by the test itself.</a:t>
            </a:r>
          </a:p>
          <a:p>
            <a:pPr>
              <a:buFont typeface="Arial" panose="020B0604020202020204" pitchFamily="34" charset="0"/>
              <a:buChar char="•"/>
            </a:pPr>
            <a:r>
              <a:rPr lang="en-GB" b="1"/>
              <a:t>Fairness</a:t>
            </a:r>
            <a:r>
              <a:rPr lang="en-GB"/>
              <a:t>: A reliable test provides an equal measure of intelligence for all individuals, allowing for more accurate comparisons.</a:t>
            </a:r>
          </a:p>
          <a:p>
            <a:pPr>
              <a:buFont typeface="Arial" panose="020B0604020202020204" pitchFamily="34" charset="0"/>
              <a:buChar char="•"/>
            </a:pPr>
            <a:r>
              <a:rPr lang="en-GB" b="1"/>
              <a:t>Interpretation</a:t>
            </a:r>
            <a:r>
              <a:rPr lang="en-GB"/>
              <a:t>: With high reliability, researchers and educators can have confidence that differences in test scores are due to actual differences in intelligence, rather than random variation or test errors.</a:t>
            </a:r>
          </a:p>
          <a:p>
            <a:r>
              <a:rPr lang="en-GB"/>
              <a:t>Without reliability, the results of an intelligence test would be arbitrary, making it difficult to draw any meaningful conclusions about an individual's cognitive abilities. Reliable tests contribute to the validity of the test as well, since a test cannot be valid if it is not first reliable.</a:t>
            </a: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744540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Validity refers to how well a test measures what it is intended to measure. In the case of intelligence tests, validity concerns whether the test truly measures "intelligence" and whether the scores can be used to make accurate inferences about an individual's cognitive abilities. There are several types of validity…</a:t>
            </a:r>
          </a:p>
          <a:p>
            <a:endParaRPr lang="en-GB"/>
          </a:p>
          <a:p>
            <a:r>
              <a:rPr lang="en-GB" b="1"/>
              <a:t>1. Content Validity</a:t>
            </a:r>
          </a:p>
          <a:p>
            <a:r>
              <a:rPr lang="en-GB"/>
              <a:t> Content validity refers to the extent to which a psychological instrument accurately and fully reflects the concept being measured.</a:t>
            </a:r>
          </a:p>
          <a:p>
            <a:endParaRPr lang="en-GB"/>
          </a:p>
          <a:p>
            <a:r>
              <a:rPr lang="en-GB" b="1"/>
              <a:t>Challenges</a:t>
            </a:r>
            <a:r>
              <a:rPr lang="en-GB"/>
              <a:t>:</a:t>
            </a:r>
          </a:p>
          <a:p>
            <a:pPr>
              <a:buFont typeface="Arial" panose="020B0604020202020204" pitchFamily="34" charset="0"/>
              <a:buChar char="•"/>
            </a:pPr>
            <a:r>
              <a:rPr lang="en-GB" b="1"/>
              <a:t>Narrow focus</a:t>
            </a:r>
            <a:r>
              <a:rPr lang="en-GB"/>
              <a:t>: Many intelligence tests primarily focus on specific types of intelligence (e.g., logical-mathematical or linguistic) and may neglect other forms, such as creative or practical intelligence, as proposed by theorists like Howard Gardner (Multiple Intelligences) or Robert Sternberg (Triarchic Theory of Intelligence). This can result in tests that only partially capture what intelligence truly is.</a:t>
            </a:r>
          </a:p>
          <a:p>
            <a:pPr>
              <a:buFont typeface="Arial" panose="020B0604020202020204" pitchFamily="34" charset="0"/>
              <a:buChar char="•"/>
            </a:pPr>
            <a:r>
              <a:rPr lang="en-GB" b="1"/>
              <a:t>Cultural bias</a:t>
            </a:r>
            <a:r>
              <a:rPr lang="en-GB"/>
              <a:t>: Content validity may be compromised if the test questions or concepts reflect the cultural background, language, or experiences of a specific group, making it difficult for people from other cultural or socioeconomic backgrounds to perform well, even if they have high cognitive ability.</a:t>
            </a:r>
          </a:p>
          <a:p>
            <a:pPr>
              <a:buFont typeface="Arial" panose="020B0604020202020204" pitchFamily="34" charset="0"/>
              <a:buChar char="•"/>
            </a:pPr>
            <a:endParaRPr lang="en-GB"/>
          </a:p>
          <a:p>
            <a:r>
              <a:rPr lang="en-GB" b="1"/>
              <a:t>2. Construct Validity</a:t>
            </a:r>
          </a:p>
          <a:p>
            <a:r>
              <a:rPr lang="en-GB"/>
              <a:t>Construct validity refers to whether the test actually measures the theoretical construct of intelligence. For intelligence tests, this involves verifying that the test accurately captures the underlying concept of intelligence, which is complex and multidimensional.</a:t>
            </a:r>
          </a:p>
          <a:p>
            <a:endParaRPr lang="en-GB"/>
          </a:p>
          <a:p>
            <a:r>
              <a:rPr lang="en-GB" b="1"/>
              <a:t>Challenges</a:t>
            </a:r>
            <a:r>
              <a:rPr lang="en-GB"/>
              <a:t>:</a:t>
            </a:r>
          </a:p>
          <a:p>
            <a:pPr>
              <a:buFont typeface="Arial" panose="020B0604020202020204" pitchFamily="34" charset="0"/>
              <a:buChar char="•"/>
            </a:pPr>
            <a:r>
              <a:rPr lang="en-GB" b="1"/>
              <a:t>Intelligence is not universally defined</a:t>
            </a:r>
            <a:r>
              <a:rPr lang="en-GB"/>
              <a:t>: Different theories propose different constructs of intelligence. For example, the traditional IQ test is based on a more narrow definition of intelligence as general cognitive ability (often referred to as "g" or general intelligence), while newer theories, like Gardner's, argue that intelligence is a combination of multiple, distinct intelligences. Thus, tests like the WAIS or Stanford-Binet may have construct validity for general intelligence but may not fully represent broader definitions.</a:t>
            </a:r>
          </a:p>
          <a:p>
            <a:pPr>
              <a:buFont typeface="Arial" panose="020B0604020202020204" pitchFamily="34" charset="0"/>
              <a:buChar char="•"/>
            </a:pPr>
            <a:r>
              <a:rPr lang="en-GB" b="1"/>
              <a:t>Measurement of dynamic skills</a:t>
            </a:r>
            <a:r>
              <a:rPr lang="en-GB"/>
              <a:t>: Intelligence is sometimes seen as dynamic and changeable over time, rather than fixed. Standard intelligence tests often measure static, fixed abilities, which might fail to capture an individual's potential for learning or adaptability.</a:t>
            </a:r>
          </a:p>
          <a:p>
            <a:pPr>
              <a:buFont typeface="Arial" panose="020B0604020202020204" pitchFamily="34" charset="0"/>
              <a:buChar char="•"/>
            </a:pPr>
            <a:endParaRPr lang="en-GB"/>
          </a:p>
          <a:p>
            <a:r>
              <a:rPr lang="en-GB" b="1"/>
              <a:t>4. Face Validity</a:t>
            </a:r>
          </a:p>
          <a:p>
            <a:r>
              <a:rPr lang="en-GB"/>
              <a:t>Face validity refers to whether a test appears to measure what it claims to measure, based on superficial review by test-takers or other stakeholders. While face validity is not a formal type of validity, it is important because it influences test-takers' perceptions and motivation during the test.</a:t>
            </a:r>
          </a:p>
          <a:p>
            <a:r>
              <a:rPr lang="en-GB" b="1"/>
              <a:t>Challenges</a:t>
            </a:r>
            <a:r>
              <a:rPr lang="en-GB"/>
              <a:t>:</a:t>
            </a:r>
          </a:p>
          <a:p>
            <a:pPr>
              <a:buFont typeface="Arial" panose="020B0604020202020204" pitchFamily="34" charset="0"/>
              <a:buChar char="•"/>
            </a:pPr>
            <a:r>
              <a:rPr lang="en-GB" b="1"/>
              <a:t>Perceived irrelevance</a:t>
            </a:r>
            <a:r>
              <a:rPr lang="en-GB"/>
              <a:t>: Some intelligence tests may include tasks that appear unrelated to intellectual ability, such as assembling puzzles or recalling sequences of numbers. If test-takers do not understand how these tasks are connected to their intelligence, they may question the test’s fairness or relevance, affecting their motivation and performance.</a:t>
            </a:r>
          </a:p>
          <a:p>
            <a:pPr>
              <a:buFont typeface="Arial" panose="020B0604020202020204" pitchFamily="34" charset="0"/>
              <a:buChar char="•"/>
            </a:pPr>
            <a:endParaRPr lang="en-GB"/>
          </a:p>
          <a:p>
            <a:r>
              <a:rPr lang="en-GB" b="1"/>
              <a:t>5. Ecological Validity</a:t>
            </a:r>
          </a:p>
          <a:p>
            <a:r>
              <a:rPr lang="en-GB"/>
              <a:t>Ecological validity refers to how well the results of an intelligence test apply to real-world settings. A test with high ecological validity produces results that are meaningful outside the test environment and relate to everyday functioning.</a:t>
            </a:r>
          </a:p>
          <a:p>
            <a:endParaRPr lang="en-GB"/>
          </a:p>
          <a:p>
            <a:r>
              <a:rPr lang="en-GB" b="1"/>
              <a:t>Challenges</a:t>
            </a:r>
            <a:r>
              <a:rPr lang="en-GB"/>
              <a:t>:</a:t>
            </a:r>
          </a:p>
          <a:p>
            <a:pPr>
              <a:buFont typeface="Arial" panose="020B0604020202020204" pitchFamily="34" charset="0"/>
              <a:buChar char="•"/>
            </a:pPr>
            <a:r>
              <a:rPr lang="en-GB" b="1"/>
              <a:t>Artificial testing environment</a:t>
            </a:r>
            <a:r>
              <a:rPr lang="en-GB"/>
              <a:t>: Intelligence tests are typically administered in structured, controlled environments, which may not reflect how individuals solve problems or use their cognitive abilities in real-world, more complex situations. For example, a person might perform poorly in a formal testing situation but excel in practical, real-world problem-solving scenarios.</a:t>
            </a:r>
          </a:p>
          <a:p>
            <a:pPr>
              <a:buFont typeface="Arial" panose="020B0604020202020204" pitchFamily="34" charset="0"/>
              <a:buChar char="•"/>
            </a:pPr>
            <a:r>
              <a:rPr lang="en-GB" b="1"/>
              <a:t>Cultural and contextual relevance</a:t>
            </a:r>
            <a:r>
              <a:rPr lang="en-GB"/>
              <a:t>: Intelligence tests developed in one cultural context might lack ecological validity in another, as they may not reflect the types of problem-solving or cognitive tasks that are valued in different societies.</a:t>
            </a:r>
          </a:p>
          <a:p>
            <a:pPr>
              <a:buFont typeface="Arial" panose="020B0604020202020204" pitchFamily="34" charset="0"/>
              <a:buChar char="•"/>
            </a:pPr>
            <a:endParaRPr lang="en-GB"/>
          </a:p>
          <a:p>
            <a:r>
              <a:rPr lang="en-GB" b="1"/>
              <a:t>6. Bias and Fairness Issues</a:t>
            </a:r>
          </a:p>
          <a:p>
            <a:r>
              <a:rPr lang="en-GB"/>
              <a:t>Cultural, socioeconomic, and linguistic biases are major threats to the validity of intelligence tests. A valid test should provide accurate and fair measures for all individuals, regardless of their background.</a:t>
            </a:r>
          </a:p>
          <a:p>
            <a:r>
              <a:rPr lang="en-GB" b="1"/>
              <a:t>Challenges</a:t>
            </a:r>
            <a:r>
              <a:rPr lang="en-GB"/>
              <a:t>:</a:t>
            </a:r>
          </a:p>
          <a:p>
            <a:pPr>
              <a:buFont typeface="Arial" panose="020B0604020202020204" pitchFamily="34" charset="0"/>
              <a:buChar char="•"/>
            </a:pPr>
            <a:r>
              <a:rPr lang="en-GB" b="1"/>
              <a:t>Cultural bias</a:t>
            </a:r>
            <a:r>
              <a:rPr lang="en-GB"/>
              <a:t>: Many intelligence tests, especially early ones, were developed with Western cultural norms and assumptions in mind. As a result, individuals from different cultures may be at a disadvantage if the test includes unfamiliar concepts, language, or references that are not part of their everyday experience.</a:t>
            </a:r>
          </a:p>
          <a:p>
            <a:pPr>
              <a:buFont typeface="Arial" panose="020B0604020202020204" pitchFamily="34" charset="0"/>
              <a:buChar char="•"/>
            </a:pPr>
            <a:r>
              <a:rPr lang="en-GB" b="1"/>
              <a:t>Socioeconomic bias</a:t>
            </a:r>
            <a:r>
              <a:rPr lang="en-GB"/>
              <a:t>: Test items may reflect experiences that are more common for people from middle- or upper-class backgrounds. For example, questions involving certain types of vocabulary, historical knowledge, or problem-solving tasks may be easier for individuals who have had access to higher-quality education and resources.</a:t>
            </a:r>
          </a:p>
          <a:p>
            <a:pPr>
              <a:buFont typeface="Arial" panose="020B0604020202020204" pitchFamily="34" charset="0"/>
              <a:buChar char="•"/>
            </a:pPr>
            <a:r>
              <a:rPr lang="en-GB" b="1"/>
              <a:t>Stereotype threat</a:t>
            </a:r>
            <a:r>
              <a:rPr lang="en-GB"/>
              <a:t>: Research has shown that when individuals from historically marginalized groups (e.g., racial minorities, women in STEM fields) are aware of negative stereotypes about their group’s intelligence, their performance on intelligence tests may suffer due to anxiety or pressure. This can undermine the validity of the test by lowering the scores of people who would otherwise perform well.</a:t>
            </a:r>
          </a:p>
          <a:p>
            <a:pPr>
              <a:buFont typeface="Arial" panose="020B0604020202020204" pitchFamily="34" charset="0"/>
              <a:buChar char="•"/>
            </a:pPr>
            <a:endParaRPr lang="en-GB"/>
          </a:p>
          <a:p>
            <a:r>
              <a:rPr lang="en-GB" b="1"/>
              <a:t>7. Predictive Validity</a:t>
            </a:r>
          </a:p>
          <a:p>
            <a:r>
              <a:rPr lang="en-GB"/>
              <a:t>This form of validity assesses how well the test can predict future outcomes, such as academic success, job performance, or other measures of success.</a:t>
            </a:r>
          </a:p>
          <a:p>
            <a:r>
              <a:rPr lang="en-GB" b="1"/>
              <a:t>Challenges</a:t>
            </a:r>
            <a:r>
              <a:rPr lang="en-GB"/>
              <a:t>:</a:t>
            </a:r>
          </a:p>
          <a:p>
            <a:pPr>
              <a:buFont typeface="Arial" panose="020B0604020202020204" pitchFamily="34" charset="0"/>
              <a:buChar char="•"/>
            </a:pPr>
            <a:r>
              <a:rPr lang="en-GB" b="1"/>
              <a:t>Overemphasis on IQ</a:t>
            </a:r>
            <a:r>
              <a:rPr lang="en-GB"/>
              <a:t>: Intelligence tests often predict academic success reasonably well, but they are less reliable predictors of broader life success, such as career achievement or personal satisfaction. Other factors, such as perseverance, creativity, emotional intelligence, and social skills, are critical to these outcomes, and intelligence tests often fail to account for them.</a:t>
            </a:r>
          </a:p>
          <a:p>
            <a:pPr>
              <a:buFont typeface="Arial" panose="020B0604020202020204" pitchFamily="34" charset="0"/>
              <a:buChar char="•"/>
            </a:pPr>
            <a:r>
              <a:rPr lang="en-GB" b="1"/>
              <a:t>Changing intelligence over time</a:t>
            </a:r>
            <a:r>
              <a:rPr lang="en-GB"/>
              <a:t>: Intelligence can develop over time due to factors like education, environment, and personal growth, but most tests assess intelligence as a fixed trait. This mismatch can affect the predictive validity, as it assumes that intelligence, as measured at a certain point, remains static.</a:t>
            </a:r>
          </a:p>
          <a:p>
            <a:r>
              <a:rPr lang="en-GB" b="1"/>
              <a:t>Conclusion</a:t>
            </a:r>
          </a:p>
          <a:p>
            <a:r>
              <a:rPr lang="en-GB"/>
              <a:t>While intelligence tests can offer valuable insights into cognitive abilities, their validity is often challenged by issues related to content, cultural biases, the definition of intelligence, and the predictive power of the tests. To improve validity, it is essential that tests are updated to reflect broader and more inclusive definitions of intelligence, minimize bias, and consider the complex interaction of cognitive abilities with real-world success.</a:t>
            </a:r>
          </a:p>
          <a:p>
            <a:endParaRPr lang="en-GB"/>
          </a:p>
        </p:txBody>
      </p:sp>
      <p:sp>
        <p:nvSpPr>
          <p:cNvPr id="4" name="Slide Number Placeholder 3"/>
          <p:cNvSpPr>
            <a:spLocks noGrp="1"/>
          </p:cNvSpPr>
          <p:nvPr>
            <p:ph type="sldNum" sz="quarter" idx="5"/>
          </p:nvPr>
        </p:nvSpPr>
        <p:spPr/>
        <p:txBody>
          <a:bodyPr/>
          <a:lstStyle/>
          <a:p>
            <a:fld id="{FBD09565-4356-4795-A4B3-5DBB28A77290}" type="slidenum">
              <a:rPr lang="en-GB" smtClean="0"/>
              <a:t>3</a:t>
            </a:fld>
            <a:endParaRPr lang="en-GB"/>
          </a:p>
        </p:txBody>
      </p:sp>
    </p:spTree>
    <p:extLst>
      <p:ext uri="{BB962C8B-B14F-4D97-AF65-F5344CB8AC3E}">
        <p14:creationId xmlns:p14="http://schemas.microsoft.com/office/powerpoint/2010/main" val="3284761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BD09565-4356-4795-A4B3-5DBB28A77290}" type="slidenum">
              <a:rPr lang="en-GB" smtClean="0"/>
              <a:t>4</a:t>
            </a:fld>
            <a:endParaRPr lang="en-GB"/>
          </a:p>
        </p:txBody>
      </p:sp>
    </p:spTree>
    <p:extLst>
      <p:ext uri="{BB962C8B-B14F-4D97-AF65-F5344CB8AC3E}">
        <p14:creationId xmlns:p14="http://schemas.microsoft.com/office/powerpoint/2010/main" val="3406314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a:t>
            </a:r>
            <a:r>
              <a:rPr lang="en-GB" b="1"/>
              <a:t>Flynn Effect</a:t>
            </a:r>
            <a:r>
              <a:rPr lang="en-GB"/>
              <a:t> refers to the observed phenomenon that average IQ scores have been steadily increasing over time, across many parts of the world, for much of the 20th century and into the early 21st century. This increase is named after James R. Flynn, a political scientist who extensively studied and brought attention to this pattern in the 1980s. The effect shows that each generation tends to score higher on IQ tests than the previous one, at a rate of approximately 3 points per decade.</a:t>
            </a:r>
          </a:p>
          <a:p>
            <a:endParaRPr lang="en-GB"/>
          </a:p>
          <a:p>
            <a:r>
              <a:rPr lang="en-GB" b="1"/>
              <a:t>Key Characteristics of the Flynn Effect</a:t>
            </a:r>
          </a:p>
          <a:p>
            <a:pPr>
              <a:buFont typeface="+mj-lt"/>
              <a:buAutoNum type="arabicPeriod"/>
            </a:pPr>
            <a:r>
              <a:rPr lang="en-GB" b="1"/>
              <a:t>Global Phenomenon</a:t>
            </a:r>
            <a:r>
              <a:rPr lang="en-GB"/>
              <a:t>: The Flynn Effect has been observed in various countries around the world, including the United States, Western Europe, Japan, and others. While the rate of increase varies by region, the general upward trend in IQ scores is consistent across diverse populations.</a:t>
            </a:r>
          </a:p>
          <a:p>
            <a:pPr>
              <a:buFont typeface="+mj-lt"/>
              <a:buAutoNum type="arabicPeriod"/>
            </a:pPr>
            <a:endParaRPr lang="en-GB"/>
          </a:p>
          <a:p>
            <a:pPr>
              <a:buFont typeface="+mj-lt"/>
              <a:buAutoNum type="arabicPeriod"/>
            </a:pPr>
            <a:r>
              <a:rPr lang="en-GB" b="1"/>
              <a:t>General Intelligence (g) Increase</a:t>
            </a:r>
            <a:r>
              <a:rPr lang="en-GB"/>
              <a:t>: The increase in IQ scores seems to affect tests measuring abstract problem-solving and reasoning abilities more than those measuring specific knowledge or factual recall. This suggests an increase in "fluid intelligence" (the ability to reason and solve new problems) rather than "crystallized intelligence" (knowledge and skills accumulated over time).</a:t>
            </a:r>
          </a:p>
          <a:p>
            <a:pPr>
              <a:buFont typeface="+mj-lt"/>
              <a:buAutoNum type="arabicPeriod"/>
            </a:pPr>
            <a:endParaRPr lang="en-GB"/>
          </a:p>
          <a:p>
            <a:pPr>
              <a:buFont typeface="+mj-lt"/>
              <a:buAutoNum type="arabicPeriod"/>
            </a:pPr>
            <a:r>
              <a:rPr lang="en-GB" b="1"/>
              <a:t>Nonlinear Trend</a:t>
            </a:r>
            <a:r>
              <a:rPr lang="en-GB"/>
              <a:t>: While the Flynn Effect was especially prominent during the first half of the 20th century, there is evidence that the rate of increase in IQ scores has slowed down or even plateaued in some regions in recent decades. Some studies suggest that in certain countries, IQ scores may even be decreasing slightly, indicating that the Flynn Effect might not be a permanent or universal trend.</a:t>
            </a:r>
          </a:p>
          <a:p>
            <a:endParaRPr lang="en-GB"/>
          </a:p>
        </p:txBody>
      </p:sp>
      <p:sp>
        <p:nvSpPr>
          <p:cNvPr id="4" name="Slide Number Placeholder 3"/>
          <p:cNvSpPr>
            <a:spLocks noGrp="1"/>
          </p:cNvSpPr>
          <p:nvPr>
            <p:ph type="sldNum" sz="quarter" idx="5"/>
          </p:nvPr>
        </p:nvSpPr>
        <p:spPr/>
        <p:txBody>
          <a:bodyPr/>
          <a:lstStyle/>
          <a:p>
            <a:fld id="{FBD09565-4356-4795-A4B3-5DBB28A77290}" type="slidenum">
              <a:rPr lang="en-GB" smtClean="0"/>
              <a:t>5</a:t>
            </a:fld>
            <a:endParaRPr lang="en-GB"/>
          </a:p>
        </p:txBody>
      </p:sp>
    </p:spTree>
    <p:extLst>
      <p:ext uri="{BB962C8B-B14F-4D97-AF65-F5344CB8AC3E}">
        <p14:creationId xmlns:p14="http://schemas.microsoft.com/office/powerpoint/2010/main" val="3858636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Explanations for the Flynn Effect</a:t>
            </a:r>
          </a:p>
          <a:p>
            <a:r>
              <a:rPr lang="en-GB"/>
              <a:t>Several hypotheses have been proposed to explain the Flynn Effect, though no single factor can fully account for the phenomenon. The following factors are commonly discussed:</a:t>
            </a:r>
          </a:p>
          <a:p>
            <a:endParaRPr lang="en-GB"/>
          </a:p>
          <a:p>
            <a:pPr>
              <a:buFont typeface="+mj-lt"/>
              <a:buAutoNum type="arabicPeriod"/>
            </a:pPr>
            <a:r>
              <a:rPr lang="en-GB" b="1"/>
              <a:t>Improved Education</a:t>
            </a:r>
            <a:r>
              <a:rPr lang="en-GB"/>
              <a:t>: One of the strongest explanations is the significant improvement in access to and quality of education. Over the 20th century, education systems became more widespread, focusing more on abstract reasoning, problem-solving, and critical thinking, which are key components of intelligence tests.</a:t>
            </a:r>
          </a:p>
          <a:p>
            <a:pPr>
              <a:buFont typeface="+mj-lt"/>
              <a:buAutoNum type="arabicPeriod"/>
            </a:pPr>
            <a:endParaRPr lang="en-GB"/>
          </a:p>
          <a:p>
            <a:pPr>
              <a:buFont typeface="+mj-lt"/>
              <a:buAutoNum type="arabicPeriod"/>
            </a:pPr>
            <a:r>
              <a:rPr lang="en-GB" b="1"/>
              <a:t>Better Nutrition</a:t>
            </a:r>
            <a:r>
              <a:rPr lang="en-GB"/>
              <a:t>: Improvements in nutrition, particularly during childhood, have been linked to better brain development and cognitive performance. Poor nutrition can stunt brain development, so increases in food quality, access to vitamins, and prenatal care could have contributed to higher IQs.</a:t>
            </a:r>
          </a:p>
          <a:p>
            <a:pPr>
              <a:buFont typeface="+mj-lt"/>
              <a:buAutoNum type="arabicPeriod"/>
            </a:pPr>
            <a:endParaRPr lang="en-GB"/>
          </a:p>
          <a:p>
            <a:pPr>
              <a:buFont typeface="+mj-lt"/>
              <a:buAutoNum type="arabicPeriod"/>
            </a:pPr>
            <a:r>
              <a:rPr lang="en-GB" b="1"/>
              <a:t>Smaller Family Size</a:t>
            </a:r>
            <a:r>
              <a:rPr lang="en-GB"/>
              <a:t>: Some researchers suggest that smaller family sizes may lead to more intellectual stimulation for each child, as parents can dedicate more time and resources to the cognitive development of each child.</a:t>
            </a:r>
          </a:p>
          <a:p>
            <a:pPr>
              <a:buFont typeface="+mj-lt"/>
              <a:buAutoNum type="arabicPeriod"/>
            </a:pPr>
            <a:endParaRPr lang="en-GB"/>
          </a:p>
          <a:p>
            <a:pPr>
              <a:buFont typeface="+mj-lt"/>
              <a:buAutoNum type="arabicPeriod"/>
            </a:pPr>
            <a:r>
              <a:rPr lang="en-GB" b="1"/>
              <a:t>Environmental Complexity</a:t>
            </a:r>
            <a:r>
              <a:rPr lang="en-GB"/>
              <a:t>: The complexity of the modern environment has increased. People today are exposed to more information, media, technology, and complex problem-solving tasks than in the past, which may enhance certain cognitive abilities. For example, video games, computers, and smartphones challenge users to think strategically and solve problems, potentially boosting abstract thinking.</a:t>
            </a:r>
          </a:p>
          <a:p>
            <a:pPr>
              <a:buFont typeface="+mj-lt"/>
              <a:buAutoNum type="arabicPeriod"/>
            </a:pPr>
            <a:endParaRPr lang="en-GB"/>
          </a:p>
          <a:p>
            <a:pPr>
              <a:buFont typeface="+mj-lt"/>
              <a:buAutoNum type="arabicPeriod"/>
            </a:pPr>
            <a:r>
              <a:rPr lang="en-GB" b="1"/>
              <a:t>Health Improvements</a:t>
            </a:r>
            <a:r>
              <a:rPr lang="en-GB"/>
              <a:t>: Advances in public health, vaccination, and medical care have led to reductions in childhood diseases and brain injuries, which could positively impact cognitive development. Reduced lead exposure, for instance, is known to contribute to better cognitive functioning.</a:t>
            </a:r>
          </a:p>
          <a:p>
            <a:pPr>
              <a:buFont typeface="+mj-lt"/>
              <a:buAutoNum type="arabicPeriod"/>
            </a:pPr>
            <a:endParaRPr lang="en-GB"/>
          </a:p>
          <a:p>
            <a:pPr>
              <a:buFont typeface="+mj-lt"/>
              <a:buAutoNum type="arabicPeriod"/>
            </a:pPr>
            <a:r>
              <a:rPr lang="en-GB" b="1"/>
              <a:t>Urbanization</a:t>
            </a:r>
            <a:r>
              <a:rPr lang="en-GB"/>
              <a:t>: The shift from rural to urban living, with more people living in cities, may contribute to cognitive growth. Urban environments tend to offer more intellectual and social stimulation, more educational opportunities, and greater exposure to diverse ideas and challenges.</a:t>
            </a:r>
          </a:p>
          <a:p>
            <a:pPr>
              <a:buFont typeface="+mj-lt"/>
              <a:buAutoNum type="arabicPeriod"/>
            </a:pPr>
            <a:endParaRPr lang="en-GB"/>
          </a:p>
          <a:p>
            <a:pPr>
              <a:buFont typeface="+mj-lt"/>
              <a:buAutoNum type="arabicPeriod"/>
            </a:pPr>
            <a:r>
              <a:rPr lang="en-GB" b="1"/>
              <a:t>Changes in Parenting Styles</a:t>
            </a:r>
            <a:r>
              <a:rPr lang="en-GB"/>
              <a:t>: Modern parenting approaches tend to place a greater emphasis on cognitive development, verbal communication, and critical thinking. This is in contrast to older parenting styles, which may have been more authoritarian or focused on conformity.</a:t>
            </a:r>
          </a:p>
          <a:p>
            <a:pPr>
              <a:buFont typeface="+mj-lt"/>
              <a:buAutoNum type="arabicPeriod"/>
            </a:pPr>
            <a:endParaRPr lang="en-GB"/>
          </a:p>
          <a:p>
            <a:r>
              <a:rPr lang="en-GB" b="1"/>
              <a:t>Controversies and Criticisms of the Flynn Effect</a:t>
            </a:r>
          </a:p>
          <a:p>
            <a:pPr>
              <a:buFont typeface="+mj-lt"/>
              <a:buAutoNum type="arabicPeriod"/>
            </a:pPr>
            <a:r>
              <a:rPr lang="en-GB" b="1"/>
              <a:t>Nature vs. Nurture Debate</a:t>
            </a:r>
            <a:r>
              <a:rPr lang="en-GB"/>
              <a:t>: The Flynn Effect has sparked debate about the relative contributions of genetics and environment to intelligence. Since IQ scores have risen too rapidly for genetic evolution to account for, the effect strongly supports the idea that environmental factors play a large role in shaping intelligence.</a:t>
            </a:r>
          </a:p>
          <a:p>
            <a:pPr>
              <a:buFont typeface="+mj-lt"/>
              <a:buAutoNum type="arabicPeriod"/>
            </a:pPr>
            <a:r>
              <a:rPr lang="en-GB" b="1"/>
              <a:t>Changes in Test-Taking Strategies</a:t>
            </a:r>
            <a:r>
              <a:rPr lang="en-GB"/>
              <a:t>: Some critics argue that the increase in IQ scores may be due in part to changes in how people approach tests, rather than a genuine increase in intelligence. More familiarity with standardized testing, as well as an education system increasingly oriented toward test performance, could be inflating scores.</a:t>
            </a:r>
          </a:p>
          <a:p>
            <a:pPr>
              <a:buFont typeface="+mj-lt"/>
              <a:buAutoNum type="arabicPeriod"/>
            </a:pPr>
            <a:r>
              <a:rPr lang="en-GB" b="1"/>
              <a:t>Ceiling Effects</a:t>
            </a:r>
            <a:r>
              <a:rPr lang="en-GB"/>
              <a:t>: Recent data from some developed countries, such as Norway, Denmark, and the Netherlands, suggest that the Flynn Effect may be slowing or even reversing in certain regions. This has led to speculation that populations might be reaching a cognitive "ceiling," where further environmental improvements do not yield higher IQ scores.</a:t>
            </a:r>
          </a:p>
          <a:p>
            <a:pPr>
              <a:buFont typeface="+mj-lt"/>
              <a:buAutoNum type="arabicPeriod"/>
            </a:pPr>
            <a:r>
              <a:rPr lang="en-GB" b="1"/>
              <a:t>Cultural Factors</a:t>
            </a:r>
            <a:r>
              <a:rPr lang="en-GB"/>
              <a:t>: There are concerns about how the Flynn Effect applies across different cultures. In some countries, rapid economic and social development may explain IQ increases, but this might not hold in places where these improvements have plateaued.</a:t>
            </a:r>
          </a:p>
          <a:p>
            <a:pPr>
              <a:buFont typeface="+mj-lt"/>
              <a:buAutoNum type="arabicPeriod"/>
            </a:pPr>
            <a:r>
              <a:rPr lang="en-GB" b="1"/>
              <a:t>Decreasing Gains in the 21st Century</a:t>
            </a:r>
            <a:r>
              <a:rPr lang="en-GB"/>
              <a:t>: Studies in recent years have shown that in some countries, such as Scandinavian nations and parts of Europe, IQ scores have begun to stagnate or decline. The reasons for this are unclear but may be related to changes in education systems, economic factors, or less emphasis on certain cognitive skills.</a:t>
            </a:r>
          </a:p>
          <a:p>
            <a:r>
              <a:rPr lang="en-GB" b="1"/>
              <a:t>Implications of the Flynn Effect</a:t>
            </a:r>
          </a:p>
          <a:p>
            <a:r>
              <a:rPr lang="en-GB"/>
              <a:t>The Flynn Effect has several important implications for our understanding of intelligence:</a:t>
            </a:r>
          </a:p>
          <a:p>
            <a:pPr>
              <a:buFont typeface="+mj-lt"/>
              <a:buAutoNum type="arabicPeriod"/>
            </a:pPr>
            <a:r>
              <a:rPr lang="en-GB" b="1"/>
              <a:t>IQ Tests Need Recalibration</a:t>
            </a:r>
            <a:r>
              <a:rPr lang="en-GB"/>
              <a:t>: Since IQ tests are standardized, they need to be recalibrated periodically to account for the rising scores. This ensures that the average IQ score remains around 100. Without recalibration, the average test-taker today would score above 100 using older norms.</a:t>
            </a:r>
          </a:p>
          <a:p>
            <a:pPr>
              <a:buFont typeface="+mj-lt"/>
              <a:buAutoNum type="arabicPeriod"/>
            </a:pPr>
            <a:r>
              <a:rPr lang="en-GB" b="1"/>
              <a:t>Rethinking Intelligence as a Fixed Trait</a:t>
            </a:r>
            <a:r>
              <a:rPr lang="en-GB"/>
              <a:t>: The Flynn Effect challenges the notion that intelligence is purely a fixed trait determined by genetics. Instead, it suggests that intelligence is significantly influenced by environmental factors and can be improved across populations over time.</a:t>
            </a:r>
          </a:p>
          <a:p>
            <a:pPr>
              <a:buFont typeface="+mj-lt"/>
              <a:buAutoNum type="arabicPeriod"/>
            </a:pPr>
            <a:r>
              <a:rPr lang="en-GB" b="1"/>
              <a:t>Educational and Social Policy</a:t>
            </a:r>
            <a:r>
              <a:rPr lang="en-GB"/>
              <a:t>: If environmental factors like education, health, and nutrition are driving the Flynn Effect, then policy interventions in these areas could have profound effects on cognitive abilities at a societal level. Efforts to reduce poverty, improve access to quality education, and promote better healthcare may further enhance cognitive development across generations.</a:t>
            </a:r>
          </a:p>
          <a:p>
            <a:r>
              <a:rPr lang="en-GB" b="1"/>
              <a:t>Conclusion</a:t>
            </a:r>
          </a:p>
          <a:p>
            <a:r>
              <a:rPr lang="en-GB"/>
              <a:t>The Flynn Effect has demonstrated that intelligence, as measured by IQ, can change across generations due to environmental and social factors. While the exact causes of the Flynn Effect are still debated, it provides strong evidence that improvements in education, nutrition, health, and overall societal complexity can positively influence cognitive abilities. However, as recent studies suggest, the trend may not continue indefinitely, and future research will need to focus on understanding both the plateauing of IQ gains and how societies can continue to promote intellectual growth.</a:t>
            </a:r>
          </a:p>
          <a:p>
            <a:endParaRPr lang="en-GB"/>
          </a:p>
        </p:txBody>
      </p:sp>
      <p:sp>
        <p:nvSpPr>
          <p:cNvPr id="4" name="Slide Number Placeholder 3"/>
          <p:cNvSpPr>
            <a:spLocks noGrp="1"/>
          </p:cNvSpPr>
          <p:nvPr>
            <p:ph type="sldNum" sz="quarter" idx="5"/>
          </p:nvPr>
        </p:nvSpPr>
        <p:spPr/>
        <p:txBody>
          <a:bodyPr/>
          <a:lstStyle/>
          <a:p>
            <a:fld id="{FBD09565-4356-4795-A4B3-5DBB28A77290}" type="slidenum">
              <a:rPr lang="en-GB" smtClean="0"/>
              <a:t>6</a:t>
            </a:fld>
            <a:endParaRPr lang="en-GB"/>
          </a:p>
        </p:txBody>
      </p:sp>
    </p:spTree>
    <p:extLst>
      <p:ext uri="{BB962C8B-B14F-4D97-AF65-F5344CB8AC3E}">
        <p14:creationId xmlns:p14="http://schemas.microsoft.com/office/powerpoint/2010/main" val="392878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a:t>
            </a:r>
            <a:r>
              <a:rPr lang="en-GB" b="1"/>
              <a:t>nature vs. nurture debate</a:t>
            </a:r>
            <a:r>
              <a:rPr lang="en-GB"/>
              <a:t> concerning intelligence revolves around the question of how much of an individual's intelligence is determined by genetic factors (nature) versus environmental factors (nurture). Both heredity (genetics) and environment (such as upbringing, education, and socioeconomic status) are recognized as playing crucial roles in shaping intelligence, but the extent to which each contributes has been widely discussed and researched.</a:t>
            </a:r>
          </a:p>
          <a:p>
            <a:endParaRPr lang="en-GB"/>
          </a:p>
          <a:p>
            <a:endParaRPr lang="en-GB"/>
          </a:p>
        </p:txBody>
      </p:sp>
      <p:sp>
        <p:nvSpPr>
          <p:cNvPr id="4" name="Slide Number Placeholder 3"/>
          <p:cNvSpPr>
            <a:spLocks noGrp="1"/>
          </p:cNvSpPr>
          <p:nvPr>
            <p:ph type="sldNum" sz="quarter" idx="5"/>
          </p:nvPr>
        </p:nvSpPr>
        <p:spPr/>
        <p:txBody>
          <a:bodyPr/>
          <a:lstStyle/>
          <a:p>
            <a:fld id="{FBD09565-4356-4795-A4B3-5DBB28A77290}" type="slidenum">
              <a:rPr lang="en-GB" smtClean="0"/>
              <a:t>7</a:t>
            </a:fld>
            <a:endParaRPr lang="en-GB"/>
          </a:p>
        </p:txBody>
      </p:sp>
    </p:spTree>
    <p:extLst>
      <p:ext uri="{BB962C8B-B14F-4D97-AF65-F5344CB8AC3E}">
        <p14:creationId xmlns:p14="http://schemas.microsoft.com/office/powerpoint/2010/main" val="4134967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2FE3B67-5CB1-41BB-BCAB-0C0F09EB4BF8}" type="slidenum">
              <a:rPr lang="en-US" altLang="en-US" smtClean="0"/>
              <a:pPr>
                <a:spcBef>
                  <a:spcPct val="0"/>
                </a:spcBef>
              </a:pPr>
              <a:t>8</a:t>
            </a:fld>
            <a:endParaRPr lang="en-US" altLang="en-US"/>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p:spPr>
        <p:txBody>
          <a:bodyPr/>
          <a:lstStyle/>
          <a:p>
            <a:r>
              <a:rPr lang="en-GB" b="1"/>
              <a:t>Nature: The Genetic Influence on Intelligence</a:t>
            </a:r>
          </a:p>
          <a:p>
            <a:pPr>
              <a:buFont typeface="+mj-lt"/>
              <a:buAutoNum type="arabicPeriod"/>
            </a:pPr>
            <a:r>
              <a:rPr lang="en-GB" b="1"/>
              <a:t>Heritability of Intelligence</a:t>
            </a:r>
            <a:r>
              <a:rPr lang="en-GB"/>
              <a:t>: Research shows that intelligence has a genetic component, and this is often quantified through the concept of </a:t>
            </a:r>
            <a:r>
              <a:rPr lang="en-GB" b="1"/>
              <a:t>heritability</a:t>
            </a:r>
            <a:r>
              <a:rPr lang="en-GB"/>
              <a:t>, which refers to the proportion of variance in intelligence within a population that can be attributed to genetic differences. Studies using twins, adopted children, and families suggest that the heritability of intelligence is somewhere between 50% and 80%. This means that about half to three-quarters of the variation in IQ scores among individuals in a given population can be explained by genetic factors.</a:t>
            </a:r>
          </a:p>
          <a:p>
            <a:pPr marL="742950" lvl="1" indent="-285750">
              <a:buFont typeface="+mj-lt"/>
              <a:buAutoNum type="arabicPeriod"/>
            </a:pPr>
            <a:r>
              <a:rPr lang="en-GB" b="1"/>
              <a:t>Twin studies</a:t>
            </a:r>
            <a:r>
              <a:rPr lang="en-GB"/>
              <a:t>: Identical twins (who share 100% of their genes) tend to have more similar IQ scores than fraternal twins (who share 50% of their genes), even when raised apart. This provides strong evidence of a genetic influence on intelligence.</a:t>
            </a:r>
          </a:p>
          <a:p>
            <a:pPr marL="742950" lvl="1" indent="-285750">
              <a:buFont typeface="+mj-lt"/>
              <a:buAutoNum type="arabicPeriod"/>
            </a:pPr>
            <a:r>
              <a:rPr lang="en-GB" b="1"/>
              <a:t>Adoption studies</a:t>
            </a:r>
            <a:r>
              <a:rPr lang="en-GB"/>
              <a:t>: Children raised by adoptive parents tend to show some correlation with the intelligence of their biological parents, suggesting that genes play a significant role regardless of the home environment.</a:t>
            </a:r>
          </a:p>
          <a:p>
            <a:pPr>
              <a:buFont typeface="+mj-lt"/>
              <a:buAutoNum type="arabicPeriod"/>
            </a:pPr>
            <a:r>
              <a:rPr lang="en-GB" b="1"/>
              <a:t>Specific Genes</a:t>
            </a:r>
            <a:r>
              <a:rPr lang="en-GB"/>
              <a:t>: While intelligence is highly heritable, it is influenced by a large number of genes, each contributing a small effect. Unlike traits such as eye </a:t>
            </a:r>
            <a:r>
              <a:rPr lang="en-GB" err="1"/>
              <a:t>color</a:t>
            </a:r>
            <a:r>
              <a:rPr lang="en-GB"/>
              <a:t>, which are determined by one or a few genes, intelligence is </a:t>
            </a:r>
            <a:r>
              <a:rPr lang="en-GB" b="1"/>
              <a:t>polygenic</a:t>
            </a:r>
            <a:r>
              <a:rPr lang="en-GB"/>
              <a:t> (influenced by many genes). No single "intelligence gene" has been identified, and the genetic architecture of intelligence is complex.</a:t>
            </a:r>
          </a:p>
          <a:p>
            <a:pPr>
              <a:buFont typeface="+mj-lt"/>
              <a:buAutoNum type="arabicPeriod"/>
            </a:pPr>
            <a:r>
              <a:rPr lang="en-GB" b="1"/>
              <a:t>Changes Over the Lifespan</a:t>
            </a:r>
            <a:r>
              <a:rPr lang="en-GB"/>
              <a:t>: The heritability of intelligence tends to increase with age. In childhood, environmental factors may have a stronger influence, but as individuals grow older, genetic influences seem to become more dominant. This is likely because as people mature, they have more control over their environments and are more likely to seek out experiences that align with their genetic predispositions (a concept known as </a:t>
            </a:r>
            <a:r>
              <a:rPr lang="en-GB" b="1"/>
              <a:t>gene-environment correlation</a:t>
            </a:r>
            <a:r>
              <a:rPr lang="en-GB"/>
              <a:t>).</a:t>
            </a:r>
          </a:p>
          <a:p>
            <a:pPr>
              <a:buFont typeface="+mj-lt"/>
              <a:buAutoNum type="arabicPeriod"/>
            </a:pPr>
            <a:endParaRPr lang="en-GB"/>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863068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D9B062C-E59C-46C9-B4CA-7A1E145A695B}" type="slidenum">
              <a:rPr lang="en-US" altLang="en-US" smtClean="0"/>
              <a:pPr>
                <a:spcBef>
                  <a:spcPct val="0"/>
                </a:spcBef>
              </a:pPr>
              <a:t>9</a:t>
            </a:fld>
            <a:endParaRPr lang="en-US" altLang="en-US"/>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p:spPr>
        <p:txBody>
          <a:bodyPr/>
          <a:lstStyle/>
          <a:p>
            <a:r>
              <a:rPr lang="en-GB" b="1"/>
              <a:t>Nurture: The Environmental Influence on Intelligence</a:t>
            </a:r>
          </a:p>
          <a:p>
            <a:pPr>
              <a:buFont typeface="+mj-lt"/>
              <a:buAutoNum type="arabicPeriod"/>
            </a:pPr>
            <a:r>
              <a:rPr lang="en-GB" b="1"/>
              <a:t>Early Childhood Environment</a:t>
            </a:r>
            <a:r>
              <a:rPr lang="en-GB"/>
              <a:t>: The environment in which a child is raised has a profound impact on their cognitive development, especially in early life. </a:t>
            </a:r>
            <a:r>
              <a:rPr lang="en-GB" b="1"/>
              <a:t>Environmental factors</a:t>
            </a:r>
            <a:r>
              <a:rPr lang="en-GB"/>
              <a:t>, such as parental involvement, the quality of education, and access to resources, can significantly influence intelligence.</a:t>
            </a:r>
          </a:p>
          <a:p>
            <a:pPr marL="742950" lvl="1" indent="-285750">
              <a:buFont typeface="+mj-lt"/>
              <a:buAutoNum type="arabicPeriod"/>
            </a:pPr>
            <a:r>
              <a:rPr lang="en-GB" b="1"/>
              <a:t>Socioeconomic status (SES)</a:t>
            </a:r>
            <a:r>
              <a:rPr lang="en-GB"/>
              <a:t>: Children from higher SES families tend to have better educational opportunities, access to resources, and stimulating environments, which can enhance cognitive development. Conversely, children from lower SES backgrounds may face stress, inadequate nutrition, and fewer learning opportunities, all of which can hinder intellectual growth.</a:t>
            </a:r>
          </a:p>
          <a:p>
            <a:pPr marL="742950" lvl="1" indent="-285750">
              <a:buFont typeface="+mj-lt"/>
              <a:buAutoNum type="arabicPeriod"/>
            </a:pPr>
            <a:r>
              <a:rPr lang="en-GB" b="1"/>
              <a:t>Parental involvement</a:t>
            </a:r>
            <a:r>
              <a:rPr lang="en-GB"/>
              <a:t>: Parents who provide a stimulating environment, engage in conversation, read to their children, and encourage learning tend to raise children with higher IQs. Supportive parenting can also mitigate the effects of adverse conditions.</a:t>
            </a:r>
          </a:p>
          <a:p>
            <a:pPr marL="742950" lvl="1" indent="-285750">
              <a:buFont typeface="+mj-lt"/>
              <a:buAutoNum type="arabicPeriod"/>
            </a:pPr>
            <a:r>
              <a:rPr lang="en-GB" b="1"/>
              <a:t>Early education</a:t>
            </a:r>
            <a:r>
              <a:rPr lang="en-GB"/>
              <a:t>: Access to high-quality early education and enrichment programs can have long-lasting effects on cognitive development. Programs like Head Start in the U.S. have shown that early intervention can boost the cognitive abilities of children from disadvantaged backgrounds.</a:t>
            </a:r>
          </a:p>
          <a:p>
            <a:pPr>
              <a:buFont typeface="+mj-lt"/>
              <a:buAutoNum type="arabicPeriod"/>
            </a:pPr>
            <a:r>
              <a:rPr lang="en-GB" b="1"/>
              <a:t>Nutrition and Health</a:t>
            </a:r>
            <a:r>
              <a:rPr lang="en-GB"/>
              <a:t>: Proper nutrition, especially during critical periods of brain development, is essential for cognitive growth. </a:t>
            </a:r>
            <a:r>
              <a:rPr lang="en-GB" b="1"/>
              <a:t>Malnutrition</a:t>
            </a:r>
            <a:r>
              <a:rPr lang="en-GB"/>
              <a:t> or deficiencies in key nutrients (like iodine or iron) during early childhood can impair brain development, leading to lower IQ scores.</a:t>
            </a:r>
          </a:p>
          <a:p>
            <a:pPr marL="742950" lvl="1" indent="-285750">
              <a:buFont typeface="+mj-lt"/>
              <a:buAutoNum type="arabicPeriod"/>
            </a:pPr>
            <a:r>
              <a:rPr lang="en-GB" b="1"/>
              <a:t>Prenatal factors</a:t>
            </a:r>
            <a:r>
              <a:rPr lang="en-GB"/>
              <a:t>: The mother's health during pregnancy, including exposure to toxins (like lead or alcohol) or malnutrition, can also influence the child's cognitive abilities.</a:t>
            </a:r>
          </a:p>
          <a:p>
            <a:pPr marL="742950" lvl="1" indent="-285750">
              <a:buFont typeface="+mj-lt"/>
              <a:buAutoNum type="arabicPeriod"/>
            </a:pPr>
            <a:r>
              <a:rPr lang="en-GB" b="1"/>
              <a:t>Health care and sanitation</a:t>
            </a:r>
            <a:r>
              <a:rPr lang="en-GB"/>
              <a:t>: Access to medical care, immunizations, and clean living environments also plays a role in ensuring optimal brain development and function.</a:t>
            </a:r>
          </a:p>
          <a:p>
            <a:pPr>
              <a:buFont typeface="+mj-lt"/>
              <a:buAutoNum type="arabicPeriod"/>
            </a:pPr>
            <a:r>
              <a:rPr lang="en-GB" b="1"/>
              <a:t>Education and Intellectual Stimulation</a:t>
            </a:r>
            <a:r>
              <a:rPr lang="en-GB"/>
              <a:t>: Formal education is one of the strongest environmental factors affecting intelligence. Longer and more intensive education is associated with higher IQ scores.</a:t>
            </a:r>
          </a:p>
          <a:p>
            <a:pPr marL="742950" lvl="1" indent="-285750">
              <a:buFont typeface="+mj-lt"/>
              <a:buAutoNum type="arabicPeriod"/>
            </a:pPr>
            <a:r>
              <a:rPr lang="en-GB" b="1"/>
              <a:t>Schooling effects</a:t>
            </a:r>
            <a:r>
              <a:rPr lang="en-GB"/>
              <a:t>: Studies have shown that IQ scores tend to increase with each additional year of schooling. Interruptions in schooling, such as during summer breaks, can lead to temporary declines in IQ, highlighting the importance of sustained intellectual engagement.</a:t>
            </a:r>
          </a:p>
          <a:p>
            <a:pPr marL="742950" lvl="1" indent="-285750">
              <a:buFont typeface="+mj-lt"/>
              <a:buAutoNum type="arabicPeriod"/>
            </a:pPr>
            <a:r>
              <a:rPr lang="en-GB" b="1"/>
              <a:t>Cognitive enrichment</a:t>
            </a:r>
            <a:r>
              <a:rPr lang="en-GB"/>
              <a:t>: Access to books, educational toys, and intellectually stimulating activities at home or in school can foster cognitive development.</a:t>
            </a:r>
          </a:p>
          <a:p>
            <a:pPr>
              <a:buFont typeface="+mj-lt"/>
              <a:buAutoNum type="arabicPeriod"/>
            </a:pPr>
            <a:r>
              <a:rPr lang="en-GB" b="1"/>
              <a:t>Cultural and Environmental Complexity</a:t>
            </a:r>
            <a:r>
              <a:rPr lang="en-GB"/>
              <a:t>: As environments become more complex, they may stimulate different cognitive abilities. For instance, the rise of technology, information, and problem-solving tasks in everyday life might contribute to improvements in abstract thinking and problem-solving skills, as discussed in the </a:t>
            </a:r>
            <a:r>
              <a:rPr lang="en-GB" b="1"/>
              <a:t>Flynn Effect</a:t>
            </a:r>
            <a:r>
              <a:rPr lang="en-GB"/>
              <a:t>. Increased exposure to complex and diverse challenges may promote cognitive growth.</a:t>
            </a:r>
          </a:p>
          <a:p>
            <a:pPr>
              <a:buFont typeface="+mj-lt"/>
              <a:buAutoNum type="arabicPeriod"/>
            </a:pPr>
            <a:r>
              <a:rPr lang="en-GB" b="1"/>
              <a:t>Peer and Social Influences</a:t>
            </a:r>
            <a:r>
              <a:rPr lang="en-GB"/>
              <a:t>: The social environment, including peer interactions and community resources, can influence intellectual development. Peers, teachers, and mentors all play a role in shaping cognitive abilities by providing feedback, challenges, and opportunities for intellectual growth.</a:t>
            </a:r>
          </a:p>
          <a:p>
            <a:r>
              <a:rPr lang="en-GB" b="1"/>
              <a:t>Nature and Nurture Together: Interaction and Correlation</a:t>
            </a:r>
          </a:p>
          <a:p>
            <a:pPr>
              <a:buFont typeface="+mj-lt"/>
              <a:buAutoNum type="arabicPeriod"/>
            </a:pPr>
            <a:r>
              <a:rPr lang="en-GB" b="1"/>
              <a:t>Gene-Environment Interaction</a:t>
            </a:r>
            <a:r>
              <a:rPr lang="en-GB"/>
              <a:t>: Genetics and environment do not operate independently; they interact in complex ways. </a:t>
            </a:r>
            <a:r>
              <a:rPr lang="en-GB" b="1"/>
              <a:t>Gene-environment interaction</a:t>
            </a:r>
            <a:r>
              <a:rPr lang="en-GB"/>
              <a:t> refers to the idea that the effects of genes on intelligence may be influenced by environmental factors, and vice versa.</a:t>
            </a:r>
          </a:p>
          <a:p>
            <a:pPr marL="742950" lvl="1" indent="-285750">
              <a:buFont typeface="+mj-lt"/>
              <a:buAutoNum type="arabicPeriod"/>
            </a:pPr>
            <a:r>
              <a:rPr lang="en-GB"/>
              <a:t>For example, a child with a genetic predisposition for higher intelligence might benefit more from a stimulating environment than a child without that genetic predisposition. Similarly, a supportive environment might amplify the expression of genetic potential for intelligence.</a:t>
            </a:r>
          </a:p>
          <a:p>
            <a:pPr>
              <a:buFont typeface="+mj-lt"/>
              <a:buAutoNum type="arabicPeriod"/>
            </a:pPr>
            <a:r>
              <a:rPr lang="en-GB" b="1"/>
              <a:t>Gene-Environment Correlation</a:t>
            </a:r>
            <a:r>
              <a:rPr lang="en-GB"/>
              <a:t>: This concept suggests that individuals may select or create environments that are compatible with their genetic tendencies. There are three types of gene-environment correlations:</a:t>
            </a:r>
          </a:p>
          <a:p>
            <a:pPr marL="742950" lvl="1" indent="-285750">
              <a:buFont typeface="+mj-lt"/>
              <a:buAutoNum type="arabicPeriod"/>
            </a:pPr>
            <a:r>
              <a:rPr lang="en-GB" b="1"/>
              <a:t>Passive</a:t>
            </a:r>
            <a:r>
              <a:rPr lang="en-GB"/>
              <a:t>: Occurs when children inherit both genetic traits and an environment that complements those traits from their parents (e.g., intelligent parents who provide both the genes for intelligence and a stimulating home environment).</a:t>
            </a:r>
          </a:p>
          <a:p>
            <a:pPr marL="742950" lvl="1" indent="-285750">
              <a:buFont typeface="+mj-lt"/>
              <a:buAutoNum type="arabicPeriod"/>
            </a:pPr>
            <a:r>
              <a:rPr lang="en-GB" b="1"/>
              <a:t>Evocative</a:t>
            </a:r>
            <a:r>
              <a:rPr lang="en-GB"/>
              <a:t>: When an individual's genetically influenced traits evoke certain responses from others (e.g., a child who shows curiosity may receive more intellectual stimulation from parents or teachers).</a:t>
            </a:r>
          </a:p>
          <a:p>
            <a:pPr marL="742950" lvl="1" indent="-285750">
              <a:buFont typeface="+mj-lt"/>
              <a:buAutoNum type="arabicPeriod"/>
            </a:pPr>
            <a:r>
              <a:rPr lang="en-GB" b="1"/>
              <a:t>Active</a:t>
            </a:r>
            <a:r>
              <a:rPr lang="en-GB"/>
              <a:t>: When individuals actively seek out environments that match their genetic predispositions (e.g., a child who enjoys reading might seek out books or </a:t>
            </a:r>
            <a:r>
              <a:rPr lang="en-GB" err="1"/>
              <a:t>enroll</a:t>
            </a:r>
            <a:r>
              <a:rPr lang="en-GB"/>
              <a:t> in challenging academic courses).</a:t>
            </a:r>
          </a:p>
          <a:p>
            <a:r>
              <a:rPr lang="en-GB" b="1"/>
              <a:t>Modern Perspectives: Intelligence as a Dynamic Trait</a:t>
            </a:r>
          </a:p>
          <a:p>
            <a:r>
              <a:rPr lang="en-GB"/>
              <a:t>Rather than viewing intelligence as a fixed trait determined by either genetics or environment, modern research emphasizes </a:t>
            </a:r>
            <a:r>
              <a:rPr lang="en-GB" b="1"/>
              <a:t>interactionist</a:t>
            </a:r>
            <a:r>
              <a:rPr lang="en-GB"/>
              <a:t> models that recognize the dynamic interplay between genes and environment. Intelligence is seen as malleable and subject to both genetic potential and environmental influences throughout life.</a:t>
            </a:r>
          </a:p>
          <a:p>
            <a:r>
              <a:rPr lang="en-GB"/>
              <a:t>For example:</a:t>
            </a:r>
          </a:p>
          <a:p>
            <a:pPr>
              <a:buFont typeface="Arial" panose="020B0604020202020204" pitchFamily="34" charset="0"/>
              <a:buChar char="•"/>
            </a:pPr>
            <a:r>
              <a:rPr lang="en-GB" b="1"/>
              <a:t>Epigenetics</a:t>
            </a:r>
            <a:r>
              <a:rPr lang="en-GB"/>
              <a:t>: This emerging field studies how environmental factors can influence gene expression. Environmental experiences, such as stress, education, or even parental care, can "turn on" or "turn off" certain genes, thereby affecting intelligence.</a:t>
            </a:r>
          </a:p>
          <a:p>
            <a:pPr>
              <a:buFont typeface="Arial" panose="020B0604020202020204" pitchFamily="34" charset="0"/>
              <a:buChar char="•"/>
            </a:pPr>
            <a:r>
              <a:rPr lang="en-GB" b="1"/>
              <a:t>Plasticity</a:t>
            </a:r>
            <a:r>
              <a:rPr lang="en-GB"/>
              <a:t>: The brain's capacity to change in response to experience means that intelligence can be developed over time, especially during childhood and adolescence.</a:t>
            </a:r>
          </a:p>
          <a:p>
            <a:r>
              <a:rPr lang="en-GB" b="1"/>
              <a:t>Conclusion</a:t>
            </a:r>
          </a:p>
          <a:p>
            <a:r>
              <a:rPr lang="en-GB"/>
              <a:t>The </a:t>
            </a:r>
            <a:r>
              <a:rPr lang="en-GB" b="1"/>
              <a:t>nature vs. nurture debate</a:t>
            </a:r>
            <a:r>
              <a:rPr lang="en-GB"/>
              <a:t> in intelligence is no longer about which one is more important; it is widely accepted that both genetics and environment play critical roles in shaping cognitive abilities. Genetics set the potential, but the environment determines whether and how that potential is realized. The interaction between these forces underscores the complexity of intelligence as a multifaceted trait, influenced by numerous factors throughout a person’s life.</a:t>
            </a: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928550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Cultural bias in intelligence testing</a:t>
            </a:r>
            <a:r>
              <a:rPr lang="en-GB"/>
              <a:t> refers to the presence of elements in intelligence tests that systematically disadvantage individuals from certain cultural, linguistic, or social backgrounds. These biases can distort the assessment of a person’s true cognitive abilities, resulting in lower scores for people from minority or non-dominant cultures, even if they are equally intelligent. Cultural bias in testing has been a longstanding issue in psychology and education, raising concerns about fairness and the validity of intelligence tests.</a:t>
            </a:r>
          </a:p>
          <a:p>
            <a:r>
              <a:rPr lang="en-GB" b="1"/>
              <a:t>Types of Cultural Bias in Intelligence Testing</a:t>
            </a:r>
          </a:p>
          <a:p>
            <a:pPr>
              <a:buFont typeface="+mj-lt"/>
              <a:buAutoNum type="arabicPeriod"/>
            </a:pPr>
            <a:r>
              <a:rPr lang="en-GB" b="1"/>
              <a:t>Content Bias</a:t>
            </a:r>
            <a:r>
              <a:rPr lang="en-GB"/>
              <a:t>: Content bias occurs when the specific material or items in a test are more familiar or relevant to one cultural group than another. This can happen when:</a:t>
            </a:r>
          </a:p>
          <a:p>
            <a:pPr marL="742950" lvl="1" indent="-285750">
              <a:buFont typeface="+mj-lt"/>
              <a:buAutoNum type="arabicPeriod"/>
            </a:pPr>
            <a:r>
              <a:rPr lang="en-GB" b="1"/>
              <a:t>Test items reflect the dominant culture</a:t>
            </a:r>
            <a:r>
              <a:rPr lang="en-GB"/>
              <a:t>: Many intelligence tests are developed in Western countries, such as the United States or Europe. As a result, the content of these tests often reflects the values, language, experiences, and knowledge common in Western, middle-class cultures. For example, test items may include references to objects, customs, or social situations familiar to people from Western urban environments but not to individuals from rural, non-Western, or indigenous cultures.</a:t>
            </a:r>
          </a:p>
          <a:p>
            <a:pPr marL="742950" lvl="1" indent="-285750">
              <a:buFont typeface="+mj-lt"/>
              <a:buAutoNum type="arabicPeriod"/>
            </a:pPr>
            <a:r>
              <a:rPr lang="en-GB" b="1"/>
              <a:t>Linguistic differences</a:t>
            </a:r>
            <a:r>
              <a:rPr lang="en-GB"/>
              <a:t>: A test written in one language may disadvantage non-native speakers or individuals from communities with different dialects. For example, vocabulary or language comprehension sections of intelligence tests may be easier for native speakers and harder for those who speak a different language or dialect at home.</a:t>
            </a:r>
          </a:p>
          <a:p>
            <a:pPr>
              <a:buFont typeface="+mj-lt"/>
              <a:buAutoNum type="arabicPeriod"/>
            </a:pPr>
            <a:r>
              <a:rPr lang="en-GB" b="1"/>
              <a:t>Example</a:t>
            </a:r>
            <a:r>
              <a:rPr lang="en-GB"/>
              <a:t>: A test question asking about the meaning of "sleigh" might be easier for children in Western countries with snow-related holidays but unfamiliar to children in warmer climates or non-Western countries.</a:t>
            </a:r>
          </a:p>
          <a:p>
            <a:pPr>
              <a:buFont typeface="+mj-lt"/>
              <a:buAutoNum type="arabicPeriod"/>
            </a:pPr>
            <a:r>
              <a:rPr lang="en-GB" b="1"/>
              <a:t>Construct Bias</a:t>
            </a:r>
            <a:r>
              <a:rPr lang="en-GB"/>
              <a:t>: Construct bias occurs when the psychological concept that the test is intended to measure (in this case, intelligence) does not have the same meaning across different cultural groups. Cultural groups may conceptualize intelligence in different ways, making it difficult for a single test to capture the full range of intellectual abilities across cultures.</a:t>
            </a:r>
          </a:p>
          <a:p>
            <a:pPr marL="742950" lvl="1" indent="-285750">
              <a:buFont typeface="+mj-lt"/>
              <a:buAutoNum type="arabicPeriod"/>
            </a:pPr>
            <a:r>
              <a:rPr lang="en-GB" b="1"/>
              <a:t>Different views of intelligence</a:t>
            </a:r>
            <a:r>
              <a:rPr lang="en-GB"/>
              <a:t>: Western intelligence tests often focus on analytical and logical problem-solving skills, which may align with certain cultural notions of intelligence but not others. In some cultures, intelligence might include qualities like social wisdom, practical problem-solving in everyday life, or emotional intelligence, which are less emphasized in standard IQ tests.</a:t>
            </a:r>
          </a:p>
          <a:p>
            <a:pPr>
              <a:buFont typeface="+mj-lt"/>
              <a:buAutoNum type="arabicPeriod"/>
            </a:pPr>
            <a:r>
              <a:rPr lang="en-GB" b="1"/>
              <a:t>Example</a:t>
            </a:r>
            <a:r>
              <a:rPr lang="en-GB"/>
              <a:t>: Robert Sternberg’s research on </a:t>
            </a:r>
            <a:r>
              <a:rPr lang="en-GB" b="1"/>
              <a:t>practical intelligence</a:t>
            </a:r>
            <a:r>
              <a:rPr lang="en-GB"/>
              <a:t> and the </a:t>
            </a:r>
            <a:r>
              <a:rPr lang="en-GB" b="1"/>
              <a:t>triarchic theory of intelligence</a:t>
            </a:r>
            <a:r>
              <a:rPr lang="en-GB"/>
              <a:t> highlights that some cultures value street smarts, social adeptness, or community-oriented problem-solving as key components of intelligence. Standard IQ tests, however, focus primarily on abstract reasoning and academic skills.</a:t>
            </a:r>
          </a:p>
          <a:p>
            <a:pPr>
              <a:buFont typeface="+mj-lt"/>
              <a:buAutoNum type="arabicPeriod"/>
            </a:pPr>
            <a:r>
              <a:rPr lang="en-GB" b="1"/>
              <a:t>Method Bias</a:t>
            </a:r>
            <a:r>
              <a:rPr lang="en-GB"/>
              <a:t>: Method bias refers to differences in the way tests are administered or understood by individuals from different cultures. Factors such as the testing environment, the rapport between the examiner and the test-taker, or how instructions are interpreted can influence test performance.</a:t>
            </a:r>
          </a:p>
          <a:p>
            <a:pPr marL="742950" lvl="1" indent="-285750">
              <a:buFont typeface="+mj-lt"/>
              <a:buAutoNum type="arabicPeriod"/>
            </a:pPr>
            <a:r>
              <a:rPr lang="en-GB" b="1"/>
              <a:t>Testing conditions</a:t>
            </a:r>
            <a:r>
              <a:rPr lang="en-GB"/>
              <a:t>: The standardization of test conditions (e.g., timing, instructions, and social context) may not be equally suitable for all cultural groups. For instance, some cultures may emphasize collaborative problem-solving or oral communication, while intelligence tests often stress individual performance and written responses.</a:t>
            </a:r>
          </a:p>
          <a:p>
            <a:pPr marL="742950" lvl="1" indent="-285750">
              <a:buFont typeface="+mj-lt"/>
              <a:buAutoNum type="arabicPeriod"/>
            </a:pPr>
            <a:r>
              <a:rPr lang="en-GB" b="1"/>
              <a:t>Familiarity with the testing format</a:t>
            </a:r>
            <a:r>
              <a:rPr lang="en-GB"/>
              <a:t>: People who are more familiar with standardized testing formats or multiple-choice questions (common in many Western educational systems) may perform better, not necessarily because they are more intelligent, but because they are used to the format.</a:t>
            </a:r>
          </a:p>
          <a:p>
            <a:pPr>
              <a:buFont typeface="+mj-lt"/>
              <a:buAutoNum type="arabicPeriod"/>
            </a:pPr>
            <a:r>
              <a:rPr lang="en-GB" b="1"/>
              <a:t>Example</a:t>
            </a:r>
            <a:r>
              <a:rPr lang="en-GB"/>
              <a:t>: A child from a culture where learning occurs through storytelling or oral tradition might perform poorly on a test requiring quick written answers, even if they are very knowledgeable and intelligent.</a:t>
            </a:r>
          </a:p>
          <a:p>
            <a:pPr>
              <a:buFont typeface="+mj-lt"/>
              <a:buAutoNum type="arabicPeriod"/>
            </a:pPr>
            <a:r>
              <a:rPr lang="en-GB" b="1"/>
              <a:t>Predictive Bias</a:t>
            </a:r>
            <a:r>
              <a:rPr lang="en-GB"/>
              <a:t>: Predictive bias occurs when the test's scores do not predict outcomes (e.g., academic achievement or job performance) equally well for different cultural groups. Even if an intelligence test produces reliable scores, those scores may not hold the same meaning or predictive power for all groups.</a:t>
            </a:r>
          </a:p>
          <a:p>
            <a:pPr marL="742950" lvl="1" indent="-285750">
              <a:buFont typeface="+mj-lt"/>
              <a:buAutoNum type="arabicPeriod"/>
            </a:pPr>
            <a:r>
              <a:rPr lang="en-GB" b="1"/>
              <a:t>Different life experiences</a:t>
            </a:r>
            <a:r>
              <a:rPr lang="en-GB"/>
              <a:t>: A test that predicts academic success well for middle-class children in Western countries may not have the same predictive validity for children from disadvantaged or non-Western backgrounds, whose experiences and educational opportunities differ significantly.</a:t>
            </a:r>
          </a:p>
          <a:p>
            <a:pPr>
              <a:buFont typeface="+mj-lt"/>
              <a:buAutoNum type="arabicPeriod"/>
            </a:pPr>
            <a:r>
              <a:rPr lang="en-GB" b="1"/>
              <a:t>Example</a:t>
            </a:r>
            <a:r>
              <a:rPr lang="en-GB"/>
              <a:t>: Standardized IQ tests might predict school performance accurately in the U.S. public education system but may fail to predict how well children in rural or indigenous communities will perform in non-Western educational or real-life settings.</a:t>
            </a:r>
          </a:p>
          <a:p>
            <a:r>
              <a:rPr lang="en-GB" b="1"/>
              <a:t>Consequences of Cultural Bias in Intelligence Testing</a:t>
            </a:r>
          </a:p>
          <a:p>
            <a:pPr>
              <a:buFont typeface="+mj-lt"/>
              <a:buAutoNum type="arabicPeriod"/>
            </a:pPr>
            <a:r>
              <a:rPr lang="en-GB" b="1"/>
              <a:t>Misrepresentation of Cognitive Abilities</a:t>
            </a:r>
            <a:r>
              <a:rPr lang="en-GB"/>
              <a:t>: Cultural bias in tests can lead to the underestimation of the intellectual capabilities of individuals from certain cultural or linguistic backgrounds. This can result in lower scores that inaccurately reflect a person’s cognitive abilities, leading to misclassification or missed opportunities for educational and occupational advancement.</a:t>
            </a:r>
          </a:p>
          <a:p>
            <a:pPr>
              <a:buFont typeface="+mj-lt"/>
              <a:buAutoNum type="arabicPeriod"/>
            </a:pPr>
            <a:r>
              <a:rPr lang="en-GB" b="1"/>
              <a:t>Reinforcement of Stereotypes</a:t>
            </a:r>
            <a:r>
              <a:rPr lang="en-GB"/>
              <a:t>: Biased intelligence tests can reinforce harmful stereotypes about certain cultural groups, perpetuating the false belief that some groups are less intelligent than others. This can contribute to social inequalities and discrimination in education, employment, and other areas of life.</a:t>
            </a:r>
          </a:p>
          <a:p>
            <a:pPr>
              <a:buFont typeface="+mj-lt"/>
              <a:buAutoNum type="arabicPeriod"/>
            </a:pPr>
            <a:r>
              <a:rPr lang="en-GB" b="1"/>
              <a:t>Unequal Access to Resources</a:t>
            </a:r>
            <a:r>
              <a:rPr lang="en-GB"/>
              <a:t>: Many important decisions, such as placement in gifted programs, special education services, and college admissions, are based on intelligence test scores. If tests are biased, individuals from marginalized groups may be denied access to these opportunities, exacerbating existing social and economic inequalities.</a:t>
            </a:r>
          </a:p>
          <a:p>
            <a:pPr>
              <a:buFont typeface="+mj-lt"/>
              <a:buAutoNum type="arabicPeriod"/>
            </a:pPr>
            <a:r>
              <a:rPr lang="en-GB" b="1"/>
              <a:t>Lower Self-Esteem and Motivation</a:t>
            </a:r>
            <a:r>
              <a:rPr lang="en-GB"/>
              <a:t>: Individuals from cultural groups that perform poorly on biased tests may develop lower self-esteem and reduced motivation. They may internalize the idea that they are less capable, even though their lower scores are due to the test’s cultural bias rather than a true lack of intelligence.</a:t>
            </a:r>
          </a:p>
          <a:p>
            <a:r>
              <a:rPr lang="en-GB" b="1"/>
              <a:t>Strategies to Reduce Cultural Bias in Intelligence Testing</a:t>
            </a:r>
          </a:p>
          <a:p>
            <a:pPr>
              <a:buFont typeface="+mj-lt"/>
              <a:buAutoNum type="arabicPeriod"/>
            </a:pPr>
            <a:r>
              <a:rPr lang="en-GB" b="1"/>
              <a:t>Developing Culture-Fair Tests</a:t>
            </a:r>
            <a:r>
              <a:rPr lang="en-GB"/>
              <a:t>: Psychologists have made efforts to develop </a:t>
            </a:r>
            <a:r>
              <a:rPr lang="en-GB" b="1"/>
              <a:t>culture-fair</a:t>
            </a:r>
            <a:r>
              <a:rPr lang="en-GB"/>
              <a:t> or </a:t>
            </a:r>
            <a:r>
              <a:rPr lang="en-GB" b="1"/>
              <a:t>culture-reduced</a:t>
            </a:r>
            <a:r>
              <a:rPr lang="en-GB"/>
              <a:t> tests that minimize cultural and linguistic biases. These tests aim to assess intelligence in ways that do not rely on knowledge or skills specific to any particular culture. Examples include:</a:t>
            </a:r>
          </a:p>
          <a:p>
            <a:pPr marL="742950" lvl="1" indent="-285750">
              <a:buFont typeface="+mj-lt"/>
              <a:buAutoNum type="arabicPeriod"/>
            </a:pPr>
            <a:r>
              <a:rPr lang="en-GB" b="1"/>
              <a:t>Non-verbal tests</a:t>
            </a:r>
            <a:r>
              <a:rPr lang="en-GB"/>
              <a:t>: Tests like the </a:t>
            </a:r>
            <a:r>
              <a:rPr lang="en-GB" b="1"/>
              <a:t>Raven’s Progressive Matrices</a:t>
            </a:r>
            <a:r>
              <a:rPr lang="en-GB"/>
              <a:t> use abstract, non-verbal problem-solving tasks that minimize the influence of language or specific cultural knowledge.</a:t>
            </a:r>
          </a:p>
          <a:p>
            <a:pPr marL="742950" lvl="1" indent="-285750">
              <a:buFont typeface="+mj-lt"/>
              <a:buAutoNum type="arabicPeriod"/>
            </a:pPr>
            <a:r>
              <a:rPr lang="en-GB" b="1"/>
              <a:t>Culturally neutral tasks</a:t>
            </a:r>
            <a:r>
              <a:rPr lang="en-GB"/>
              <a:t>: Some tests are designed to focus on tasks that are less influenced by specific cultural experiences, such as pattern recognition or spatial reasoning.</a:t>
            </a:r>
          </a:p>
          <a:p>
            <a:pPr>
              <a:buFont typeface="+mj-lt"/>
              <a:buAutoNum type="arabicPeriod"/>
            </a:pPr>
            <a:r>
              <a:rPr lang="en-GB" b="1"/>
              <a:t>Culturally Adapted Tests</a:t>
            </a:r>
            <a:r>
              <a:rPr lang="en-GB"/>
              <a:t>: Another approach is to adapt existing intelligence tests for different cultural groups by modifying the content, format, or interpretation of test items to be more culturally relevant. This may involve translating the test into other languages, adjusting examples to reflect local customs, or developing culturally appropriate norms for comparison.</a:t>
            </a:r>
          </a:p>
          <a:p>
            <a:pPr>
              <a:buFont typeface="+mj-lt"/>
              <a:buAutoNum type="arabicPeriod"/>
            </a:pPr>
            <a:r>
              <a:rPr lang="en-GB" b="1"/>
              <a:t>Dynamic Testing</a:t>
            </a:r>
            <a:r>
              <a:rPr lang="en-GB"/>
              <a:t>: </a:t>
            </a:r>
            <a:r>
              <a:rPr lang="en-GB" b="1"/>
              <a:t>Dynamic assessment</a:t>
            </a:r>
            <a:r>
              <a:rPr lang="en-GB"/>
              <a:t> is an alternative approach that focuses on learning potential rather than static test performance. It assesses how well individuals can learn new information with guidance or feedback, which can be particularly helpful for individuals who come from educationally or culturally disadvantaged backgrounds.</a:t>
            </a:r>
          </a:p>
          <a:p>
            <a:pPr>
              <a:buFont typeface="+mj-lt"/>
              <a:buAutoNum type="arabicPeriod"/>
            </a:pPr>
            <a:r>
              <a:rPr lang="en-GB" b="1"/>
              <a:t>Inclusive Test Norms</a:t>
            </a:r>
            <a:r>
              <a:rPr lang="en-GB"/>
              <a:t>: Intelligence tests are often normed on populations from a specific cultural or demographic group, typically middle-class individuals from Western societies. To make tests more inclusive, researchers are working on developing norms that reflect the diversity of the populations being tested, taking into account factors like socioeconomic status, cultural background, and language.</a:t>
            </a:r>
          </a:p>
          <a:p>
            <a:pPr>
              <a:buFont typeface="+mj-lt"/>
              <a:buAutoNum type="arabicPeriod"/>
            </a:pPr>
            <a:r>
              <a:rPr lang="en-GB" b="1"/>
              <a:t>Cultural Sensitivity in Test Administration</a:t>
            </a:r>
            <a:r>
              <a:rPr lang="en-GB"/>
              <a:t>: Test administrators can minimize bias by being culturally sensitive and aware of the backgrounds of the test-takers. Providing clear, culturally appropriate instructions, allowing for questions about the test format, and ensuring that the testing environment is comfortable and familiar to all participants can help reduce the impact of cultural bias.</a:t>
            </a:r>
          </a:p>
          <a:p>
            <a:pPr>
              <a:buFont typeface="+mj-lt"/>
              <a:buAutoNum type="arabicPeriod"/>
            </a:pPr>
            <a:r>
              <a:rPr lang="en-GB" b="1"/>
              <a:t>Multiple Forms of Assessment</a:t>
            </a:r>
            <a:r>
              <a:rPr lang="en-GB"/>
              <a:t>: Instead of relying solely on standardized intelligence tests, educators and psychologists can use multiple forms of assessment to get a more comprehensive understanding of an individual’s cognitive abilities. This may include observations, interviews, and assessments that consider different aspects of intelligence, such as practical or social intelligence.</a:t>
            </a:r>
          </a:p>
          <a:p>
            <a:r>
              <a:rPr lang="en-GB" b="1"/>
              <a:t>Conclusion</a:t>
            </a:r>
          </a:p>
          <a:p>
            <a:r>
              <a:rPr lang="en-GB"/>
              <a:t>Cultural bias in intelligence testing poses significant challenges to fairness and accuracy. While intelligence tests can provide valuable insights into cognitive abilities, they can also perpetuate inequalities if they do not account for the diverse cultural, linguistic, and environmental backgrounds of test-takers. Reducing cultural bias in intelligence testing requires developing more inclusive tests, adapting existing measures, and considering multiple forms of assessment to capture a broader range of intellectual abilities across different cultural groups.</a:t>
            </a:r>
          </a:p>
          <a:p>
            <a:r>
              <a:rPr lang="en-GB"/>
              <a:t>4o</a:t>
            </a:r>
          </a:p>
          <a:p>
            <a:endParaRPr lang="en-GB"/>
          </a:p>
        </p:txBody>
      </p:sp>
      <p:sp>
        <p:nvSpPr>
          <p:cNvPr id="4" name="Slide Number Placeholder 3"/>
          <p:cNvSpPr>
            <a:spLocks noGrp="1"/>
          </p:cNvSpPr>
          <p:nvPr>
            <p:ph type="sldNum" sz="quarter" idx="5"/>
          </p:nvPr>
        </p:nvSpPr>
        <p:spPr/>
        <p:txBody>
          <a:bodyPr/>
          <a:lstStyle/>
          <a:p>
            <a:fld id="{FBD09565-4356-4795-A4B3-5DBB28A77290}" type="slidenum">
              <a:rPr lang="en-GB" smtClean="0"/>
              <a:t>10</a:t>
            </a:fld>
            <a:endParaRPr lang="en-GB"/>
          </a:p>
        </p:txBody>
      </p:sp>
    </p:spTree>
    <p:extLst>
      <p:ext uri="{BB962C8B-B14F-4D97-AF65-F5344CB8AC3E}">
        <p14:creationId xmlns:p14="http://schemas.microsoft.com/office/powerpoint/2010/main" val="20184350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CB54011-650A-43CF-B8E3-8976A8F1A58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11</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0233583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CCEA482C-C8E4-4AD3-9E29-D96F6A442F7F}"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p:spPr>
        <p:txBody>
          <a:bodyPr/>
          <a:lstStyle/>
          <a:p>
            <a:pPr eaLnBrk="1" hangingPunct="1"/>
            <a:r>
              <a:rPr lang="en-US" altLang="en-US">
                <a:latin typeface="Arial" panose="020B0604020202020204" pitchFamily="34" charset="0"/>
              </a:rPr>
              <a:t>C and B     A, A, B</a:t>
            </a:r>
          </a:p>
          <a:p>
            <a:pPr eaLnBrk="1" hangingPunct="1"/>
            <a:endParaRPr lang="en-US" altLang="en-US">
              <a:latin typeface="Arial" panose="020B0604020202020204" pitchFamily="34" charset="0"/>
            </a:endParaRPr>
          </a:p>
          <a:p>
            <a:pPr eaLnBrk="1" hangingPunct="1"/>
            <a:endParaRPr lang="en-US" altLang="en-US">
              <a:latin typeface="Arial" panose="020B0604020202020204" pitchFamily="34" charset="0"/>
            </a:endParaRPr>
          </a:p>
          <a:p>
            <a:pPr eaLnBrk="1" hangingPunct="1"/>
            <a:r>
              <a:rPr lang="en-GB" altLang="en-US">
                <a:latin typeface="Arial" panose="020B0604020202020204" pitchFamily="34" charset="0"/>
              </a:rPr>
              <a:t>The correct answer to this question is C, an Uncle Tom. Calling someone a Handkerchief Head is synonymous with someone calling a person an Uncle Tom, referencing the book 'Uncle Tom's Cabin.‘   The meaning of these two slang names is that they are referring to a black person that collaborates with white people to fit into the mainstream white culture, seeming subservient to white culture without fighting for the rights of black people.</a:t>
            </a: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Juneteenth Independence Day[1] or Freedom Day, is an American holiday that commemorates the June 19, 1865, announcement of the abolition of slavery in Texas, and more generally the emancipation of enslaved African Americans throughout the former Confederate States of America, outside Native American lands.  </a:t>
            </a:r>
            <a:endParaRPr lang="en-US" altLang="en-US">
              <a:latin typeface="Arial" panose="020B0604020202020204" pitchFamily="34" charset="0"/>
            </a:endParaRPr>
          </a:p>
        </p:txBody>
      </p:sp>
    </p:spTree>
    <p:extLst>
      <p:ext uri="{BB962C8B-B14F-4D97-AF65-F5344CB8AC3E}">
        <p14:creationId xmlns:p14="http://schemas.microsoft.com/office/powerpoint/2010/main" val="42827546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BF67CD4E-2CE4-4021-92E1-5EB2E669798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p:spPr>
        <p:txBody>
          <a:bodyPr/>
          <a:lstStyle/>
          <a:p>
            <a:r>
              <a:rPr lang="en-GB" b="1"/>
              <a:t>Culture-Specific IQ Tests</a:t>
            </a:r>
          </a:p>
          <a:p>
            <a:r>
              <a:rPr lang="en-GB"/>
              <a:t>Culture-specific IQ tests attempt to measure intelligence in ways that are more aligned with a particular group's cultural norms, values, and cognitive styles. They aim to reduce cultural bias by tailoring the content of the test to the culture being assessed. For example, a culture-specific test might use language, problem-solving tasks, or scenarios that are familiar to a particular ethnic or social group.</a:t>
            </a: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957735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E044B30-0DBB-42B8-A17A-278DC4902F5A}"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14</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p:spPr>
        <p:txBody>
          <a:bodyPr/>
          <a:lstStyle/>
          <a:p>
            <a:r>
              <a:rPr lang="en-GB"/>
              <a:t>The question of whether culture-specific IQ tests are valid depends on several factors:</a:t>
            </a:r>
          </a:p>
          <a:p>
            <a:pPr>
              <a:buFont typeface="+mj-lt"/>
              <a:buAutoNum type="arabicPeriod"/>
            </a:pPr>
            <a:r>
              <a:rPr lang="en-GB" b="1"/>
              <a:t>Internal Validity</a:t>
            </a:r>
            <a:r>
              <a:rPr lang="en-GB"/>
              <a:t>:</a:t>
            </a:r>
          </a:p>
          <a:p>
            <a:pPr marL="742950" lvl="1" indent="-285750">
              <a:buFont typeface="+mj-lt"/>
              <a:buAutoNum type="arabicPeriod"/>
            </a:pPr>
            <a:r>
              <a:rPr lang="en-GB"/>
              <a:t>A culture-specific IQ test should accurately measure what it claims to measure—intelligence—within the context of the culture for which it is designed. If it does, then the test can be considered valid within that cultural context.</a:t>
            </a:r>
          </a:p>
          <a:p>
            <a:pPr marL="742950" lvl="1" indent="-285750">
              <a:buFont typeface="+mj-lt"/>
              <a:buAutoNum type="arabicPeriod"/>
            </a:pPr>
            <a:r>
              <a:rPr lang="en-GB"/>
              <a:t>However, intelligence itself is a complex construct. What counts as "intelligence" can differ across cultures. Some cultures might emphasize abstract reasoning or verbal skills, while others might prioritize social, practical, or relational intelligence. If the test does not capture these dimensions accurately, it may not be valid even within its cultural context.</a:t>
            </a:r>
          </a:p>
          <a:p>
            <a:pPr>
              <a:buFont typeface="+mj-lt"/>
              <a:buAutoNum type="arabicPeriod"/>
            </a:pPr>
            <a:r>
              <a:rPr lang="en-GB" b="1"/>
              <a:t>Cross-Cultural Validity</a:t>
            </a:r>
            <a:r>
              <a:rPr lang="en-GB"/>
              <a:t>:</a:t>
            </a:r>
          </a:p>
          <a:p>
            <a:pPr marL="742950" lvl="1" indent="-285750">
              <a:buFont typeface="+mj-lt"/>
              <a:buAutoNum type="arabicPeriod"/>
            </a:pPr>
            <a:r>
              <a:rPr lang="en-GB"/>
              <a:t>While culture-specific IQ tests may be valid for the culture they target, they may lack cross-cultural validity, meaning they may not be applicable or comparable across different cultures. A test valid in one cultural context may not be valid in another, as the underlying assumptions about what constitutes intelligence may differ.</a:t>
            </a:r>
          </a:p>
          <a:p>
            <a:pPr marL="742950" lvl="1" indent="-285750">
              <a:buFont typeface="+mj-lt"/>
              <a:buAutoNum type="arabicPeriod"/>
            </a:pPr>
            <a:r>
              <a:rPr lang="en-GB"/>
              <a:t>For example, a test developed for a rural indigenous community that emphasizes practical knowledge of the environment may not be applicable to urban populations, and vice versa.</a:t>
            </a:r>
          </a:p>
          <a:p>
            <a:pPr>
              <a:buFont typeface="+mj-lt"/>
              <a:buAutoNum type="arabicPeriod"/>
            </a:pPr>
            <a:r>
              <a:rPr lang="en-GB" b="1"/>
              <a:t>Predictive Validity</a:t>
            </a:r>
            <a:r>
              <a:rPr lang="en-GB"/>
              <a:t>:</a:t>
            </a:r>
          </a:p>
          <a:p>
            <a:pPr marL="742950" lvl="1" indent="-285750">
              <a:buFont typeface="+mj-lt"/>
              <a:buAutoNum type="arabicPeriod"/>
            </a:pPr>
            <a:r>
              <a:rPr lang="en-GB"/>
              <a:t>IQ tests are often evaluated for their predictive validity, or how well they predict outcomes such as academic achievement, job performance, or social functioning. Culture-specific tests may be valid if they can accurately predict such outcomes within the cultural context for which they are designed.</a:t>
            </a:r>
          </a:p>
          <a:p>
            <a:pPr marL="742950" lvl="1" indent="-285750">
              <a:buFont typeface="+mj-lt"/>
              <a:buAutoNum type="arabicPeriod"/>
            </a:pPr>
            <a:r>
              <a:rPr lang="en-GB"/>
              <a:t>However, if the outcomes themselves are measured by culturally biased standards (e.g., Western education systems), the test may still fall short, as it may not account for culturally specific forms of intelligence.</a:t>
            </a: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881975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72CB316C-27BA-45B9-886D-D2B1D64F6B14}"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p:spPr>
        <p:txBody>
          <a:bodyPr/>
          <a:lstStyle/>
          <a:p>
            <a:r>
              <a:rPr lang="en-GB" b="1"/>
              <a:t>Challenges and Limitations</a:t>
            </a:r>
          </a:p>
          <a:p>
            <a:pPr>
              <a:buFont typeface="Arial" panose="020B0604020202020204" pitchFamily="34" charset="0"/>
              <a:buChar char="•"/>
            </a:pPr>
            <a:r>
              <a:rPr lang="en-GB" b="1"/>
              <a:t>Difficulty in Defining Intelligence Across Cultures</a:t>
            </a:r>
            <a:r>
              <a:rPr lang="en-GB"/>
              <a:t>: One major challenge is that intelligence is not universally defined. Different cultures prioritize different cognitive skills. For example, some indigenous cultures might value social intelligence, harmony with nature, or survival skills, while Western cultures might focus on analytical reasoning or academic knowledge.</a:t>
            </a:r>
          </a:p>
          <a:p>
            <a:pPr>
              <a:buFont typeface="Arial" panose="020B0604020202020204" pitchFamily="34" charset="0"/>
              <a:buChar char="•"/>
            </a:pPr>
            <a:r>
              <a:rPr lang="en-GB" b="1"/>
              <a:t>Generalizability</a:t>
            </a:r>
            <a:r>
              <a:rPr lang="en-GB"/>
              <a:t>: Culture-specific IQ tests are often not generalizable to broader populations. Their focus is on particular cultural environments, making them unsuitable for cross-cultural comparisons. This raises concerns about how to measure intelligence fairly on a global scale.</a:t>
            </a:r>
          </a:p>
          <a:p>
            <a:pPr>
              <a:buFont typeface="Arial" panose="020B0604020202020204" pitchFamily="34" charset="0"/>
              <a:buChar char="•"/>
            </a:pPr>
            <a:r>
              <a:rPr lang="en-GB" b="1"/>
              <a:t>Bias in Test Development</a:t>
            </a:r>
            <a:r>
              <a:rPr lang="en-GB"/>
              <a:t>: Even when developing culture-specific tests, there is a risk that the test creators' own cultural biases could influence the design of the test. Test-makers must be deeply familiar with the target culture to ensure that the test is truly reflective of that culture’s values and cognitive strengths.</a:t>
            </a:r>
          </a:p>
          <a:p>
            <a:r>
              <a:rPr lang="en-GB" b="1"/>
              <a:t>Alternatives to Culture-Specific IQ Tests</a:t>
            </a:r>
          </a:p>
          <a:p>
            <a:pPr>
              <a:buFont typeface="+mj-lt"/>
              <a:buAutoNum type="arabicPeriod"/>
            </a:pPr>
            <a:r>
              <a:rPr lang="en-GB" b="1"/>
              <a:t>Culture-Fair Tests</a:t>
            </a:r>
            <a:r>
              <a:rPr lang="en-GB"/>
              <a:t>: Some psychologists advocate for culture-fair or culture-reduced IQ tests, like Raven's Progressive Matrices, which are designed to minimize cultural and linguistic biases by focusing on non-verbal reasoning and abstract pattern recognition. While not entirely culture-free, these tests aim to be more equitable across different cultural groups.</a:t>
            </a:r>
          </a:p>
          <a:p>
            <a:pPr>
              <a:buFont typeface="+mj-lt"/>
              <a:buAutoNum type="arabicPeriod"/>
            </a:pPr>
            <a:r>
              <a:rPr lang="en-GB" b="1"/>
              <a:t>Dynamic Testing</a:t>
            </a:r>
            <a:r>
              <a:rPr lang="en-GB"/>
              <a:t>: This approach focuses on the process of learning and problem-solving, rather than static measures of intelligence. It can provide insight into a person’s potential to learn, rather than their pre-existing knowledge, which can be influenced by cultural factors.</a:t>
            </a:r>
          </a:p>
          <a:p>
            <a:pPr>
              <a:buFont typeface="+mj-lt"/>
              <a:buAutoNum type="arabicPeriod"/>
            </a:pPr>
            <a:r>
              <a:rPr lang="en-GB" b="1"/>
              <a:t>Multiple Intelligences</a:t>
            </a:r>
            <a:r>
              <a:rPr lang="en-GB"/>
              <a:t>: Howard Gardner's theory of multiple intelligences suggests that traditional IQ tests focus too narrowly on linguistic and logical-mathematical intelligence. He proposes that other types of intelligence, such as interpersonal, intrapersonal, and spatial intelligences, are equally important but often overlooked in standardized testing. This perspective encourages the development of assessments that capture a broader range of cognitive abilities across cultures.</a:t>
            </a:r>
          </a:p>
          <a:p>
            <a:r>
              <a:rPr lang="en-GB" b="1"/>
              <a:t>Conclusion</a:t>
            </a:r>
          </a:p>
          <a:p>
            <a:r>
              <a:rPr lang="en-GB"/>
              <a:t>Culture-specific IQ tests can be valid within the specific contexts for which they are designed, particularly when used to assess culturally relevant forms of intelligence. However, their lack of cross-cultural validity and the challenge of defining intelligence in universally applicable terms remain significant hurdles. Ultimately, the validity of these tests depends on how well they reflect the cultural norms, values, and cognitive abilities of the group being assessed, while recognizing that intelligence is a multifaceted and culturally influenced construct.</a:t>
            </a: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0012733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D3061587-B87F-4D07-B55C-CB58DF5FD021}"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16</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71495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AA4FBB9-C8D7-4387-AD90-769A7DA07121}"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B8E3E-5888-4B90-A5D1-09C2D3918F97}" type="slidenum">
              <a:rPr lang="en-GB" smtClean="0"/>
              <a:t>‹#›</a:t>
            </a:fld>
            <a:endParaRPr lang="en-GB"/>
          </a:p>
        </p:txBody>
      </p:sp>
    </p:spTree>
    <p:extLst>
      <p:ext uri="{BB962C8B-B14F-4D97-AF65-F5344CB8AC3E}">
        <p14:creationId xmlns:p14="http://schemas.microsoft.com/office/powerpoint/2010/main" val="936585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AA4FBB9-C8D7-4387-AD90-769A7DA07121}"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B8E3E-5888-4B90-A5D1-09C2D3918F97}" type="slidenum">
              <a:rPr lang="en-GB" smtClean="0"/>
              <a:t>‹#›</a:t>
            </a:fld>
            <a:endParaRPr lang="en-GB"/>
          </a:p>
        </p:txBody>
      </p:sp>
    </p:spTree>
    <p:extLst>
      <p:ext uri="{BB962C8B-B14F-4D97-AF65-F5344CB8AC3E}">
        <p14:creationId xmlns:p14="http://schemas.microsoft.com/office/powerpoint/2010/main" val="2833197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A4FBB9-C8D7-4387-AD90-769A7DA07121}"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B8E3E-5888-4B90-A5D1-09C2D3918F97}" type="slidenum">
              <a:rPr lang="en-GB" smtClean="0"/>
              <a:t>‹#›</a:t>
            </a:fld>
            <a:endParaRPr lang="en-GB"/>
          </a:p>
        </p:txBody>
      </p:sp>
    </p:spTree>
    <p:extLst>
      <p:ext uri="{BB962C8B-B14F-4D97-AF65-F5344CB8AC3E}">
        <p14:creationId xmlns:p14="http://schemas.microsoft.com/office/powerpoint/2010/main" val="1761051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AA4FBB9-C8D7-4387-AD90-769A7DA07121}" type="datetimeFigureOut">
              <a:rPr lang="en-GB" smtClean="0"/>
              <a:t>05/11/2024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B8E3E-5888-4B90-A5D1-09C2D3918F97}" type="slidenum">
              <a:rPr lang="en-GB" smtClean="0"/>
              <a:t>‹#›</a:t>
            </a:fld>
            <a:endParaRPr lang="en-GB"/>
          </a:p>
        </p:txBody>
      </p:sp>
    </p:spTree>
    <p:extLst>
      <p:ext uri="{BB962C8B-B14F-4D97-AF65-F5344CB8AC3E}">
        <p14:creationId xmlns:p14="http://schemas.microsoft.com/office/powerpoint/2010/main" val="1903028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AA4FBB9-C8D7-4387-AD90-769A7DA07121}" type="datetimeFigureOut">
              <a:rPr lang="en-GB" smtClean="0"/>
              <a:t>05/11/2024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EB8E3E-5888-4B90-A5D1-09C2D3918F97}" type="slidenum">
              <a:rPr lang="en-GB" smtClean="0"/>
              <a:t>‹#›</a:t>
            </a:fld>
            <a:endParaRPr lang="en-GB"/>
          </a:p>
        </p:txBody>
      </p:sp>
    </p:spTree>
    <p:extLst>
      <p:ext uri="{BB962C8B-B14F-4D97-AF65-F5344CB8AC3E}">
        <p14:creationId xmlns:p14="http://schemas.microsoft.com/office/powerpoint/2010/main" val="386053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AA4FBB9-C8D7-4387-AD90-769A7DA07121}" type="datetimeFigureOut">
              <a:rPr lang="en-GB" smtClean="0"/>
              <a:t>05/11/2024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EB8E3E-5888-4B90-A5D1-09C2D3918F97}" type="slidenum">
              <a:rPr lang="en-GB" smtClean="0"/>
              <a:t>‹#›</a:t>
            </a:fld>
            <a:endParaRPr lang="en-GB"/>
          </a:p>
        </p:txBody>
      </p:sp>
    </p:spTree>
    <p:extLst>
      <p:ext uri="{BB962C8B-B14F-4D97-AF65-F5344CB8AC3E}">
        <p14:creationId xmlns:p14="http://schemas.microsoft.com/office/powerpoint/2010/main" val="2527911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A4FBB9-C8D7-4387-AD90-769A7DA07121}" type="datetimeFigureOut">
              <a:rPr lang="en-GB" smtClean="0"/>
              <a:t>05/11/2024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EB8E3E-5888-4B90-A5D1-09C2D3918F97}" type="slidenum">
              <a:rPr lang="en-GB" smtClean="0"/>
              <a:t>‹#›</a:t>
            </a:fld>
            <a:endParaRPr lang="en-GB"/>
          </a:p>
        </p:txBody>
      </p:sp>
    </p:spTree>
    <p:extLst>
      <p:ext uri="{BB962C8B-B14F-4D97-AF65-F5344CB8AC3E}">
        <p14:creationId xmlns:p14="http://schemas.microsoft.com/office/powerpoint/2010/main" val="900992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AA4FBB9-C8D7-4387-AD90-769A7DA07121}" type="datetimeFigureOut">
              <a:rPr lang="en-GB" smtClean="0"/>
              <a:t>05/11/2024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B8E3E-5888-4B90-A5D1-09C2D3918F97}" type="slidenum">
              <a:rPr lang="en-GB" smtClean="0"/>
              <a:t>‹#›</a:t>
            </a:fld>
            <a:endParaRPr lang="en-GB"/>
          </a:p>
        </p:txBody>
      </p:sp>
    </p:spTree>
    <p:extLst>
      <p:ext uri="{BB962C8B-B14F-4D97-AF65-F5344CB8AC3E}">
        <p14:creationId xmlns:p14="http://schemas.microsoft.com/office/powerpoint/2010/main" val="481738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AA4FBB9-C8D7-4387-AD90-769A7DA07121}" type="datetimeFigureOut">
              <a:rPr lang="en-GB" smtClean="0"/>
              <a:t>05/11/2024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B8E3E-5888-4B90-A5D1-09C2D3918F97}" type="slidenum">
              <a:rPr lang="en-GB" smtClean="0"/>
              <a:t>‹#›</a:t>
            </a:fld>
            <a:endParaRPr lang="en-GB"/>
          </a:p>
        </p:txBody>
      </p:sp>
    </p:spTree>
    <p:extLst>
      <p:ext uri="{BB962C8B-B14F-4D97-AF65-F5344CB8AC3E}">
        <p14:creationId xmlns:p14="http://schemas.microsoft.com/office/powerpoint/2010/main" val="3502604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AA4FBB9-C8D7-4387-AD90-769A7DA07121}"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B8E3E-5888-4B90-A5D1-09C2D3918F97}" type="slidenum">
              <a:rPr lang="en-GB" smtClean="0"/>
              <a:t>‹#›</a:t>
            </a:fld>
            <a:endParaRPr lang="en-GB"/>
          </a:p>
        </p:txBody>
      </p:sp>
    </p:spTree>
    <p:extLst>
      <p:ext uri="{BB962C8B-B14F-4D97-AF65-F5344CB8AC3E}">
        <p14:creationId xmlns:p14="http://schemas.microsoft.com/office/powerpoint/2010/main" val="390533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AA4FBB9-C8D7-4387-AD90-769A7DA07121}"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B8E3E-5888-4B90-A5D1-09C2D3918F97}" type="slidenum">
              <a:rPr lang="en-GB" smtClean="0"/>
              <a:t>‹#›</a:t>
            </a:fld>
            <a:endParaRPr lang="en-GB"/>
          </a:p>
        </p:txBody>
      </p:sp>
    </p:spTree>
    <p:extLst>
      <p:ext uri="{BB962C8B-B14F-4D97-AF65-F5344CB8AC3E}">
        <p14:creationId xmlns:p14="http://schemas.microsoft.com/office/powerpoint/2010/main" val="14724567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1B47975-6E1D-4D05-9391-33B51D710BDA}"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5C5ABF-856B-4A43-B30B-87E9895000CE}" type="slidenum">
              <a:rPr lang="en-GB" smtClean="0"/>
              <a:t>‹#›</a:t>
            </a:fld>
            <a:endParaRPr lang="en-GB"/>
          </a:p>
        </p:txBody>
      </p:sp>
    </p:spTree>
    <p:extLst>
      <p:ext uri="{BB962C8B-B14F-4D97-AF65-F5344CB8AC3E}">
        <p14:creationId xmlns:p14="http://schemas.microsoft.com/office/powerpoint/2010/main" val="38704055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B47975-6E1D-4D05-9391-33B51D710BDA}"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5C5ABF-856B-4A43-B30B-87E9895000CE}" type="slidenum">
              <a:rPr lang="en-GB" smtClean="0"/>
              <a:t>‹#›</a:t>
            </a:fld>
            <a:endParaRPr lang="en-GB"/>
          </a:p>
        </p:txBody>
      </p:sp>
    </p:spTree>
    <p:extLst>
      <p:ext uri="{BB962C8B-B14F-4D97-AF65-F5344CB8AC3E}">
        <p14:creationId xmlns:p14="http://schemas.microsoft.com/office/powerpoint/2010/main" val="30370024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1B47975-6E1D-4D05-9391-33B51D710BDA}"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5C5ABF-856B-4A43-B30B-87E9895000CE}" type="slidenum">
              <a:rPr lang="en-GB" smtClean="0"/>
              <a:t>‹#›</a:t>
            </a:fld>
            <a:endParaRPr lang="en-GB"/>
          </a:p>
        </p:txBody>
      </p:sp>
    </p:spTree>
    <p:extLst>
      <p:ext uri="{BB962C8B-B14F-4D97-AF65-F5344CB8AC3E}">
        <p14:creationId xmlns:p14="http://schemas.microsoft.com/office/powerpoint/2010/main" val="1784006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1B47975-6E1D-4D05-9391-33B51D710BDA}" type="datetimeFigureOut">
              <a:rPr lang="en-GB" smtClean="0"/>
              <a:t>05/11/2024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5C5ABF-856B-4A43-B30B-87E9895000CE}" type="slidenum">
              <a:rPr lang="en-GB" smtClean="0"/>
              <a:t>‹#›</a:t>
            </a:fld>
            <a:endParaRPr lang="en-GB"/>
          </a:p>
        </p:txBody>
      </p:sp>
    </p:spTree>
    <p:extLst>
      <p:ext uri="{BB962C8B-B14F-4D97-AF65-F5344CB8AC3E}">
        <p14:creationId xmlns:p14="http://schemas.microsoft.com/office/powerpoint/2010/main" val="26589470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1B47975-6E1D-4D05-9391-33B51D710BDA}" type="datetimeFigureOut">
              <a:rPr lang="en-GB" smtClean="0"/>
              <a:t>05/11/2024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5C5ABF-856B-4A43-B30B-87E9895000CE}" type="slidenum">
              <a:rPr lang="en-GB" smtClean="0"/>
              <a:t>‹#›</a:t>
            </a:fld>
            <a:endParaRPr lang="en-GB"/>
          </a:p>
        </p:txBody>
      </p:sp>
    </p:spTree>
    <p:extLst>
      <p:ext uri="{BB962C8B-B14F-4D97-AF65-F5344CB8AC3E}">
        <p14:creationId xmlns:p14="http://schemas.microsoft.com/office/powerpoint/2010/main" val="10254287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1B47975-6E1D-4D05-9391-33B51D710BDA}" type="datetimeFigureOut">
              <a:rPr lang="en-GB" smtClean="0"/>
              <a:t>05/11/2024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5C5ABF-856B-4A43-B30B-87E9895000CE}" type="slidenum">
              <a:rPr lang="en-GB" smtClean="0"/>
              <a:t>‹#›</a:t>
            </a:fld>
            <a:endParaRPr lang="en-GB"/>
          </a:p>
        </p:txBody>
      </p:sp>
    </p:spTree>
    <p:extLst>
      <p:ext uri="{BB962C8B-B14F-4D97-AF65-F5344CB8AC3E}">
        <p14:creationId xmlns:p14="http://schemas.microsoft.com/office/powerpoint/2010/main" val="24720173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B47975-6E1D-4D05-9391-33B51D710BDA}" type="datetimeFigureOut">
              <a:rPr lang="en-GB" smtClean="0"/>
              <a:t>05/11/2024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5C5ABF-856B-4A43-B30B-87E9895000CE}" type="slidenum">
              <a:rPr lang="en-GB" smtClean="0"/>
              <a:t>‹#›</a:t>
            </a:fld>
            <a:endParaRPr lang="en-GB"/>
          </a:p>
        </p:txBody>
      </p:sp>
    </p:spTree>
    <p:extLst>
      <p:ext uri="{BB962C8B-B14F-4D97-AF65-F5344CB8AC3E}">
        <p14:creationId xmlns:p14="http://schemas.microsoft.com/office/powerpoint/2010/main" val="39174381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1B47975-6E1D-4D05-9391-33B51D710BDA}" type="datetimeFigureOut">
              <a:rPr lang="en-GB" smtClean="0"/>
              <a:t>05/11/2024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5C5ABF-856B-4A43-B30B-87E9895000CE}" type="slidenum">
              <a:rPr lang="en-GB" smtClean="0"/>
              <a:t>‹#›</a:t>
            </a:fld>
            <a:endParaRPr lang="en-GB"/>
          </a:p>
        </p:txBody>
      </p:sp>
    </p:spTree>
    <p:extLst>
      <p:ext uri="{BB962C8B-B14F-4D97-AF65-F5344CB8AC3E}">
        <p14:creationId xmlns:p14="http://schemas.microsoft.com/office/powerpoint/2010/main" val="11462099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1B47975-6E1D-4D05-9391-33B51D710BDA}" type="datetimeFigureOut">
              <a:rPr lang="en-GB" smtClean="0"/>
              <a:t>05/11/2024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5C5ABF-856B-4A43-B30B-87E9895000CE}" type="slidenum">
              <a:rPr lang="en-GB" smtClean="0"/>
              <a:t>‹#›</a:t>
            </a:fld>
            <a:endParaRPr lang="en-GB"/>
          </a:p>
        </p:txBody>
      </p:sp>
    </p:spTree>
    <p:extLst>
      <p:ext uri="{BB962C8B-B14F-4D97-AF65-F5344CB8AC3E}">
        <p14:creationId xmlns:p14="http://schemas.microsoft.com/office/powerpoint/2010/main" val="19607209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B47975-6E1D-4D05-9391-33B51D710BDA}"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5C5ABF-856B-4A43-B30B-87E9895000CE}" type="slidenum">
              <a:rPr lang="en-GB" smtClean="0"/>
              <a:t>‹#›</a:t>
            </a:fld>
            <a:endParaRPr lang="en-GB"/>
          </a:p>
        </p:txBody>
      </p:sp>
    </p:spTree>
    <p:extLst>
      <p:ext uri="{BB962C8B-B14F-4D97-AF65-F5344CB8AC3E}">
        <p14:creationId xmlns:p14="http://schemas.microsoft.com/office/powerpoint/2010/main" val="17944003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B47975-6E1D-4D05-9391-33B51D710BDA}"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5C5ABF-856B-4A43-B30B-87E9895000CE}" type="slidenum">
              <a:rPr lang="en-GB" smtClean="0"/>
              <a:t>‹#›</a:t>
            </a:fld>
            <a:endParaRPr lang="en-GB"/>
          </a:p>
        </p:txBody>
      </p:sp>
    </p:spTree>
    <p:extLst>
      <p:ext uri="{BB962C8B-B14F-4D97-AF65-F5344CB8AC3E}">
        <p14:creationId xmlns:p14="http://schemas.microsoft.com/office/powerpoint/2010/main" val="1910761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700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A4FBB9-C8D7-4387-AD90-769A7DA07121}" type="datetimeFigureOut">
              <a:rPr lang="en-GB" smtClean="0"/>
              <a:t>05/11/2024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EB8E3E-5888-4B90-A5D1-09C2D3918F97}" type="slidenum">
              <a:rPr lang="en-GB" smtClean="0"/>
              <a:t>‹#›</a:t>
            </a:fld>
            <a:endParaRPr lang="en-GB"/>
          </a:p>
        </p:txBody>
      </p:sp>
    </p:spTree>
    <p:extLst>
      <p:ext uri="{BB962C8B-B14F-4D97-AF65-F5344CB8AC3E}">
        <p14:creationId xmlns:p14="http://schemas.microsoft.com/office/powerpoint/2010/main" val="11316644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B47975-6E1D-4D05-9391-33B51D710BDA}" type="datetimeFigureOut">
              <a:rPr lang="en-GB" smtClean="0"/>
              <a:t>05/11/2024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5C5ABF-856B-4A43-B30B-87E9895000CE}" type="slidenum">
              <a:rPr lang="en-GB" smtClean="0"/>
              <a:t>‹#›</a:t>
            </a:fld>
            <a:endParaRPr lang="en-GB"/>
          </a:p>
        </p:txBody>
      </p:sp>
    </p:spTree>
    <p:extLst>
      <p:ext uri="{BB962C8B-B14F-4D97-AF65-F5344CB8AC3E}">
        <p14:creationId xmlns:p14="http://schemas.microsoft.com/office/powerpoint/2010/main" val="17360484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diagramData" Target="../diagrams/data5.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microsoft.com/office/2007/relationships/diagramDrawing" Target="../diagrams/drawing5.xml"/><Relationship Id="rId2" Type="http://schemas.openxmlformats.org/officeDocument/2006/relationships/notesSlide" Target="../notesSlides/notesSlide2.xml"/><Relationship Id="rId16" Type="http://schemas.openxmlformats.org/officeDocument/2006/relationships/diagramColors" Target="../diagrams/colors5.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diagramQuickStyle" Target="../diagrams/quickStyle5.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diagramLayout" Target="../diagrams/layout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IyT2AlzzzQ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8511" y="1592317"/>
            <a:ext cx="11057106" cy="3462666"/>
          </a:xfrm>
          <a:solidFill>
            <a:schemeClr val="accent1">
              <a:lumMod val="20000"/>
              <a:lumOff val="80000"/>
            </a:schemeClr>
          </a:solidFill>
        </p:spPr>
        <p:txBody>
          <a:bodyPr>
            <a:noAutofit/>
          </a:bodyPr>
          <a:lstStyle/>
          <a:p>
            <a:br>
              <a:rPr lang="en-GB" sz="7200"/>
            </a:br>
            <a:r>
              <a:rPr lang="en-GB" sz="6600"/>
              <a:t>L5 Intelligence testing  </a:t>
            </a:r>
            <a:br>
              <a:rPr lang="en-GB" sz="6600"/>
            </a:br>
            <a:br>
              <a:rPr lang="en-GB" sz="3200"/>
            </a:br>
            <a:r>
              <a:rPr lang="en-GB" sz="3200"/>
              <a:t>Validity and the Nature, Nurture debate</a:t>
            </a:r>
          </a:p>
        </p:txBody>
      </p:sp>
      <p:sp>
        <p:nvSpPr>
          <p:cNvPr id="3" name="Subtitle 2"/>
          <p:cNvSpPr>
            <a:spLocks noGrp="1"/>
          </p:cNvSpPr>
          <p:nvPr>
            <p:ph type="subTitle" idx="1"/>
          </p:nvPr>
        </p:nvSpPr>
        <p:spPr>
          <a:xfrm>
            <a:off x="4677103" y="5809211"/>
            <a:ext cx="9144000" cy="1655762"/>
          </a:xfrm>
        </p:spPr>
        <p:txBody>
          <a:bodyPr>
            <a:normAutofit/>
          </a:bodyPr>
          <a:lstStyle/>
          <a:p>
            <a:r>
              <a:rPr lang="en-GB" sz="2800"/>
              <a:t>Dr Charlotte Greenway </a:t>
            </a:r>
          </a:p>
        </p:txBody>
      </p:sp>
    </p:spTree>
    <p:extLst>
      <p:ext uri="{BB962C8B-B14F-4D97-AF65-F5344CB8AC3E}">
        <p14:creationId xmlns:p14="http://schemas.microsoft.com/office/powerpoint/2010/main" val="2175770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054509" y="130289"/>
            <a:ext cx="2573594" cy="991727"/>
          </a:xfrm>
          <a:solidFill>
            <a:schemeClr val="tx2"/>
          </a:solidFill>
        </p:spPr>
        <p:txBody>
          <a:bodyPr/>
          <a:lstStyle/>
          <a:p>
            <a:r>
              <a:rPr lang="en-GB">
                <a:solidFill>
                  <a:schemeClr val="bg1"/>
                </a:solidFill>
              </a:rPr>
              <a:t>Reliability </a:t>
            </a:r>
          </a:p>
        </p:txBody>
      </p:sp>
      <p:graphicFrame>
        <p:nvGraphicFramePr>
          <p:cNvPr id="10" name="Diagram 9"/>
          <p:cNvGraphicFramePr/>
          <p:nvPr>
            <p:extLst>
              <p:ext uri="{D42A27DB-BD31-4B8C-83A1-F6EECF244321}">
                <p14:modId xmlns:p14="http://schemas.microsoft.com/office/powerpoint/2010/main" val="1356566794"/>
              </p:ext>
            </p:extLst>
          </p:nvPr>
        </p:nvGraphicFramePr>
        <p:xfrm>
          <a:off x="98322" y="1248236"/>
          <a:ext cx="8868697" cy="30291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Diagram 11"/>
          <p:cNvGraphicFramePr/>
          <p:nvPr>
            <p:extLst>
              <p:ext uri="{D42A27DB-BD31-4B8C-83A1-F6EECF244321}">
                <p14:modId xmlns:p14="http://schemas.microsoft.com/office/powerpoint/2010/main" val="2247193408"/>
              </p:ext>
            </p:extLst>
          </p:nvPr>
        </p:nvGraphicFramePr>
        <p:xfrm>
          <a:off x="5941757" y="3889687"/>
          <a:ext cx="5853880" cy="376261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3" name="Picture 12"/>
          <p:cNvPicPr>
            <a:picLocks noChangeAspect="1"/>
          </p:cNvPicPr>
          <p:nvPr/>
        </p:nvPicPr>
        <p:blipFill>
          <a:blip r:embed="rId13"/>
          <a:stretch>
            <a:fillRect/>
          </a:stretch>
        </p:blipFill>
        <p:spPr>
          <a:xfrm>
            <a:off x="766915" y="4529805"/>
            <a:ext cx="3765755" cy="2146245"/>
          </a:xfrm>
          <a:prstGeom prst="rect">
            <a:avLst/>
          </a:prstGeom>
        </p:spPr>
      </p:pic>
      <p:pic>
        <p:nvPicPr>
          <p:cNvPr id="14" name="Picture 13"/>
          <p:cNvPicPr>
            <a:picLocks noChangeAspect="1"/>
          </p:cNvPicPr>
          <p:nvPr/>
        </p:nvPicPr>
        <p:blipFill>
          <a:blip r:embed="rId14"/>
          <a:stretch>
            <a:fillRect/>
          </a:stretch>
        </p:blipFill>
        <p:spPr>
          <a:xfrm>
            <a:off x="8967019" y="361489"/>
            <a:ext cx="2772543" cy="2772543"/>
          </a:xfrm>
          <a:prstGeom prst="rect">
            <a:avLst/>
          </a:prstGeom>
        </p:spPr>
      </p:pic>
    </p:spTree>
    <p:extLst>
      <p:ext uri="{BB962C8B-B14F-4D97-AF65-F5344CB8AC3E}">
        <p14:creationId xmlns:p14="http://schemas.microsoft.com/office/powerpoint/2010/main" val="1012196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084931"/>
          </a:xfrm>
          <a:solidFill>
            <a:schemeClr val="accent1">
              <a:lumMod val="50000"/>
            </a:schemeClr>
          </a:solidFill>
        </p:spPr>
        <p:txBody>
          <a:bodyPr/>
          <a:lstStyle/>
          <a:p>
            <a:pPr algn="ctr"/>
            <a:r>
              <a:rPr lang="en-GB">
                <a:solidFill>
                  <a:schemeClr val="bg1"/>
                </a:solidFill>
              </a:rPr>
              <a:t>Validity Issues: Intelligence Tests</a:t>
            </a:r>
          </a:p>
        </p:txBody>
      </p:sp>
      <p:graphicFrame>
        <p:nvGraphicFramePr>
          <p:cNvPr id="8" name="Diagram 7"/>
          <p:cNvGraphicFramePr/>
          <p:nvPr>
            <p:extLst>
              <p:ext uri="{D42A27DB-BD31-4B8C-83A1-F6EECF244321}">
                <p14:modId xmlns:p14="http://schemas.microsoft.com/office/powerpoint/2010/main" val="632031679"/>
              </p:ext>
            </p:extLst>
          </p:nvPr>
        </p:nvGraphicFramePr>
        <p:xfrm>
          <a:off x="117987" y="1376517"/>
          <a:ext cx="5329084" cy="28744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544027816"/>
              </p:ext>
            </p:extLst>
          </p:nvPr>
        </p:nvGraphicFramePr>
        <p:xfrm>
          <a:off x="4100052" y="1480838"/>
          <a:ext cx="11110452" cy="37990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p:cNvGraphicFramePr/>
          <p:nvPr>
            <p:extLst>
              <p:ext uri="{D42A27DB-BD31-4B8C-83A1-F6EECF244321}">
                <p14:modId xmlns:p14="http://schemas.microsoft.com/office/powerpoint/2010/main" val="3068762171"/>
              </p:ext>
            </p:extLst>
          </p:nvPr>
        </p:nvGraphicFramePr>
        <p:xfrm>
          <a:off x="2178121" y="4250080"/>
          <a:ext cx="8065213" cy="250267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408864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587101342"/>
              </p:ext>
            </p:extLst>
          </p:nvPr>
        </p:nvGraphicFramePr>
        <p:xfrm>
          <a:off x="441790" y="770561"/>
          <a:ext cx="11126912" cy="55274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5733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63539" y="289228"/>
            <a:ext cx="10515600" cy="701731"/>
          </a:xfrm>
          <a:prstGeom prst="rect">
            <a:avLst/>
          </a:prstGeom>
          <a:solidFill>
            <a:schemeClr val="tx2"/>
          </a:solidFill>
        </p:spPr>
        <p:txBody>
          <a:bodyPr wrap="square">
            <a:spAutoFit/>
          </a:bodyPr>
          <a:lstStyle/>
          <a:p>
            <a:pPr algn="ctr"/>
            <a:r>
              <a:rPr lang="en-US" altLang="en-US">
                <a:solidFill>
                  <a:schemeClr val="bg1"/>
                </a:solidFill>
              </a:rPr>
              <a:t>The Flynn Effect </a:t>
            </a:r>
            <a:r>
              <a:rPr lang="en-US" altLang="en-US" sz="3600">
                <a:solidFill>
                  <a:schemeClr val="bg1"/>
                </a:solidFill>
              </a:rPr>
              <a:t>(1995) </a:t>
            </a:r>
            <a:endParaRPr lang="en-GB" sz="3600">
              <a:solidFill>
                <a:schemeClr val="bg1"/>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898063028"/>
              </p:ext>
            </p:extLst>
          </p:nvPr>
        </p:nvGraphicFramePr>
        <p:xfrm>
          <a:off x="359596" y="2154398"/>
          <a:ext cx="11353800" cy="4616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3687200" y="1119883"/>
            <a:ext cx="4243965" cy="3693195"/>
          </a:xfrm>
          <a:prstGeom prst="rect">
            <a:avLst/>
          </a:prstGeom>
        </p:spPr>
      </p:pic>
    </p:spTree>
    <p:extLst>
      <p:ext uri="{BB962C8B-B14F-4D97-AF65-F5344CB8AC3E}">
        <p14:creationId xmlns:p14="http://schemas.microsoft.com/office/powerpoint/2010/main" val="3725511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350" y="9373"/>
            <a:ext cx="10515600" cy="993518"/>
          </a:xfrm>
          <a:solidFill>
            <a:schemeClr val="accent1">
              <a:lumMod val="50000"/>
            </a:schemeClr>
          </a:solidFill>
        </p:spPr>
        <p:txBody>
          <a:bodyPr/>
          <a:lstStyle/>
          <a:p>
            <a:pPr algn="ctr"/>
            <a:r>
              <a:rPr lang="en-GB">
                <a:solidFill>
                  <a:schemeClr val="bg1"/>
                </a:solidFill>
              </a:rPr>
              <a:t>Explanations for the Flynn effect </a:t>
            </a:r>
          </a:p>
        </p:txBody>
      </p:sp>
      <p:sp>
        <p:nvSpPr>
          <p:cNvPr id="3" name="Content Placeholder 2"/>
          <p:cNvSpPr>
            <a:spLocks noGrp="1"/>
          </p:cNvSpPr>
          <p:nvPr>
            <p:ph idx="1"/>
          </p:nvPr>
        </p:nvSpPr>
        <p:spPr>
          <a:xfrm>
            <a:off x="108155" y="1002890"/>
            <a:ext cx="12005187" cy="5855110"/>
          </a:xfrm>
          <a:solidFill>
            <a:schemeClr val="accent1">
              <a:lumMod val="20000"/>
              <a:lumOff val="80000"/>
            </a:schemeClr>
          </a:solidFill>
        </p:spPr>
        <p:txBody>
          <a:bodyPr>
            <a:normAutofit fontScale="85000" lnSpcReduction="20000"/>
          </a:bodyPr>
          <a:lstStyle/>
          <a:p>
            <a:pPr marL="0" indent="0">
              <a:buNone/>
            </a:pPr>
            <a:endParaRPr lang="en-GB" sz="1300"/>
          </a:p>
          <a:p>
            <a:pPr marL="0" indent="0">
              <a:buNone/>
            </a:pPr>
            <a:r>
              <a:rPr lang="en-GB"/>
              <a:t>Length of schooling -  Children attend school for more years than their parents and their grandparents did.</a:t>
            </a:r>
          </a:p>
          <a:p>
            <a:pPr marL="0" indent="0">
              <a:buNone/>
            </a:pPr>
            <a:endParaRPr lang="en-GB"/>
          </a:p>
          <a:p>
            <a:pPr marL="0" indent="0">
              <a:buNone/>
            </a:pPr>
            <a:r>
              <a:rPr lang="en-GB"/>
              <a:t>Test-taking sophistication -  Is there a culture, or knowledge of taking IQ tests in modern life, hat wasn’t around when intelligence tests were first introduced?  Also, teaching today is geared around </a:t>
            </a:r>
            <a:r>
              <a:rPr lang="en-GB" err="1"/>
              <a:t>acheivement</a:t>
            </a:r>
            <a:r>
              <a:rPr lang="en-GB"/>
              <a:t> tests. </a:t>
            </a:r>
          </a:p>
          <a:p>
            <a:pPr marL="0" indent="0">
              <a:buNone/>
            </a:pPr>
            <a:endParaRPr lang="en-GB"/>
          </a:p>
          <a:p>
            <a:pPr marL="0" indent="0">
              <a:buNone/>
            </a:pPr>
            <a:r>
              <a:rPr lang="en-GB"/>
              <a:t>Child-rearing practices and Head Start  - Sesame street – educational TV. Today parents are more interested in their child’s dev and abilities  - doing more to develop it (toys, TV etc.) Head-start –give poorest families a head start to break the cycle of poverty and narrow he gap. </a:t>
            </a:r>
          </a:p>
          <a:p>
            <a:pPr marL="0" indent="0">
              <a:buNone/>
            </a:pPr>
            <a:endParaRPr lang="en-GB"/>
          </a:p>
          <a:p>
            <a:pPr marL="0" indent="0">
              <a:buNone/>
            </a:pPr>
            <a:r>
              <a:rPr lang="en-GB"/>
              <a:t>The cultural and technological age  - Exposure to visual media. Children are now learning from this – not just in a traditional classroom setting (improvements in fluid intelligence - to think logically and solve problems in novel situations, independent of acquired knowledge.)  </a:t>
            </a:r>
          </a:p>
          <a:p>
            <a:pPr marL="0" indent="0">
              <a:buNone/>
            </a:pPr>
            <a:endParaRPr lang="en-GB"/>
          </a:p>
          <a:p>
            <a:pPr marL="0" indent="0">
              <a:buNone/>
            </a:pPr>
            <a:r>
              <a:rPr lang="en-GB"/>
              <a:t>Nutrition improvements – increase in height (1.2cm per decade) and brain size – consumption of dairy, fruit, veg and fish  products </a:t>
            </a:r>
          </a:p>
        </p:txBody>
      </p:sp>
    </p:spTree>
    <p:extLst>
      <p:ext uri="{BB962C8B-B14F-4D97-AF65-F5344CB8AC3E}">
        <p14:creationId xmlns:p14="http://schemas.microsoft.com/office/powerpoint/2010/main" val="2611020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a:solidFill>
                  <a:schemeClr val="bg1"/>
                </a:solidFill>
              </a:rPr>
              <a:t>The nature versus nurture debate</a:t>
            </a:r>
          </a:p>
        </p:txBody>
      </p:sp>
      <p:sp>
        <p:nvSpPr>
          <p:cNvPr id="3" name="Content Placeholder 2"/>
          <p:cNvSpPr>
            <a:spLocks noGrp="1"/>
          </p:cNvSpPr>
          <p:nvPr>
            <p:ph idx="1"/>
          </p:nvPr>
        </p:nvSpPr>
        <p:spPr>
          <a:xfrm>
            <a:off x="838200" y="2287741"/>
            <a:ext cx="10515600" cy="3837756"/>
          </a:xfrm>
        </p:spPr>
        <p:txBody>
          <a:bodyPr>
            <a:normAutofit lnSpcReduction="10000"/>
          </a:bodyPr>
          <a:lstStyle/>
          <a:p>
            <a:r>
              <a:rPr lang="en-GB"/>
              <a:t>Galton (1865) suggested that children inherit their intelligence from their parents </a:t>
            </a:r>
          </a:p>
          <a:p>
            <a:endParaRPr lang="en-GB"/>
          </a:p>
          <a:p>
            <a:r>
              <a:rPr lang="en-GB" err="1"/>
              <a:t>Plomin</a:t>
            </a:r>
            <a:r>
              <a:rPr lang="en-GB"/>
              <a:t> (2000) – genetic heritability = </a:t>
            </a:r>
            <a:r>
              <a:rPr lang="en-GB" i="1"/>
              <a:t>h</a:t>
            </a:r>
            <a:r>
              <a:rPr lang="en-GB" sz="1600" i="1"/>
              <a:t>2</a:t>
            </a:r>
          </a:p>
          <a:p>
            <a:r>
              <a:rPr lang="en-GB" err="1"/>
              <a:t>Plomin</a:t>
            </a:r>
            <a:r>
              <a:rPr lang="en-GB"/>
              <a:t> (2004) - a</a:t>
            </a:r>
            <a:r>
              <a:rPr lang="en-GB" sz="2800"/>
              <a:t>ssessing the influence of shared genes</a:t>
            </a:r>
          </a:p>
          <a:p>
            <a:pPr lvl="1"/>
            <a:r>
              <a:rPr lang="en-GB"/>
              <a:t>Family studies</a:t>
            </a:r>
          </a:p>
          <a:p>
            <a:pPr lvl="1"/>
            <a:r>
              <a:rPr lang="en-GB"/>
              <a:t>Twin studies</a:t>
            </a:r>
          </a:p>
          <a:p>
            <a:pPr lvl="1"/>
            <a:r>
              <a:rPr lang="en-GB"/>
              <a:t>Adoption studies</a:t>
            </a:r>
          </a:p>
          <a:p>
            <a:pPr marL="457200" lvl="1" indent="0">
              <a:buNone/>
            </a:pPr>
            <a:r>
              <a:rPr lang="en-GB"/>
              <a:t> </a:t>
            </a:r>
          </a:p>
          <a:p>
            <a:endParaRPr lang="en-GB" sz="1600" i="1"/>
          </a:p>
          <a:p>
            <a:endParaRPr lang="en-GB" sz="1600" i="1"/>
          </a:p>
        </p:txBody>
      </p:sp>
      <p:sp>
        <p:nvSpPr>
          <p:cNvPr id="4" name="Rectangle 3"/>
          <p:cNvSpPr/>
          <p:nvPr/>
        </p:nvSpPr>
        <p:spPr>
          <a:xfrm>
            <a:off x="1003376" y="6125497"/>
            <a:ext cx="4810741" cy="369332"/>
          </a:xfrm>
          <a:prstGeom prst="rect">
            <a:avLst/>
          </a:prstGeom>
        </p:spPr>
        <p:txBody>
          <a:bodyPr wrap="none">
            <a:spAutoFit/>
          </a:bodyPr>
          <a:lstStyle/>
          <a:p>
            <a:r>
              <a:rPr lang="en-GB">
                <a:hlinkClick r:id="rId3"/>
              </a:rPr>
              <a:t>https://www.youtube.com/watch?v=IyT2AlzzzQs</a:t>
            </a:r>
            <a:r>
              <a:rPr lang="en-GB"/>
              <a:t> </a:t>
            </a:r>
          </a:p>
        </p:txBody>
      </p:sp>
    </p:spTree>
    <p:extLst>
      <p:ext uri="{BB962C8B-B14F-4D97-AF65-F5344CB8AC3E}">
        <p14:creationId xmlns:p14="http://schemas.microsoft.com/office/powerpoint/2010/main" val="934641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0" y="144379"/>
            <a:ext cx="6400800" cy="1230145"/>
          </a:xfrm>
          <a:solidFill>
            <a:schemeClr val="tx2">
              <a:lumMod val="40000"/>
              <a:lumOff val="60000"/>
            </a:schemeClr>
          </a:solidFill>
        </p:spPr>
        <p:txBody>
          <a:bodyPr>
            <a:normAutofit fontScale="90000"/>
          </a:bodyPr>
          <a:lstStyle/>
          <a:p>
            <a:pPr eaLnBrk="1" hangingPunct="1"/>
            <a:r>
              <a:rPr lang="en-US" altLang="en-US">
                <a:solidFill>
                  <a:schemeClr val="bg1"/>
                </a:solidFill>
              </a:rPr>
              <a:t>Historical and current understanding</a:t>
            </a:r>
          </a:p>
        </p:txBody>
      </p:sp>
      <p:graphicFrame>
        <p:nvGraphicFramePr>
          <p:cNvPr id="2" name="Diagram 1"/>
          <p:cNvGraphicFramePr/>
          <p:nvPr>
            <p:extLst>
              <p:ext uri="{D42A27DB-BD31-4B8C-83A1-F6EECF244321}">
                <p14:modId xmlns:p14="http://schemas.microsoft.com/office/powerpoint/2010/main" val="1649448238"/>
              </p:ext>
            </p:extLst>
          </p:nvPr>
        </p:nvGraphicFramePr>
        <p:xfrm>
          <a:off x="-192506" y="1640305"/>
          <a:ext cx="7860632" cy="52176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3"/>
          <p:cNvSpPr txBox="1">
            <a:spLocks noChangeArrowheads="1"/>
          </p:cNvSpPr>
          <p:nvPr/>
        </p:nvSpPr>
        <p:spPr>
          <a:xfrm>
            <a:off x="7331242" y="1534755"/>
            <a:ext cx="4860758" cy="5323246"/>
          </a:xfrm>
          <a:prstGeom prst="rect">
            <a:avLst/>
          </a:prstGeom>
          <a:solidFill>
            <a:schemeClr val="tx2">
              <a:lumMod val="75000"/>
            </a:schemeClr>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spcBef>
                <a:spcPct val="0"/>
              </a:spcBef>
              <a:spcAft>
                <a:spcPct val="25000"/>
              </a:spcAft>
              <a:buFont typeface="Wingdings" panose="05000000000000000000" pitchFamily="2" charset="2"/>
              <a:buNone/>
            </a:pPr>
            <a:r>
              <a:rPr lang="en-US" altLang="en-US" sz="1800">
                <a:solidFill>
                  <a:schemeClr val="bg1"/>
                </a:solidFill>
              </a:rPr>
              <a:t> Evidence</a:t>
            </a:r>
          </a:p>
          <a:p>
            <a:pPr>
              <a:lnSpc>
                <a:spcPct val="80000"/>
              </a:lnSpc>
              <a:spcAft>
                <a:spcPct val="25000"/>
              </a:spcAft>
              <a:buFont typeface="Wingdings" panose="05000000000000000000" pitchFamily="2" charset="2"/>
              <a:buNone/>
            </a:pPr>
            <a:r>
              <a:rPr lang="en-US" altLang="en-US" sz="1800">
                <a:solidFill>
                  <a:schemeClr val="bg1"/>
                </a:solidFill>
              </a:rPr>
              <a:t>	1.  Average IQ correlation of identical twins is .86</a:t>
            </a:r>
          </a:p>
          <a:p>
            <a:pPr>
              <a:lnSpc>
                <a:spcPct val="80000"/>
              </a:lnSpc>
              <a:spcAft>
                <a:spcPct val="25000"/>
              </a:spcAft>
              <a:buFont typeface="Wingdings" panose="05000000000000000000" pitchFamily="2" charset="2"/>
              <a:buNone/>
            </a:pPr>
            <a:r>
              <a:rPr lang="en-US" altLang="en-US" sz="1800">
                <a:solidFill>
                  <a:schemeClr val="bg1"/>
                </a:solidFill>
              </a:rPr>
              <a:t>	2.  Identical twins, fraternal twins, siblings, and parent-child IQ correlations - all higher than that of unrelated persons</a:t>
            </a:r>
          </a:p>
          <a:p>
            <a:pPr>
              <a:lnSpc>
                <a:spcPct val="80000"/>
              </a:lnSpc>
              <a:spcAft>
                <a:spcPct val="25000"/>
              </a:spcAft>
              <a:buFont typeface="Wingdings" panose="05000000000000000000" pitchFamily="2" charset="2"/>
              <a:buNone/>
            </a:pPr>
            <a:r>
              <a:rPr lang="en-US" altLang="en-US" sz="1800">
                <a:solidFill>
                  <a:schemeClr val="bg1"/>
                </a:solidFill>
              </a:rPr>
              <a:t>	3.  Parent-child correlations are higher for biological vs adopted parents</a:t>
            </a:r>
          </a:p>
          <a:p>
            <a:pPr>
              <a:lnSpc>
                <a:spcPct val="80000"/>
              </a:lnSpc>
              <a:spcAft>
                <a:spcPct val="25000"/>
              </a:spcAft>
              <a:buFont typeface="Wingdings" panose="05000000000000000000" pitchFamily="2" charset="2"/>
              <a:buNone/>
            </a:pPr>
            <a:r>
              <a:rPr lang="en-US" altLang="en-US" sz="1800">
                <a:solidFill>
                  <a:schemeClr val="bg1"/>
                </a:solidFill>
              </a:rPr>
              <a:t>	4.  When siblings are reared together, IQ correlations are higher for 	biological siblings than for adopted siblings</a:t>
            </a:r>
          </a:p>
          <a:p>
            <a:pPr>
              <a:lnSpc>
                <a:spcPct val="80000"/>
              </a:lnSpc>
              <a:spcAft>
                <a:spcPct val="25000"/>
              </a:spcAft>
              <a:buFont typeface="Wingdings" panose="05000000000000000000" pitchFamily="2" charset="2"/>
              <a:buNone/>
            </a:pPr>
            <a:r>
              <a:rPr lang="en-US" altLang="en-US" sz="1800">
                <a:solidFill>
                  <a:schemeClr val="bg1"/>
                </a:solidFill>
              </a:rPr>
              <a:t>	5.  The high correlation in #1 resists change over time</a:t>
            </a:r>
          </a:p>
          <a:p>
            <a:pPr>
              <a:lnSpc>
                <a:spcPct val="80000"/>
              </a:lnSpc>
              <a:spcAft>
                <a:spcPct val="25000"/>
              </a:spcAft>
              <a:buFont typeface="Wingdings" panose="05000000000000000000" pitchFamily="2" charset="2"/>
              <a:buNone/>
            </a:pPr>
            <a:r>
              <a:rPr lang="en-US" altLang="en-US" sz="1800">
                <a:solidFill>
                  <a:schemeClr val="bg1"/>
                </a:solidFill>
              </a:rPr>
              <a:t>	6.  Many genetic abnormalities have been proven to cause lower IQ</a:t>
            </a:r>
          </a:p>
          <a:p>
            <a:pPr>
              <a:lnSpc>
                <a:spcPct val="80000"/>
              </a:lnSpc>
              <a:spcBef>
                <a:spcPct val="15000"/>
              </a:spcBef>
              <a:buFont typeface="Wingdings" panose="05000000000000000000" pitchFamily="2" charset="2"/>
              <a:buNone/>
            </a:pPr>
            <a:r>
              <a:rPr lang="en-US" altLang="en-US" sz="1800">
                <a:solidFill>
                  <a:schemeClr val="bg1"/>
                </a:solidFill>
              </a:rPr>
              <a:t>		</a:t>
            </a:r>
            <a:r>
              <a:rPr lang="en-US" altLang="en-US" sz="1600">
                <a:solidFill>
                  <a:schemeClr val="bg1"/>
                </a:solidFill>
              </a:rPr>
              <a:t>a.  Turner’s syndrome</a:t>
            </a:r>
          </a:p>
          <a:p>
            <a:pPr>
              <a:lnSpc>
                <a:spcPct val="80000"/>
              </a:lnSpc>
              <a:spcBef>
                <a:spcPct val="15000"/>
              </a:spcBef>
              <a:buFont typeface="Wingdings" panose="05000000000000000000" pitchFamily="2" charset="2"/>
              <a:buNone/>
            </a:pPr>
            <a:r>
              <a:rPr lang="en-US" altLang="en-US" sz="1600">
                <a:solidFill>
                  <a:schemeClr val="bg1"/>
                </a:solidFill>
              </a:rPr>
              <a:t>		b.  Fragile X syndrome</a:t>
            </a:r>
          </a:p>
          <a:p>
            <a:pPr>
              <a:lnSpc>
                <a:spcPct val="80000"/>
              </a:lnSpc>
              <a:spcBef>
                <a:spcPct val="15000"/>
              </a:spcBef>
              <a:buFont typeface="Wingdings" panose="05000000000000000000" pitchFamily="2" charset="2"/>
              <a:buNone/>
            </a:pPr>
            <a:r>
              <a:rPr lang="en-US" altLang="en-US" sz="1600">
                <a:solidFill>
                  <a:schemeClr val="bg1"/>
                </a:solidFill>
              </a:rPr>
              <a:t>		c.  PKU</a:t>
            </a:r>
          </a:p>
        </p:txBody>
      </p:sp>
      <p:sp>
        <p:nvSpPr>
          <p:cNvPr id="3" name="Rectangle 2"/>
          <p:cNvSpPr/>
          <p:nvPr/>
        </p:nvSpPr>
        <p:spPr>
          <a:xfrm>
            <a:off x="5911514" y="-19518"/>
            <a:ext cx="6280486" cy="1554272"/>
          </a:xfrm>
          <a:prstGeom prst="rect">
            <a:avLst/>
          </a:prstGeom>
          <a:solidFill>
            <a:schemeClr val="accent6">
              <a:lumMod val="60000"/>
              <a:lumOff val="40000"/>
            </a:schemeClr>
          </a:solidFill>
        </p:spPr>
        <p:txBody>
          <a:bodyPr wrap="square">
            <a:spAutoFit/>
          </a:bodyPr>
          <a:lstStyle/>
          <a:p>
            <a:pPr>
              <a:lnSpc>
                <a:spcPct val="80000"/>
              </a:lnSpc>
              <a:spcBef>
                <a:spcPct val="0"/>
              </a:spcBef>
              <a:spcAft>
                <a:spcPct val="25000"/>
              </a:spcAft>
              <a:buFont typeface="Wingdings" panose="05000000000000000000" pitchFamily="2" charset="2"/>
              <a:buNone/>
            </a:pPr>
            <a:r>
              <a:rPr lang="en-US" altLang="en-US" sz="2000"/>
              <a:t> Assumptions</a:t>
            </a:r>
          </a:p>
          <a:p>
            <a:pPr>
              <a:lnSpc>
                <a:spcPct val="80000"/>
              </a:lnSpc>
              <a:spcAft>
                <a:spcPct val="25000"/>
              </a:spcAft>
              <a:buFont typeface="Wingdings" panose="05000000000000000000" pitchFamily="2" charset="2"/>
              <a:buNone/>
            </a:pPr>
            <a:r>
              <a:rPr lang="en-US" altLang="en-US" sz="2000"/>
              <a:t>1.  IQ is polygenetic (Gottesman’s model postulates 5 genes)</a:t>
            </a:r>
          </a:p>
          <a:p>
            <a:pPr>
              <a:lnSpc>
                <a:spcPct val="80000"/>
              </a:lnSpc>
              <a:spcAft>
                <a:spcPct val="25000"/>
              </a:spcAft>
              <a:buFont typeface="Wingdings" panose="05000000000000000000" pitchFamily="2" charset="2"/>
              <a:buNone/>
            </a:pPr>
            <a:r>
              <a:rPr lang="en-US" altLang="en-US" sz="2000"/>
              <a:t>2.  IQ is normally distributed</a:t>
            </a:r>
          </a:p>
          <a:p>
            <a:pPr>
              <a:lnSpc>
                <a:spcPct val="80000"/>
              </a:lnSpc>
              <a:spcAft>
                <a:spcPct val="25000"/>
              </a:spcAft>
              <a:buFont typeface="Wingdings" panose="05000000000000000000" pitchFamily="2" charset="2"/>
              <a:buNone/>
            </a:pPr>
            <a:r>
              <a:rPr lang="en-US" altLang="en-US" sz="2000"/>
              <a:t>3.  Very low IQ is produced by genetic abnormalities </a:t>
            </a:r>
          </a:p>
        </p:txBody>
      </p:sp>
    </p:spTree>
    <p:extLst>
      <p:ext uri="{BB962C8B-B14F-4D97-AF65-F5344CB8AC3E}">
        <p14:creationId xmlns:p14="http://schemas.microsoft.com/office/powerpoint/2010/main" val="4002077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2761244" y="151107"/>
            <a:ext cx="6669505" cy="631909"/>
          </a:xfrm>
          <a:solidFill>
            <a:schemeClr val="bg2">
              <a:lumMod val="50000"/>
            </a:schemeClr>
          </a:solidFill>
        </p:spPr>
        <p:txBody>
          <a:bodyPr>
            <a:normAutofit fontScale="90000"/>
          </a:bodyPr>
          <a:lstStyle/>
          <a:p>
            <a:pPr eaLnBrk="1" hangingPunct="1"/>
            <a:r>
              <a:rPr lang="en-US" altLang="en-US">
                <a:solidFill>
                  <a:schemeClr val="bg1"/>
                </a:solidFill>
              </a:rPr>
              <a:t>The environmentalist position</a:t>
            </a:r>
          </a:p>
        </p:txBody>
      </p:sp>
      <p:sp>
        <p:nvSpPr>
          <p:cNvPr id="91139" name="Rectangle 3"/>
          <p:cNvSpPr>
            <a:spLocks noGrp="1" noChangeArrowheads="1"/>
          </p:cNvSpPr>
          <p:nvPr>
            <p:ph type="body" idx="1"/>
          </p:nvPr>
        </p:nvSpPr>
        <p:spPr>
          <a:xfrm>
            <a:off x="216307" y="1012723"/>
            <a:ext cx="11759381" cy="5737123"/>
          </a:xfrm>
          <a:solidFill>
            <a:schemeClr val="accent4">
              <a:lumMod val="60000"/>
              <a:lumOff val="40000"/>
            </a:schemeClr>
          </a:solidFill>
        </p:spPr>
        <p:txBody>
          <a:bodyPr>
            <a:noAutofit/>
          </a:bodyPr>
          <a:lstStyle/>
          <a:p>
            <a:pPr eaLnBrk="1" hangingPunct="1">
              <a:lnSpc>
                <a:spcPct val="80000"/>
              </a:lnSpc>
              <a:buFont typeface="Wingdings" panose="05000000000000000000" pitchFamily="2" charset="2"/>
              <a:buNone/>
            </a:pPr>
            <a:r>
              <a:rPr lang="en-US" altLang="en-US"/>
              <a:t>A.  Assumptions</a:t>
            </a:r>
          </a:p>
          <a:p>
            <a:pPr eaLnBrk="1" hangingPunct="1">
              <a:lnSpc>
                <a:spcPct val="80000"/>
              </a:lnSpc>
              <a:buFont typeface="Wingdings" panose="05000000000000000000" pitchFamily="2" charset="2"/>
              <a:buNone/>
            </a:pPr>
            <a:r>
              <a:rPr lang="en-US" altLang="en-US"/>
              <a:t>	1.  Genetics alone cannot account for the normal range of IQ</a:t>
            </a:r>
          </a:p>
          <a:p>
            <a:pPr eaLnBrk="1" hangingPunct="1">
              <a:lnSpc>
                <a:spcPct val="80000"/>
              </a:lnSpc>
              <a:buFont typeface="Wingdings" panose="05000000000000000000" pitchFamily="2" charset="2"/>
              <a:buNone/>
            </a:pPr>
            <a:r>
              <a:rPr lang="en-US" altLang="en-US"/>
              <a:t>	2.  IQ is not necessarily normally distributed (tests are designed to yield  a normal distribution)</a:t>
            </a:r>
          </a:p>
          <a:p>
            <a:pPr eaLnBrk="1" hangingPunct="1">
              <a:lnSpc>
                <a:spcPct val="80000"/>
              </a:lnSpc>
              <a:buFont typeface="Wingdings" panose="05000000000000000000" pitchFamily="2" charset="2"/>
              <a:buNone/>
            </a:pPr>
            <a:endParaRPr lang="en-US" altLang="en-US"/>
          </a:p>
          <a:p>
            <a:pPr eaLnBrk="1" hangingPunct="1">
              <a:lnSpc>
                <a:spcPct val="80000"/>
              </a:lnSpc>
              <a:buFont typeface="Wingdings" panose="05000000000000000000" pitchFamily="2" charset="2"/>
              <a:buNone/>
            </a:pPr>
            <a:r>
              <a:rPr lang="en-US" altLang="en-US"/>
              <a:t>B.  Evidence</a:t>
            </a:r>
          </a:p>
          <a:p>
            <a:pPr eaLnBrk="1" hangingPunct="1">
              <a:lnSpc>
                <a:spcPct val="80000"/>
              </a:lnSpc>
              <a:buFont typeface="Wingdings" panose="05000000000000000000" pitchFamily="2" charset="2"/>
              <a:buNone/>
            </a:pPr>
            <a:r>
              <a:rPr lang="en-US" altLang="en-US"/>
              <a:t>	1.  IQ correlations of identical and fraternal twins raised together are higher than for those raised apart.</a:t>
            </a:r>
          </a:p>
          <a:p>
            <a:pPr eaLnBrk="1" hangingPunct="1">
              <a:lnSpc>
                <a:spcPct val="80000"/>
              </a:lnSpc>
              <a:buFont typeface="Wingdings" panose="05000000000000000000" pitchFamily="2" charset="2"/>
              <a:buNone/>
            </a:pPr>
            <a:r>
              <a:rPr lang="en-US" altLang="en-US"/>
              <a:t>	2.  Fraternal twins IQ correlations are higher than </a:t>
            </a:r>
            <a:r>
              <a:rPr lang="en-US" altLang="en-US" err="1"/>
              <a:t>siblings’s</a:t>
            </a:r>
            <a:r>
              <a:rPr lang="en-US" altLang="en-US"/>
              <a:t> IQ correlations</a:t>
            </a:r>
          </a:p>
          <a:p>
            <a:pPr eaLnBrk="1" hangingPunct="1">
              <a:lnSpc>
                <a:spcPct val="80000"/>
              </a:lnSpc>
              <a:buFont typeface="Wingdings" panose="05000000000000000000" pitchFamily="2" charset="2"/>
              <a:buNone/>
            </a:pPr>
            <a:r>
              <a:rPr lang="en-US" altLang="en-US"/>
              <a:t>	3..  Adoptive parent-child correlations are higher than unrelated adults and children</a:t>
            </a:r>
          </a:p>
          <a:p>
            <a:pPr eaLnBrk="1" hangingPunct="1">
              <a:lnSpc>
                <a:spcPct val="80000"/>
              </a:lnSpc>
              <a:buFont typeface="Wingdings" panose="05000000000000000000" pitchFamily="2" charset="2"/>
              <a:buNone/>
            </a:pPr>
            <a:r>
              <a:rPr lang="en-US" altLang="en-US"/>
              <a:t>	</a:t>
            </a:r>
          </a:p>
        </p:txBody>
      </p:sp>
    </p:spTree>
    <p:extLst>
      <p:ext uri="{BB962C8B-B14F-4D97-AF65-F5344CB8AC3E}">
        <p14:creationId xmlns:p14="http://schemas.microsoft.com/office/powerpoint/2010/main" val="2398235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81100" y="1938338"/>
            <a:ext cx="9144000" cy="1655762"/>
          </a:xfrm>
        </p:spPr>
        <p:txBody>
          <a:bodyPr>
            <a:normAutofit fontScale="92500" lnSpcReduction="10000"/>
          </a:bodyPr>
          <a:lstStyle/>
          <a:p>
            <a:r>
              <a:rPr lang="en-GB" sz="6600"/>
              <a:t>Cultural bias in intelligence testing</a:t>
            </a:r>
          </a:p>
        </p:txBody>
      </p:sp>
    </p:spTree>
    <p:extLst>
      <p:ext uri="{BB962C8B-B14F-4D97-AF65-F5344CB8AC3E}">
        <p14:creationId xmlns:p14="http://schemas.microsoft.com/office/powerpoint/2010/main" val="133299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272716" y="201613"/>
            <a:ext cx="7772400" cy="1017587"/>
          </a:xfrm>
          <a:solidFill>
            <a:schemeClr val="tx2"/>
          </a:solidFill>
        </p:spPr>
        <p:txBody>
          <a:bodyPr/>
          <a:lstStyle/>
          <a:p>
            <a:pPr eaLnBrk="1" hangingPunct="1"/>
            <a:r>
              <a:rPr lang="en-US" altLang="en-US">
                <a:solidFill>
                  <a:schemeClr val="bg1"/>
                </a:solidFill>
              </a:rPr>
              <a:t>Are the tests (racially) biased?</a:t>
            </a:r>
          </a:p>
        </p:txBody>
      </p:sp>
      <p:graphicFrame>
        <p:nvGraphicFramePr>
          <p:cNvPr id="2" name="Diagram 1"/>
          <p:cNvGraphicFramePr/>
          <p:nvPr/>
        </p:nvGraphicFramePr>
        <p:xfrm>
          <a:off x="272716" y="1600200"/>
          <a:ext cx="11598442" cy="167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0420" name="Picture 4" descr="IQ bias cartoo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251575" y="3617493"/>
            <a:ext cx="5940425" cy="34369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60421" name="Text Box 5"/>
          <p:cNvSpPr txBox="1">
            <a:spLocks noChangeArrowheads="1"/>
          </p:cNvSpPr>
          <p:nvPr/>
        </p:nvSpPr>
        <p:spPr bwMode="auto">
          <a:xfrm>
            <a:off x="1102894" y="4212577"/>
            <a:ext cx="4062664" cy="2246769"/>
          </a:xfrm>
          <a:prstGeom prst="rect">
            <a:avLst/>
          </a:prstGeom>
          <a:solidFill>
            <a:schemeClr val="accent2">
              <a:lumMod val="20000"/>
              <a:lumOff val="80000"/>
            </a:schemeClr>
          </a:solidFill>
          <a:ln>
            <a:noFill/>
          </a:ln>
          <a:effectLst/>
        </p:spPr>
        <p:txBody>
          <a:bodyPr wrap="square">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2800" b="1" i="0" u="none" strike="noStrike" kern="1200" cap="none" spc="0" normalizeH="0" baseline="0" noProof="0">
                <a:ln>
                  <a:noFill/>
                </a:ln>
                <a:solidFill>
                  <a:prstClr val="black"/>
                </a:solidFill>
                <a:effectLst/>
                <a:uLnTx/>
                <a:uFillTx/>
                <a:latin typeface="Arial" panose="020B0604020202020204" pitchFamily="34" charset="0"/>
                <a:ea typeface="+mn-ea"/>
                <a:cs typeface="+mn-cs"/>
              </a:rPr>
              <a:t>Example:</a:t>
            </a:r>
            <a:r>
              <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rPr>
              <a:t> “What should you do when a child smaller than you begins to fight with you?” (comprehension)</a:t>
            </a:r>
          </a:p>
        </p:txBody>
      </p:sp>
    </p:spTree>
    <p:extLst>
      <p:ext uri="{BB962C8B-B14F-4D97-AF65-F5344CB8AC3E}">
        <p14:creationId xmlns:p14="http://schemas.microsoft.com/office/powerpoint/2010/main" val="3364762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04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04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04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animBg="1"/>
      <p:bldGraphic spid="2" grpId="0">
        <p:bldAsOne/>
      </p:bldGraphic>
      <p:bldP spid="6042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1981200" y="0"/>
            <a:ext cx="7924800" cy="1017587"/>
          </a:xfrm>
        </p:spPr>
        <p:txBody>
          <a:bodyPr/>
          <a:lstStyle/>
          <a:p>
            <a:pPr eaLnBrk="1" hangingPunct="1"/>
            <a:r>
              <a:rPr lang="en-US" altLang="en-US" sz="3800" err="1"/>
              <a:t>Chitling</a:t>
            </a:r>
            <a:r>
              <a:rPr lang="en-US" altLang="en-US" sz="3800"/>
              <a:t> Intelligence Test (Dove, 1971)</a:t>
            </a:r>
          </a:p>
        </p:txBody>
      </p:sp>
      <p:sp>
        <p:nvSpPr>
          <p:cNvPr id="62467" name="Rectangle 4"/>
          <p:cNvSpPr>
            <a:spLocks noChangeArrowheads="1"/>
          </p:cNvSpPr>
          <p:nvPr/>
        </p:nvSpPr>
        <p:spPr bwMode="auto">
          <a:xfrm>
            <a:off x="296780" y="1810464"/>
            <a:ext cx="5149516" cy="5047536"/>
          </a:xfrm>
          <a:prstGeom prst="rect">
            <a:avLst/>
          </a:prstGeom>
          <a:solidFill>
            <a:schemeClr val="bg1">
              <a:lumMod val="75000"/>
            </a:schemeClr>
          </a:solidFill>
          <a:ln>
            <a:noFill/>
          </a:ln>
          <a:effectLst/>
        </p:spPr>
        <p:txBody>
          <a:bodyPr wrap="square" anchor="ct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A "handkerchief head" is:</a:t>
            </a:r>
          </a:p>
          <a:p>
            <a:pPr marL="457200" marR="0" lvl="1" indent="0" algn="l" defTabSz="914400" rtl="0" eaLnBrk="1" fontAlgn="auto" latinLnBrk="0" hangingPunct="1">
              <a:lnSpc>
                <a:spcPct val="100000"/>
              </a:lnSpc>
              <a:spcBef>
                <a:spcPct val="0"/>
              </a:spcBef>
              <a:spcAft>
                <a:spcPts val="0"/>
              </a:spcAft>
              <a:buClrTx/>
              <a:buSzTx/>
              <a:buFontTx/>
              <a:buNone/>
              <a:tabLst/>
              <a:defRPr/>
            </a:pPr>
            <a:r>
              <a:rPr kumimoji="0" lang="en-US" altLang="en-US" sz="800" b="0" i="0" u="none" strike="noStrike" kern="1200" cap="none" spc="0" normalizeH="0" baseline="0" noProof="0">
                <a:ln>
                  <a:noFill/>
                </a:ln>
                <a:solidFill>
                  <a:prstClr val="black"/>
                </a:solidFill>
                <a:effectLst/>
                <a:uLnTx/>
                <a:uFillTx/>
                <a:latin typeface="Arial" panose="020B0604020202020204" pitchFamily="34" charset="0"/>
                <a:ea typeface="+mn-ea"/>
                <a:cs typeface="+mn-cs"/>
              </a:rPr>
              <a:t>   </a:t>
            </a:r>
            <a:br>
              <a:rPr kumimoji="0" lang="en-AU" altLang="en-US" sz="800" b="0" i="0" u="none" strike="noStrike" kern="1200" cap="none" spc="0" normalizeH="0" baseline="0" noProof="0">
                <a:ln>
                  <a:noFill/>
                </a:ln>
                <a:solidFill>
                  <a:prstClr val="black"/>
                </a:solidFill>
                <a:effectLst/>
                <a:uLnTx/>
                <a:uFillTx/>
                <a:latin typeface="Arial" panose="020B0604020202020204" pitchFamily="34" charset="0"/>
                <a:ea typeface="+mn-ea"/>
                <a:cs typeface="+mn-cs"/>
              </a:rPr>
            </a:b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(a) a cool cat</a:t>
            </a:r>
          </a:p>
          <a:p>
            <a:pPr marL="457200" marR="0" lvl="1"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(b) a porter</a:t>
            </a:r>
          </a:p>
          <a:p>
            <a:pPr marL="457200" marR="0" lvl="1"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(c) an Uncle Tom</a:t>
            </a:r>
          </a:p>
          <a:p>
            <a:pPr marL="457200" marR="0" lvl="1"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(d) a </a:t>
            </a:r>
            <a:r>
              <a:rPr kumimoji="0" lang="en-AU" altLang="en-US" sz="1800" b="0" i="0" u="none" strike="noStrike" kern="1200" cap="none" spc="0" normalizeH="0" baseline="0" noProof="0" err="1">
                <a:ln>
                  <a:noFill/>
                </a:ln>
                <a:solidFill>
                  <a:prstClr val="black"/>
                </a:solidFill>
                <a:effectLst/>
                <a:uLnTx/>
                <a:uFillTx/>
                <a:latin typeface="Arial" panose="020B0604020202020204" pitchFamily="34" charset="0"/>
                <a:ea typeface="+mn-ea"/>
                <a:cs typeface="+mn-cs"/>
              </a:rPr>
              <a:t>hoddi</a:t>
            </a:r>
            <a:endPar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457200" marR="0" lvl="1"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(e) a preacher</a:t>
            </a: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 </a:t>
            </a:r>
            <a:endPar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AU" altLang="en-US" sz="36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Many people say that "Juneteenth" (June 19) should be made a legal holiday because this was the day when:</a:t>
            </a:r>
            <a:b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br>
            <a:endParaRPr kumimoji="0" lang="en-AU" altLang="en-US" sz="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marL="457200" marR="0" lvl="1"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(a) the slaves were freed in the USA</a:t>
            </a:r>
          </a:p>
          <a:p>
            <a:pPr marL="457200" marR="0" lvl="1"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(b) the slaves were freed in Texas</a:t>
            </a:r>
          </a:p>
          <a:p>
            <a:pPr marL="457200" marR="0" lvl="1"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(c) the slaves were freed in Jamaica</a:t>
            </a:r>
          </a:p>
          <a:p>
            <a:pPr marL="457200" marR="0" lvl="1"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(d) the  slaves were freed in California</a:t>
            </a:r>
          </a:p>
          <a:p>
            <a:pPr marL="457200" marR="0" lvl="1"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(e) Martin Luther King was born</a:t>
            </a:r>
          </a:p>
          <a:p>
            <a:pPr marL="457200" marR="0" lvl="1" indent="0" algn="l" defTabSz="914400" rtl="0" eaLnBrk="1" fontAlgn="auto" latinLnBrk="0" hangingPunct="1">
              <a:lnSpc>
                <a:spcPct val="100000"/>
              </a:lnSpc>
              <a:spcBef>
                <a:spcPct val="0"/>
              </a:spcBef>
              <a:spcAft>
                <a:spcPts val="0"/>
              </a:spcAft>
              <a:buClrTx/>
              <a:buSzTx/>
              <a:buFontTx/>
              <a:buNone/>
              <a:tabLst/>
              <a:defRPr/>
            </a:pPr>
            <a:r>
              <a:rPr kumimoji="0" lang="en-AU"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(f) Booker T. Washington died.</a:t>
            </a: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 </a:t>
            </a:r>
          </a:p>
        </p:txBody>
      </p:sp>
      <p:graphicFrame>
        <p:nvGraphicFramePr>
          <p:cNvPr id="3" name="Diagram 2"/>
          <p:cNvGraphicFramePr/>
          <p:nvPr/>
        </p:nvGraphicFramePr>
        <p:xfrm>
          <a:off x="296780" y="1017587"/>
          <a:ext cx="11728072" cy="7490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3"/>
          <p:cNvSpPr txBox="1">
            <a:spLocks noChangeArrowheads="1"/>
          </p:cNvSpPr>
          <p:nvPr/>
        </p:nvSpPr>
        <p:spPr>
          <a:xfrm>
            <a:off x="5446296" y="2764571"/>
            <a:ext cx="6753727" cy="4093429"/>
          </a:xfrm>
          <a:prstGeom prst="rect">
            <a:avLst/>
          </a:prstGeom>
          <a:solidFill>
            <a:schemeClr val="tx2">
              <a:lumMod val="40000"/>
              <a:lumOff val="60000"/>
            </a:schemeClr>
          </a:solidFill>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80000"/>
              </a:lnSpc>
              <a:spcBef>
                <a:spcPts val="1000"/>
              </a:spcBef>
              <a:spcAft>
                <a:spcPts val="0"/>
              </a:spcAft>
              <a:buClrTx/>
              <a:buSzTx/>
              <a:buFont typeface="Wingdings" panose="05000000000000000000" pitchFamily="2" charset="2"/>
              <a:buNone/>
              <a:tabLst/>
              <a:defRPr/>
            </a:pPr>
            <a:endParaRPr kumimoji="0" lang="en-US" altLang="en-US" sz="600" b="0" i="0" u="none" strike="noStrike" kern="1200" cap="none" spc="0" normalizeH="0" baseline="0" noProof="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80000"/>
              </a:lnSpc>
              <a:spcBef>
                <a:spcPts val="1000"/>
              </a:spcBef>
              <a:spcAft>
                <a:spcPct val="25000"/>
              </a:spcAft>
              <a:buClrTx/>
              <a:buSzTx/>
              <a:buFont typeface="Arial" panose="020B0604020202020204" pitchFamily="34" charset="0"/>
              <a:buChar char="•"/>
              <a:tabLst/>
              <a:defRPr/>
            </a:pPr>
            <a:r>
              <a:rPr kumimoji="0" lang="en-US" altLang="en-US" sz="2600" b="0" i="0" u="none" strike="noStrike" kern="1200" cap="none" spc="0" normalizeH="0" baseline="0" noProof="0">
                <a:ln>
                  <a:noFill/>
                </a:ln>
                <a:solidFill>
                  <a:prstClr val="black"/>
                </a:solidFill>
                <a:effectLst/>
                <a:uLnTx/>
                <a:uFillTx/>
                <a:latin typeface="Calibri" panose="020F0502020204030204"/>
                <a:ea typeface="+mn-ea"/>
                <a:cs typeface="+mn-cs"/>
              </a:rPr>
              <a:t>100-item multiple-choice test, based on items drawn from Black culture</a:t>
            </a:r>
          </a:p>
          <a:p>
            <a:pPr marL="228600" marR="0" lvl="0" indent="-228600" algn="l" defTabSz="914400" rtl="0" eaLnBrk="1" fontAlgn="auto" latinLnBrk="0" hangingPunct="1">
              <a:lnSpc>
                <a:spcPct val="80000"/>
              </a:lnSpc>
              <a:spcBef>
                <a:spcPts val="1000"/>
              </a:spcBef>
              <a:spcAft>
                <a:spcPct val="25000"/>
              </a:spcAft>
              <a:buClrTx/>
              <a:buSzTx/>
              <a:buFont typeface="Arial" panose="020B0604020202020204" pitchFamily="34" charset="0"/>
              <a:buChar char="•"/>
              <a:tabLst/>
              <a:defRPr/>
            </a:pPr>
            <a:r>
              <a:rPr kumimoji="0" lang="en-US" altLang="en-US" sz="2600" b="0" i="0" u="none" strike="noStrike" kern="1200" cap="none" spc="0" normalizeH="0" baseline="0" noProof="0">
                <a:ln>
                  <a:noFill/>
                </a:ln>
                <a:solidFill>
                  <a:prstClr val="black"/>
                </a:solidFill>
                <a:effectLst/>
                <a:uLnTx/>
                <a:uFillTx/>
                <a:latin typeface="Calibri" panose="020F0502020204030204"/>
                <a:ea typeface="+mn-ea"/>
                <a:cs typeface="+mn-cs"/>
              </a:rPr>
              <a:t>Sample Questions</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1. </a:t>
            </a:r>
            <a:r>
              <a:rPr kumimoji="0" lang="en-US" altLang="en-US" sz="2300" b="0" i="1" u="none" strike="noStrike" kern="1200" cap="none" spc="0" normalizeH="0" baseline="0" noProof="0">
                <a:ln>
                  <a:noFill/>
                </a:ln>
                <a:solidFill>
                  <a:prstClr val="black"/>
                </a:solidFill>
                <a:effectLst/>
                <a:uLnTx/>
                <a:uFillTx/>
                <a:latin typeface="Calibri" panose="020F0502020204030204"/>
                <a:ea typeface="+mn-ea"/>
                <a:cs typeface="+mn-cs"/>
              </a:rPr>
              <a:t>Alley Apple</a:t>
            </a: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 is</a:t>
            </a:r>
          </a:p>
          <a:p>
            <a:pPr marL="1600200" marR="0" lvl="3" indent="-228600" algn="l" defTabSz="914400" rtl="0" eaLnBrk="1" fontAlgn="auto" latinLnBrk="0" hangingPunct="1">
              <a:lnSpc>
                <a:spcPct val="80000"/>
              </a:lnSpc>
              <a:spcBef>
                <a:spcPts val="500"/>
              </a:spcBef>
              <a:spcAft>
                <a:spcPts val="0"/>
              </a:spcAft>
              <a:buClrTx/>
              <a:buSzTx/>
              <a:buFont typeface="Wingdings" panose="05000000000000000000" pitchFamily="2" charset="2"/>
              <a:buNone/>
              <a:tabLst/>
              <a:defRPr/>
            </a:pP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	a) brick</a:t>
            </a:r>
            <a:b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b) piece of fruit</a:t>
            </a:r>
            <a:b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c) dog</a:t>
            </a:r>
            <a:b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d) horse</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endParaRPr kumimoji="0" lang="en-US" altLang="en-US" sz="1300" b="0" i="0" u="none" strike="noStrike" kern="1200" cap="none" spc="0" normalizeH="0" baseline="0" noProof="0">
              <a:ln>
                <a:noFill/>
              </a:ln>
              <a:solidFill>
                <a:prstClr val="black"/>
              </a:solidFill>
              <a:effectLst/>
              <a:uLnTx/>
              <a:uFillTx/>
              <a:latin typeface="Calibri" panose="020F0502020204030204"/>
              <a:ea typeface="+mn-ea"/>
              <a:cs typeface="+mn-cs"/>
            </a:endParaRP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2. </a:t>
            </a:r>
            <a:r>
              <a:rPr kumimoji="0" lang="en-US" altLang="en-US" sz="2300" b="0" i="1" u="none" strike="noStrike" kern="1200" cap="none" spc="0" normalizeH="0" baseline="0" noProof="0">
                <a:ln>
                  <a:noFill/>
                </a:ln>
                <a:solidFill>
                  <a:prstClr val="black"/>
                </a:solidFill>
                <a:effectLst/>
                <a:uLnTx/>
                <a:uFillTx/>
                <a:latin typeface="Calibri" panose="020F0502020204030204"/>
                <a:ea typeface="+mn-ea"/>
                <a:cs typeface="+mn-cs"/>
              </a:rPr>
              <a:t>CPT</a:t>
            </a: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 means a standard of</a:t>
            </a:r>
          </a:p>
          <a:p>
            <a:pPr marL="1600200" marR="0" lvl="3" indent="-228600" algn="l" defTabSz="914400" rtl="0" eaLnBrk="1" fontAlgn="auto" latinLnBrk="0" hangingPunct="1">
              <a:lnSpc>
                <a:spcPct val="80000"/>
              </a:lnSpc>
              <a:spcBef>
                <a:spcPts val="500"/>
              </a:spcBef>
              <a:spcAft>
                <a:spcPts val="0"/>
              </a:spcAft>
              <a:buClrTx/>
              <a:buSzTx/>
              <a:buFont typeface="Wingdings" panose="05000000000000000000" pitchFamily="2" charset="2"/>
              <a:buNone/>
              <a:tabLst/>
              <a:defRPr/>
            </a:pP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	a) time</a:t>
            </a:r>
            <a:b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b) tune</a:t>
            </a:r>
            <a:b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c) tale</a:t>
            </a:r>
            <a:b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d) twist</a:t>
            </a:r>
          </a:p>
          <a:p>
            <a:pPr marL="1600200" marR="0" lvl="3" indent="-228600" algn="l" defTabSz="914400" rtl="0" eaLnBrk="1" fontAlgn="auto" latinLnBrk="0" hangingPunct="1">
              <a:lnSpc>
                <a:spcPct val="80000"/>
              </a:lnSpc>
              <a:spcBef>
                <a:spcPts val="500"/>
              </a:spcBef>
              <a:spcAft>
                <a:spcPts val="0"/>
              </a:spcAft>
              <a:buClrTx/>
              <a:buSzTx/>
              <a:buFont typeface="Wingdings" panose="05000000000000000000" pitchFamily="2" charset="2"/>
              <a:buNone/>
              <a:tabLst/>
              <a:defRPr/>
            </a:pPr>
            <a:endParaRPr kumimoji="0" lang="en-US" altLang="en-US" sz="1300" b="0" i="0" u="none" strike="noStrike" kern="1200" cap="none" spc="0" normalizeH="0" baseline="0" noProof="0">
              <a:ln>
                <a:noFill/>
              </a:ln>
              <a:solidFill>
                <a:prstClr val="black"/>
              </a:solidFill>
              <a:effectLst/>
              <a:uLnTx/>
              <a:uFillTx/>
              <a:latin typeface="Calibri" panose="020F0502020204030204"/>
              <a:ea typeface="+mn-ea"/>
              <a:cs typeface="+mn-cs"/>
            </a:endParaRP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3. </a:t>
            </a:r>
            <a:r>
              <a:rPr kumimoji="0" lang="en-US" altLang="en-US" sz="2300" b="0" i="1" u="none" strike="noStrike" kern="1200" cap="none" spc="0" normalizeH="0" baseline="0" noProof="0">
                <a:ln>
                  <a:noFill/>
                </a:ln>
                <a:solidFill>
                  <a:prstClr val="black"/>
                </a:solidFill>
                <a:effectLst/>
                <a:uLnTx/>
                <a:uFillTx/>
                <a:latin typeface="Calibri" panose="020F0502020204030204"/>
                <a:ea typeface="+mn-ea"/>
                <a:cs typeface="+mn-cs"/>
              </a:rPr>
              <a:t>Deuce-and-a-quarter</a:t>
            </a: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 is</a:t>
            </a:r>
          </a:p>
          <a:p>
            <a:pPr marL="1600200" marR="0" lvl="3" indent="-228600" algn="l" defTabSz="914400" rtl="0" eaLnBrk="1" fontAlgn="auto" latinLnBrk="0" hangingPunct="1">
              <a:lnSpc>
                <a:spcPct val="80000"/>
              </a:lnSpc>
              <a:spcBef>
                <a:spcPts val="500"/>
              </a:spcBef>
              <a:spcAft>
                <a:spcPts val="0"/>
              </a:spcAft>
              <a:buClrTx/>
              <a:buSzTx/>
              <a:buFont typeface="Wingdings" panose="05000000000000000000" pitchFamily="2" charset="2"/>
              <a:buNone/>
              <a:tabLst/>
              <a:defRPr/>
            </a:pP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	a) money</a:t>
            </a:r>
            <a:b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b) a car</a:t>
            </a:r>
            <a:b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c) a house</a:t>
            </a:r>
            <a:b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altLang="en-US" sz="2300" b="0" i="0" u="none" strike="noStrike" kern="1200" cap="none" spc="0" normalizeH="0" baseline="0" noProof="0">
                <a:ln>
                  <a:noFill/>
                </a:ln>
                <a:solidFill>
                  <a:prstClr val="black"/>
                </a:solidFill>
                <a:effectLst/>
                <a:uLnTx/>
                <a:uFillTx/>
                <a:latin typeface="Calibri" panose="020F0502020204030204"/>
                <a:ea typeface="+mn-ea"/>
                <a:cs typeface="+mn-cs"/>
              </a:rPr>
              <a:t>d) dice</a:t>
            </a:r>
          </a:p>
        </p:txBody>
      </p:sp>
      <p:sp>
        <p:nvSpPr>
          <p:cNvPr id="4" name="Rectangle 3"/>
          <p:cNvSpPr/>
          <p:nvPr/>
        </p:nvSpPr>
        <p:spPr>
          <a:xfrm>
            <a:off x="5454319" y="1810464"/>
            <a:ext cx="6745704" cy="954107"/>
          </a:xfrm>
          <a:prstGeom prst="rect">
            <a:avLst/>
          </a:prstGeom>
          <a:solidFill>
            <a:schemeClr val="tx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800" b="0" i="0" u="none" strike="noStrike" kern="1200" cap="none" spc="0" normalizeH="0" baseline="0" noProof="0">
                <a:ln>
                  <a:noFill/>
                </a:ln>
                <a:solidFill>
                  <a:prstClr val="white"/>
                </a:solidFill>
                <a:effectLst/>
                <a:uLnTx/>
                <a:uFillTx/>
                <a:latin typeface="Calibri" panose="020F0502020204030204"/>
                <a:ea typeface="+mn-ea"/>
                <a:cs typeface="+mn-cs"/>
              </a:rPr>
              <a:t>Black Intelligence Test of Cultural Homogeneity</a:t>
            </a:r>
            <a:endParaRPr kumimoji="0" lang="en-GB" sz="2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0152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blinds(horizontal)">
                                      <p:cBhvr>
                                        <p:cTn id="7" dur="500"/>
                                        <p:tgtEl>
                                          <p:spTgt spid="7">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7">
                                            <p:txEl>
                                              <p:pRg st="2" end="2"/>
                                            </p:txEl>
                                          </p:spTgt>
                                        </p:tgtEl>
                                        <p:attrNameLst>
                                          <p:attrName>style.visibility</p:attrName>
                                        </p:attrNameLst>
                                      </p:cBhvr>
                                      <p:to>
                                        <p:strVal val="visible"/>
                                      </p:to>
                                    </p:set>
                                    <p:animEffect transition="in" filter="blinds(horizontal)">
                                      <p:cBhvr>
                                        <p:cTn id="10" dur="500"/>
                                        <p:tgtEl>
                                          <p:spTgt spid="7">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animEffect transition="in" filter="blinds(horizontal)">
                                      <p:cBhvr>
                                        <p:cTn id="13" dur="500"/>
                                        <p:tgtEl>
                                          <p:spTgt spid="7">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7">
                                            <p:txEl>
                                              <p:pRg st="4" end="4"/>
                                            </p:txEl>
                                          </p:spTgt>
                                        </p:tgtEl>
                                        <p:attrNameLst>
                                          <p:attrName>style.visibility</p:attrName>
                                        </p:attrNameLst>
                                      </p:cBhvr>
                                      <p:to>
                                        <p:strVal val="visible"/>
                                      </p:to>
                                    </p:set>
                                    <p:animEffect transition="in" filter="blinds(horizontal)">
                                      <p:cBhvr>
                                        <p:cTn id="16" dur="500"/>
                                        <p:tgtEl>
                                          <p:spTgt spid="7">
                                            <p:txEl>
                                              <p:pRg st="4" end="4"/>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animEffect transition="in" filter="blinds(horizontal)">
                                      <p:cBhvr>
                                        <p:cTn id="19" dur="500"/>
                                        <p:tgtEl>
                                          <p:spTgt spid="7">
                                            <p:txEl>
                                              <p:pRg st="6" end="6"/>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7">
                                            <p:txEl>
                                              <p:pRg st="7" end="7"/>
                                            </p:txEl>
                                          </p:spTgt>
                                        </p:tgtEl>
                                        <p:attrNameLst>
                                          <p:attrName>style.visibility</p:attrName>
                                        </p:attrNameLst>
                                      </p:cBhvr>
                                      <p:to>
                                        <p:strVal val="visible"/>
                                      </p:to>
                                    </p:set>
                                    <p:animEffect transition="in" filter="blinds(horizontal)">
                                      <p:cBhvr>
                                        <p:cTn id="22" dur="500"/>
                                        <p:tgtEl>
                                          <p:spTgt spid="7">
                                            <p:txEl>
                                              <p:pRg st="7" end="7"/>
                                            </p:txEl>
                                          </p:spTgt>
                                        </p:tgtEl>
                                      </p:cBhvr>
                                    </p:animEffect>
                                  </p:childTnLst>
                                </p:cTn>
                              </p:par>
                              <p:par>
                                <p:cTn id="23" presetID="3" presetClass="entr" presetSubtype="10" fill="hold" nodeType="withEffect">
                                  <p:stCondLst>
                                    <p:cond delay="0"/>
                                  </p:stCondLst>
                                  <p:childTnLst>
                                    <p:set>
                                      <p:cBhvr>
                                        <p:cTn id="24" dur="1" fill="hold">
                                          <p:stCondLst>
                                            <p:cond delay="0"/>
                                          </p:stCondLst>
                                        </p:cTn>
                                        <p:tgtEl>
                                          <p:spTgt spid="7">
                                            <p:txEl>
                                              <p:pRg st="9" end="9"/>
                                            </p:txEl>
                                          </p:spTgt>
                                        </p:tgtEl>
                                        <p:attrNameLst>
                                          <p:attrName>style.visibility</p:attrName>
                                        </p:attrNameLst>
                                      </p:cBhvr>
                                      <p:to>
                                        <p:strVal val="visible"/>
                                      </p:to>
                                    </p:set>
                                    <p:animEffect transition="in" filter="blinds(horizontal)">
                                      <p:cBhvr>
                                        <p:cTn id="25" dur="500"/>
                                        <p:tgtEl>
                                          <p:spTgt spid="7">
                                            <p:txEl>
                                              <p:pRg st="9" end="9"/>
                                            </p:txEl>
                                          </p:spTgt>
                                        </p:tgtEl>
                                      </p:cBhvr>
                                    </p:animEffect>
                                  </p:childTnLst>
                                </p:cTn>
                              </p:par>
                              <p:par>
                                <p:cTn id="26" presetID="3" presetClass="entr" presetSubtype="10" fill="hold" nodeType="withEffect">
                                  <p:stCondLst>
                                    <p:cond delay="0"/>
                                  </p:stCondLst>
                                  <p:childTnLst>
                                    <p:set>
                                      <p:cBhvr>
                                        <p:cTn id="27" dur="1" fill="hold">
                                          <p:stCondLst>
                                            <p:cond delay="0"/>
                                          </p:stCondLst>
                                        </p:cTn>
                                        <p:tgtEl>
                                          <p:spTgt spid="7">
                                            <p:txEl>
                                              <p:pRg st="10" end="10"/>
                                            </p:txEl>
                                          </p:spTgt>
                                        </p:tgtEl>
                                        <p:attrNameLst>
                                          <p:attrName>style.visibility</p:attrName>
                                        </p:attrNameLst>
                                      </p:cBhvr>
                                      <p:to>
                                        <p:strVal val="visible"/>
                                      </p:to>
                                    </p:set>
                                    <p:animEffect transition="in" filter="blinds(horizontal)">
                                      <p:cBhvr>
                                        <p:cTn id="28" dur="500"/>
                                        <p:tgtEl>
                                          <p:spTgt spid="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244642" y="252830"/>
            <a:ext cx="9332494" cy="821991"/>
          </a:xfrm>
          <a:solidFill>
            <a:schemeClr val="tx2"/>
          </a:solidFill>
        </p:spPr>
        <p:txBody>
          <a:bodyPr>
            <a:normAutofit/>
          </a:bodyPr>
          <a:lstStyle/>
          <a:p>
            <a:pPr eaLnBrk="1" hangingPunct="1"/>
            <a:r>
              <a:rPr lang="en-US" altLang="en-US">
                <a:solidFill>
                  <a:schemeClr val="bg1"/>
                </a:solidFill>
              </a:rPr>
              <a:t>Are the culture-specific tests valid?</a:t>
            </a:r>
          </a:p>
        </p:txBody>
      </p:sp>
      <p:graphicFrame>
        <p:nvGraphicFramePr>
          <p:cNvPr id="2" name="Diagram 1"/>
          <p:cNvGraphicFramePr/>
          <p:nvPr/>
        </p:nvGraphicFramePr>
        <p:xfrm>
          <a:off x="356937" y="1700462"/>
          <a:ext cx="6108031" cy="4604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IQ test bias"/>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596062" y="1095958"/>
            <a:ext cx="5595938" cy="57620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0097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animBg="1"/>
      <p:bldGraphic spid="2"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37034" y="0"/>
            <a:ext cx="12154965" cy="941387"/>
          </a:xfrm>
          <a:solidFill>
            <a:schemeClr val="tx2"/>
          </a:solidFill>
        </p:spPr>
        <p:txBody>
          <a:bodyPr/>
          <a:lstStyle/>
          <a:p>
            <a:pPr algn="ctr" eaLnBrk="1" hangingPunct="1"/>
            <a:r>
              <a:rPr lang="en-US" altLang="en-US">
                <a:solidFill>
                  <a:schemeClr val="bg1"/>
                </a:solidFill>
              </a:rPr>
              <a:t>Are the tests (racially) biased?</a:t>
            </a:r>
          </a:p>
        </p:txBody>
      </p:sp>
      <p:sp>
        <p:nvSpPr>
          <p:cNvPr id="136195" name="Rectangle 3"/>
          <p:cNvSpPr>
            <a:spLocks noGrp="1" noChangeArrowheads="1"/>
          </p:cNvSpPr>
          <p:nvPr>
            <p:ph type="body" idx="1"/>
          </p:nvPr>
        </p:nvSpPr>
        <p:spPr>
          <a:xfrm>
            <a:off x="37034" y="941387"/>
            <a:ext cx="6128021" cy="1120774"/>
          </a:xfrm>
          <a:solidFill>
            <a:schemeClr val="tx2">
              <a:lumMod val="60000"/>
              <a:lumOff val="40000"/>
            </a:schemeClr>
          </a:solidFill>
        </p:spPr>
        <p:txBody>
          <a:bodyPr>
            <a:normAutofit fontScale="92500" lnSpcReduction="10000"/>
          </a:bodyPr>
          <a:lstStyle/>
          <a:p>
            <a:pPr eaLnBrk="1" hangingPunct="1"/>
            <a:r>
              <a:rPr lang="en-US" altLang="en-US" sz="2400" b="1">
                <a:solidFill>
                  <a:schemeClr val="bg1"/>
                </a:solidFill>
              </a:rPr>
              <a:t>Argument 3:</a:t>
            </a:r>
            <a:r>
              <a:rPr lang="en-US" altLang="en-US" sz="2400">
                <a:solidFill>
                  <a:schemeClr val="bg1"/>
                </a:solidFill>
              </a:rPr>
              <a:t> </a:t>
            </a:r>
          </a:p>
          <a:p>
            <a:pPr eaLnBrk="1" hangingPunct="1">
              <a:buFont typeface="Wingdings" panose="05000000000000000000" pitchFamily="2" charset="2"/>
              <a:buNone/>
            </a:pPr>
            <a:r>
              <a:rPr lang="en-US" altLang="en-US" sz="2400">
                <a:solidFill>
                  <a:schemeClr val="bg1"/>
                </a:solidFill>
              </a:rPr>
              <a:t>	The tests have different </a:t>
            </a:r>
            <a:r>
              <a:rPr lang="en-US" altLang="en-US" sz="2400" u="sng">
                <a:solidFill>
                  <a:schemeClr val="bg1"/>
                </a:solidFill>
              </a:rPr>
              <a:t>construct</a:t>
            </a:r>
            <a:r>
              <a:rPr lang="en-US" altLang="en-US" sz="2400">
                <a:solidFill>
                  <a:schemeClr val="bg1"/>
                </a:solidFill>
              </a:rPr>
              <a:t> validity for Blacks and Whites</a:t>
            </a:r>
          </a:p>
        </p:txBody>
      </p:sp>
      <p:pic>
        <p:nvPicPr>
          <p:cNvPr id="70660" name="Picture 5" descr="IQ racial construct validit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300" y="2062161"/>
            <a:ext cx="5043488" cy="479583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5" name="Rectangle 3"/>
          <p:cNvSpPr txBox="1">
            <a:spLocks noChangeArrowheads="1"/>
          </p:cNvSpPr>
          <p:nvPr/>
        </p:nvSpPr>
        <p:spPr>
          <a:xfrm>
            <a:off x="6165055" y="952332"/>
            <a:ext cx="6026944" cy="1109829"/>
          </a:xfrm>
          <a:prstGeom prst="rect">
            <a:avLst/>
          </a:prstGeom>
          <a:solidFill>
            <a:schemeClr val="tx2">
              <a:lumMod val="60000"/>
              <a:lumOff val="40000"/>
            </a:schemeClr>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400" b="1" i="0" u="none" strike="noStrike" kern="1200" cap="none" spc="0" normalizeH="0" baseline="0" noProof="0">
                <a:ln>
                  <a:noFill/>
                </a:ln>
                <a:solidFill>
                  <a:prstClr val="white"/>
                </a:solidFill>
                <a:effectLst/>
                <a:uLnTx/>
                <a:uFillTx/>
                <a:latin typeface="Calibri" panose="020F0502020204030204"/>
                <a:ea typeface="+mn-ea"/>
                <a:cs typeface="+mn-cs"/>
              </a:rPr>
              <a:t>Argument 4:</a:t>
            </a:r>
            <a:r>
              <a:rPr kumimoji="0" lang="en-US" altLang="en-US" sz="2400" b="0" i="0" u="none" strike="noStrike" kern="1200" cap="none" spc="0" normalizeH="0" baseline="0" noProof="0">
                <a:ln>
                  <a:noFill/>
                </a:ln>
                <a:solidFill>
                  <a:prstClr val="white"/>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None/>
              <a:tabLst/>
              <a:defRPr/>
            </a:pPr>
            <a:r>
              <a:rPr kumimoji="0" lang="en-US" altLang="en-US" sz="2400" b="0" i="0" u="none" strike="noStrike" kern="1200" cap="none" spc="0" normalizeH="0" baseline="0" noProof="0">
                <a:ln>
                  <a:noFill/>
                </a:ln>
                <a:solidFill>
                  <a:prstClr val="white"/>
                </a:solidFill>
                <a:effectLst/>
                <a:uLnTx/>
                <a:uFillTx/>
                <a:latin typeface="Calibri" panose="020F0502020204030204"/>
                <a:ea typeface="+mn-ea"/>
                <a:cs typeface="+mn-cs"/>
              </a:rPr>
              <a:t>	The tests have different/inadequate </a:t>
            </a:r>
            <a:r>
              <a:rPr kumimoji="0" lang="en-US" altLang="en-US" sz="2400" b="0" i="0" u="sng" strike="noStrike" kern="1200" cap="none" spc="0" normalizeH="0" baseline="0" noProof="0">
                <a:ln>
                  <a:noFill/>
                </a:ln>
                <a:solidFill>
                  <a:prstClr val="white"/>
                </a:solidFill>
                <a:effectLst/>
                <a:uLnTx/>
                <a:uFillTx/>
                <a:latin typeface="Calibri" panose="020F0502020204030204"/>
                <a:ea typeface="+mn-ea"/>
                <a:cs typeface="+mn-cs"/>
              </a:rPr>
              <a:t>predictive</a:t>
            </a:r>
            <a:r>
              <a:rPr kumimoji="0" lang="en-US" altLang="en-US" sz="2400" b="0" i="0" u="none" strike="noStrike" kern="1200" cap="none" spc="0" normalizeH="0" baseline="0" noProof="0">
                <a:ln>
                  <a:noFill/>
                </a:ln>
                <a:solidFill>
                  <a:prstClr val="white"/>
                </a:solidFill>
                <a:effectLst/>
                <a:uLnTx/>
                <a:uFillTx/>
                <a:latin typeface="Calibri" panose="020F0502020204030204"/>
                <a:ea typeface="+mn-ea"/>
                <a:cs typeface="+mn-cs"/>
              </a:rPr>
              <a:t> validity for Blacks and Whites</a:t>
            </a:r>
          </a:p>
        </p:txBody>
      </p:sp>
      <p:pic>
        <p:nvPicPr>
          <p:cNvPr id="6" name="Picture 4" descr="IQ and racial validit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36743" y="2062161"/>
            <a:ext cx="4816475" cy="479583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0112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5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6195">
                                            <p:bg/>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6195">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619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066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animBg="1"/>
      <p:bldP spid="136195" grpId="0" build="p"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0" y="1"/>
            <a:ext cx="12192000" cy="882316"/>
          </a:xfrm>
          <a:solidFill>
            <a:schemeClr val="tx2">
              <a:lumMod val="60000"/>
              <a:lumOff val="40000"/>
            </a:schemeClr>
          </a:solidFill>
        </p:spPr>
        <p:txBody>
          <a:bodyPr/>
          <a:lstStyle/>
          <a:p>
            <a:pPr algn="ctr" eaLnBrk="1" hangingPunct="1"/>
            <a:r>
              <a:rPr lang="en-US" altLang="en-US">
                <a:solidFill>
                  <a:schemeClr val="bg1"/>
                </a:solidFill>
              </a:rPr>
              <a:t>Are the tests (racially) biased?</a:t>
            </a:r>
          </a:p>
        </p:txBody>
      </p:sp>
      <p:sp>
        <p:nvSpPr>
          <p:cNvPr id="138243" name="Rectangle 3"/>
          <p:cNvSpPr>
            <a:spLocks noGrp="1" noChangeArrowheads="1"/>
          </p:cNvSpPr>
          <p:nvPr>
            <p:ph type="body" idx="1"/>
          </p:nvPr>
        </p:nvSpPr>
        <p:spPr>
          <a:xfrm>
            <a:off x="236622" y="1279358"/>
            <a:ext cx="3950368" cy="1720515"/>
          </a:xfrm>
          <a:solidFill>
            <a:schemeClr val="bg1">
              <a:lumMod val="95000"/>
            </a:schemeClr>
          </a:solidFill>
        </p:spPr>
        <p:txBody>
          <a:bodyPr>
            <a:normAutofit fontScale="92500"/>
          </a:bodyPr>
          <a:lstStyle/>
          <a:p>
            <a:pPr eaLnBrk="1" hangingPunct="1">
              <a:lnSpc>
                <a:spcPct val="80000"/>
              </a:lnSpc>
            </a:pPr>
            <a:r>
              <a:rPr lang="en-US" altLang="en-US" sz="2400" b="1"/>
              <a:t>Argument 5:</a:t>
            </a:r>
            <a:r>
              <a:rPr lang="en-US" altLang="en-US" sz="2000"/>
              <a:t> </a:t>
            </a:r>
          </a:p>
          <a:p>
            <a:pPr eaLnBrk="1" hangingPunct="1">
              <a:lnSpc>
                <a:spcPct val="80000"/>
              </a:lnSpc>
              <a:buFont typeface="Wingdings" panose="05000000000000000000" pitchFamily="2" charset="2"/>
              <a:buNone/>
            </a:pPr>
            <a:r>
              <a:rPr lang="en-US" altLang="en-US" sz="2000"/>
              <a:t>	</a:t>
            </a:r>
            <a:r>
              <a:rPr lang="en-US" altLang="en-US" sz="2400"/>
              <a:t>The tests have language bias because they are in standard English and many Blacks grow up speaking a Black dialect</a:t>
            </a:r>
          </a:p>
        </p:txBody>
      </p:sp>
      <p:pic>
        <p:nvPicPr>
          <p:cNvPr id="76804" name="Picture 5" descr="IQ and langu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6622" y="3043990"/>
            <a:ext cx="8001000" cy="381401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5" name="Rectangle 3"/>
          <p:cNvSpPr txBox="1">
            <a:spLocks noChangeArrowheads="1"/>
          </p:cNvSpPr>
          <p:nvPr/>
        </p:nvSpPr>
        <p:spPr>
          <a:xfrm>
            <a:off x="8237622" y="2121568"/>
            <a:ext cx="3918284" cy="1343523"/>
          </a:xfrm>
          <a:prstGeom prst="rect">
            <a:avLst/>
          </a:prstGeom>
          <a:solidFill>
            <a:schemeClr val="bg1">
              <a:lumMod val="95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a:ea typeface="+mn-ea"/>
                <a:cs typeface="+mn-cs"/>
              </a:rPr>
              <a:t>Argument 6:</a:t>
            </a:r>
            <a:r>
              <a:rPr kumimoji="0" lang="en-US" altLang="en-US" sz="2400" b="0" i="0" u="none" strike="noStrike" kern="1200" cap="none" spc="0" normalizeH="0" baseline="0" noProof="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None/>
              <a:tabLst/>
              <a:defRPr/>
            </a:pPr>
            <a:r>
              <a:rPr kumimoji="0" lang="en-US" altLang="en-US" sz="2400" b="0" i="0" u="none" strike="noStrike" kern="1200" cap="none" spc="0" normalizeH="0" baseline="0" noProof="0">
                <a:ln>
                  <a:noFill/>
                </a:ln>
                <a:solidFill>
                  <a:prstClr val="black"/>
                </a:solidFill>
                <a:effectLst/>
                <a:uLnTx/>
                <a:uFillTx/>
                <a:latin typeface="Calibri" panose="020F0502020204030204"/>
                <a:ea typeface="+mn-ea"/>
                <a:cs typeface="+mn-cs"/>
              </a:rPr>
              <a:t>	The tests are neutral but the examiners are biased</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None/>
              <a:tabLst/>
              <a:defRPr/>
            </a:pPr>
            <a:endParaRPr kumimoji="0" lang="en-US" alt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Box 5"/>
          <p:cNvSpPr txBox="1">
            <a:spLocks noChangeArrowheads="1"/>
          </p:cNvSpPr>
          <p:nvPr/>
        </p:nvSpPr>
        <p:spPr bwMode="auto">
          <a:xfrm>
            <a:off x="8237622" y="3499552"/>
            <a:ext cx="3918284" cy="3323987"/>
          </a:xfrm>
          <a:prstGeom prst="rect">
            <a:avLst/>
          </a:prstGeom>
          <a:solidFill>
            <a:schemeClr val="tx2"/>
          </a:solidFill>
          <a:ln>
            <a:noFill/>
          </a:ln>
          <a:effectLst/>
        </p:spPr>
        <p:txBody>
          <a:bodyPr wrap="square">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US" altLang="en-US" sz="2400" b="1" i="0" u="none" strike="noStrike" kern="1200" cap="none" spc="0" normalizeH="0" baseline="0" noProof="0">
                <a:ln>
                  <a:noFill/>
                </a:ln>
                <a:solidFill>
                  <a:prstClr val="white"/>
                </a:solidFill>
                <a:effectLst/>
                <a:uLnTx/>
                <a:uFillTx/>
                <a:latin typeface="Arial" panose="020B0604020202020204" pitchFamily="34" charset="0"/>
                <a:ea typeface="+mn-ea"/>
                <a:cs typeface="+mn-cs"/>
              </a:rPr>
              <a:t>Evidence:</a:t>
            </a:r>
            <a:r>
              <a:rPr kumimoji="0" lang="en-US" altLang="en-US" sz="2400" b="0" i="0" u="none" strike="noStrike" kern="1200" cap="none" spc="0" normalizeH="0" baseline="0" noProof="0">
                <a:ln>
                  <a:noFill/>
                </a:ln>
                <a:solidFill>
                  <a:prstClr val="white"/>
                </a:solidFill>
                <a:effectLst/>
                <a:uLnTx/>
                <a:uFillTx/>
                <a:latin typeface="Arial" panose="020B0604020202020204" pitchFamily="34" charset="0"/>
                <a:ea typeface="+mn-ea"/>
                <a:cs typeface="+mn-cs"/>
              </a:rPr>
              <a:t> </a:t>
            </a:r>
          </a:p>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US" altLang="en-US" sz="2400" b="0" i="0" u="none" strike="noStrike" kern="1200" cap="none" spc="0" normalizeH="0" baseline="0" noProof="0">
                <a:ln>
                  <a:noFill/>
                </a:ln>
                <a:solidFill>
                  <a:prstClr val="white"/>
                </a:solidFill>
                <a:effectLst/>
                <a:uLnTx/>
                <a:uFillTx/>
                <a:latin typeface="Arial" panose="020B0604020202020204" pitchFamily="34" charset="0"/>
                <a:ea typeface="+mn-ea"/>
                <a:cs typeface="+mn-cs"/>
              </a:rPr>
              <a:t>25 of 29 studies published prior to 1995 found no significant relationship between the race of the examiner and Black children’s scores</a:t>
            </a:r>
          </a:p>
          <a:p>
            <a:pPr marL="0" marR="0" lvl="0" indent="0" algn="l" defTabSz="914400" rtl="0" eaLnBrk="1" fontAlgn="auto" latinLnBrk="0" hangingPunct="1">
              <a:lnSpc>
                <a:spcPct val="100000"/>
              </a:lnSpc>
              <a:spcBef>
                <a:spcPct val="50000"/>
              </a:spcBef>
              <a:spcAft>
                <a:spcPts val="0"/>
              </a:spcAft>
              <a:buClrTx/>
              <a:buSzTx/>
              <a:buFontTx/>
              <a:buNone/>
              <a:tabLst/>
              <a:defRPr/>
            </a:pPr>
            <a:endParaRPr kumimoji="0" lang="en-US" altLang="en-US" sz="2000" b="0" i="0" u="none" strike="noStrike" kern="1200" cap="none" spc="0" normalizeH="0" baseline="0" noProof="0">
              <a:ln>
                <a:noFill/>
              </a:ln>
              <a:solidFill>
                <a:prstClr val="white"/>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42286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680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8243">
                                            <p:bg/>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824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824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680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2" grpId="0" animBg="1"/>
      <p:bldP spid="138243" grpId="0" build="p" animBg="1"/>
      <p:bldP spid="5"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0" y="0"/>
            <a:ext cx="6112043" cy="1909011"/>
          </a:xfrm>
          <a:solidFill>
            <a:schemeClr val="tx2"/>
          </a:solidFill>
        </p:spPr>
        <p:txBody>
          <a:bodyPr>
            <a:normAutofit/>
          </a:bodyPr>
          <a:lstStyle/>
          <a:p>
            <a:pPr eaLnBrk="1" hangingPunct="1"/>
            <a:r>
              <a:rPr lang="en-US" altLang="en-US">
                <a:solidFill>
                  <a:schemeClr val="bg1"/>
                </a:solidFill>
              </a:rPr>
              <a:t>Possible explanations for the gap</a:t>
            </a:r>
          </a:p>
        </p:txBody>
      </p:sp>
      <p:sp>
        <p:nvSpPr>
          <p:cNvPr id="82947" name="Rectangle 3"/>
          <p:cNvSpPr>
            <a:spLocks noGrp="1" noChangeArrowheads="1"/>
          </p:cNvSpPr>
          <p:nvPr>
            <p:ph type="body" idx="1"/>
          </p:nvPr>
        </p:nvSpPr>
        <p:spPr>
          <a:xfrm>
            <a:off x="0" y="1909011"/>
            <a:ext cx="5881437" cy="4948989"/>
          </a:xfrm>
          <a:solidFill>
            <a:schemeClr val="tx2">
              <a:lumMod val="40000"/>
              <a:lumOff val="60000"/>
            </a:schemeClr>
          </a:solidFill>
        </p:spPr>
        <p:txBody>
          <a:bodyPr>
            <a:noAutofit/>
          </a:bodyPr>
          <a:lstStyle/>
          <a:p>
            <a:pPr eaLnBrk="1" hangingPunct="1">
              <a:spcAft>
                <a:spcPct val="75000"/>
              </a:spcAft>
            </a:pPr>
            <a:r>
              <a:rPr lang="en-US" altLang="en-US" sz="4000"/>
              <a:t>The tests are bad </a:t>
            </a:r>
            <a:r>
              <a:rPr lang="en-US" altLang="en-US" sz="4000">
                <a:solidFill>
                  <a:schemeClr val="hlink"/>
                </a:solidFill>
              </a:rPr>
              <a:t>(no empirical support for </a:t>
            </a:r>
            <a:r>
              <a:rPr lang="en-US" altLang="en-US" sz="4000" u="sng">
                <a:solidFill>
                  <a:schemeClr val="hlink"/>
                </a:solidFill>
              </a:rPr>
              <a:t>current</a:t>
            </a:r>
            <a:r>
              <a:rPr lang="en-US" altLang="en-US" sz="4000">
                <a:solidFill>
                  <a:schemeClr val="hlink"/>
                </a:solidFill>
              </a:rPr>
              <a:t> racial bias!) </a:t>
            </a:r>
          </a:p>
          <a:p>
            <a:pPr eaLnBrk="1" hangingPunct="1">
              <a:spcAft>
                <a:spcPct val="75000"/>
              </a:spcAft>
            </a:pPr>
            <a:r>
              <a:rPr lang="en-US" altLang="en-US" sz="4000"/>
              <a:t>Genetic differences</a:t>
            </a:r>
          </a:p>
          <a:p>
            <a:pPr eaLnBrk="1" hangingPunct="1">
              <a:spcAft>
                <a:spcPct val="75000"/>
              </a:spcAft>
            </a:pPr>
            <a:r>
              <a:rPr lang="en-US" altLang="en-US" sz="4000"/>
              <a:t>Environmental differences</a:t>
            </a:r>
          </a:p>
          <a:p>
            <a:pPr eaLnBrk="1" hangingPunct="1"/>
            <a:endParaRPr lang="en-US" altLang="en-US" sz="4000"/>
          </a:p>
        </p:txBody>
      </p:sp>
      <p:pic>
        <p:nvPicPr>
          <p:cNvPr id="4" name="Picture 5" descr="IQ heritabilit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19538" y="0"/>
            <a:ext cx="6256420" cy="6858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798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7">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294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294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294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animBg="1"/>
      <p:bldP spid="82947"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 </a:t>
            </a:r>
          </a:p>
        </p:txBody>
      </p:sp>
      <p:sp>
        <p:nvSpPr>
          <p:cNvPr id="3" name="Content Placeholder 2"/>
          <p:cNvSpPr>
            <a:spLocks noGrp="1"/>
          </p:cNvSpPr>
          <p:nvPr>
            <p:ph idx="1"/>
          </p:nvPr>
        </p:nvSpPr>
        <p:spPr>
          <a:xfrm>
            <a:off x="453188" y="1659605"/>
            <a:ext cx="11498179" cy="5198395"/>
          </a:xfrm>
        </p:spPr>
        <p:txBody>
          <a:bodyPr>
            <a:normAutofit fontScale="70000" lnSpcReduction="20000"/>
          </a:bodyPr>
          <a:lstStyle/>
          <a:p>
            <a:r>
              <a:rPr lang="en-GB"/>
              <a:t>Goddard, H. H. (1912). </a:t>
            </a:r>
            <a:r>
              <a:rPr lang="en-GB" i="1"/>
              <a:t>The </a:t>
            </a:r>
            <a:r>
              <a:rPr lang="en-GB" i="1" err="1"/>
              <a:t>Kallikak</a:t>
            </a:r>
            <a:r>
              <a:rPr lang="en-GB" i="1"/>
              <a:t> family: A study in the heredity of feeble-mindedness</a:t>
            </a:r>
            <a:r>
              <a:rPr lang="en-GB"/>
              <a:t>. Macmillan. Jensen, A. R. (2011). The theory of intelligence and its measurement.</a:t>
            </a:r>
          </a:p>
          <a:p>
            <a:r>
              <a:rPr lang="en-GB"/>
              <a:t>Herrnstein, R. J., &amp; Murray, C. (2010). The bell curve: Intelligence and class structure in American life. Simon and Schuster.</a:t>
            </a:r>
          </a:p>
          <a:p>
            <a:r>
              <a:rPr lang="en-GB" err="1"/>
              <a:t>Laundra</a:t>
            </a:r>
            <a:r>
              <a:rPr lang="en-GB"/>
              <a:t>, K., &amp; Sutton, T. (2008). You Think You Know Ghetto? Contemporizing the Dove “Black IQ Test”. Teaching sociology, 36(4), 366-377.</a:t>
            </a:r>
          </a:p>
          <a:p>
            <a:r>
              <a:rPr lang="en-GB"/>
              <a:t>Raven, J. C. (1998). </a:t>
            </a:r>
            <a:r>
              <a:rPr lang="en-GB" i="1"/>
              <a:t>Raven's progressive matrices and vocabulary scales</a:t>
            </a:r>
            <a:r>
              <a:rPr lang="en-GB"/>
              <a:t>. Oxford </a:t>
            </a:r>
            <a:r>
              <a:rPr lang="en-GB" err="1"/>
              <a:t>pyschologists</a:t>
            </a:r>
            <a:r>
              <a:rPr lang="en-GB"/>
              <a:t> Press.</a:t>
            </a:r>
          </a:p>
          <a:p>
            <a:r>
              <a:rPr lang="en-GB" err="1"/>
              <a:t>Terman</a:t>
            </a:r>
            <a:r>
              <a:rPr lang="en-GB"/>
              <a:t>, L. M. (1947). Genetic Studies of Genius, 4 vols. Vol. I, Mental and physical traits of one thousand gifted children, 1925; Vol. II, The early mental traits of three hundred geniuses, 1926; Vol. III, The promise of youth, 1930; Vol. IV, The gifted child grows up, 1947.</a:t>
            </a:r>
          </a:p>
          <a:p>
            <a:r>
              <a:rPr lang="en-GB"/>
              <a:t>Wechsler, D. (1955). Manual for the Wechsler adult intelligence scale.</a:t>
            </a:r>
          </a:p>
          <a:p>
            <a:r>
              <a:rPr lang="en-GB"/>
              <a:t>Wechsler, D. (1949). Wechsler intelligence scale for children.</a:t>
            </a:r>
          </a:p>
          <a:p>
            <a:r>
              <a:rPr lang="en-GB" err="1"/>
              <a:t>Wicherts</a:t>
            </a:r>
            <a:r>
              <a:rPr lang="en-GB"/>
              <a:t>, J. M., Dolan, C. V., Hessen, D. J., </a:t>
            </a:r>
            <a:r>
              <a:rPr lang="en-GB" err="1"/>
              <a:t>Oosterveld</a:t>
            </a:r>
            <a:r>
              <a:rPr lang="en-GB"/>
              <a:t>, P., Van Baal, G. C. M., </a:t>
            </a:r>
            <a:r>
              <a:rPr lang="en-GB" err="1"/>
              <a:t>Boomsma</a:t>
            </a:r>
            <a:r>
              <a:rPr lang="en-GB"/>
              <a:t>, D. I., &amp; Span, M. M. (2004). Are intelligence tests measurement invariant over time? Investigating the nature of the Flynn effect. </a:t>
            </a:r>
            <a:r>
              <a:rPr lang="en-GB" i="1"/>
              <a:t>Intelligence</a:t>
            </a:r>
            <a:r>
              <a:rPr lang="en-GB"/>
              <a:t>, </a:t>
            </a:r>
            <a:r>
              <a:rPr lang="en-GB" i="1"/>
              <a:t>32</a:t>
            </a:r>
            <a:r>
              <a:rPr lang="en-GB"/>
              <a:t>(5), 509-537. Yerkes, R. M. (1921). </a:t>
            </a:r>
            <a:r>
              <a:rPr lang="en-GB" i="1"/>
              <a:t>Psychological Examining in the United States Army: Edited by Robert M. Yerkes</a:t>
            </a:r>
            <a:r>
              <a:rPr lang="en-GB"/>
              <a:t> (Vol. 15). US Government Printing Office.</a:t>
            </a:r>
          </a:p>
        </p:txBody>
      </p:sp>
    </p:spTree>
    <p:extLst>
      <p:ext uri="{BB962C8B-B14F-4D97-AF65-F5344CB8AC3E}">
        <p14:creationId xmlns:p14="http://schemas.microsoft.com/office/powerpoint/2010/main" val="17264880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7994</Words>
  <Application>Microsoft Office PowerPoint</Application>
  <PresentationFormat>Widescreen</PresentationFormat>
  <Paragraphs>341</Paragraphs>
  <Slides>17</Slides>
  <Notes>15</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17</vt:i4>
      </vt:variant>
    </vt:vector>
  </HeadingPairs>
  <TitlesOfParts>
    <vt:vector size="23" baseType="lpstr">
      <vt:lpstr>Arial</vt:lpstr>
      <vt:lpstr>Calibri</vt:lpstr>
      <vt:lpstr>Calibri Light</vt:lpstr>
      <vt:lpstr>Wingdings</vt:lpstr>
      <vt:lpstr>Office Theme</vt:lpstr>
      <vt:lpstr>1_Office Theme</vt:lpstr>
      <vt:lpstr> L5 Intelligence testing    Validity and the Nature, Nurture debate</vt:lpstr>
      <vt:lpstr>Reliability </vt:lpstr>
      <vt:lpstr>Validity Issues: Intelligence Tests</vt:lpstr>
      <vt:lpstr>PowerPoint Presentation</vt:lpstr>
      <vt:lpstr>The Flynn Effect (1995) </vt:lpstr>
      <vt:lpstr>Explanations for the Flynn effect </vt:lpstr>
      <vt:lpstr>The nature versus nurture debate</vt:lpstr>
      <vt:lpstr>Historical and current understanding</vt:lpstr>
      <vt:lpstr>The environmentalist position</vt:lpstr>
      <vt:lpstr>PowerPoint Presentation</vt:lpstr>
      <vt:lpstr>Are the tests (racially) biased?</vt:lpstr>
      <vt:lpstr>Chitling Intelligence Test (Dove, 1971)</vt:lpstr>
      <vt:lpstr>Are the culture-specific tests valid?</vt:lpstr>
      <vt:lpstr>Are the tests (racially) biased?</vt:lpstr>
      <vt:lpstr>Are the tests (racially) biased?</vt:lpstr>
      <vt:lpstr>Possible explanations for the gap</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1</cp:revision>
  <dcterms:created xsi:type="dcterms:W3CDTF">2019-09-17T09:03:27Z</dcterms:created>
  <dcterms:modified xsi:type="dcterms:W3CDTF">2024-11-05T12:55:27Z</dcterms:modified>
</cp:coreProperties>
</file>