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9" r:id="rId3"/>
    <p:sldId id="260" r:id="rId4"/>
    <p:sldId id="261" r:id="rId5"/>
    <p:sldId id="262" r:id="rId6"/>
    <p:sldId id="263" r:id="rId7"/>
    <p:sldId id="257" r:id="rId8"/>
    <p:sldId id="258"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295069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701712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17161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700757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dirty="0"/>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660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624898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975729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8790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78971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3869140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4/19/2024</a:t>
            </a:fld>
            <a:endParaRPr lang="en-US" dirty="0"/>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2342407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4/19/2024</a:t>
            </a:fld>
            <a:endParaRPr lang="en-US" dirty="0"/>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dirty="0"/>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353463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evolut.com/currency-converter/convert-idr-to-gbp-exchange-rate/?amount=1000" TargetMode="External"/><Relationship Id="rId7" Type="http://schemas.openxmlformats.org/officeDocument/2006/relationships/hyperlink" Target="https://assets.publishing.service.gov.uk/media/65f976249316f5001164c288/indonesia-trade-and-investment-factsheet-2024-03-21.pdf" TargetMode="External"/><Relationship Id="rId2" Type="http://schemas.openxmlformats.org/officeDocument/2006/relationships/hyperlink" Target="https://flyspaces.com/jakarta/uptown-serviced-office-plaza-mutiara/event-space-for-60/4122"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uk-indonesia-development-partnership-summary/uk-indonesia-development-partnership-summary-july-2023" TargetMode="External"/><Relationship Id="rId5" Type="http://schemas.openxmlformats.org/officeDocument/2006/relationships/hyperlink" Target="https://www.ukpact.co.uk/country-programme/indonesia" TargetMode="External"/><Relationship Id="rId4" Type="http://schemas.openxmlformats.org/officeDocument/2006/relationships/hyperlink" Target="https://www.adb.org/where-we-work/indonesia/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C7EF91A-AEA4-5F56-0661-A62DE8490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Lightbulb idea concept">
            <a:extLst>
              <a:ext uri="{FF2B5EF4-FFF2-40B4-BE49-F238E27FC236}">
                <a16:creationId xmlns:a16="http://schemas.microsoft.com/office/drawing/2014/main" id="{6E1B3E77-AC8C-B389-77D7-7615E52FE16D}"/>
              </a:ext>
            </a:extLst>
          </p:cNvPr>
          <p:cNvPicPr>
            <a:picLocks noChangeAspect="1"/>
          </p:cNvPicPr>
          <p:nvPr/>
        </p:nvPicPr>
        <p:blipFill rotWithShape="1">
          <a:blip r:embed="rId2"/>
          <a:srcRect b="15730"/>
          <a:stretch/>
        </p:blipFill>
        <p:spPr>
          <a:xfrm>
            <a:off x="20" y="1"/>
            <a:ext cx="12191980" cy="6858000"/>
          </a:xfrm>
          <a:prstGeom prst="rect">
            <a:avLst/>
          </a:prstGeom>
        </p:spPr>
      </p:pic>
      <p:sp>
        <p:nvSpPr>
          <p:cNvPr id="34" name="Rectangle 33">
            <a:extLst>
              <a:ext uri="{FF2B5EF4-FFF2-40B4-BE49-F238E27FC236}">
                <a16:creationId xmlns:a16="http://schemas.microsoft.com/office/drawing/2014/main" id="{5B12B501-806A-E961-4C73-E0D1677A8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2446808"/>
            <a:ext cx="12192000" cy="4417496"/>
          </a:xfrm>
          <a:prstGeom prst="rect">
            <a:avLst/>
          </a:prstGeom>
          <a:gradFill flip="none" rotWithShape="1">
            <a:gsLst>
              <a:gs pos="0">
                <a:srgbClr val="000000">
                  <a:alpha val="56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3" name="Subtitle 2">
            <a:extLst>
              <a:ext uri="{FF2B5EF4-FFF2-40B4-BE49-F238E27FC236}">
                <a16:creationId xmlns:a16="http://schemas.microsoft.com/office/drawing/2014/main" id="{AA08FBDE-2595-7FB5-A189-151BF3D31A0F}"/>
              </a:ext>
            </a:extLst>
          </p:cNvPr>
          <p:cNvSpPr>
            <a:spLocks noGrp="1"/>
          </p:cNvSpPr>
          <p:nvPr>
            <p:ph type="subTitle" idx="1"/>
          </p:nvPr>
        </p:nvSpPr>
        <p:spPr>
          <a:xfrm>
            <a:off x="895480" y="5076496"/>
            <a:ext cx="6772868" cy="826113"/>
          </a:xfrm>
        </p:spPr>
        <p:txBody>
          <a:bodyPr>
            <a:normAutofit/>
          </a:bodyPr>
          <a:lstStyle/>
          <a:p>
            <a:r>
              <a:rPr lang="en-US" dirty="0">
                <a:solidFill>
                  <a:srgbClr val="FFFFFF"/>
                </a:solidFill>
              </a:rPr>
              <a:t>Abate Poverty Int.</a:t>
            </a:r>
          </a:p>
        </p:txBody>
      </p:sp>
      <p:sp>
        <p:nvSpPr>
          <p:cNvPr id="2" name="Title 1">
            <a:extLst>
              <a:ext uri="{FF2B5EF4-FFF2-40B4-BE49-F238E27FC236}">
                <a16:creationId xmlns:a16="http://schemas.microsoft.com/office/drawing/2014/main" id="{5CF6333F-D890-ECC6-0B3F-2156565568AE}"/>
              </a:ext>
            </a:extLst>
          </p:cNvPr>
          <p:cNvSpPr>
            <a:spLocks noGrp="1"/>
          </p:cNvSpPr>
          <p:nvPr>
            <p:ph type="ctrTitle"/>
          </p:nvPr>
        </p:nvSpPr>
        <p:spPr>
          <a:xfrm>
            <a:off x="895481" y="2919772"/>
            <a:ext cx="6772868" cy="2150420"/>
          </a:xfrm>
        </p:spPr>
        <p:txBody>
          <a:bodyPr>
            <a:normAutofit/>
          </a:bodyPr>
          <a:lstStyle/>
          <a:p>
            <a:r>
              <a:rPr lang="en-US" dirty="0">
                <a:solidFill>
                  <a:srgbClr val="FFFFFF"/>
                </a:solidFill>
              </a:rPr>
              <a:t>Grant application-Bersama Britain</a:t>
            </a:r>
          </a:p>
        </p:txBody>
      </p:sp>
      <p:sp>
        <p:nvSpPr>
          <p:cNvPr id="5" name="TextBox 4">
            <a:extLst>
              <a:ext uri="{FF2B5EF4-FFF2-40B4-BE49-F238E27FC236}">
                <a16:creationId xmlns:a16="http://schemas.microsoft.com/office/drawing/2014/main" id="{2EE2D466-28EE-90F2-9A7A-1C985076DFB5}"/>
              </a:ext>
            </a:extLst>
          </p:cNvPr>
          <p:cNvSpPr txBox="1"/>
          <p:nvPr/>
        </p:nvSpPr>
        <p:spPr>
          <a:xfrm>
            <a:off x="9243317" y="5109408"/>
            <a:ext cx="2948683" cy="380144"/>
          </a:xfrm>
          <a:prstGeom prst="rect">
            <a:avLst/>
          </a:prstGeom>
          <a:noFill/>
        </p:spPr>
        <p:txBody>
          <a:bodyPr wrap="square" rtlCol="0">
            <a:spAutoFit/>
          </a:bodyPr>
          <a:lstStyle/>
          <a:p>
            <a:r>
              <a:rPr lang="en-US" dirty="0">
                <a:solidFill>
                  <a:schemeClr val="bg1"/>
                </a:solidFill>
              </a:rPr>
              <a:t>Harambee Wales</a:t>
            </a:r>
          </a:p>
        </p:txBody>
      </p:sp>
    </p:spTree>
    <p:extLst>
      <p:ext uri="{BB962C8B-B14F-4D97-AF65-F5344CB8AC3E}">
        <p14:creationId xmlns:p14="http://schemas.microsoft.com/office/powerpoint/2010/main" val="222484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D9B22-951F-4BBB-9869-D75366F41A5C}"/>
              </a:ext>
            </a:extLst>
          </p:cNvPr>
          <p:cNvSpPr>
            <a:spLocks noGrp="1"/>
          </p:cNvSpPr>
          <p:nvPr>
            <p:ph type="title"/>
          </p:nvPr>
        </p:nvSpPr>
        <p:spPr/>
        <p:txBody>
          <a:bodyPr/>
          <a:lstStyle/>
          <a:p>
            <a:r>
              <a:rPr lang="en-US" dirty="0"/>
              <a:t>Abate poverty int.</a:t>
            </a:r>
          </a:p>
        </p:txBody>
      </p:sp>
      <p:pic>
        <p:nvPicPr>
          <p:cNvPr id="5" name="Content Placeholder 4" descr="A close-up of a logo&#10;&#10;Description automatically generated">
            <a:extLst>
              <a:ext uri="{FF2B5EF4-FFF2-40B4-BE49-F238E27FC236}">
                <a16:creationId xmlns:a16="http://schemas.microsoft.com/office/drawing/2014/main" id="{C2424E1E-4681-3036-6283-F334172D7B3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35916" y="4520292"/>
            <a:ext cx="4704011" cy="1386711"/>
          </a:xfrm>
        </p:spPr>
      </p:pic>
      <p:sp>
        <p:nvSpPr>
          <p:cNvPr id="8" name="TextBox 7">
            <a:extLst>
              <a:ext uri="{FF2B5EF4-FFF2-40B4-BE49-F238E27FC236}">
                <a16:creationId xmlns:a16="http://schemas.microsoft.com/office/drawing/2014/main" id="{9F044C3E-DA64-6900-C4C5-56867DE32978}"/>
              </a:ext>
            </a:extLst>
          </p:cNvPr>
          <p:cNvSpPr txBox="1"/>
          <p:nvPr/>
        </p:nvSpPr>
        <p:spPr>
          <a:xfrm>
            <a:off x="1715784" y="2650733"/>
            <a:ext cx="8537825" cy="23083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Established in 2011</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Over thirty bases around the world</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Focused on Asian development </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Good partnership with the UN.</a:t>
            </a:r>
          </a:p>
          <a:p>
            <a:pPr marL="285750" indent="-2857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47121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E4C72-260B-86DE-FE2E-5D5C21D9193A}"/>
              </a:ext>
            </a:extLst>
          </p:cNvPr>
          <p:cNvSpPr>
            <a:spLocks noGrp="1"/>
          </p:cNvSpPr>
          <p:nvPr>
            <p:ph type="title"/>
          </p:nvPr>
        </p:nvSpPr>
        <p:spPr/>
        <p:txBody>
          <a:bodyPr/>
          <a:lstStyle/>
          <a:p>
            <a:r>
              <a:rPr lang="en-US" dirty="0"/>
              <a:t>About the project</a:t>
            </a:r>
          </a:p>
        </p:txBody>
      </p:sp>
      <p:sp>
        <p:nvSpPr>
          <p:cNvPr id="3" name="Content Placeholder 2">
            <a:extLst>
              <a:ext uri="{FF2B5EF4-FFF2-40B4-BE49-F238E27FC236}">
                <a16:creationId xmlns:a16="http://schemas.microsoft.com/office/drawing/2014/main" id="{96947F6E-A3D4-34AF-7ED9-5A826A528F21}"/>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Poverty in Indonesia </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 are planning to work together with our Indonesian team for this specific activity. This project is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three-day event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South Jakarta to raise awareness about poverty in Indonesia and the world. The event will have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Dr.Aditya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Sihombing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Dr.Bulan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Putri as guest speakers, who will talk about poverty in Indonesia and present their research. The event will be open to everyone and our Indonesian team members will handle most of the background work. Narantsatsralt Ganbaatar will serve as the coordinator for the event.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49682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AB2F-6E23-4763-0159-620EE23E6754}"/>
              </a:ext>
            </a:extLst>
          </p:cNvPr>
          <p:cNvSpPr>
            <a:spLocks noGrp="1"/>
          </p:cNvSpPr>
          <p:nvPr>
            <p:ph type="title"/>
          </p:nvPr>
        </p:nvSpPr>
        <p:spPr/>
        <p:txBody>
          <a:bodyPr/>
          <a:lstStyle/>
          <a:p>
            <a:r>
              <a:rPr lang="en-US" dirty="0"/>
              <a:t>The aims- why Indonesia</a:t>
            </a:r>
          </a:p>
        </p:txBody>
      </p:sp>
      <p:sp>
        <p:nvSpPr>
          <p:cNvPr id="3" name="Content Placeholder 2">
            <a:extLst>
              <a:ext uri="{FF2B5EF4-FFF2-40B4-BE49-F238E27FC236}">
                <a16:creationId xmlns:a16="http://schemas.microsoft.com/office/drawing/2014/main" id="{C758F457-7A91-BF4E-9BDD-93FC6F31377B}"/>
              </a:ext>
            </a:extLst>
          </p:cNvPr>
          <p:cNvSpPr>
            <a:spLocks noGrp="1"/>
          </p:cNvSpPr>
          <p:nvPr>
            <p:ph idx="1"/>
          </p:nvPr>
        </p:nvSpPr>
        <p:spPr/>
        <p:txBody>
          <a:bodyPr/>
          <a:lstStyle/>
          <a:p>
            <a:pPr marL="342900" lvl="0" indent="-342900">
              <a:lnSpc>
                <a:spcPct val="107000"/>
              </a:lnSpc>
              <a:buFont typeface="Times New Roman" panose="02020603050405020304" pitchFamily="18"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Historical relationship between the UK and Indonesia.</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Times New Roman" panose="02020603050405020304" pitchFamily="18"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give people an understanding of poverty and its causes.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Times New Roman" panose="02020603050405020304" pitchFamily="18"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motivate people to work together against poverty both in the country and in the world.</a:t>
            </a:r>
          </a:p>
          <a:p>
            <a:pPr marL="342900" lvl="0" indent="-342900">
              <a:lnSpc>
                <a:spcPct val="107000"/>
              </a:lnSpc>
              <a:spcAft>
                <a:spcPts val="800"/>
              </a:spcAft>
              <a:buFont typeface="Times New Roman" panose="02020603050405020304" pitchFamily="18"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Through this activity, we are expecting to reach a thousand people in person and more than two thousand and five hundred people online.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31124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D12CE6E-EFBF-F92D-EFCE-D0EAEE4F3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AA35204-0670-6473-6686-1AB0165AB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159" y="936478"/>
            <a:ext cx="10314136" cy="4982284"/>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25019-35A3-5348-5272-CF78C69F3830}"/>
              </a:ext>
            </a:extLst>
          </p:cNvPr>
          <p:cNvSpPr>
            <a:spLocks noGrp="1"/>
          </p:cNvSpPr>
          <p:nvPr>
            <p:ph type="title"/>
          </p:nvPr>
        </p:nvSpPr>
        <p:spPr>
          <a:xfrm>
            <a:off x="738786" y="656052"/>
            <a:ext cx="3909414" cy="1166217"/>
          </a:xfrm>
        </p:spPr>
        <p:txBody>
          <a:bodyPr anchor="t">
            <a:normAutofit/>
          </a:bodyPr>
          <a:lstStyle/>
          <a:p>
            <a:r>
              <a:rPr lang="en-US" sz="2600"/>
              <a:t>Costs and amount requested.</a:t>
            </a:r>
          </a:p>
        </p:txBody>
      </p:sp>
      <p:graphicFrame>
        <p:nvGraphicFramePr>
          <p:cNvPr id="5" name="Content Placeholder 4">
            <a:extLst>
              <a:ext uri="{FF2B5EF4-FFF2-40B4-BE49-F238E27FC236}">
                <a16:creationId xmlns:a16="http://schemas.microsoft.com/office/drawing/2014/main" id="{7F252836-F4D1-BF60-B22A-8CCFBA45499A}"/>
              </a:ext>
            </a:extLst>
          </p:cNvPr>
          <p:cNvGraphicFramePr>
            <a:graphicFrameLocks noGrp="1"/>
          </p:cNvGraphicFramePr>
          <p:nvPr>
            <p:ph idx="1"/>
            <p:extLst>
              <p:ext uri="{D42A27DB-BD31-4B8C-83A1-F6EECF244321}">
                <p14:modId xmlns:p14="http://schemas.microsoft.com/office/powerpoint/2010/main" val="4170514455"/>
              </p:ext>
            </p:extLst>
          </p:nvPr>
        </p:nvGraphicFramePr>
        <p:xfrm>
          <a:off x="821932" y="1822269"/>
          <a:ext cx="10531012" cy="4235966"/>
        </p:xfrm>
        <a:graphic>
          <a:graphicData uri="http://schemas.openxmlformats.org/drawingml/2006/table">
            <a:tbl>
              <a:tblPr firstRow="1" bandRow="1">
                <a:tableStyleId>{073A0DAA-6AF3-43AB-8588-CEC1D06C72B9}</a:tableStyleId>
              </a:tblPr>
              <a:tblGrid>
                <a:gridCol w="2735125">
                  <a:extLst>
                    <a:ext uri="{9D8B030D-6E8A-4147-A177-3AD203B41FA5}">
                      <a16:colId xmlns:a16="http://schemas.microsoft.com/office/drawing/2014/main" val="3248312367"/>
                    </a:ext>
                  </a:extLst>
                </a:gridCol>
                <a:gridCol w="3115588">
                  <a:extLst>
                    <a:ext uri="{9D8B030D-6E8A-4147-A177-3AD203B41FA5}">
                      <a16:colId xmlns:a16="http://schemas.microsoft.com/office/drawing/2014/main" val="3146489975"/>
                    </a:ext>
                  </a:extLst>
                </a:gridCol>
                <a:gridCol w="1807441">
                  <a:extLst>
                    <a:ext uri="{9D8B030D-6E8A-4147-A177-3AD203B41FA5}">
                      <a16:colId xmlns:a16="http://schemas.microsoft.com/office/drawing/2014/main" val="196074680"/>
                    </a:ext>
                  </a:extLst>
                </a:gridCol>
                <a:gridCol w="1436429">
                  <a:extLst>
                    <a:ext uri="{9D8B030D-6E8A-4147-A177-3AD203B41FA5}">
                      <a16:colId xmlns:a16="http://schemas.microsoft.com/office/drawing/2014/main" val="1635714368"/>
                    </a:ext>
                  </a:extLst>
                </a:gridCol>
                <a:gridCol w="1436429">
                  <a:extLst>
                    <a:ext uri="{9D8B030D-6E8A-4147-A177-3AD203B41FA5}">
                      <a16:colId xmlns:a16="http://schemas.microsoft.com/office/drawing/2014/main" val="2017900372"/>
                    </a:ext>
                  </a:extLst>
                </a:gridCol>
              </a:tblGrid>
              <a:tr h="464550">
                <a:tc>
                  <a:txBody>
                    <a:bodyPr/>
                    <a:lstStyle/>
                    <a:p>
                      <a:r>
                        <a:rPr lang="en-US" sz="1700"/>
                        <a:t>Costs by categories</a:t>
                      </a:r>
                    </a:p>
                  </a:txBody>
                  <a:tcPr marL="85862" marR="85862" marT="42931" marB="42931"/>
                </a:tc>
                <a:tc>
                  <a:txBody>
                    <a:bodyPr/>
                    <a:lstStyle/>
                    <a:p>
                      <a:r>
                        <a:rPr lang="en-US" sz="1700"/>
                        <a:t>Our contribution and in kind</a:t>
                      </a:r>
                      <a:endParaRPr lang="en-US" sz="1700" dirty="0"/>
                    </a:p>
                  </a:txBody>
                  <a:tcPr marL="85862" marR="85862" marT="42931" marB="42931"/>
                </a:tc>
                <a:tc>
                  <a:txBody>
                    <a:bodyPr/>
                    <a:lstStyle/>
                    <a:p>
                      <a:r>
                        <a:rPr lang="en-US" sz="1700"/>
                        <a:t>Other resources</a:t>
                      </a:r>
                      <a:endParaRPr lang="en-US" sz="1700" dirty="0"/>
                    </a:p>
                  </a:txBody>
                  <a:tcPr marL="85862" marR="85862" marT="42931" marB="42931"/>
                </a:tc>
                <a:tc>
                  <a:txBody>
                    <a:bodyPr/>
                    <a:lstStyle/>
                    <a:p>
                      <a:r>
                        <a:rPr lang="en-US" sz="1700"/>
                        <a:t>Amount requested</a:t>
                      </a:r>
                      <a:endParaRPr lang="en-US" sz="1700" dirty="0"/>
                    </a:p>
                  </a:txBody>
                  <a:tcPr marL="85862" marR="85862" marT="42931" marB="42931"/>
                </a:tc>
                <a:tc>
                  <a:txBody>
                    <a:bodyPr/>
                    <a:lstStyle/>
                    <a:p>
                      <a:r>
                        <a:rPr lang="en-US" sz="1700"/>
                        <a:t>Total costs</a:t>
                      </a:r>
                      <a:endParaRPr lang="en-US" sz="1700" dirty="0"/>
                    </a:p>
                  </a:txBody>
                  <a:tcPr marL="85862" marR="85862" marT="42931" marB="42931"/>
                </a:tc>
                <a:extLst>
                  <a:ext uri="{0D108BD9-81ED-4DB2-BD59-A6C34878D82A}">
                    <a16:rowId xmlns:a16="http://schemas.microsoft.com/office/drawing/2014/main" val="2100598577"/>
                  </a:ext>
                </a:extLst>
              </a:tr>
              <a:tr h="464550">
                <a:tc>
                  <a:txBody>
                    <a:bodyPr/>
                    <a:lstStyle/>
                    <a:p>
                      <a:r>
                        <a:rPr lang="en-US" sz="1700"/>
                        <a:t>Transfer of money </a:t>
                      </a:r>
                      <a:endParaRPr lang="en-US" sz="17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a:t>
                      </a:r>
                      <a:r>
                        <a:rPr lang="en-US" sz="1700"/>
                        <a:t>2.99</a:t>
                      </a:r>
                      <a:endParaRPr lang="en-US" sz="1700" dirty="0"/>
                    </a:p>
                  </a:txBody>
                  <a:tcPr marL="85862" marR="85862" marT="42931" marB="42931"/>
                </a:tc>
                <a:tc>
                  <a:txBody>
                    <a:bodyPr/>
                    <a:lstStyle/>
                    <a:p>
                      <a:endParaRPr lang="en-US" sz="170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£0.00</a:t>
                      </a:r>
                      <a:endParaRPr lang="en-US" sz="16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£2.99</a:t>
                      </a:r>
                      <a:endParaRPr lang="en-US" sz="1600" dirty="0"/>
                    </a:p>
                  </a:txBody>
                  <a:tcPr marL="85862" marR="85862" marT="42931" marB="42931"/>
                </a:tc>
                <a:extLst>
                  <a:ext uri="{0D108BD9-81ED-4DB2-BD59-A6C34878D82A}">
                    <a16:rowId xmlns:a16="http://schemas.microsoft.com/office/drawing/2014/main" val="968203826"/>
                  </a:ext>
                </a:extLst>
              </a:tr>
              <a:tr h="527899">
                <a:tc>
                  <a:txBody>
                    <a:bodyPr/>
                    <a:lstStyle/>
                    <a:p>
                      <a:r>
                        <a:rPr lang="en-US" sz="1700" dirty="0"/>
                        <a:t>Decoration </a:t>
                      </a:r>
                    </a:p>
                  </a:txBody>
                  <a:tcPr marL="85862" marR="85862" marT="42931" marB="42931"/>
                </a:tc>
                <a:tc>
                  <a:txBody>
                    <a:bodyPr/>
                    <a:lstStyle/>
                    <a:p>
                      <a:r>
                        <a:rPr lang="en-US" sz="1800" kern="1200">
                          <a:solidFill>
                            <a:schemeClr val="dk1"/>
                          </a:solidFill>
                          <a:effectLst/>
                          <a:latin typeface="+mn-lt"/>
                          <a:ea typeface="+mn-ea"/>
                          <a:cs typeface="+mn-cs"/>
                        </a:rPr>
                        <a:t>£99.59</a:t>
                      </a:r>
                      <a:endParaRPr lang="en-US" sz="1700" dirty="0"/>
                    </a:p>
                  </a:txBody>
                  <a:tcPr marL="85862" marR="85862" marT="42931" marB="42931"/>
                </a:tc>
                <a:tc>
                  <a:txBody>
                    <a:bodyPr/>
                    <a:lstStyle/>
                    <a:p>
                      <a:endParaRPr lang="en-US" sz="17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£0.00</a:t>
                      </a:r>
                      <a:endParaRPr lang="en-US" sz="16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£99.59</a:t>
                      </a:r>
                      <a:endParaRPr lang="en-US" sz="1600" dirty="0"/>
                    </a:p>
                  </a:txBody>
                  <a:tcPr marL="85862" marR="85862" marT="42931" marB="42931"/>
                </a:tc>
                <a:extLst>
                  <a:ext uri="{0D108BD9-81ED-4DB2-BD59-A6C34878D82A}">
                    <a16:rowId xmlns:a16="http://schemas.microsoft.com/office/drawing/2014/main" val="1924466731"/>
                  </a:ext>
                </a:extLst>
              </a:tr>
              <a:tr h="527899">
                <a:tc>
                  <a:txBody>
                    <a:bodyPr/>
                    <a:lstStyle/>
                    <a:p>
                      <a:r>
                        <a:rPr lang="en-US" sz="1700"/>
                        <a:t>Speakers &amp; Invitees</a:t>
                      </a:r>
                      <a:endParaRPr lang="en-US" sz="17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£0.00</a:t>
                      </a:r>
                      <a:endParaRPr lang="en-US" sz="1600" dirty="0"/>
                    </a:p>
                  </a:txBody>
                  <a:tcPr marL="85862" marR="85862" marT="42931" marB="42931"/>
                </a:tc>
                <a:tc>
                  <a:txBody>
                    <a:bodyPr/>
                    <a:lstStyle/>
                    <a:p>
                      <a:endParaRPr lang="en-US" sz="170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£896.34</a:t>
                      </a:r>
                      <a:endParaRPr lang="en-US" sz="16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£896.34</a:t>
                      </a:r>
                      <a:endParaRPr lang="en-US" sz="1600" dirty="0"/>
                    </a:p>
                  </a:txBody>
                  <a:tcPr marL="85862" marR="85862" marT="42931" marB="42931"/>
                </a:tc>
                <a:extLst>
                  <a:ext uri="{0D108BD9-81ED-4DB2-BD59-A6C34878D82A}">
                    <a16:rowId xmlns:a16="http://schemas.microsoft.com/office/drawing/2014/main" val="1267763163"/>
                  </a:ext>
                </a:extLst>
              </a:tr>
              <a:tr h="527899">
                <a:tc>
                  <a:txBody>
                    <a:bodyPr/>
                    <a:lstStyle/>
                    <a:p>
                      <a:r>
                        <a:rPr lang="en-US" sz="1700"/>
                        <a:t>Foods &amp; Drinks</a:t>
                      </a:r>
                      <a:endParaRPr lang="en-US" sz="17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£91.46</a:t>
                      </a:r>
                      <a:endParaRPr lang="en-US" sz="1600" dirty="0"/>
                    </a:p>
                  </a:txBody>
                  <a:tcPr marL="85862" marR="85862" marT="42931" marB="42931"/>
                </a:tc>
                <a:tc>
                  <a:txBody>
                    <a:bodyPr/>
                    <a:lstStyle/>
                    <a:p>
                      <a:endParaRPr lang="en-US" sz="170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£207.32</a:t>
                      </a:r>
                      <a:endParaRPr lang="en-US" sz="16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£298.78</a:t>
                      </a:r>
                      <a:endParaRPr lang="en-US" sz="1600" dirty="0"/>
                    </a:p>
                  </a:txBody>
                  <a:tcPr marL="85862" marR="85862" marT="42931" marB="42931"/>
                </a:tc>
                <a:extLst>
                  <a:ext uri="{0D108BD9-81ED-4DB2-BD59-A6C34878D82A}">
                    <a16:rowId xmlns:a16="http://schemas.microsoft.com/office/drawing/2014/main" val="1928001906"/>
                  </a:ext>
                </a:extLst>
              </a:tr>
              <a:tr h="527899">
                <a:tc>
                  <a:txBody>
                    <a:bodyPr/>
                    <a:lstStyle/>
                    <a:p>
                      <a:r>
                        <a:rPr lang="en-US" sz="1700"/>
                        <a:t>Advertisement &amp; Branding</a:t>
                      </a:r>
                      <a:endParaRPr lang="en-US" sz="17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£50.00</a:t>
                      </a:r>
                      <a:endParaRPr lang="en-US" sz="1600" dirty="0"/>
                    </a:p>
                  </a:txBody>
                  <a:tcPr marL="85862" marR="85862" marT="42931" marB="42931"/>
                </a:tc>
                <a:tc>
                  <a:txBody>
                    <a:bodyPr/>
                    <a:lstStyle/>
                    <a:p>
                      <a:endParaRPr lang="en-US" sz="170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£0.00</a:t>
                      </a:r>
                      <a:endParaRPr lang="en-US" sz="16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£50</a:t>
                      </a:r>
                      <a:endParaRPr lang="en-US" sz="1600" dirty="0"/>
                    </a:p>
                  </a:txBody>
                  <a:tcPr marL="85862" marR="85862" marT="42931" marB="42931"/>
                </a:tc>
                <a:extLst>
                  <a:ext uri="{0D108BD9-81ED-4DB2-BD59-A6C34878D82A}">
                    <a16:rowId xmlns:a16="http://schemas.microsoft.com/office/drawing/2014/main" val="225744321"/>
                  </a:ext>
                </a:extLst>
              </a:tr>
              <a:tr h="527899">
                <a:tc>
                  <a:txBody>
                    <a:bodyPr/>
                    <a:lstStyle/>
                    <a:p>
                      <a:r>
                        <a:rPr lang="en-US" sz="1700"/>
                        <a:t>Rent of the venue</a:t>
                      </a:r>
                      <a:endParaRPr lang="en-US" sz="17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£0.00</a:t>
                      </a:r>
                      <a:endParaRPr lang="en-US" sz="1600" dirty="0"/>
                    </a:p>
                  </a:txBody>
                  <a:tcPr marL="85862" marR="85862" marT="42931" marB="42931"/>
                </a:tc>
                <a:tc>
                  <a:txBody>
                    <a:bodyPr/>
                    <a:lstStyle/>
                    <a:p>
                      <a:endParaRPr lang="en-US" sz="170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£896.34</a:t>
                      </a:r>
                      <a:endParaRPr lang="en-US" sz="1600" dirty="0"/>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latin typeface="+mn-lt"/>
                          <a:ea typeface="+mn-ea"/>
                          <a:cs typeface="+mn-cs"/>
                        </a:rPr>
                        <a:t>£896.34</a:t>
                      </a:r>
                      <a:endParaRPr lang="en-US" sz="1600" dirty="0"/>
                    </a:p>
                  </a:txBody>
                  <a:tcPr marL="85862" marR="85862" marT="42931" marB="42931"/>
                </a:tc>
                <a:extLst>
                  <a:ext uri="{0D108BD9-81ED-4DB2-BD59-A6C34878D82A}">
                    <a16:rowId xmlns:a16="http://schemas.microsoft.com/office/drawing/2014/main" val="2920101002"/>
                  </a:ext>
                </a:extLst>
              </a:tr>
              <a:tr h="527899">
                <a:tc>
                  <a:txBody>
                    <a:bodyPr/>
                    <a:lstStyle/>
                    <a:p>
                      <a:r>
                        <a:rPr lang="en-US" sz="1700">
                          <a:highlight>
                            <a:srgbClr val="FFFF00"/>
                          </a:highlight>
                        </a:rPr>
                        <a:t>TOTAL COSTS</a:t>
                      </a:r>
                      <a:endParaRPr lang="en-US" sz="1700" dirty="0">
                        <a:highlight>
                          <a:srgbClr val="FFFF00"/>
                        </a:highlight>
                      </a:endParaRPr>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highlight>
                            <a:srgbClr val="FFFF00"/>
                          </a:highlight>
                          <a:latin typeface="+mn-lt"/>
                          <a:ea typeface="+mn-ea"/>
                          <a:cs typeface="+mn-cs"/>
                        </a:rPr>
                        <a:t>£244.04</a:t>
                      </a:r>
                      <a:endParaRPr lang="en-US" sz="1600" dirty="0">
                        <a:highlight>
                          <a:srgbClr val="FFFF00"/>
                        </a:highlight>
                      </a:endParaRPr>
                    </a:p>
                  </a:txBody>
                  <a:tcPr marL="85862" marR="85862" marT="42931" marB="42931"/>
                </a:tc>
                <a:tc>
                  <a:txBody>
                    <a:bodyPr/>
                    <a:lstStyle/>
                    <a:p>
                      <a:endParaRPr lang="en-US" sz="1700" dirty="0">
                        <a:highlight>
                          <a:srgbClr val="FFFF00"/>
                        </a:highlight>
                      </a:endParaRPr>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a:solidFill>
                            <a:schemeClr val="dk1"/>
                          </a:solidFill>
                          <a:effectLst/>
                          <a:highlight>
                            <a:srgbClr val="FFFF00"/>
                          </a:highlight>
                          <a:latin typeface="+mn-lt"/>
                          <a:ea typeface="+mn-ea"/>
                          <a:cs typeface="+mn-cs"/>
                        </a:rPr>
                        <a:t>£2000.00</a:t>
                      </a:r>
                      <a:endParaRPr lang="en-US" sz="1600" dirty="0">
                        <a:highlight>
                          <a:srgbClr val="FFFF00"/>
                        </a:highlight>
                      </a:endParaRPr>
                    </a:p>
                  </a:txBody>
                  <a:tcPr marL="85862" marR="85862" marT="42931" marB="4293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effectLst/>
                          <a:highlight>
                            <a:srgbClr val="FFFF00"/>
                          </a:highlight>
                          <a:latin typeface="+mn-lt"/>
                          <a:ea typeface="+mn-ea"/>
                          <a:cs typeface="+mn-cs"/>
                        </a:rPr>
                        <a:t>£2244.04</a:t>
                      </a:r>
                      <a:endParaRPr lang="en-US" sz="1600" dirty="0">
                        <a:highlight>
                          <a:srgbClr val="FFFF00"/>
                        </a:highlight>
                      </a:endParaRPr>
                    </a:p>
                  </a:txBody>
                  <a:tcPr marL="85862" marR="85862" marT="42931" marB="42931"/>
                </a:tc>
                <a:extLst>
                  <a:ext uri="{0D108BD9-81ED-4DB2-BD59-A6C34878D82A}">
                    <a16:rowId xmlns:a16="http://schemas.microsoft.com/office/drawing/2014/main" val="3108718"/>
                  </a:ext>
                </a:extLst>
              </a:tr>
            </a:tbl>
          </a:graphicData>
        </a:graphic>
      </p:graphicFrame>
    </p:spTree>
    <p:extLst>
      <p:ext uri="{BB962C8B-B14F-4D97-AF65-F5344CB8AC3E}">
        <p14:creationId xmlns:p14="http://schemas.microsoft.com/office/powerpoint/2010/main" val="894281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12CB9FF-7D0E-C6EE-FD1E-5414C1C2F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C4AE013-048A-B350-33A9-1FCB9D814F1E}"/>
              </a:ext>
            </a:extLst>
          </p:cNvPr>
          <p:cNvPicPr>
            <a:picLocks noGrp="1" noChangeAspect="1"/>
          </p:cNvPicPr>
          <p:nvPr>
            <p:ph idx="1"/>
          </p:nvPr>
        </p:nvPicPr>
        <p:blipFill rotWithShape="1">
          <a:blip r:embed="rId2">
            <a:alphaModFix/>
          </a:blip>
          <a:srcRect t="25000"/>
          <a:stretch/>
        </p:blipFill>
        <p:spPr>
          <a:xfrm>
            <a:off x="20" y="10"/>
            <a:ext cx="12191982" cy="6857990"/>
          </a:xfrm>
          <a:prstGeom prst="rect">
            <a:avLst/>
          </a:prstGeom>
        </p:spPr>
      </p:pic>
      <p:sp>
        <p:nvSpPr>
          <p:cNvPr id="13" name="Rectangle 12">
            <a:extLst>
              <a:ext uri="{FF2B5EF4-FFF2-40B4-BE49-F238E27FC236}">
                <a16:creationId xmlns:a16="http://schemas.microsoft.com/office/drawing/2014/main" id="{9D116A30-2A9E-3B9D-13D5-D633F2105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30" y="4727954"/>
            <a:ext cx="12192001" cy="2128934"/>
          </a:xfrm>
          <a:prstGeom prst="rect">
            <a:avLst/>
          </a:prstGeom>
          <a:gradFill flip="none" rotWithShape="1">
            <a:gsLst>
              <a:gs pos="0">
                <a:srgbClr val="000000">
                  <a:alpha val="38000"/>
                </a:srgbClr>
              </a:gs>
              <a:gs pos="100000">
                <a:srgbClr val="000000">
                  <a:alpha val="0"/>
                </a:srgbClr>
              </a:gs>
              <a:gs pos="56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AA139E6A-94CB-3729-1976-2DCA57C2B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30" y="1112"/>
            <a:ext cx="12195029" cy="3790442"/>
          </a:xfrm>
          <a:prstGeom prst="rect">
            <a:avLst/>
          </a:prstGeom>
          <a:gradFill flip="none" rotWithShape="1">
            <a:gsLst>
              <a:gs pos="0">
                <a:srgbClr val="000000">
                  <a:alpha val="56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04828BF-7970-C6B2-5E51-74F8507F3573}"/>
              </a:ext>
            </a:extLst>
          </p:cNvPr>
          <p:cNvSpPr>
            <a:spLocks noGrp="1"/>
          </p:cNvSpPr>
          <p:nvPr>
            <p:ph type="title"/>
          </p:nvPr>
        </p:nvSpPr>
        <p:spPr>
          <a:xfrm>
            <a:off x="781175" y="703736"/>
            <a:ext cx="4285881" cy="1225104"/>
          </a:xfrm>
          <a:noFill/>
        </p:spPr>
        <p:txBody>
          <a:bodyPr vert="horz" lIns="91440" tIns="45720" rIns="91440" bIns="45720" rtlCol="0" anchor="t">
            <a:normAutofit/>
          </a:bodyPr>
          <a:lstStyle/>
          <a:p>
            <a:r>
              <a:rPr lang="en-US" sz="3200" spc="530" dirty="0">
                <a:solidFill>
                  <a:srgbClr val="FFFFFF"/>
                </a:solidFill>
              </a:rPr>
              <a:t>Mutiara plaza</a:t>
            </a:r>
          </a:p>
        </p:txBody>
      </p:sp>
      <p:sp>
        <p:nvSpPr>
          <p:cNvPr id="17" name="Freeform: Shape 16">
            <a:extLst>
              <a:ext uri="{FF2B5EF4-FFF2-40B4-BE49-F238E27FC236}">
                <a16:creationId xmlns:a16="http://schemas.microsoft.com/office/drawing/2014/main" id="{7F70A2C4-3347-EF31-F002-FB70BCCF44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8344" y="938623"/>
            <a:ext cx="10369255" cy="4987842"/>
          </a:xfrm>
          <a:custGeom>
            <a:avLst/>
            <a:gdLst>
              <a:gd name="connsiteX0" fmla="*/ 0 w 4116027"/>
              <a:gd name="connsiteY0" fmla="*/ 0 h 5058263"/>
              <a:gd name="connsiteX1" fmla="*/ 3203647 w 4116027"/>
              <a:gd name="connsiteY1" fmla="*/ 0 h 5058263"/>
              <a:gd name="connsiteX2" fmla="*/ 3203647 w 4116027"/>
              <a:gd name="connsiteY2" fmla="*/ 1439014 h 5058263"/>
              <a:gd name="connsiteX3" fmla="*/ 4116027 w 4116027"/>
              <a:gd name="connsiteY3" fmla="*/ 1439014 h 5058263"/>
              <a:gd name="connsiteX4" fmla="*/ 4116027 w 4116027"/>
              <a:gd name="connsiteY4" fmla="*/ 5058263 h 5058263"/>
              <a:gd name="connsiteX5" fmla="*/ 0 w 4116027"/>
              <a:gd name="connsiteY5" fmla="*/ 5058263 h 5058263"/>
              <a:gd name="connsiteX0" fmla="*/ 3203647 w 4116027"/>
              <a:gd name="connsiteY0" fmla="*/ 1439014 h 5058263"/>
              <a:gd name="connsiteX1" fmla="*/ 4116027 w 4116027"/>
              <a:gd name="connsiteY1" fmla="*/ 1439014 h 5058263"/>
              <a:gd name="connsiteX2" fmla="*/ 4116027 w 4116027"/>
              <a:gd name="connsiteY2" fmla="*/ 5058263 h 5058263"/>
              <a:gd name="connsiteX3" fmla="*/ 0 w 4116027"/>
              <a:gd name="connsiteY3" fmla="*/ 5058263 h 5058263"/>
              <a:gd name="connsiteX4" fmla="*/ 0 w 4116027"/>
              <a:gd name="connsiteY4" fmla="*/ 0 h 5058263"/>
              <a:gd name="connsiteX5" fmla="*/ 3203647 w 4116027"/>
              <a:gd name="connsiteY5" fmla="*/ 0 h 5058263"/>
              <a:gd name="connsiteX6" fmla="*/ 3295087 w 4116027"/>
              <a:gd name="connsiteY6" fmla="*/ 1530454 h 5058263"/>
              <a:gd name="connsiteX0" fmla="*/ 3203647 w 4116027"/>
              <a:gd name="connsiteY0" fmla="*/ 1439014 h 5058263"/>
              <a:gd name="connsiteX1" fmla="*/ 4116027 w 4116027"/>
              <a:gd name="connsiteY1" fmla="*/ 1439014 h 5058263"/>
              <a:gd name="connsiteX2" fmla="*/ 4116027 w 4116027"/>
              <a:gd name="connsiteY2" fmla="*/ 5058263 h 5058263"/>
              <a:gd name="connsiteX3" fmla="*/ 0 w 4116027"/>
              <a:gd name="connsiteY3" fmla="*/ 5058263 h 5058263"/>
              <a:gd name="connsiteX4" fmla="*/ 0 w 4116027"/>
              <a:gd name="connsiteY4" fmla="*/ 0 h 5058263"/>
              <a:gd name="connsiteX5" fmla="*/ 3203647 w 4116027"/>
              <a:gd name="connsiteY5" fmla="*/ 0 h 5058263"/>
              <a:gd name="connsiteX0" fmla="*/ 4116027 w 4116027"/>
              <a:gd name="connsiteY0" fmla="*/ 1439014 h 5058263"/>
              <a:gd name="connsiteX1" fmla="*/ 4116027 w 4116027"/>
              <a:gd name="connsiteY1" fmla="*/ 5058263 h 5058263"/>
              <a:gd name="connsiteX2" fmla="*/ 0 w 4116027"/>
              <a:gd name="connsiteY2" fmla="*/ 5058263 h 5058263"/>
              <a:gd name="connsiteX3" fmla="*/ 0 w 4116027"/>
              <a:gd name="connsiteY3" fmla="*/ 0 h 5058263"/>
              <a:gd name="connsiteX4" fmla="*/ 3203647 w 4116027"/>
              <a:gd name="connsiteY4" fmla="*/ 0 h 5058263"/>
              <a:gd name="connsiteX0" fmla="*/ 4110211 w 4116027"/>
              <a:gd name="connsiteY0" fmla="*/ 1549397 h 5058263"/>
              <a:gd name="connsiteX1" fmla="*/ 4116027 w 4116027"/>
              <a:gd name="connsiteY1" fmla="*/ 5058263 h 5058263"/>
              <a:gd name="connsiteX2" fmla="*/ 0 w 4116027"/>
              <a:gd name="connsiteY2" fmla="*/ 5058263 h 5058263"/>
              <a:gd name="connsiteX3" fmla="*/ 0 w 4116027"/>
              <a:gd name="connsiteY3" fmla="*/ 0 h 5058263"/>
              <a:gd name="connsiteX4" fmla="*/ 3203647 w 4116027"/>
              <a:gd name="connsiteY4" fmla="*/ 0 h 5058263"/>
              <a:gd name="connsiteX0" fmla="*/ 4110211 w 4116027"/>
              <a:gd name="connsiteY0" fmla="*/ 1549397 h 5058263"/>
              <a:gd name="connsiteX1" fmla="*/ 4116027 w 4116027"/>
              <a:gd name="connsiteY1" fmla="*/ 5058263 h 5058263"/>
              <a:gd name="connsiteX2" fmla="*/ 0 w 4116027"/>
              <a:gd name="connsiteY2" fmla="*/ 5058263 h 5058263"/>
              <a:gd name="connsiteX3" fmla="*/ 0 w 4116027"/>
              <a:gd name="connsiteY3" fmla="*/ 0 h 5058263"/>
              <a:gd name="connsiteX4" fmla="*/ 2858576 w 4116027"/>
              <a:gd name="connsiteY4" fmla="*/ 0 h 5058263"/>
              <a:gd name="connsiteX0" fmla="*/ 4110211 w 4116027"/>
              <a:gd name="connsiteY0" fmla="*/ 1751767 h 5058263"/>
              <a:gd name="connsiteX1" fmla="*/ 4116027 w 4116027"/>
              <a:gd name="connsiteY1" fmla="*/ 5058263 h 5058263"/>
              <a:gd name="connsiteX2" fmla="*/ 0 w 4116027"/>
              <a:gd name="connsiteY2" fmla="*/ 5058263 h 5058263"/>
              <a:gd name="connsiteX3" fmla="*/ 0 w 4116027"/>
              <a:gd name="connsiteY3" fmla="*/ 0 h 5058263"/>
              <a:gd name="connsiteX4" fmla="*/ 2858576 w 4116027"/>
              <a:gd name="connsiteY4" fmla="*/ 0 h 5058263"/>
              <a:gd name="connsiteX0" fmla="*/ 4110211 w 4116027"/>
              <a:gd name="connsiteY0" fmla="*/ 1751767 h 5058263"/>
              <a:gd name="connsiteX1" fmla="*/ 4116027 w 4116027"/>
              <a:gd name="connsiteY1" fmla="*/ 5058263 h 5058263"/>
              <a:gd name="connsiteX2" fmla="*/ 0 w 4116027"/>
              <a:gd name="connsiteY2" fmla="*/ 5058263 h 5058263"/>
              <a:gd name="connsiteX3" fmla="*/ 0 w 4116027"/>
              <a:gd name="connsiteY3" fmla="*/ 0 h 5058263"/>
              <a:gd name="connsiteX4" fmla="*/ 2556812 w 4116027"/>
              <a:gd name="connsiteY4" fmla="*/ 6142 h 5058263"/>
              <a:gd name="connsiteX0" fmla="*/ 4110211 w 4116027"/>
              <a:gd name="connsiteY0" fmla="*/ 1751767 h 5058263"/>
              <a:gd name="connsiteX1" fmla="*/ 4116027 w 4116027"/>
              <a:gd name="connsiteY1" fmla="*/ 5058263 h 5058263"/>
              <a:gd name="connsiteX2" fmla="*/ 0 w 4116027"/>
              <a:gd name="connsiteY2" fmla="*/ 5058263 h 5058263"/>
              <a:gd name="connsiteX3" fmla="*/ 0 w 4116027"/>
              <a:gd name="connsiteY3" fmla="*/ 0 h 5058263"/>
              <a:gd name="connsiteX4" fmla="*/ 2470533 w 4116027"/>
              <a:gd name="connsiteY4" fmla="*/ 1434 h 5058263"/>
              <a:gd name="connsiteX0" fmla="*/ 4109005 w 4116027"/>
              <a:gd name="connsiteY0" fmla="*/ 1610052 h 5058263"/>
              <a:gd name="connsiteX1" fmla="*/ 4116027 w 4116027"/>
              <a:gd name="connsiteY1" fmla="*/ 5058263 h 5058263"/>
              <a:gd name="connsiteX2" fmla="*/ 0 w 4116027"/>
              <a:gd name="connsiteY2" fmla="*/ 5058263 h 5058263"/>
              <a:gd name="connsiteX3" fmla="*/ 0 w 4116027"/>
              <a:gd name="connsiteY3" fmla="*/ 0 h 5058263"/>
              <a:gd name="connsiteX4" fmla="*/ 2470533 w 4116027"/>
              <a:gd name="connsiteY4" fmla="*/ 1434 h 505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6027" h="5058263">
                <a:moveTo>
                  <a:pt x="4109005" y="1610052"/>
                </a:moveTo>
                <a:cubicBezTo>
                  <a:pt x="4110944" y="2779674"/>
                  <a:pt x="4114088" y="3888641"/>
                  <a:pt x="4116027" y="5058263"/>
                </a:cubicBezTo>
                <a:lnTo>
                  <a:pt x="0" y="5058263"/>
                </a:lnTo>
                <a:lnTo>
                  <a:pt x="0" y="0"/>
                </a:lnTo>
                <a:lnTo>
                  <a:pt x="2470533" y="1434"/>
                </a:lnTo>
              </a:path>
            </a:pathLst>
          </a:custGeom>
          <a:noFill/>
          <a:ln w="381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40477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78DC1FE-8814-4858-2D62-947BC8044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5670400"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69B59-C1EF-0E25-F469-D8A10094D10C}"/>
              </a:ext>
            </a:extLst>
          </p:cNvPr>
          <p:cNvSpPr>
            <a:spLocks noGrp="1"/>
          </p:cNvSpPr>
          <p:nvPr>
            <p:ph type="title"/>
          </p:nvPr>
        </p:nvSpPr>
        <p:spPr>
          <a:xfrm>
            <a:off x="782418" y="1279153"/>
            <a:ext cx="5313582" cy="1150329"/>
          </a:xfrm>
        </p:spPr>
        <p:txBody>
          <a:bodyPr>
            <a:normAutofit/>
          </a:bodyPr>
          <a:lstStyle/>
          <a:p>
            <a:r>
              <a:rPr lang="en-US" dirty="0"/>
              <a:t>Proof of experience:</a:t>
            </a:r>
          </a:p>
        </p:txBody>
      </p:sp>
      <p:sp>
        <p:nvSpPr>
          <p:cNvPr id="53" name="Content Placeholder 43">
            <a:extLst>
              <a:ext uri="{FF2B5EF4-FFF2-40B4-BE49-F238E27FC236}">
                <a16:creationId xmlns:a16="http://schemas.microsoft.com/office/drawing/2014/main" id="{494003B1-7143-2DB5-51FC-6DB58A2C03EA}"/>
              </a:ext>
            </a:extLst>
          </p:cNvPr>
          <p:cNvSpPr>
            <a:spLocks noGrp="1"/>
          </p:cNvSpPr>
          <p:nvPr>
            <p:ph idx="1"/>
          </p:nvPr>
        </p:nvSpPr>
        <p:spPr>
          <a:xfrm>
            <a:off x="1620446" y="2890881"/>
            <a:ext cx="4227462" cy="2633866"/>
          </a:xfrm>
        </p:spPr>
        <p:txBody>
          <a:bodyPr>
            <a:normAutofit/>
          </a:bodyPr>
          <a:lstStyle/>
          <a:p>
            <a:endParaRPr lang="en-US"/>
          </a:p>
        </p:txBody>
      </p:sp>
      <p:pic>
        <p:nvPicPr>
          <p:cNvPr id="5" name="Content Placeholder 4" descr="A screenshot of a phone&#10;&#10;Description automatically generated">
            <a:extLst>
              <a:ext uri="{FF2B5EF4-FFF2-40B4-BE49-F238E27FC236}">
                <a16:creationId xmlns:a16="http://schemas.microsoft.com/office/drawing/2014/main" id="{F5E693A4-47C2-804F-2495-6AE4ACF4C93B}"/>
              </a:ext>
            </a:extLst>
          </p:cNvPr>
          <p:cNvPicPr>
            <a:picLocks noChangeAspect="1"/>
          </p:cNvPicPr>
          <p:nvPr/>
        </p:nvPicPr>
        <p:blipFill rotWithShape="1">
          <a:blip r:embed="rId2">
            <a:extLst>
              <a:ext uri="{28A0092B-C50C-407E-A947-70E740481C1C}">
                <a14:useLocalDpi xmlns:a14="http://schemas.microsoft.com/office/drawing/2010/main" val="0"/>
              </a:ext>
            </a:extLst>
          </a:blip>
          <a:srcRect t="27697" r="1" b="30402"/>
          <a:stretch/>
        </p:blipFill>
        <p:spPr>
          <a:xfrm>
            <a:off x="7537704" y="-15"/>
            <a:ext cx="4654296" cy="3467100"/>
          </a:xfrm>
          <a:prstGeom prst="rect">
            <a:avLst/>
          </a:prstGeom>
        </p:spPr>
      </p:pic>
      <p:pic>
        <p:nvPicPr>
          <p:cNvPr id="10" name="Content Placeholder 9" descr="A close-up of two arm wrestling&#10;&#10;Description automatically generated">
            <a:extLst>
              <a:ext uri="{FF2B5EF4-FFF2-40B4-BE49-F238E27FC236}">
                <a16:creationId xmlns:a16="http://schemas.microsoft.com/office/drawing/2014/main" id="{BB2F1E3F-101D-F42D-5FD3-2E0F1BD0D45F}"/>
              </a:ext>
            </a:extLst>
          </p:cNvPr>
          <p:cNvPicPr>
            <a:picLocks noChangeAspect="1"/>
          </p:cNvPicPr>
          <p:nvPr/>
        </p:nvPicPr>
        <p:blipFill rotWithShape="1">
          <a:blip r:embed="rId3">
            <a:extLst>
              <a:ext uri="{28A0092B-C50C-407E-A947-70E740481C1C}">
                <a14:useLocalDpi xmlns:a14="http://schemas.microsoft.com/office/drawing/2010/main" val="0"/>
              </a:ext>
            </a:extLst>
          </a:blip>
          <a:srcRect t="31378" r="1" b="27642"/>
          <a:stretch/>
        </p:blipFill>
        <p:spPr>
          <a:xfrm>
            <a:off x="7537704" y="3467115"/>
            <a:ext cx="4654296" cy="3390897"/>
          </a:xfrm>
          <a:prstGeom prst="rect">
            <a:avLst/>
          </a:prstGeom>
        </p:spPr>
      </p:pic>
    </p:spTree>
    <p:extLst>
      <p:ext uri="{BB962C8B-B14F-4D97-AF65-F5344CB8AC3E}">
        <p14:creationId xmlns:p14="http://schemas.microsoft.com/office/powerpoint/2010/main" val="3372942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5C7EF91A-AEA4-5F56-0661-A62DE8490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flag and flagpole with blue sky and clouds&#10;&#10;Description automatically generated">
            <a:extLst>
              <a:ext uri="{FF2B5EF4-FFF2-40B4-BE49-F238E27FC236}">
                <a16:creationId xmlns:a16="http://schemas.microsoft.com/office/drawing/2014/main" id="{F24B9603-13B7-070B-0C6D-F0B5DB3A5D93}"/>
              </a:ext>
            </a:extLst>
          </p:cNvPr>
          <p:cNvPicPr>
            <a:picLocks noGrp="1" noChangeAspect="1"/>
          </p:cNvPicPr>
          <p:nvPr>
            <p:ph idx="1"/>
          </p:nvPr>
        </p:nvPicPr>
        <p:blipFill rotWithShape="1">
          <a:blip r:embed="rId2"/>
          <a:srcRect b="6250"/>
          <a:stretch/>
        </p:blipFill>
        <p:spPr>
          <a:xfrm>
            <a:off x="20" y="1"/>
            <a:ext cx="12191980" cy="6858000"/>
          </a:xfrm>
          <a:prstGeom prst="rect">
            <a:avLst/>
          </a:prstGeom>
        </p:spPr>
      </p:pic>
      <p:sp>
        <p:nvSpPr>
          <p:cNvPr id="22" name="Rectangle 21">
            <a:extLst>
              <a:ext uri="{FF2B5EF4-FFF2-40B4-BE49-F238E27FC236}">
                <a16:creationId xmlns:a16="http://schemas.microsoft.com/office/drawing/2014/main" id="{5B12B501-806A-E961-4C73-E0D1677A8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2446808"/>
            <a:ext cx="12192000" cy="4417496"/>
          </a:xfrm>
          <a:prstGeom prst="rect">
            <a:avLst/>
          </a:prstGeom>
          <a:gradFill flip="none" rotWithShape="1">
            <a:gsLst>
              <a:gs pos="0">
                <a:srgbClr val="000000">
                  <a:alpha val="56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a:extLst>
              <a:ext uri="{FF2B5EF4-FFF2-40B4-BE49-F238E27FC236}">
                <a16:creationId xmlns:a16="http://schemas.microsoft.com/office/drawing/2014/main" id="{8B2EAD75-BFE2-2D31-D8B5-1C36DFE1B4C7}"/>
              </a:ext>
            </a:extLst>
          </p:cNvPr>
          <p:cNvSpPr>
            <a:spLocks noGrp="1"/>
          </p:cNvSpPr>
          <p:nvPr>
            <p:ph type="title"/>
          </p:nvPr>
        </p:nvSpPr>
        <p:spPr>
          <a:xfrm>
            <a:off x="895481" y="2919772"/>
            <a:ext cx="6772868" cy="2150420"/>
          </a:xfrm>
        </p:spPr>
        <p:txBody>
          <a:bodyPr vert="horz" lIns="91440" tIns="45720" rIns="91440" bIns="45720" rtlCol="0" anchor="b">
            <a:normAutofit/>
          </a:bodyPr>
          <a:lstStyle/>
          <a:p>
            <a:r>
              <a:rPr lang="en-US" sz="3200" spc="530" dirty="0">
                <a:solidFill>
                  <a:srgbClr val="FFFFFF"/>
                </a:solidFill>
              </a:rPr>
              <a:t>Bersama Britain</a:t>
            </a:r>
            <a:br>
              <a:rPr lang="en-US" sz="3200" spc="530" dirty="0">
                <a:solidFill>
                  <a:srgbClr val="FFFFFF"/>
                </a:solidFill>
              </a:rPr>
            </a:br>
            <a:r>
              <a:rPr lang="en-US" sz="3200" spc="530" dirty="0">
                <a:solidFill>
                  <a:srgbClr val="FFFFFF"/>
                </a:solidFill>
              </a:rPr>
              <a:t>we are together.</a:t>
            </a:r>
          </a:p>
        </p:txBody>
      </p:sp>
    </p:spTree>
    <p:extLst>
      <p:ext uri="{BB962C8B-B14F-4D97-AF65-F5344CB8AC3E}">
        <p14:creationId xmlns:p14="http://schemas.microsoft.com/office/powerpoint/2010/main" val="3618279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2301D-0404-8610-39C7-E2A392F9D83A}"/>
              </a:ext>
            </a:extLst>
          </p:cNvPr>
          <p:cNvSpPr>
            <a:spLocks noGrp="1"/>
          </p:cNvSpPr>
          <p:nvPr>
            <p:ph type="title"/>
          </p:nvPr>
        </p:nvSpPr>
        <p:spPr/>
        <p:txBody>
          <a:bodyPr/>
          <a:lstStyle/>
          <a:p>
            <a:r>
              <a:rPr lang="en-US" dirty="0"/>
              <a:t>sources</a:t>
            </a:r>
          </a:p>
        </p:txBody>
      </p:sp>
      <p:sp>
        <p:nvSpPr>
          <p:cNvPr id="3" name="Content Placeholder 2">
            <a:extLst>
              <a:ext uri="{FF2B5EF4-FFF2-40B4-BE49-F238E27FC236}">
                <a16:creationId xmlns:a16="http://schemas.microsoft.com/office/drawing/2014/main" id="{A0E50CA1-E525-5D86-077B-CF832AF70B71}"/>
              </a:ext>
            </a:extLst>
          </p:cNvPr>
          <p:cNvSpPr>
            <a:spLocks noGrp="1"/>
          </p:cNvSpPr>
          <p:nvPr>
            <p:ph idx="1"/>
          </p:nvPr>
        </p:nvSpPr>
        <p:spPr/>
        <p:txBody>
          <a:bodyPr>
            <a:normAutofit fontScale="92500" lnSpcReduction="20000"/>
          </a:bodyPr>
          <a:lstStyle/>
          <a:p>
            <a:r>
              <a:rPr lang="en-US" dirty="0">
                <a:hlinkClick r:id="rId2"/>
              </a:rPr>
              <a:t>https://flyspaces.com/jakarta/uptown-serviced-office-plaza-mutiara/event-space-for-60/4122</a:t>
            </a:r>
            <a:r>
              <a:rPr lang="en-US" dirty="0"/>
              <a:t> </a:t>
            </a:r>
          </a:p>
          <a:p>
            <a:r>
              <a:rPr lang="en-US" dirty="0">
                <a:hlinkClick r:id="rId3"/>
              </a:rPr>
              <a:t>https://www.revolut.com/currency-converter/convert-idr-to-gbp-exchange-rate/?amount=1000</a:t>
            </a:r>
            <a:endParaRPr lang="en-US" dirty="0"/>
          </a:p>
          <a:p>
            <a:r>
              <a:rPr lang="en-US" dirty="0">
                <a:hlinkClick r:id="rId4"/>
              </a:rPr>
              <a:t>https://www.adb.org/where-we-work/indonesia/poverty</a:t>
            </a:r>
            <a:r>
              <a:rPr lang="en-US" dirty="0"/>
              <a:t> </a:t>
            </a:r>
          </a:p>
          <a:p>
            <a:r>
              <a:rPr lang="en-US" dirty="0">
                <a:hlinkClick r:id="rId5"/>
              </a:rPr>
              <a:t>https://www.ukpact.co.uk/country-programme/indonesia</a:t>
            </a:r>
            <a:r>
              <a:rPr lang="en-US" dirty="0"/>
              <a:t> </a:t>
            </a:r>
          </a:p>
          <a:p>
            <a:r>
              <a:rPr lang="en-US" dirty="0">
                <a:hlinkClick r:id="rId6"/>
              </a:rPr>
              <a:t>https://www.gov.uk/government/publications/uk-indonesia-development-partnership-summary/uk-indonesia-development-partnership-summary-july-2023</a:t>
            </a:r>
            <a:r>
              <a:rPr lang="en-US" dirty="0"/>
              <a:t> </a:t>
            </a:r>
          </a:p>
          <a:p>
            <a:r>
              <a:rPr lang="en-US" dirty="0">
                <a:hlinkClick r:id="rId7"/>
              </a:rPr>
              <a:t>https://assets.publishing.service.gov.uk/media/65f976249316f5001164c288/indonesia-trade-and-investment-factsheet-2024-03-21.pdf</a:t>
            </a:r>
            <a:r>
              <a:rPr lang="en-US" dirty="0"/>
              <a:t> </a:t>
            </a:r>
          </a:p>
          <a:p>
            <a:endParaRPr lang="en-US" dirty="0"/>
          </a:p>
        </p:txBody>
      </p:sp>
    </p:spTree>
    <p:extLst>
      <p:ext uri="{BB962C8B-B14F-4D97-AF65-F5344CB8AC3E}">
        <p14:creationId xmlns:p14="http://schemas.microsoft.com/office/powerpoint/2010/main" val="783193303"/>
      </p:ext>
    </p:extLst>
  </p:cSld>
  <p:clrMapOvr>
    <a:masterClrMapping/>
  </p:clrMapOvr>
</p:sld>
</file>

<file path=ppt/theme/theme1.xml><?xml version="1.0" encoding="utf-8"?>
<a:theme xmlns:a="http://schemas.openxmlformats.org/drawingml/2006/main" name="LimelightVTI">
  <a:themeElements>
    <a:clrScheme name="AnalogousFromRegularSeedRightStep">
      <a:dk1>
        <a:srgbClr val="000000"/>
      </a:dk1>
      <a:lt1>
        <a:srgbClr val="FFFFFF"/>
      </a:lt1>
      <a:dk2>
        <a:srgbClr val="3B3521"/>
      </a:dk2>
      <a:lt2>
        <a:srgbClr val="E2E6E8"/>
      </a:lt2>
      <a:accent1>
        <a:srgbClr val="E16D2F"/>
      </a:accent1>
      <a:accent2>
        <a:srgbClr val="C39C1B"/>
      </a:accent2>
      <a:accent3>
        <a:srgbClr val="94AD24"/>
      </a:accent3>
      <a:accent4>
        <a:srgbClr val="59B819"/>
      </a:accent4>
      <a:accent5>
        <a:srgbClr val="27BB29"/>
      </a:accent5>
      <a:accent6>
        <a:srgbClr val="1AB95F"/>
      </a:accent6>
      <a:hlink>
        <a:srgbClr val="3C8AB4"/>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docProps/app.xml><?xml version="1.0" encoding="utf-8"?>
<Properties xmlns="http://schemas.openxmlformats.org/officeDocument/2006/extended-properties" xmlns:vt="http://schemas.openxmlformats.org/officeDocument/2006/docPropsVTypes">
  <TotalTime>215</TotalTime>
  <Words>380</Words>
  <Application>Microsoft Office PowerPoint</Application>
  <PresentationFormat>Widescreen</PresentationFormat>
  <Paragraphs>60</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Trade Gothic Next Cond</vt:lpstr>
      <vt:lpstr>Trade Gothic Next Light</vt:lpstr>
      <vt:lpstr>LimelightVTI</vt:lpstr>
      <vt:lpstr>Grant application-Bersama Britain</vt:lpstr>
      <vt:lpstr>Abate poverty int.</vt:lpstr>
      <vt:lpstr>About the project</vt:lpstr>
      <vt:lpstr>The aims- why Indonesia</vt:lpstr>
      <vt:lpstr>Costs and amount requested.</vt:lpstr>
      <vt:lpstr>Mutiara plaza</vt:lpstr>
      <vt:lpstr>Proof of experience:</vt:lpstr>
      <vt:lpstr>Bersama Britain we are together.</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Grant application-Bersama Britain</dc:title>
  <dc:creator>Narantsatsralt Ganbaatar (2124049)</dc:creator>
  <cp:lastModifiedBy>Narantsatsralt Ganbaatar (2124049)</cp:lastModifiedBy>
  <cp:revision>5</cp:revision>
  <dcterms:created xsi:type="dcterms:W3CDTF">2024-04-16T12:37:48Z</dcterms:created>
  <dcterms:modified xsi:type="dcterms:W3CDTF">2024-04-19T12:28:37Z</dcterms:modified>
</cp:coreProperties>
</file>