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30"/>
  </p:notesMasterIdLst>
  <p:sldIdLst>
    <p:sldId id="258" r:id="rId3"/>
    <p:sldId id="370" r:id="rId4"/>
    <p:sldId id="371" r:id="rId5"/>
    <p:sldId id="372" r:id="rId6"/>
    <p:sldId id="373" r:id="rId7"/>
    <p:sldId id="362" r:id="rId8"/>
    <p:sldId id="374" r:id="rId9"/>
    <p:sldId id="364" r:id="rId10"/>
    <p:sldId id="375" r:id="rId11"/>
    <p:sldId id="376" r:id="rId12"/>
    <p:sldId id="377" r:id="rId13"/>
    <p:sldId id="378" r:id="rId14"/>
    <p:sldId id="379" r:id="rId15"/>
    <p:sldId id="380" r:id="rId16"/>
    <p:sldId id="381" r:id="rId17"/>
    <p:sldId id="288" r:id="rId18"/>
    <p:sldId id="382" r:id="rId19"/>
    <p:sldId id="383" r:id="rId20"/>
    <p:sldId id="384" r:id="rId21"/>
    <p:sldId id="385" r:id="rId22"/>
    <p:sldId id="369" r:id="rId23"/>
    <p:sldId id="387" r:id="rId24"/>
    <p:sldId id="388" r:id="rId25"/>
    <p:sldId id="389" r:id="rId26"/>
    <p:sldId id="390" r:id="rId27"/>
    <p:sldId id="391" r:id="rId28"/>
    <p:sldId id="39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ECEC"/>
    <a:srgbClr val="F7F7F7"/>
    <a:srgbClr val="FDFDFD"/>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84532" autoAdjust="0"/>
  </p:normalViewPr>
  <p:slideViewPr>
    <p:cSldViewPr snapToGrid="0">
      <p:cViewPr>
        <p:scale>
          <a:sx n="75" d="100"/>
          <a:sy n="75" d="100"/>
        </p:scale>
        <p:origin x="760" y="3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3531A7-4629-4EB3-9D2E-C64A4E958D99}" type="doc">
      <dgm:prSet loTypeId="urn:microsoft.com/office/officeart/2005/8/layout/hProcess7" loCatId="list" qsTypeId="urn:microsoft.com/office/officeart/2005/8/quickstyle/simple1" qsCatId="simple" csTypeId="urn:microsoft.com/office/officeart/2005/8/colors/colorful3" csCatId="colorful" phldr="1"/>
      <dgm:spPr/>
      <dgm:t>
        <a:bodyPr/>
        <a:lstStyle/>
        <a:p>
          <a:endParaRPr lang="en-US"/>
        </a:p>
      </dgm:t>
    </dgm:pt>
    <dgm:pt modelId="{7944D909-B50B-4561-BFEF-E4ECA5CC2E16}">
      <dgm:prSet phldrT="[Text]"/>
      <dgm:spPr/>
      <dgm:t>
        <a:bodyPr/>
        <a:lstStyle/>
        <a:p>
          <a:r>
            <a:rPr lang="en-US" dirty="0"/>
            <a:t>Data Governance</a:t>
          </a:r>
        </a:p>
      </dgm:t>
    </dgm:pt>
    <dgm:pt modelId="{E9FD3A27-8DC3-42E4-9CD3-4C30A3C93EAB}" type="parTrans" cxnId="{65E39588-A833-49BB-98A5-5BBCA505405A}">
      <dgm:prSet/>
      <dgm:spPr/>
      <dgm:t>
        <a:bodyPr/>
        <a:lstStyle/>
        <a:p>
          <a:endParaRPr lang="en-US"/>
        </a:p>
      </dgm:t>
    </dgm:pt>
    <dgm:pt modelId="{CB5F0435-5C7C-4A7F-ADAF-43193FA9D9E2}" type="sibTrans" cxnId="{65E39588-A833-49BB-98A5-5BBCA505405A}">
      <dgm:prSet/>
      <dgm:spPr/>
      <dgm:t>
        <a:bodyPr/>
        <a:lstStyle/>
        <a:p>
          <a:endParaRPr lang="en-US"/>
        </a:p>
      </dgm:t>
    </dgm:pt>
    <dgm:pt modelId="{AE4C6B47-294A-429B-8BFE-88ACF9D1C7B6}">
      <dgm:prSet phldrT="[Text]"/>
      <dgm:spPr/>
      <dgm:t>
        <a:bodyPr/>
        <a:lstStyle/>
        <a:p>
          <a:r>
            <a:rPr lang="en-US" dirty="0"/>
            <a:t>Breach notification</a:t>
          </a:r>
        </a:p>
      </dgm:t>
    </dgm:pt>
    <dgm:pt modelId="{795ED4A7-B44D-436E-997A-AEB8C991D288}" type="parTrans" cxnId="{915594F8-2946-467C-8ED8-D130C8E034CF}">
      <dgm:prSet/>
      <dgm:spPr/>
      <dgm:t>
        <a:bodyPr/>
        <a:lstStyle/>
        <a:p>
          <a:endParaRPr lang="en-US"/>
        </a:p>
      </dgm:t>
    </dgm:pt>
    <dgm:pt modelId="{2D4B68CD-473D-47F0-8C72-5012BB5033DB}" type="sibTrans" cxnId="{915594F8-2946-467C-8ED8-D130C8E034CF}">
      <dgm:prSet/>
      <dgm:spPr/>
      <dgm:t>
        <a:bodyPr/>
        <a:lstStyle/>
        <a:p>
          <a:endParaRPr lang="en-US"/>
        </a:p>
      </dgm:t>
    </dgm:pt>
    <dgm:pt modelId="{1E3C29FD-4641-48AD-91CD-90CA16A8C8E0}">
      <dgm:prSet phldrT="[Text]"/>
      <dgm:spPr/>
      <dgm:t>
        <a:bodyPr/>
        <a:lstStyle/>
        <a:p>
          <a:r>
            <a:rPr lang="en-US" dirty="0"/>
            <a:t>Data Management</a:t>
          </a:r>
        </a:p>
      </dgm:t>
    </dgm:pt>
    <dgm:pt modelId="{F36CE0B2-9A8E-4A9C-8587-66CC055F7964}" type="parTrans" cxnId="{2F5960BF-13A7-4131-9028-5A9D7E7D377D}">
      <dgm:prSet/>
      <dgm:spPr/>
      <dgm:t>
        <a:bodyPr/>
        <a:lstStyle/>
        <a:p>
          <a:endParaRPr lang="en-US"/>
        </a:p>
      </dgm:t>
    </dgm:pt>
    <dgm:pt modelId="{DFDB3AE6-5A91-4B8D-92E2-24F602F954E4}" type="sibTrans" cxnId="{2F5960BF-13A7-4131-9028-5A9D7E7D377D}">
      <dgm:prSet/>
      <dgm:spPr/>
      <dgm:t>
        <a:bodyPr/>
        <a:lstStyle/>
        <a:p>
          <a:endParaRPr lang="en-US"/>
        </a:p>
      </dgm:t>
    </dgm:pt>
    <dgm:pt modelId="{5D9BF111-D81F-46F3-8400-2E9C99C0F651}">
      <dgm:prSet phldrT="[Text]"/>
      <dgm:spPr/>
      <dgm:t>
        <a:bodyPr/>
        <a:lstStyle/>
        <a:p>
          <a:r>
            <a:rPr lang="en-US" dirty="0"/>
            <a:t>Data erasure</a:t>
          </a:r>
        </a:p>
      </dgm:t>
    </dgm:pt>
    <dgm:pt modelId="{9F980F5E-AB16-4A4C-970B-F36055261E4A}" type="parTrans" cxnId="{BA149B85-6FE7-4891-AA90-229815E9DBBB}">
      <dgm:prSet/>
      <dgm:spPr/>
      <dgm:t>
        <a:bodyPr/>
        <a:lstStyle/>
        <a:p>
          <a:endParaRPr lang="en-US"/>
        </a:p>
      </dgm:t>
    </dgm:pt>
    <dgm:pt modelId="{4892998C-FA20-44F1-BB9E-3DCB13662D32}" type="sibTrans" cxnId="{BA149B85-6FE7-4891-AA90-229815E9DBBB}">
      <dgm:prSet/>
      <dgm:spPr/>
      <dgm:t>
        <a:bodyPr/>
        <a:lstStyle/>
        <a:p>
          <a:endParaRPr lang="en-US"/>
        </a:p>
      </dgm:t>
    </dgm:pt>
    <dgm:pt modelId="{9ADEB590-48A2-4E7A-8545-6AEBC623E7D6}">
      <dgm:prSet phldrT="[Text]"/>
      <dgm:spPr/>
      <dgm:t>
        <a:bodyPr/>
        <a:lstStyle/>
        <a:p>
          <a:r>
            <a:rPr lang="en-US" dirty="0"/>
            <a:t>Data Transparency</a:t>
          </a:r>
        </a:p>
      </dgm:t>
    </dgm:pt>
    <dgm:pt modelId="{AF5E0824-77FF-499E-86C5-8C53A1BF18D7}" type="parTrans" cxnId="{087B6239-5AED-4AA4-B4DC-8AC9E822BE82}">
      <dgm:prSet/>
      <dgm:spPr/>
      <dgm:t>
        <a:bodyPr/>
        <a:lstStyle/>
        <a:p>
          <a:endParaRPr lang="en-US"/>
        </a:p>
      </dgm:t>
    </dgm:pt>
    <dgm:pt modelId="{742FA2C0-6ADB-4C7F-B533-BFC088759878}" type="sibTrans" cxnId="{087B6239-5AED-4AA4-B4DC-8AC9E822BE82}">
      <dgm:prSet/>
      <dgm:spPr/>
      <dgm:t>
        <a:bodyPr/>
        <a:lstStyle/>
        <a:p>
          <a:endParaRPr lang="en-US"/>
        </a:p>
      </dgm:t>
    </dgm:pt>
    <dgm:pt modelId="{9BA036E6-EDA4-4C02-B0D6-1B0B5674E3C5}">
      <dgm:prSet phldrT="[Text]"/>
      <dgm:spPr/>
      <dgm:t>
        <a:bodyPr/>
        <a:lstStyle/>
        <a:p>
          <a:r>
            <a:rPr lang="en-US" dirty="0"/>
            <a:t>Customer consent</a:t>
          </a:r>
        </a:p>
      </dgm:t>
    </dgm:pt>
    <dgm:pt modelId="{258765EF-556B-4407-BDCA-F9324B09FA25}" type="parTrans" cxnId="{6D6DBB08-CD56-4388-913B-45BB868D5A12}">
      <dgm:prSet/>
      <dgm:spPr/>
      <dgm:t>
        <a:bodyPr/>
        <a:lstStyle/>
        <a:p>
          <a:endParaRPr lang="en-US"/>
        </a:p>
      </dgm:t>
    </dgm:pt>
    <dgm:pt modelId="{FA8C70FC-6516-4D37-836F-96B1DC7462DA}" type="sibTrans" cxnId="{6D6DBB08-CD56-4388-913B-45BB868D5A12}">
      <dgm:prSet/>
      <dgm:spPr/>
      <dgm:t>
        <a:bodyPr/>
        <a:lstStyle/>
        <a:p>
          <a:endParaRPr lang="en-US"/>
        </a:p>
      </dgm:t>
    </dgm:pt>
    <dgm:pt modelId="{8EFB8523-C194-4CF1-8D3D-39DD734F11E4}">
      <dgm:prSet phldrT="[Text]"/>
      <dgm:spPr/>
      <dgm:t>
        <a:bodyPr/>
        <a:lstStyle/>
        <a:p>
          <a:r>
            <a:rPr lang="en-US" dirty="0"/>
            <a:t>Privacy by design</a:t>
          </a:r>
        </a:p>
      </dgm:t>
    </dgm:pt>
    <dgm:pt modelId="{F6193765-3C1F-4B87-A5E6-6346E01D958F}" type="parTrans" cxnId="{347423F7-5D1D-4E32-B54C-BE72DC178EBB}">
      <dgm:prSet/>
      <dgm:spPr/>
      <dgm:t>
        <a:bodyPr/>
        <a:lstStyle/>
        <a:p>
          <a:endParaRPr lang="en-US"/>
        </a:p>
      </dgm:t>
    </dgm:pt>
    <dgm:pt modelId="{A0B02ECD-AA92-4C40-83E5-731846B2AB9D}" type="sibTrans" cxnId="{347423F7-5D1D-4E32-B54C-BE72DC178EBB}">
      <dgm:prSet/>
      <dgm:spPr/>
      <dgm:t>
        <a:bodyPr/>
        <a:lstStyle/>
        <a:p>
          <a:endParaRPr lang="en-US"/>
        </a:p>
      </dgm:t>
    </dgm:pt>
    <dgm:pt modelId="{E7F0AB71-CF6A-4578-844E-7DE3853A1953}">
      <dgm:prSet phldrT="[Text]"/>
      <dgm:spPr/>
      <dgm:t>
        <a:bodyPr/>
        <a:lstStyle/>
        <a:p>
          <a:r>
            <a:rPr lang="en-US" dirty="0"/>
            <a:t>Vendor management</a:t>
          </a:r>
        </a:p>
      </dgm:t>
    </dgm:pt>
    <dgm:pt modelId="{3232EBFC-C198-4FE6-A118-B7EB55CDA4B8}" type="parTrans" cxnId="{10B76AF2-9FBF-4C01-873F-825E288D8E16}">
      <dgm:prSet/>
      <dgm:spPr/>
      <dgm:t>
        <a:bodyPr/>
        <a:lstStyle/>
        <a:p>
          <a:endParaRPr lang="en-US"/>
        </a:p>
      </dgm:t>
    </dgm:pt>
    <dgm:pt modelId="{4408A156-670D-4B45-A363-CC33BCC6E1D3}" type="sibTrans" cxnId="{10B76AF2-9FBF-4C01-873F-825E288D8E16}">
      <dgm:prSet/>
      <dgm:spPr/>
      <dgm:t>
        <a:bodyPr/>
        <a:lstStyle/>
        <a:p>
          <a:endParaRPr lang="en-US"/>
        </a:p>
      </dgm:t>
    </dgm:pt>
    <dgm:pt modelId="{AA435CDC-CFDA-4EF2-B0AD-9DA60E4F341A}">
      <dgm:prSet phldrT="[Text]"/>
      <dgm:spPr/>
      <dgm:t>
        <a:bodyPr/>
        <a:lstStyle/>
        <a:p>
          <a:r>
            <a:rPr lang="en-US" dirty="0"/>
            <a:t>Data processing</a:t>
          </a:r>
        </a:p>
      </dgm:t>
    </dgm:pt>
    <dgm:pt modelId="{21723A0D-BD84-467E-8961-E0576E5F176D}" type="parTrans" cxnId="{2B7CF847-43AC-4E72-9847-D7842472600E}">
      <dgm:prSet/>
      <dgm:spPr/>
      <dgm:t>
        <a:bodyPr/>
        <a:lstStyle/>
        <a:p>
          <a:endParaRPr lang="en-US"/>
        </a:p>
      </dgm:t>
    </dgm:pt>
    <dgm:pt modelId="{5441D767-158B-4B75-B65C-5BEC2C858656}" type="sibTrans" cxnId="{2B7CF847-43AC-4E72-9847-D7842472600E}">
      <dgm:prSet/>
      <dgm:spPr/>
      <dgm:t>
        <a:bodyPr/>
        <a:lstStyle/>
        <a:p>
          <a:endParaRPr lang="en-US"/>
        </a:p>
      </dgm:t>
    </dgm:pt>
    <dgm:pt modelId="{4BE490A3-66AE-46A0-B2F5-99D435FE9D2B}">
      <dgm:prSet phldrT="[Text]"/>
      <dgm:spPr/>
      <dgm:t>
        <a:bodyPr/>
        <a:lstStyle/>
        <a:p>
          <a:r>
            <a:rPr lang="en-US" dirty="0"/>
            <a:t>Data transfers</a:t>
          </a:r>
        </a:p>
        <a:p>
          <a:r>
            <a:rPr lang="en-US" dirty="0"/>
            <a:t>(Data protection officer DPO)</a:t>
          </a:r>
        </a:p>
      </dgm:t>
    </dgm:pt>
    <dgm:pt modelId="{704ED0BD-F2E9-436D-986B-8E9779741222}" type="parTrans" cxnId="{BC771587-728C-4923-A7AD-A25AA9B22576}">
      <dgm:prSet/>
      <dgm:spPr/>
      <dgm:t>
        <a:bodyPr/>
        <a:lstStyle/>
        <a:p>
          <a:endParaRPr lang="en-US"/>
        </a:p>
      </dgm:t>
    </dgm:pt>
    <dgm:pt modelId="{97F14170-C8D6-462A-BB9F-AA4CF9C72DA0}" type="sibTrans" cxnId="{BC771587-728C-4923-A7AD-A25AA9B22576}">
      <dgm:prSet/>
      <dgm:spPr/>
      <dgm:t>
        <a:bodyPr/>
        <a:lstStyle/>
        <a:p>
          <a:endParaRPr lang="en-US"/>
        </a:p>
      </dgm:t>
    </dgm:pt>
    <dgm:pt modelId="{FE8308B9-8CF0-4EA7-A9F0-DA018BF9422B}">
      <dgm:prSet phldrT="[Text]"/>
      <dgm:spPr/>
      <dgm:t>
        <a:bodyPr/>
        <a:lstStyle/>
        <a:p>
          <a:r>
            <a:rPr lang="en-US" dirty="0"/>
            <a:t>Data portability</a:t>
          </a:r>
        </a:p>
      </dgm:t>
    </dgm:pt>
    <dgm:pt modelId="{856880D7-2872-4449-BCC0-E460F36AE79D}" type="parTrans" cxnId="{22D8C084-144A-46F1-BC4B-3352D9FCF38C}">
      <dgm:prSet/>
      <dgm:spPr/>
      <dgm:t>
        <a:bodyPr/>
        <a:lstStyle/>
        <a:p>
          <a:endParaRPr lang="en-US"/>
        </a:p>
      </dgm:t>
    </dgm:pt>
    <dgm:pt modelId="{2AEF0E1E-F87B-42CE-B693-C759FEF3B6F1}" type="sibTrans" cxnId="{22D8C084-144A-46F1-BC4B-3352D9FCF38C}">
      <dgm:prSet/>
      <dgm:spPr/>
      <dgm:t>
        <a:bodyPr/>
        <a:lstStyle/>
        <a:p>
          <a:endParaRPr lang="en-US"/>
        </a:p>
      </dgm:t>
    </dgm:pt>
    <dgm:pt modelId="{4D2D8723-8E4E-4E2F-951C-9A318AFBBD84}">
      <dgm:prSet phldrT="[Text]"/>
      <dgm:spPr/>
      <dgm:t>
        <a:bodyPr/>
        <a:lstStyle/>
        <a:p>
          <a:r>
            <a:rPr lang="en-US" dirty="0"/>
            <a:t>Privacy policies</a:t>
          </a:r>
        </a:p>
      </dgm:t>
    </dgm:pt>
    <dgm:pt modelId="{13D898D2-BF82-4FD3-9950-4D722CE67305}" type="parTrans" cxnId="{7791B174-9F94-4199-8239-BA9DD3A5F070}">
      <dgm:prSet/>
      <dgm:spPr/>
      <dgm:t>
        <a:bodyPr/>
        <a:lstStyle/>
        <a:p>
          <a:endParaRPr lang="en-US"/>
        </a:p>
      </dgm:t>
    </dgm:pt>
    <dgm:pt modelId="{E15B8E3C-8B32-4398-953C-2DD4802E911B}" type="sibTrans" cxnId="{7791B174-9F94-4199-8239-BA9DD3A5F070}">
      <dgm:prSet/>
      <dgm:spPr/>
      <dgm:t>
        <a:bodyPr/>
        <a:lstStyle/>
        <a:p>
          <a:endParaRPr lang="en-US"/>
        </a:p>
      </dgm:t>
    </dgm:pt>
    <dgm:pt modelId="{AF373F04-D8F3-4EBD-A748-107B4B354A3B}" type="pres">
      <dgm:prSet presAssocID="{303531A7-4629-4EB3-9D2E-C64A4E958D99}" presName="Name0" presStyleCnt="0">
        <dgm:presLayoutVars>
          <dgm:dir/>
          <dgm:animLvl val="lvl"/>
          <dgm:resizeHandles val="exact"/>
        </dgm:presLayoutVars>
      </dgm:prSet>
      <dgm:spPr/>
    </dgm:pt>
    <dgm:pt modelId="{547704AE-E539-46DB-9375-206AD9A5C6CC}" type="pres">
      <dgm:prSet presAssocID="{7944D909-B50B-4561-BFEF-E4ECA5CC2E16}" presName="compositeNode" presStyleCnt="0">
        <dgm:presLayoutVars>
          <dgm:bulletEnabled val="1"/>
        </dgm:presLayoutVars>
      </dgm:prSet>
      <dgm:spPr/>
    </dgm:pt>
    <dgm:pt modelId="{A23A7948-3206-4DEB-8F1F-144ABC525576}" type="pres">
      <dgm:prSet presAssocID="{7944D909-B50B-4561-BFEF-E4ECA5CC2E16}" presName="bgRect" presStyleLbl="node1" presStyleIdx="0" presStyleCnt="3"/>
      <dgm:spPr/>
    </dgm:pt>
    <dgm:pt modelId="{C7674F6F-B66C-4B8F-9085-63EDF7AEA517}" type="pres">
      <dgm:prSet presAssocID="{7944D909-B50B-4561-BFEF-E4ECA5CC2E16}" presName="parentNode" presStyleLbl="node1" presStyleIdx="0" presStyleCnt="3">
        <dgm:presLayoutVars>
          <dgm:chMax val="0"/>
          <dgm:bulletEnabled val="1"/>
        </dgm:presLayoutVars>
      </dgm:prSet>
      <dgm:spPr/>
    </dgm:pt>
    <dgm:pt modelId="{591B0FFE-4FA6-47F4-92B4-CEF0D0C52CA9}" type="pres">
      <dgm:prSet presAssocID="{7944D909-B50B-4561-BFEF-E4ECA5CC2E16}" presName="childNode" presStyleLbl="node1" presStyleIdx="0" presStyleCnt="3">
        <dgm:presLayoutVars>
          <dgm:bulletEnabled val="1"/>
        </dgm:presLayoutVars>
      </dgm:prSet>
      <dgm:spPr/>
    </dgm:pt>
    <dgm:pt modelId="{515A6556-4F7C-4217-B11E-265CBF85B646}" type="pres">
      <dgm:prSet presAssocID="{CB5F0435-5C7C-4A7F-ADAF-43193FA9D9E2}" presName="hSp" presStyleCnt="0"/>
      <dgm:spPr/>
    </dgm:pt>
    <dgm:pt modelId="{B3EEC175-3E2A-44E1-8A20-3BDA27F0F44A}" type="pres">
      <dgm:prSet presAssocID="{CB5F0435-5C7C-4A7F-ADAF-43193FA9D9E2}" presName="vProcSp" presStyleCnt="0"/>
      <dgm:spPr/>
    </dgm:pt>
    <dgm:pt modelId="{0CCEF0F2-65C2-4C74-9856-67430317A718}" type="pres">
      <dgm:prSet presAssocID="{CB5F0435-5C7C-4A7F-ADAF-43193FA9D9E2}" presName="vSp1" presStyleCnt="0"/>
      <dgm:spPr/>
    </dgm:pt>
    <dgm:pt modelId="{CD2463D6-2E54-4D28-8513-C84F21D091D5}" type="pres">
      <dgm:prSet presAssocID="{CB5F0435-5C7C-4A7F-ADAF-43193FA9D9E2}" presName="simulatedConn" presStyleLbl="solidFgAcc1" presStyleIdx="0" presStyleCnt="2"/>
      <dgm:spPr/>
    </dgm:pt>
    <dgm:pt modelId="{4E48A020-B211-4632-9A21-28A21D469E3C}" type="pres">
      <dgm:prSet presAssocID="{CB5F0435-5C7C-4A7F-ADAF-43193FA9D9E2}" presName="vSp2" presStyleCnt="0"/>
      <dgm:spPr/>
    </dgm:pt>
    <dgm:pt modelId="{0F74ACEF-26C5-467D-A0A0-2ACA63F5995B}" type="pres">
      <dgm:prSet presAssocID="{CB5F0435-5C7C-4A7F-ADAF-43193FA9D9E2}" presName="sibTrans" presStyleCnt="0"/>
      <dgm:spPr/>
    </dgm:pt>
    <dgm:pt modelId="{BFD9358A-229F-4FB6-BF1C-6867571F2245}" type="pres">
      <dgm:prSet presAssocID="{1E3C29FD-4641-48AD-91CD-90CA16A8C8E0}" presName="compositeNode" presStyleCnt="0">
        <dgm:presLayoutVars>
          <dgm:bulletEnabled val="1"/>
        </dgm:presLayoutVars>
      </dgm:prSet>
      <dgm:spPr/>
    </dgm:pt>
    <dgm:pt modelId="{4C941415-E955-4B37-9D9E-E79C5EB458CA}" type="pres">
      <dgm:prSet presAssocID="{1E3C29FD-4641-48AD-91CD-90CA16A8C8E0}" presName="bgRect" presStyleLbl="node1" presStyleIdx="1" presStyleCnt="3"/>
      <dgm:spPr/>
    </dgm:pt>
    <dgm:pt modelId="{FF6D45FD-70B2-42B4-B721-99015E5166A8}" type="pres">
      <dgm:prSet presAssocID="{1E3C29FD-4641-48AD-91CD-90CA16A8C8E0}" presName="parentNode" presStyleLbl="node1" presStyleIdx="1" presStyleCnt="3">
        <dgm:presLayoutVars>
          <dgm:chMax val="0"/>
          <dgm:bulletEnabled val="1"/>
        </dgm:presLayoutVars>
      </dgm:prSet>
      <dgm:spPr/>
    </dgm:pt>
    <dgm:pt modelId="{6E9D6834-3A23-4889-9709-E91BA08CD6B4}" type="pres">
      <dgm:prSet presAssocID="{1E3C29FD-4641-48AD-91CD-90CA16A8C8E0}" presName="childNode" presStyleLbl="node1" presStyleIdx="1" presStyleCnt="3">
        <dgm:presLayoutVars>
          <dgm:bulletEnabled val="1"/>
        </dgm:presLayoutVars>
      </dgm:prSet>
      <dgm:spPr/>
    </dgm:pt>
    <dgm:pt modelId="{534B709E-B60A-4FEA-BF19-DC624C8EEE50}" type="pres">
      <dgm:prSet presAssocID="{DFDB3AE6-5A91-4B8D-92E2-24F602F954E4}" presName="hSp" presStyleCnt="0"/>
      <dgm:spPr/>
    </dgm:pt>
    <dgm:pt modelId="{AC0CDC3D-501B-4365-89E0-BD6E2E490B3E}" type="pres">
      <dgm:prSet presAssocID="{DFDB3AE6-5A91-4B8D-92E2-24F602F954E4}" presName="vProcSp" presStyleCnt="0"/>
      <dgm:spPr/>
    </dgm:pt>
    <dgm:pt modelId="{62D3D560-4982-4984-8032-F5DA7352F47A}" type="pres">
      <dgm:prSet presAssocID="{DFDB3AE6-5A91-4B8D-92E2-24F602F954E4}" presName="vSp1" presStyleCnt="0"/>
      <dgm:spPr/>
    </dgm:pt>
    <dgm:pt modelId="{5F5B6C4B-70AB-41D0-A466-9C107FA4ED43}" type="pres">
      <dgm:prSet presAssocID="{DFDB3AE6-5A91-4B8D-92E2-24F602F954E4}" presName="simulatedConn" presStyleLbl="solidFgAcc1" presStyleIdx="1" presStyleCnt="2"/>
      <dgm:spPr/>
    </dgm:pt>
    <dgm:pt modelId="{1DE804FE-2205-42B1-AA04-E9BCB4D748BE}" type="pres">
      <dgm:prSet presAssocID="{DFDB3AE6-5A91-4B8D-92E2-24F602F954E4}" presName="vSp2" presStyleCnt="0"/>
      <dgm:spPr/>
    </dgm:pt>
    <dgm:pt modelId="{4B4E1634-7853-4623-B669-AA439DE4421F}" type="pres">
      <dgm:prSet presAssocID="{DFDB3AE6-5A91-4B8D-92E2-24F602F954E4}" presName="sibTrans" presStyleCnt="0"/>
      <dgm:spPr/>
    </dgm:pt>
    <dgm:pt modelId="{013D20D1-56D5-4D26-8209-F70B1CDDB13D}" type="pres">
      <dgm:prSet presAssocID="{9ADEB590-48A2-4E7A-8545-6AEBC623E7D6}" presName="compositeNode" presStyleCnt="0">
        <dgm:presLayoutVars>
          <dgm:bulletEnabled val="1"/>
        </dgm:presLayoutVars>
      </dgm:prSet>
      <dgm:spPr/>
    </dgm:pt>
    <dgm:pt modelId="{255D1026-99D6-4756-BBEE-275A54AF0698}" type="pres">
      <dgm:prSet presAssocID="{9ADEB590-48A2-4E7A-8545-6AEBC623E7D6}" presName="bgRect" presStyleLbl="node1" presStyleIdx="2" presStyleCnt="3"/>
      <dgm:spPr/>
    </dgm:pt>
    <dgm:pt modelId="{DC5E170E-D276-425C-9946-3C53C448FF61}" type="pres">
      <dgm:prSet presAssocID="{9ADEB590-48A2-4E7A-8545-6AEBC623E7D6}" presName="parentNode" presStyleLbl="node1" presStyleIdx="2" presStyleCnt="3">
        <dgm:presLayoutVars>
          <dgm:chMax val="0"/>
          <dgm:bulletEnabled val="1"/>
        </dgm:presLayoutVars>
      </dgm:prSet>
      <dgm:spPr/>
    </dgm:pt>
    <dgm:pt modelId="{E107EC84-F7D0-40DF-8671-495A3C9AC69C}" type="pres">
      <dgm:prSet presAssocID="{9ADEB590-48A2-4E7A-8545-6AEBC623E7D6}" presName="childNode" presStyleLbl="node1" presStyleIdx="2" presStyleCnt="3">
        <dgm:presLayoutVars>
          <dgm:bulletEnabled val="1"/>
        </dgm:presLayoutVars>
      </dgm:prSet>
      <dgm:spPr/>
    </dgm:pt>
  </dgm:ptLst>
  <dgm:cxnLst>
    <dgm:cxn modelId="{6D6DBB08-CD56-4388-913B-45BB868D5A12}" srcId="{9ADEB590-48A2-4E7A-8545-6AEBC623E7D6}" destId="{9BA036E6-EDA4-4C02-B0D6-1B0B5674E3C5}" srcOrd="0" destOrd="0" parTransId="{258765EF-556B-4407-BDCA-F9324B09FA25}" sibTransId="{FA8C70FC-6516-4D37-836F-96B1DC7462DA}"/>
    <dgm:cxn modelId="{7D73F10D-58BC-4FCC-BAC2-9575922DD39E}" type="presOf" srcId="{4D2D8723-8E4E-4E2F-951C-9A318AFBBD84}" destId="{E107EC84-F7D0-40DF-8671-495A3C9AC69C}" srcOrd="0" destOrd="2" presId="urn:microsoft.com/office/officeart/2005/8/layout/hProcess7"/>
    <dgm:cxn modelId="{0FB42C1F-353E-4580-9F84-8A04768E6211}" type="presOf" srcId="{AA435CDC-CFDA-4EF2-B0AD-9DA60E4F341A}" destId="{6E9D6834-3A23-4889-9709-E91BA08CD6B4}" srcOrd="0" destOrd="1" presId="urn:microsoft.com/office/officeart/2005/8/layout/hProcess7"/>
    <dgm:cxn modelId="{FF11921F-5E85-40DE-9663-5793D7633F58}" type="presOf" srcId="{4BE490A3-66AE-46A0-B2F5-99D435FE9D2B}" destId="{6E9D6834-3A23-4889-9709-E91BA08CD6B4}" srcOrd="0" destOrd="2" presId="urn:microsoft.com/office/officeart/2005/8/layout/hProcess7"/>
    <dgm:cxn modelId="{82C19D21-A038-4927-982A-CD0EEED02817}" type="presOf" srcId="{9ADEB590-48A2-4E7A-8545-6AEBC623E7D6}" destId="{255D1026-99D6-4756-BBEE-275A54AF0698}" srcOrd="0" destOrd="0" presId="urn:microsoft.com/office/officeart/2005/8/layout/hProcess7"/>
    <dgm:cxn modelId="{19DE0D2D-A018-4796-938B-B05757FAC124}" type="presOf" srcId="{5D9BF111-D81F-46F3-8400-2E9C99C0F651}" destId="{6E9D6834-3A23-4889-9709-E91BA08CD6B4}" srcOrd="0" destOrd="0" presId="urn:microsoft.com/office/officeart/2005/8/layout/hProcess7"/>
    <dgm:cxn modelId="{087B6239-5AED-4AA4-B4DC-8AC9E822BE82}" srcId="{303531A7-4629-4EB3-9D2E-C64A4E958D99}" destId="{9ADEB590-48A2-4E7A-8545-6AEBC623E7D6}" srcOrd="2" destOrd="0" parTransId="{AF5E0824-77FF-499E-86C5-8C53A1BF18D7}" sibTransId="{742FA2C0-6ADB-4C7F-B533-BFC088759878}"/>
    <dgm:cxn modelId="{2B7CF847-43AC-4E72-9847-D7842472600E}" srcId="{1E3C29FD-4641-48AD-91CD-90CA16A8C8E0}" destId="{AA435CDC-CFDA-4EF2-B0AD-9DA60E4F341A}" srcOrd="1" destOrd="0" parTransId="{21723A0D-BD84-467E-8961-E0576E5F176D}" sibTransId="{5441D767-158B-4B75-B65C-5BEC2C858656}"/>
    <dgm:cxn modelId="{AEE8504F-8126-4FF8-A44C-E417595B885E}" type="presOf" srcId="{E7F0AB71-CF6A-4578-844E-7DE3853A1953}" destId="{591B0FFE-4FA6-47F4-92B4-CEF0D0C52CA9}" srcOrd="0" destOrd="2" presId="urn:microsoft.com/office/officeart/2005/8/layout/hProcess7"/>
    <dgm:cxn modelId="{7791B174-9F94-4199-8239-BA9DD3A5F070}" srcId="{9ADEB590-48A2-4E7A-8545-6AEBC623E7D6}" destId="{4D2D8723-8E4E-4E2F-951C-9A318AFBBD84}" srcOrd="2" destOrd="0" parTransId="{13D898D2-BF82-4FD3-9950-4D722CE67305}" sibTransId="{E15B8E3C-8B32-4398-953C-2DD4802E911B}"/>
    <dgm:cxn modelId="{22D8C084-144A-46F1-BC4B-3352D9FCF38C}" srcId="{9ADEB590-48A2-4E7A-8545-6AEBC623E7D6}" destId="{FE8308B9-8CF0-4EA7-A9F0-DA018BF9422B}" srcOrd="1" destOrd="0" parTransId="{856880D7-2872-4449-BCC0-E460F36AE79D}" sibTransId="{2AEF0E1E-F87B-42CE-B693-C759FEF3B6F1}"/>
    <dgm:cxn modelId="{BA149B85-6FE7-4891-AA90-229815E9DBBB}" srcId="{1E3C29FD-4641-48AD-91CD-90CA16A8C8E0}" destId="{5D9BF111-D81F-46F3-8400-2E9C99C0F651}" srcOrd="0" destOrd="0" parTransId="{9F980F5E-AB16-4A4C-970B-F36055261E4A}" sibTransId="{4892998C-FA20-44F1-BB9E-3DCB13662D32}"/>
    <dgm:cxn modelId="{BC771587-728C-4923-A7AD-A25AA9B22576}" srcId="{1E3C29FD-4641-48AD-91CD-90CA16A8C8E0}" destId="{4BE490A3-66AE-46A0-B2F5-99D435FE9D2B}" srcOrd="2" destOrd="0" parTransId="{704ED0BD-F2E9-436D-986B-8E9779741222}" sibTransId="{97F14170-C8D6-462A-BB9F-AA4CF9C72DA0}"/>
    <dgm:cxn modelId="{65E39588-A833-49BB-98A5-5BBCA505405A}" srcId="{303531A7-4629-4EB3-9D2E-C64A4E958D99}" destId="{7944D909-B50B-4561-BFEF-E4ECA5CC2E16}" srcOrd="0" destOrd="0" parTransId="{E9FD3A27-8DC3-42E4-9CD3-4C30A3C93EAB}" sibTransId="{CB5F0435-5C7C-4A7F-ADAF-43193FA9D9E2}"/>
    <dgm:cxn modelId="{7DB8238D-8C31-4411-890C-B9E25752133F}" type="presOf" srcId="{1E3C29FD-4641-48AD-91CD-90CA16A8C8E0}" destId="{FF6D45FD-70B2-42B4-B721-99015E5166A8}" srcOrd="1" destOrd="0" presId="urn:microsoft.com/office/officeart/2005/8/layout/hProcess7"/>
    <dgm:cxn modelId="{D93A7F99-5956-47FD-A4EF-FD6F027623B6}" type="presOf" srcId="{1E3C29FD-4641-48AD-91CD-90CA16A8C8E0}" destId="{4C941415-E955-4B37-9D9E-E79C5EB458CA}" srcOrd="0" destOrd="0" presId="urn:microsoft.com/office/officeart/2005/8/layout/hProcess7"/>
    <dgm:cxn modelId="{26B2FDA2-D508-4D9D-86E2-2A5C33FD2EAA}" type="presOf" srcId="{AE4C6B47-294A-429B-8BFE-88ACF9D1C7B6}" destId="{591B0FFE-4FA6-47F4-92B4-CEF0D0C52CA9}" srcOrd="0" destOrd="0" presId="urn:microsoft.com/office/officeart/2005/8/layout/hProcess7"/>
    <dgm:cxn modelId="{2F5960BF-13A7-4131-9028-5A9D7E7D377D}" srcId="{303531A7-4629-4EB3-9D2E-C64A4E958D99}" destId="{1E3C29FD-4641-48AD-91CD-90CA16A8C8E0}" srcOrd="1" destOrd="0" parTransId="{F36CE0B2-9A8E-4A9C-8587-66CC055F7964}" sibTransId="{DFDB3AE6-5A91-4B8D-92E2-24F602F954E4}"/>
    <dgm:cxn modelId="{79FF25C6-F00B-4C96-82C3-D672DD8BC389}" type="presOf" srcId="{7944D909-B50B-4561-BFEF-E4ECA5CC2E16}" destId="{C7674F6F-B66C-4B8F-9085-63EDF7AEA517}" srcOrd="1" destOrd="0" presId="urn:microsoft.com/office/officeart/2005/8/layout/hProcess7"/>
    <dgm:cxn modelId="{FB229ACE-D82C-43F7-9348-21837E449FBE}" type="presOf" srcId="{9ADEB590-48A2-4E7A-8545-6AEBC623E7D6}" destId="{DC5E170E-D276-425C-9946-3C53C448FF61}" srcOrd="1" destOrd="0" presId="urn:microsoft.com/office/officeart/2005/8/layout/hProcess7"/>
    <dgm:cxn modelId="{0A0C07E5-4EFC-4D9E-B5E1-31AFD6689805}" type="presOf" srcId="{9BA036E6-EDA4-4C02-B0D6-1B0B5674E3C5}" destId="{E107EC84-F7D0-40DF-8671-495A3C9AC69C}" srcOrd="0" destOrd="0" presId="urn:microsoft.com/office/officeart/2005/8/layout/hProcess7"/>
    <dgm:cxn modelId="{98AE9AE8-D309-425E-986E-2166D37F2C64}" type="presOf" srcId="{7944D909-B50B-4561-BFEF-E4ECA5CC2E16}" destId="{A23A7948-3206-4DEB-8F1F-144ABC525576}" srcOrd="0" destOrd="0" presId="urn:microsoft.com/office/officeart/2005/8/layout/hProcess7"/>
    <dgm:cxn modelId="{766298F1-E556-41BC-9480-7670C34FA360}" type="presOf" srcId="{303531A7-4629-4EB3-9D2E-C64A4E958D99}" destId="{AF373F04-D8F3-4EBD-A748-107B4B354A3B}" srcOrd="0" destOrd="0" presId="urn:microsoft.com/office/officeart/2005/8/layout/hProcess7"/>
    <dgm:cxn modelId="{10B76AF2-9FBF-4C01-873F-825E288D8E16}" srcId="{7944D909-B50B-4561-BFEF-E4ECA5CC2E16}" destId="{E7F0AB71-CF6A-4578-844E-7DE3853A1953}" srcOrd="2" destOrd="0" parTransId="{3232EBFC-C198-4FE6-A118-B7EB55CDA4B8}" sibTransId="{4408A156-670D-4B45-A363-CC33BCC6E1D3}"/>
    <dgm:cxn modelId="{12909AF3-C64B-4B95-BD09-EC9C40817FD1}" type="presOf" srcId="{FE8308B9-8CF0-4EA7-A9F0-DA018BF9422B}" destId="{E107EC84-F7D0-40DF-8671-495A3C9AC69C}" srcOrd="0" destOrd="1" presId="urn:microsoft.com/office/officeart/2005/8/layout/hProcess7"/>
    <dgm:cxn modelId="{704CE9F5-8AB2-4CB6-8E33-858868A79B60}" type="presOf" srcId="{8EFB8523-C194-4CF1-8D3D-39DD734F11E4}" destId="{591B0FFE-4FA6-47F4-92B4-CEF0D0C52CA9}" srcOrd="0" destOrd="1" presId="urn:microsoft.com/office/officeart/2005/8/layout/hProcess7"/>
    <dgm:cxn modelId="{347423F7-5D1D-4E32-B54C-BE72DC178EBB}" srcId="{7944D909-B50B-4561-BFEF-E4ECA5CC2E16}" destId="{8EFB8523-C194-4CF1-8D3D-39DD734F11E4}" srcOrd="1" destOrd="0" parTransId="{F6193765-3C1F-4B87-A5E6-6346E01D958F}" sibTransId="{A0B02ECD-AA92-4C40-83E5-731846B2AB9D}"/>
    <dgm:cxn modelId="{915594F8-2946-467C-8ED8-D130C8E034CF}" srcId="{7944D909-B50B-4561-BFEF-E4ECA5CC2E16}" destId="{AE4C6B47-294A-429B-8BFE-88ACF9D1C7B6}" srcOrd="0" destOrd="0" parTransId="{795ED4A7-B44D-436E-997A-AEB8C991D288}" sibTransId="{2D4B68CD-473D-47F0-8C72-5012BB5033DB}"/>
    <dgm:cxn modelId="{CEC1A640-FDB6-4840-977E-42BDF8A4D77E}" type="presParOf" srcId="{AF373F04-D8F3-4EBD-A748-107B4B354A3B}" destId="{547704AE-E539-46DB-9375-206AD9A5C6CC}" srcOrd="0" destOrd="0" presId="urn:microsoft.com/office/officeart/2005/8/layout/hProcess7"/>
    <dgm:cxn modelId="{E3DF3909-A45B-4C8F-A46F-1D48C9B3E10C}" type="presParOf" srcId="{547704AE-E539-46DB-9375-206AD9A5C6CC}" destId="{A23A7948-3206-4DEB-8F1F-144ABC525576}" srcOrd="0" destOrd="0" presId="urn:microsoft.com/office/officeart/2005/8/layout/hProcess7"/>
    <dgm:cxn modelId="{EADDB61C-66F6-4F9A-8526-7B3AF5F05E3D}" type="presParOf" srcId="{547704AE-E539-46DB-9375-206AD9A5C6CC}" destId="{C7674F6F-B66C-4B8F-9085-63EDF7AEA517}" srcOrd="1" destOrd="0" presId="urn:microsoft.com/office/officeart/2005/8/layout/hProcess7"/>
    <dgm:cxn modelId="{5884D0D3-8858-4B1A-8CC7-ED2B2FBACA3A}" type="presParOf" srcId="{547704AE-E539-46DB-9375-206AD9A5C6CC}" destId="{591B0FFE-4FA6-47F4-92B4-CEF0D0C52CA9}" srcOrd="2" destOrd="0" presId="urn:microsoft.com/office/officeart/2005/8/layout/hProcess7"/>
    <dgm:cxn modelId="{D72C9323-6330-4851-9ECD-B3499D33DE5A}" type="presParOf" srcId="{AF373F04-D8F3-4EBD-A748-107B4B354A3B}" destId="{515A6556-4F7C-4217-B11E-265CBF85B646}" srcOrd="1" destOrd="0" presId="urn:microsoft.com/office/officeart/2005/8/layout/hProcess7"/>
    <dgm:cxn modelId="{AE984B00-E62A-4D73-A995-E13CB9EDD870}" type="presParOf" srcId="{AF373F04-D8F3-4EBD-A748-107B4B354A3B}" destId="{B3EEC175-3E2A-44E1-8A20-3BDA27F0F44A}" srcOrd="2" destOrd="0" presId="urn:microsoft.com/office/officeart/2005/8/layout/hProcess7"/>
    <dgm:cxn modelId="{E2C14129-6021-4581-B4D6-D3506CDD32ED}" type="presParOf" srcId="{B3EEC175-3E2A-44E1-8A20-3BDA27F0F44A}" destId="{0CCEF0F2-65C2-4C74-9856-67430317A718}" srcOrd="0" destOrd="0" presId="urn:microsoft.com/office/officeart/2005/8/layout/hProcess7"/>
    <dgm:cxn modelId="{5E4E4589-2062-4538-87C8-B3CE8F308669}" type="presParOf" srcId="{B3EEC175-3E2A-44E1-8A20-3BDA27F0F44A}" destId="{CD2463D6-2E54-4D28-8513-C84F21D091D5}" srcOrd="1" destOrd="0" presId="urn:microsoft.com/office/officeart/2005/8/layout/hProcess7"/>
    <dgm:cxn modelId="{92380E90-37B2-4745-AABC-B71FF935DAEC}" type="presParOf" srcId="{B3EEC175-3E2A-44E1-8A20-3BDA27F0F44A}" destId="{4E48A020-B211-4632-9A21-28A21D469E3C}" srcOrd="2" destOrd="0" presId="urn:microsoft.com/office/officeart/2005/8/layout/hProcess7"/>
    <dgm:cxn modelId="{B86D29B6-B645-4858-85DF-055B482BBD3C}" type="presParOf" srcId="{AF373F04-D8F3-4EBD-A748-107B4B354A3B}" destId="{0F74ACEF-26C5-467D-A0A0-2ACA63F5995B}" srcOrd="3" destOrd="0" presId="urn:microsoft.com/office/officeart/2005/8/layout/hProcess7"/>
    <dgm:cxn modelId="{42A124E1-5A8B-4349-A372-5F31AC4C7CDB}" type="presParOf" srcId="{AF373F04-D8F3-4EBD-A748-107B4B354A3B}" destId="{BFD9358A-229F-4FB6-BF1C-6867571F2245}" srcOrd="4" destOrd="0" presId="urn:microsoft.com/office/officeart/2005/8/layout/hProcess7"/>
    <dgm:cxn modelId="{14809C4C-0D4A-4002-9762-58C4B53DC95A}" type="presParOf" srcId="{BFD9358A-229F-4FB6-BF1C-6867571F2245}" destId="{4C941415-E955-4B37-9D9E-E79C5EB458CA}" srcOrd="0" destOrd="0" presId="urn:microsoft.com/office/officeart/2005/8/layout/hProcess7"/>
    <dgm:cxn modelId="{64360A15-F9EB-46E3-AEE2-DF4E6AD67B13}" type="presParOf" srcId="{BFD9358A-229F-4FB6-BF1C-6867571F2245}" destId="{FF6D45FD-70B2-42B4-B721-99015E5166A8}" srcOrd="1" destOrd="0" presId="urn:microsoft.com/office/officeart/2005/8/layout/hProcess7"/>
    <dgm:cxn modelId="{5DDC621E-B219-4CC2-A26F-527B7DDD48BD}" type="presParOf" srcId="{BFD9358A-229F-4FB6-BF1C-6867571F2245}" destId="{6E9D6834-3A23-4889-9709-E91BA08CD6B4}" srcOrd="2" destOrd="0" presId="urn:microsoft.com/office/officeart/2005/8/layout/hProcess7"/>
    <dgm:cxn modelId="{5971098F-06ED-487C-8392-3875C8C66CD8}" type="presParOf" srcId="{AF373F04-D8F3-4EBD-A748-107B4B354A3B}" destId="{534B709E-B60A-4FEA-BF19-DC624C8EEE50}" srcOrd="5" destOrd="0" presId="urn:microsoft.com/office/officeart/2005/8/layout/hProcess7"/>
    <dgm:cxn modelId="{DD8B27FC-6EBC-4A38-918A-41D3C9264FC0}" type="presParOf" srcId="{AF373F04-D8F3-4EBD-A748-107B4B354A3B}" destId="{AC0CDC3D-501B-4365-89E0-BD6E2E490B3E}" srcOrd="6" destOrd="0" presId="urn:microsoft.com/office/officeart/2005/8/layout/hProcess7"/>
    <dgm:cxn modelId="{E5862192-0B50-44D2-942A-FD256CBBF0F4}" type="presParOf" srcId="{AC0CDC3D-501B-4365-89E0-BD6E2E490B3E}" destId="{62D3D560-4982-4984-8032-F5DA7352F47A}" srcOrd="0" destOrd="0" presId="urn:microsoft.com/office/officeart/2005/8/layout/hProcess7"/>
    <dgm:cxn modelId="{A2D83289-6FCC-4B52-BEB4-61CBB1EF1652}" type="presParOf" srcId="{AC0CDC3D-501B-4365-89E0-BD6E2E490B3E}" destId="{5F5B6C4B-70AB-41D0-A466-9C107FA4ED43}" srcOrd="1" destOrd="0" presId="urn:microsoft.com/office/officeart/2005/8/layout/hProcess7"/>
    <dgm:cxn modelId="{42D84470-DB59-4426-AE47-778D82963495}" type="presParOf" srcId="{AC0CDC3D-501B-4365-89E0-BD6E2E490B3E}" destId="{1DE804FE-2205-42B1-AA04-E9BCB4D748BE}" srcOrd="2" destOrd="0" presId="urn:microsoft.com/office/officeart/2005/8/layout/hProcess7"/>
    <dgm:cxn modelId="{87533379-0359-4E72-86D4-B7DC6939743D}" type="presParOf" srcId="{AF373F04-D8F3-4EBD-A748-107B4B354A3B}" destId="{4B4E1634-7853-4623-B669-AA439DE4421F}" srcOrd="7" destOrd="0" presId="urn:microsoft.com/office/officeart/2005/8/layout/hProcess7"/>
    <dgm:cxn modelId="{073557BA-D38F-47B2-B862-F94E6FC5ACD3}" type="presParOf" srcId="{AF373F04-D8F3-4EBD-A748-107B4B354A3B}" destId="{013D20D1-56D5-4D26-8209-F70B1CDDB13D}" srcOrd="8" destOrd="0" presId="urn:microsoft.com/office/officeart/2005/8/layout/hProcess7"/>
    <dgm:cxn modelId="{953AC08B-6D87-4FAE-9CFF-EF83B49A20EA}" type="presParOf" srcId="{013D20D1-56D5-4D26-8209-F70B1CDDB13D}" destId="{255D1026-99D6-4756-BBEE-275A54AF0698}" srcOrd="0" destOrd="0" presId="urn:microsoft.com/office/officeart/2005/8/layout/hProcess7"/>
    <dgm:cxn modelId="{305EDCF2-633B-4AC2-9CE9-70FE95F84C30}" type="presParOf" srcId="{013D20D1-56D5-4D26-8209-F70B1CDDB13D}" destId="{DC5E170E-D276-425C-9946-3C53C448FF61}" srcOrd="1" destOrd="0" presId="urn:microsoft.com/office/officeart/2005/8/layout/hProcess7"/>
    <dgm:cxn modelId="{650A7B39-58B2-4036-AB64-D0C89919A512}" type="presParOf" srcId="{013D20D1-56D5-4D26-8209-F70B1CDDB13D}" destId="{E107EC84-F7D0-40DF-8671-495A3C9AC69C}"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A7948-3206-4DEB-8F1F-144ABC525576}">
      <dsp:nvSpPr>
        <dsp:cNvPr id="0" name=""/>
        <dsp:cNvSpPr/>
      </dsp:nvSpPr>
      <dsp:spPr>
        <a:xfrm>
          <a:off x="627" y="0"/>
          <a:ext cx="2701144" cy="3062120"/>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US" sz="2400" kern="1200" dirty="0"/>
            <a:t>Data Governance</a:t>
          </a:r>
        </a:p>
      </dsp:txBody>
      <dsp:txXfrm rot="16200000">
        <a:off x="-984727" y="985355"/>
        <a:ext cx="2510939" cy="540228"/>
      </dsp:txXfrm>
    </dsp:sp>
    <dsp:sp modelId="{591B0FFE-4FA6-47F4-92B4-CEF0D0C52CA9}">
      <dsp:nvSpPr>
        <dsp:cNvPr id="0" name=""/>
        <dsp:cNvSpPr/>
      </dsp:nvSpPr>
      <dsp:spPr>
        <a:xfrm>
          <a:off x="540856" y="0"/>
          <a:ext cx="2012352" cy="306212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US" sz="2600" kern="1200" dirty="0"/>
            <a:t>Breach notification</a:t>
          </a:r>
        </a:p>
        <a:p>
          <a:pPr marL="0" lvl="0" indent="0" algn="l" defTabSz="1155700">
            <a:lnSpc>
              <a:spcPct val="90000"/>
            </a:lnSpc>
            <a:spcBef>
              <a:spcPct val="0"/>
            </a:spcBef>
            <a:spcAft>
              <a:spcPct val="35000"/>
            </a:spcAft>
            <a:buNone/>
          </a:pPr>
          <a:r>
            <a:rPr lang="en-US" sz="2600" kern="1200" dirty="0"/>
            <a:t>Privacy by design</a:t>
          </a:r>
        </a:p>
        <a:p>
          <a:pPr marL="0" lvl="0" indent="0" algn="l" defTabSz="1155700">
            <a:lnSpc>
              <a:spcPct val="90000"/>
            </a:lnSpc>
            <a:spcBef>
              <a:spcPct val="0"/>
            </a:spcBef>
            <a:spcAft>
              <a:spcPct val="35000"/>
            </a:spcAft>
            <a:buNone/>
          </a:pPr>
          <a:r>
            <a:rPr lang="en-US" sz="2600" kern="1200" dirty="0"/>
            <a:t>Vendor management</a:t>
          </a:r>
        </a:p>
      </dsp:txBody>
      <dsp:txXfrm>
        <a:off x="540856" y="0"/>
        <a:ext cx="2012352" cy="3062120"/>
      </dsp:txXfrm>
    </dsp:sp>
    <dsp:sp modelId="{4C941415-E955-4B37-9D9E-E79C5EB458CA}">
      <dsp:nvSpPr>
        <dsp:cNvPr id="0" name=""/>
        <dsp:cNvSpPr/>
      </dsp:nvSpPr>
      <dsp:spPr>
        <a:xfrm>
          <a:off x="2796311" y="0"/>
          <a:ext cx="2701144" cy="3062120"/>
        </a:xfrm>
        <a:prstGeom prst="roundRect">
          <a:avLst>
            <a:gd name="adj" fmla="val 5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US" sz="2400" kern="1200" dirty="0"/>
            <a:t>Data Management</a:t>
          </a:r>
        </a:p>
      </dsp:txBody>
      <dsp:txXfrm rot="16200000">
        <a:off x="1810956" y="985355"/>
        <a:ext cx="2510939" cy="540228"/>
      </dsp:txXfrm>
    </dsp:sp>
    <dsp:sp modelId="{CD2463D6-2E54-4D28-8513-C84F21D091D5}">
      <dsp:nvSpPr>
        <dsp:cNvPr id="0" name=""/>
        <dsp:cNvSpPr/>
      </dsp:nvSpPr>
      <dsp:spPr>
        <a:xfrm rot="5400000">
          <a:off x="2584756" y="2423132"/>
          <a:ext cx="450123" cy="405171"/>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9D6834-3A23-4889-9709-E91BA08CD6B4}">
      <dsp:nvSpPr>
        <dsp:cNvPr id="0" name=""/>
        <dsp:cNvSpPr/>
      </dsp:nvSpPr>
      <dsp:spPr>
        <a:xfrm>
          <a:off x="3336540" y="0"/>
          <a:ext cx="2012352" cy="306212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US" sz="2600" kern="1200" dirty="0"/>
            <a:t>Data erasure</a:t>
          </a:r>
        </a:p>
        <a:p>
          <a:pPr marL="0" lvl="0" indent="0" algn="l" defTabSz="1155700">
            <a:lnSpc>
              <a:spcPct val="90000"/>
            </a:lnSpc>
            <a:spcBef>
              <a:spcPct val="0"/>
            </a:spcBef>
            <a:spcAft>
              <a:spcPct val="35000"/>
            </a:spcAft>
            <a:buNone/>
          </a:pPr>
          <a:r>
            <a:rPr lang="en-US" sz="2600" kern="1200" dirty="0"/>
            <a:t>Data processing</a:t>
          </a:r>
        </a:p>
        <a:p>
          <a:pPr marL="0" lvl="0" indent="0" algn="l" defTabSz="1155700">
            <a:lnSpc>
              <a:spcPct val="90000"/>
            </a:lnSpc>
            <a:spcBef>
              <a:spcPct val="0"/>
            </a:spcBef>
            <a:spcAft>
              <a:spcPct val="35000"/>
            </a:spcAft>
            <a:buNone/>
          </a:pPr>
          <a:r>
            <a:rPr lang="en-US" sz="2600" kern="1200" dirty="0"/>
            <a:t>Data transfers</a:t>
          </a:r>
        </a:p>
        <a:p>
          <a:pPr marL="0" lvl="0" indent="0" algn="l" defTabSz="1155700">
            <a:lnSpc>
              <a:spcPct val="90000"/>
            </a:lnSpc>
            <a:spcBef>
              <a:spcPct val="0"/>
            </a:spcBef>
            <a:spcAft>
              <a:spcPct val="35000"/>
            </a:spcAft>
            <a:buNone/>
          </a:pPr>
          <a:r>
            <a:rPr lang="en-US" sz="2600" kern="1200" dirty="0"/>
            <a:t>(Data protection officer DPO)</a:t>
          </a:r>
        </a:p>
      </dsp:txBody>
      <dsp:txXfrm>
        <a:off x="3336540" y="0"/>
        <a:ext cx="2012352" cy="3062120"/>
      </dsp:txXfrm>
    </dsp:sp>
    <dsp:sp modelId="{255D1026-99D6-4756-BBEE-275A54AF0698}">
      <dsp:nvSpPr>
        <dsp:cNvPr id="0" name=""/>
        <dsp:cNvSpPr/>
      </dsp:nvSpPr>
      <dsp:spPr>
        <a:xfrm>
          <a:off x="5591996" y="0"/>
          <a:ext cx="2701144" cy="3062120"/>
        </a:xfrm>
        <a:prstGeom prst="roundRect">
          <a:avLst>
            <a:gd name="adj" fmla="val 5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US" sz="2400" kern="1200" dirty="0"/>
            <a:t>Data Transparency</a:t>
          </a:r>
        </a:p>
      </dsp:txBody>
      <dsp:txXfrm rot="16200000">
        <a:off x="4606640" y="985355"/>
        <a:ext cx="2510939" cy="540228"/>
      </dsp:txXfrm>
    </dsp:sp>
    <dsp:sp modelId="{5F5B6C4B-70AB-41D0-A466-9C107FA4ED43}">
      <dsp:nvSpPr>
        <dsp:cNvPr id="0" name=""/>
        <dsp:cNvSpPr/>
      </dsp:nvSpPr>
      <dsp:spPr>
        <a:xfrm rot="5400000">
          <a:off x="5380440" y="2423132"/>
          <a:ext cx="450123" cy="405171"/>
        </a:xfrm>
        <a:prstGeom prst="flowChartExtract">
          <a:avLst/>
        </a:prstGeom>
        <a:solidFill>
          <a:schemeClr val="lt1">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07EC84-F7D0-40DF-8671-495A3C9AC69C}">
      <dsp:nvSpPr>
        <dsp:cNvPr id="0" name=""/>
        <dsp:cNvSpPr/>
      </dsp:nvSpPr>
      <dsp:spPr>
        <a:xfrm>
          <a:off x="6132224" y="0"/>
          <a:ext cx="2012352" cy="306212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US" sz="2600" kern="1200" dirty="0"/>
            <a:t>Customer consent</a:t>
          </a:r>
        </a:p>
        <a:p>
          <a:pPr marL="0" lvl="0" indent="0" algn="l" defTabSz="1155700">
            <a:lnSpc>
              <a:spcPct val="90000"/>
            </a:lnSpc>
            <a:spcBef>
              <a:spcPct val="0"/>
            </a:spcBef>
            <a:spcAft>
              <a:spcPct val="35000"/>
            </a:spcAft>
            <a:buNone/>
          </a:pPr>
          <a:r>
            <a:rPr lang="en-US" sz="2600" kern="1200" dirty="0"/>
            <a:t>Data portability</a:t>
          </a:r>
        </a:p>
        <a:p>
          <a:pPr marL="0" lvl="0" indent="0" algn="l" defTabSz="1155700">
            <a:lnSpc>
              <a:spcPct val="90000"/>
            </a:lnSpc>
            <a:spcBef>
              <a:spcPct val="0"/>
            </a:spcBef>
            <a:spcAft>
              <a:spcPct val="35000"/>
            </a:spcAft>
            <a:buNone/>
          </a:pPr>
          <a:r>
            <a:rPr lang="en-US" sz="2600" kern="1200" dirty="0"/>
            <a:t>Privacy policies</a:t>
          </a:r>
        </a:p>
      </dsp:txBody>
      <dsp:txXfrm>
        <a:off x="6132224" y="0"/>
        <a:ext cx="2012352" cy="306212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a:t>
            </a:fld>
            <a:endParaRPr lang="en-GB"/>
          </a:p>
        </p:txBody>
      </p:sp>
    </p:spTree>
    <p:extLst>
      <p:ext uri="{BB962C8B-B14F-4D97-AF65-F5344CB8AC3E}">
        <p14:creationId xmlns:p14="http://schemas.microsoft.com/office/powerpoint/2010/main" val="3899567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Data?</a:t>
            </a:r>
          </a:p>
          <a:p>
            <a:r>
              <a:rPr lang="en-GB" dirty="0"/>
              <a:t>In a previous session you have looked</a:t>
            </a:r>
            <a:r>
              <a:rPr lang="en-GB" baseline="0" dirty="0"/>
              <a:t> at the DIKW model and, it was determined that data is the RAW, simple elements. Numbers. Words. Symbols. Signs. When used in connection with other elements this RAW data allows us to detect information and acquire knowledge. In essence, this RAW data becomes identifiers of knowledge that we can use.</a:t>
            </a:r>
          </a:p>
          <a:p>
            <a:endParaRPr lang="en-GB" baseline="0" dirty="0"/>
          </a:p>
          <a:p>
            <a:r>
              <a:rPr lang="en-US" dirty="0"/>
              <a:t>Personal data refers to any information that relates to or, can identify an individual.</a:t>
            </a:r>
          </a:p>
          <a:p>
            <a:pPr marL="0" indent="0">
              <a:buNone/>
            </a:pPr>
            <a:endParaRPr lang="en-US" dirty="0"/>
          </a:p>
          <a:p>
            <a:r>
              <a:rPr lang="en-US" dirty="0"/>
              <a:t>For example: their name, home address, email address, social media platforms, </a:t>
            </a:r>
            <a:r>
              <a:rPr lang="en-GB" dirty="0"/>
              <a:t>an identification card number, their credit card, their phone number, online identifier and their ID number.</a:t>
            </a:r>
          </a:p>
          <a:p>
            <a:endParaRPr lang="en-GB" baseline="0" dirty="0"/>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3</a:t>
            </a:fld>
            <a:endParaRPr lang="en-GB"/>
          </a:p>
        </p:txBody>
      </p:sp>
    </p:spTree>
    <p:extLst>
      <p:ext uri="{BB962C8B-B14F-4D97-AF65-F5344CB8AC3E}">
        <p14:creationId xmlns:p14="http://schemas.microsoft.com/office/powerpoint/2010/main" val="725346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information can be used in many ways for commercial and political gain. It can be used for, and against you.</a:t>
            </a:r>
          </a:p>
          <a:p>
            <a:endParaRPr lang="en-GB" dirty="0"/>
          </a:p>
          <a:p>
            <a:r>
              <a:rPr lang="en-GB" sz="1200" b="0" i="0" kern="1200" dirty="0">
                <a:solidFill>
                  <a:schemeClr val="tx1"/>
                </a:solidFill>
                <a:effectLst/>
                <a:latin typeface="+mn-lt"/>
                <a:ea typeface="+mn-ea"/>
                <a:cs typeface="+mn-cs"/>
              </a:rPr>
              <a:t>With more and more organisations using computers to store and process personal information there was a danger the information could be misused or get into the wrong hands. A number of concerns arose:</a:t>
            </a:r>
          </a:p>
          <a:p>
            <a:r>
              <a:rPr lang="en-GB" sz="1200" b="0" i="0" kern="1200" dirty="0">
                <a:solidFill>
                  <a:schemeClr val="tx1"/>
                </a:solidFill>
                <a:effectLst/>
                <a:latin typeface="+mn-lt"/>
                <a:ea typeface="+mn-ea"/>
                <a:cs typeface="+mn-cs"/>
              </a:rPr>
              <a:t>Who could access this information?</a:t>
            </a:r>
          </a:p>
          <a:p>
            <a:r>
              <a:rPr lang="en-GB" sz="1200" b="0" i="0" kern="1200" dirty="0">
                <a:solidFill>
                  <a:schemeClr val="tx1"/>
                </a:solidFill>
                <a:effectLst/>
                <a:latin typeface="+mn-lt"/>
                <a:ea typeface="+mn-ea"/>
                <a:cs typeface="+mn-cs"/>
              </a:rPr>
              <a:t>How accurate was the information?</a:t>
            </a:r>
          </a:p>
          <a:p>
            <a:r>
              <a:rPr lang="en-GB" sz="1200" b="0" i="0" kern="1200" dirty="0">
                <a:solidFill>
                  <a:schemeClr val="tx1"/>
                </a:solidFill>
                <a:effectLst/>
                <a:latin typeface="+mn-lt"/>
                <a:ea typeface="+mn-ea"/>
                <a:cs typeface="+mn-cs"/>
              </a:rPr>
              <a:t>Could it be easily copied?</a:t>
            </a:r>
          </a:p>
          <a:p>
            <a:r>
              <a:rPr lang="en-GB" sz="1200" b="0" i="0" kern="1200" dirty="0">
                <a:solidFill>
                  <a:schemeClr val="tx1"/>
                </a:solidFill>
                <a:effectLst/>
                <a:latin typeface="+mn-lt"/>
                <a:ea typeface="+mn-ea"/>
                <a:cs typeface="+mn-cs"/>
              </a:rPr>
              <a:t>Was it possible to store information about a person without the individual’s knowledge or permission?</a:t>
            </a:r>
          </a:p>
          <a:p>
            <a:r>
              <a:rPr lang="en-GB" sz="1200" b="0" i="0" kern="1200" dirty="0">
                <a:solidFill>
                  <a:schemeClr val="tx1"/>
                </a:solidFill>
                <a:effectLst/>
                <a:latin typeface="+mn-lt"/>
                <a:ea typeface="+mn-ea"/>
                <a:cs typeface="+mn-cs"/>
              </a:rPr>
              <a:t>Was a record kept of any changes made to information?</a:t>
            </a:r>
          </a:p>
          <a:p>
            <a:endParaRPr lang="en-GB" dirty="0"/>
          </a:p>
          <a:p>
            <a:r>
              <a:rPr lang="en-GB" dirty="0"/>
              <a:t>This resulted in key pieces of legislation being introduced.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4</a:t>
            </a:fld>
            <a:endParaRPr lang="en-GB"/>
          </a:p>
        </p:txBody>
      </p:sp>
    </p:spTree>
    <p:extLst>
      <p:ext uri="{BB962C8B-B14F-4D97-AF65-F5344CB8AC3E}">
        <p14:creationId xmlns:p14="http://schemas.microsoft.com/office/powerpoint/2010/main" val="481252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1998 Data Protection Act</a:t>
            </a:r>
            <a:r>
              <a:rPr lang="en-GB" sz="1200" b="0" i="0" kern="1200" dirty="0">
                <a:solidFill>
                  <a:schemeClr val="tx1"/>
                </a:solidFill>
                <a:effectLst/>
                <a:latin typeface="+mn-lt"/>
                <a:ea typeface="+mn-ea"/>
                <a:cs typeface="+mn-cs"/>
              </a:rPr>
              <a:t> was passed by Parliament to control the way information is handled and to give legal rights to people who have information stored about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But, as technology advanced and became more readily available and accessible. The need to change the protections was also evident.</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5</a:t>
            </a:fld>
            <a:endParaRPr lang="en-GB"/>
          </a:p>
        </p:txBody>
      </p:sp>
    </p:spTree>
    <p:extLst>
      <p:ext uri="{BB962C8B-B14F-4D97-AF65-F5344CB8AC3E}">
        <p14:creationId xmlns:p14="http://schemas.microsoft.com/office/powerpoint/2010/main" val="229342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In 2018 the EU introduced the GDPR which gave individuals greater rights to their information and placed greater controls required of organisations but, what is it?</a:t>
            </a:r>
            <a:r>
              <a:rPr lang="en-GB" baseline="0" dirty="0"/>
              <a:t> How is IT controlled?</a:t>
            </a:r>
            <a:endParaRPr lang="en-GB" dirty="0"/>
          </a:p>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6</a:t>
            </a:fld>
            <a:endParaRPr lang="en-GB" altLang="en-US"/>
          </a:p>
        </p:txBody>
      </p:sp>
    </p:spTree>
    <p:extLst>
      <p:ext uri="{BB962C8B-B14F-4D97-AF65-F5344CB8AC3E}">
        <p14:creationId xmlns:p14="http://schemas.microsoft.com/office/powerpoint/2010/main" val="23293998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The General Data Protection Regulation (GDPR) was adopted by the EU in April 2016 and replaced the EU Data Protection Directive 95/46/EC, becoming enforceable 25</a:t>
            </a:r>
            <a:r>
              <a:rPr lang="en-GB" baseline="30000" dirty="0"/>
              <a:t>th</a:t>
            </a:r>
            <a:r>
              <a:rPr lang="en-GB" dirty="0"/>
              <a:t> May 2018.  The GDPR introduces new obligations to data processors and data controllers, including those based outside the EU (GDPR associates, 2019)</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400" b="1"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400" b="1" dirty="0"/>
              <a:t>The concept of GDPR is to protect the rights of individuals</a:t>
            </a:r>
            <a:endParaRPr lang="en-US" sz="1400" b="1" dirty="0"/>
          </a:p>
          <a:p>
            <a:endParaRPr lang="en-GB" dirty="0"/>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7</a:t>
            </a:fld>
            <a:endParaRPr lang="en-GB"/>
          </a:p>
        </p:txBody>
      </p:sp>
    </p:spTree>
    <p:extLst>
      <p:ext uri="{BB962C8B-B14F-4D97-AF65-F5344CB8AC3E}">
        <p14:creationId xmlns:p14="http://schemas.microsoft.com/office/powerpoint/2010/main" val="617816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DATA GOVERNANCE</a:t>
            </a:r>
          </a:p>
          <a:p>
            <a:pPr fontAlgn="base"/>
            <a:r>
              <a:rPr lang="en-GB" sz="1200" b="0" i="0" kern="1200" dirty="0">
                <a:solidFill>
                  <a:schemeClr val="tx1"/>
                </a:solidFill>
                <a:effectLst/>
                <a:latin typeface="+mn-lt"/>
                <a:ea typeface="+mn-ea"/>
                <a:cs typeface="+mn-cs"/>
              </a:rPr>
              <a:t>Data governance is how data controllers exercise their control and compliance over their data assets. This area is important to ensure you are maintaining compliance while navigating GDPR.</a:t>
            </a:r>
          </a:p>
          <a:p>
            <a:pPr fontAlgn="base"/>
            <a:r>
              <a:rPr lang="en-GB" sz="1200" b="1" i="0" kern="1200" dirty="0">
                <a:solidFill>
                  <a:schemeClr val="tx1"/>
                </a:solidFill>
                <a:effectLst/>
                <a:latin typeface="+mn-lt"/>
                <a:ea typeface="+mn-ea"/>
                <a:cs typeface="+mn-cs"/>
              </a:rPr>
              <a:t>Breach Notification:</a:t>
            </a:r>
            <a:r>
              <a:rPr lang="en-GB" sz="1200" b="0" i="0" kern="1200" dirty="0">
                <a:solidFill>
                  <a:schemeClr val="tx1"/>
                </a:solidFill>
                <a:effectLst/>
                <a:latin typeface="+mn-lt"/>
                <a:ea typeface="+mn-ea"/>
                <a:cs typeface="+mn-cs"/>
              </a:rPr>
              <a:t> Any data breaches an organisation may encounter must be communicated within 72 hours and to any affected data subjects and the ‘controllers’ of the data without undue delay if the breach may result in a high risk to rights and freedoms.</a:t>
            </a:r>
          </a:p>
          <a:p>
            <a:pPr fontAlgn="base"/>
            <a:r>
              <a:rPr lang="en-GB" sz="1200" b="1" i="0" kern="1200" dirty="0">
                <a:solidFill>
                  <a:schemeClr val="tx1"/>
                </a:solidFill>
                <a:effectLst/>
                <a:latin typeface="+mn-lt"/>
                <a:ea typeface="+mn-ea"/>
                <a:cs typeface="+mn-cs"/>
              </a:rPr>
              <a:t>Privacy by Design:</a:t>
            </a:r>
            <a:r>
              <a:rPr lang="en-GB" sz="1200" b="0" i="0" kern="1200" dirty="0">
                <a:solidFill>
                  <a:schemeClr val="tx1"/>
                </a:solidFill>
                <a:effectLst/>
                <a:latin typeface="+mn-lt"/>
                <a:ea typeface="+mn-ea"/>
                <a:cs typeface="+mn-cs"/>
              </a:rPr>
              <a:t> With this provision, businesses must begin to consider the nature of data privacy at the onset of starting a project as well as throughout the data processing lifecycle. A company will need to design for privacy during any data control or processing phase.</a:t>
            </a:r>
          </a:p>
          <a:p>
            <a:pPr fontAlgn="base"/>
            <a:r>
              <a:rPr lang="en-GB" sz="1200" b="1" i="0" kern="1200" dirty="0">
                <a:solidFill>
                  <a:schemeClr val="tx1"/>
                </a:solidFill>
                <a:effectLst/>
                <a:latin typeface="+mn-lt"/>
                <a:ea typeface="+mn-ea"/>
                <a:cs typeface="+mn-cs"/>
              </a:rPr>
              <a:t>Vendor Management:</a:t>
            </a:r>
            <a:r>
              <a:rPr lang="en-GB" sz="1200" b="0" i="0" kern="1200" dirty="0">
                <a:solidFill>
                  <a:schemeClr val="tx1"/>
                </a:solidFill>
                <a:effectLst/>
                <a:latin typeface="+mn-lt"/>
                <a:ea typeface="+mn-ea"/>
                <a:cs typeface="+mn-cs"/>
              </a:rPr>
              <a:t> Vendors and third parties will face the regulatory scrutiny of GDPR as well. Any processor or controller of data must keep details records of any processing activities done with data.</a:t>
            </a:r>
          </a:p>
          <a:p>
            <a:endParaRPr lang="en-GB" dirty="0"/>
          </a:p>
          <a:p>
            <a:pPr fontAlgn="base"/>
            <a:r>
              <a:rPr lang="en-GB" sz="1200" b="0" i="0" kern="1200" dirty="0">
                <a:solidFill>
                  <a:schemeClr val="tx1"/>
                </a:solidFill>
                <a:effectLst/>
                <a:latin typeface="+mn-lt"/>
                <a:ea typeface="+mn-ea"/>
                <a:cs typeface="+mn-cs"/>
              </a:rPr>
              <a:t>Data management is how data controllers and processors will handle the processing activities. It’s important that the data is managed to GDPR compliance in the following areas.</a:t>
            </a:r>
          </a:p>
          <a:p>
            <a:pPr fontAlgn="base"/>
            <a:r>
              <a:rPr lang="en-GB" sz="1200" b="1" i="0" kern="1200" dirty="0">
                <a:solidFill>
                  <a:schemeClr val="tx1"/>
                </a:solidFill>
                <a:effectLst/>
                <a:latin typeface="+mn-lt"/>
                <a:ea typeface="+mn-ea"/>
                <a:cs typeface="+mn-cs"/>
              </a:rPr>
              <a:t>Data Erasure (the right to be forgotten):</a:t>
            </a:r>
            <a:r>
              <a:rPr lang="en-GB" sz="1200" b="0" i="0" kern="1200" dirty="0">
                <a:solidFill>
                  <a:schemeClr val="tx1"/>
                </a:solidFill>
                <a:effectLst/>
                <a:latin typeface="+mn-lt"/>
                <a:ea typeface="+mn-ea"/>
                <a:cs typeface="+mn-cs"/>
              </a:rPr>
              <a:t> Individuals can now request the deletion of personal data even if the data is public. In addition, individuals may also request that personal data not be processed in particular circumstances which can be found here.</a:t>
            </a:r>
          </a:p>
          <a:p>
            <a:pPr fontAlgn="base"/>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Data Processing:</a:t>
            </a:r>
            <a:r>
              <a:rPr lang="en-GB" sz="1200" b="0" i="0" kern="1200" dirty="0">
                <a:solidFill>
                  <a:schemeClr val="tx1"/>
                </a:solidFill>
                <a:effectLst/>
                <a:latin typeface="+mn-lt"/>
                <a:ea typeface="+mn-ea"/>
                <a:cs typeface="+mn-cs"/>
              </a:rPr>
              <a:t> Organisations must maintain internal records of all data processing activities under GDPR. The information recorded will need to include the name and details of your organisation, purposes of the data processing, description of categories of individuals and personal data, recipients of personal data, the details of data transfers, and data retention schedules. Organisations may want to consider automated cryptographic protection controls for transparent automatic email and attachment encryption.</a:t>
            </a:r>
          </a:p>
          <a:p>
            <a:pPr fontAlgn="base"/>
            <a:r>
              <a:rPr lang="en-GB" sz="1200" b="1" i="0" kern="1200" dirty="0">
                <a:solidFill>
                  <a:schemeClr val="tx1"/>
                </a:solidFill>
                <a:effectLst/>
                <a:latin typeface="+mn-lt"/>
                <a:ea typeface="+mn-ea"/>
                <a:cs typeface="+mn-cs"/>
              </a:rPr>
              <a:t>Data Transfers:</a:t>
            </a:r>
            <a:r>
              <a:rPr lang="en-GB" sz="1200" b="0" i="0" kern="1200" dirty="0">
                <a:solidFill>
                  <a:schemeClr val="tx1"/>
                </a:solidFill>
                <a:effectLst/>
                <a:latin typeface="+mn-lt"/>
                <a:ea typeface="+mn-ea"/>
                <a:cs typeface="+mn-cs"/>
              </a:rPr>
              <a:t> Under GDPR, businesses will be prohibited from transferring data from outside the EU to a third country that does not have adequate data protection laws. The European Commission approves countries with “satisfactory” data protection laws and maintains a list of “approved countries” here.</a:t>
            </a:r>
          </a:p>
          <a:p>
            <a:pPr fontAlgn="base"/>
            <a:r>
              <a:rPr lang="en-GB" sz="1200" b="1" i="0" kern="1200" dirty="0">
                <a:solidFill>
                  <a:schemeClr val="tx1"/>
                </a:solidFill>
                <a:effectLst/>
                <a:latin typeface="+mn-lt"/>
                <a:ea typeface="+mn-ea"/>
                <a:cs typeface="+mn-cs"/>
              </a:rPr>
              <a:t>Data Protection Officer (DPO):</a:t>
            </a:r>
            <a:r>
              <a:rPr lang="en-GB" sz="1200" b="0" i="0" kern="1200" dirty="0">
                <a:solidFill>
                  <a:schemeClr val="tx1"/>
                </a:solidFill>
                <a:effectLst/>
                <a:latin typeface="+mn-lt"/>
                <a:ea typeface="+mn-ea"/>
                <a:cs typeface="+mn-cs"/>
              </a:rPr>
              <a:t> Any data controller processing more than 5000 data subject records in a 12-month period are required to have a Data Protection Officer. A DPO will monitor your GPDR compliance and conduct data protection assessments as well as train staff on overall policies. A DPO can support one company or a group of companies or a group of public authorities under GPDR. Your DPO must have the necessary skill sets to advise the organisation and employees to comply with GPDR and other data protection laws. It’s worth noting, an organisation does not need to hire new personnel to fill the DPO, they simply need to have a qualified and authorised individual assigned to the role as DPO.</a:t>
            </a:r>
          </a:p>
          <a:p>
            <a:endParaRPr lang="en-GB" dirty="0"/>
          </a:p>
          <a:p>
            <a:pPr fontAlgn="base"/>
            <a:r>
              <a:rPr lang="en-GB" sz="1200" b="0" i="0" kern="1200" dirty="0">
                <a:solidFill>
                  <a:schemeClr val="tx1"/>
                </a:solidFill>
                <a:effectLst/>
                <a:latin typeface="+mn-lt"/>
                <a:ea typeface="+mn-ea"/>
                <a:cs typeface="+mn-cs"/>
              </a:rPr>
              <a:t>DATA TRANSPARENCY</a:t>
            </a:r>
          </a:p>
          <a:p>
            <a:pPr fontAlgn="base"/>
            <a:r>
              <a:rPr lang="en-GB" sz="1200" b="0" i="0" kern="1200" dirty="0">
                <a:solidFill>
                  <a:schemeClr val="tx1"/>
                </a:solidFill>
                <a:effectLst/>
                <a:latin typeface="+mn-lt"/>
                <a:ea typeface="+mn-ea"/>
                <a:cs typeface="+mn-cs"/>
              </a:rPr>
              <a:t> </a:t>
            </a:r>
          </a:p>
          <a:p>
            <a:pPr fontAlgn="base"/>
            <a:r>
              <a:rPr lang="en-GB" sz="1200" b="0" i="0" kern="1200" dirty="0">
                <a:solidFill>
                  <a:schemeClr val="tx1"/>
                </a:solidFill>
                <a:effectLst/>
                <a:latin typeface="+mn-lt"/>
                <a:ea typeface="+mn-ea"/>
                <a:cs typeface="+mn-cs"/>
              </a:rPr>
              <a:t>Data subjects will have additional rights under GDPR. Data controllers will need to be mindful of the following areas under GDPR.</a:t>
            </a:r>
          </a:p>
          <a:p>
            <a:pPr fontAlgn="base"/>
            <a:r>
              <a:rPr lang="en-GB" sz="1200" b="1" i="0" kern="1200" dirty="0">
                <a:solidFill>
                  <a:schemeClr val="tx1"/>
                </a:solidFill>
                <a:effectLst/>
                <a:latin typeface="+mn-lt"/>
                <a:ea typeface="+mn-ea"/>
                <a:cs typeface="+mn-cs"/>
              </a:rPr>
              <a:t>Consent:</a:t>
            </a:r>
            <a:r>
              <a:rPr lang="en-GB" sz="1200" b="0" i="0" kern="1200" dirty="0">
                <a:solidFill>
                  <a:schemeClr val="tx1"/>
                </a:solidFill>
                <a:effectLst/>
                <a:latin typeface="+mn-lt"/>
                <a:ea typeface="+mn-ea"/>
                <a:cs typeface="+mn-cs"/>
              </a:rPr>
              <a:t> Organisations that are processing personal data must be able to demonstrate that the person with whom the data relates to has given their consent to use that data. Individuals also have the right to withdraw their consent at any time, and the company must make it easy for an individual to withdraw their consent.</a:t>
            </a:r>
          </a:p>
          <a:p>
            <a:pPr fontAlgn="base"/>
            <a:r>
              <a:rPr lang="en-GB" sz="1200" b="1" i="0" kern="1200" dirty="0">
                <a:solidFill>
                  <a:schemeClr val="tx1"/>
                </a:solidFill>
                <a:effectLst/>
                <a:latin typeface="+mn-lt"/>
                <a:ea typeface="+mn-ea"/>
                <a:cs typeface="+mn-cs"/>
              </a:rPr>
              <a:t>Data Portability:</a:t>
            </a:r>
            <a:r>
              <a:rPr lang="en-GB" sz="1200" b="0" i="0" kern="1200" dirty="0">
                <a:solidFill>
                  <a:schemeClr val="tx1"/>
                </a:solidFill>
                <a:effectLst/>
                <a:latin typeface="+mn-lt"/>
                <a:ea typeface="+mn-ea"/>
                <a:cs typeface="+mn-cs"/>
              </a:rPr>
              <a:t> Under GDPR, data subjects in the EU can obtain a copy of the data from the service provider and request to take their data. Under GDPR, data subjects will be able to move, copy or transfer data easily from one service provider to another without hindrance to usability.</a:t>
            </a:r>
          </a:p>
          <a:p>
            <a:pPr fontAlgn="base"/>
            <a:r>
              <a:rPr lang="en-GB" sz="1200" b="1" i="0" kern="1200" dirty="0">
                <a:solidFill>
                  <a:schemeClr val="tx1"/>
                </a:solidFill>
                <a:effectLst/>
                <a:latin typeface="+mn-lt"/>
                <a:ea typeface="+mn-ea"/>
                <a:cs typeface="+mn-cs"/>
              </a:rPr>
              <a:t>Privacy Policies:</a:t>
            </a:r>
            <a:r>
              <a:rPr lang="en-GB" sz="1200" b="0" i="0" kern="1200" dirty="0">
                <a:solidFill>
                  <a:schemeClr val="tx1"/>
                </a:solidFill>
                <a:effectLst/>
                <a:latin typeface="+mn-lt"/>
                <a:ea typeface="+mn-ea"/>
                <a:cs typeface="+mn-cs"/>
              </a:rPr>
              <a:t> Companies must provide disclosures about data processing to data subjects, and the rights of customers must be easily interpretable and easily accessible.</a:t>
            </a:r>
          </a:p>
          <a:p>
            <a:pPr fontAlgn="base"/>
            <a:r>
              <a:rPr lang="en-GB" sz="1200" b="0" i="0" kern="1200" dirty="0">
                <a:solidFill>
                  <a:schemeClr val="tx1"/>
                </a:solidFill>
                <a:effectLst/>
                <a:latin typeface="+mn-lt"/>
                <a:ea typeface="+mn-ea"/>
                <a:cs typeface="+mn-cs"/>
              </a:rPr>
              <a:t>It is critical for organisations to prepare for the implementation of the EU GDPR with a thorough and planned procedure. GDPR impacts the technology, people, and processes required to address the readiness of data privacy. You will need to start planning for your customized approach to GDPR compliance as early as possible, ensuring consistency throughout your organisation.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9</a:t>
            </a:fld>
            <a:endParaRPr lang="en-GB"/>
          </a:p>
        </p:txBody>
      </p:sp>
    </p:spTree>
    <p:extLst>
      <p:ext uri="{BB962C8B-B14F-4D97-AF65-F5344CB8AC3E}">
        <p14:creationId xmlns:p14="http://schemas.microsoft.com/office/powerpoint/2010/main" val="6766610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Patent</a:t>
            </a:r>
            <a:r>
              <a:rPr lang="en-GB" dirty="0"/>
              <a:t> - </a:t>
            </a:r>
            <a:r>
              <a:rPr lang="en-GB" b="0" i="0" dirty="0">
                <a:solidFill>
                  <a:srgbClr val="393939"/>
                </a:solidFill>
                <a:effectLst/>
                <a:latin typeface="Noto Sans Display"/>
              </a:rPr>
              <a:t>A patent is an exclusive right granted for an invention. Generally speaking, a patent provides the patent owner with the right to decide how - or whether - the invention can be used by others.</a:t>
            </a:r>
          </a:p>
          <a:p>
            <a:r>
              <a:rPr lang="en-GB" b="1" i="0" dirty="0">
                <a:solidFill>
                  <a:srgbClr val="393939"/>
                </a:solidFill>
                <a:effectLst/>
                <a:latin typeface="Noto Sans Display"/>
              </a:rPr>
              <a:t>Copyright</a:t>
            </a:r>
            <a:r>
              <a:rPr lang="en-GB" b="0" i="0" dirty="0">
                <a:solidFill>
                  <a:srgbClr val="393939"/>
                </a:solidFill>
                <a:effectLst/>
                <a:latin typeface="Noto Sans Display"/>
              </a:rPr>
              <a:t> - Copyright is a legal term used to describe the rights that creators have over their literary and artistic works. Works covered by copyright range from books, music, paintings, sculpture and films, to computer programs, databases, advertisements, maps and technical drawings.</a:t>
            </a:r>
          </a:p>
          <a:p>
            <a:r>
              <a:rPr lang="en-GB" b="1" i="0" dirty="0">
                <a:solidFill>
                  <a:srgbClr val="393939"/>
                </a:solidFill>
                <a:effectLst/>
                <a:latin typeface="Noto Sans Display"/>
              </a:rPr>
              <a:t>Trademark</a:t>
            </a:r>
            <a:r>
              <a:rPr lang="en-GB" b="0" i="0" dirty="0">
                <a:solidFill>
                  <a:srgbClr val="393939"/>
                </a:solidFill>
                <a:effectLst/>
                <a:latin typeface="Noto Sans Display"/>
              </a:rPr>
              <a:t> - A trademark is a sign capable of distinguishing the goods or services of one enterprise from those of other enterprises. Trademarks date back to ancient times when artisans used to put their signature or "mark" on their products.</a:t>
            </a:r>
          </a:p>
          <a:p>
            <a:r>
              <a:rPr lang="en-GB" b="1" i="0" dirty="0">
                <a:solidFill>
                  <a:srgbClr val="393939"/>
                </a:solidFill>
                <a:effectLst/>
                <a:latin typeface="Noto Sans Display"/>
              </a:rPr>
              <a:t>Industrial Design </a:t>
            </a:r>
            <a:r>
              <a:rPr lang="en-GB" b="0" i="0" dirty="0">
                <a:solidFill>
                  <a:srgbClr val="393939"/>
                </a:solidFill>
                <a:effectLst/>
                <a:latin typeface="Noto Sans Display"/>
              </a:rPr>
              <a:t>- An industrial design constitutes the ornamental or aesthetic aspect of an article. A design may consist of three-dimensional features, such as the shape or surface of an article, or of two-dimensional features, such as patterns, lines or </a:t>
            </a:r>
            <a:r>
              <a:rPr lang="en-GB" b="0" i="0" dirty="0" err="1">
                <a:solidFill>
                  <a:srgbClr val="393939"/>
                </a:solidFill>
                <a:effectLst/>
                <a:latin typeface="Noto Sans Display"/>
              </a:rPr>
              <a:t>color</a:t>
            </a:r>
            <a:r>
              <a:rPr lang="en-GB" b="0" i="0" dirty="0">
                <a:solidFill>
                  <a:srgbClr val="393939"/>
                </a:solidFill>
                <a:effectLst/>
                <a:latin typeface="Noto Sans Display"/>
              </a:rPr>
              <a:t>.</a:t>
            </a:r>
          </a:p>
          <a:p>
            <a:r>
              <a:rPr lang="en-GB" b="1" i="0" dirty="0">
                <a:solidFill>
                  <a:srgbClr val="393939"/>
                </a:solidFill>
                <a:effectLst/>
                <a:latin typeface="Noto Sans Display"/>
              </a:rPr>
              <a:t>Geographical Indications </a:t>
            </a:r>
            <a:r>
              <a:rPr lang="en-GB" b="0" i="0" dirty="0">
                <a:solidFill>
                  <a:srgbClr val="393939"/>
                </a:solidFill>
                <a:effectLst/>
                <a:latin typeface="Noto Sans Display"/>
              </a:rPr>
              <a:t>- Geographical indications and appellations of origin are signs used on goods that have a specific geographical origin and possess qualities, a reputation or characteristics that are essentially attributable to that place of origin. Most commonly, a geographical indication includes the name of the place of origin of the goods.</a:t>
            </a:r>
          </a:p>
          <a:p>
            <a:r>
              <a:rPr lang="en-GB" b="1" i="0" dirty="0">
                <a:solidFill>
                  <a:srgbClr val="393939"/>
                </a:solidFill>
                <a:effectLst/>
                <a:latin typeface="Noto Sans Display"/>
              </a:rPr>
              <a:t>Trade Secrets </a:t>
            </a:r>
            <a:r>
              <a:rPr lang="en-GB" b="0" i="0" dirty="0">
                <a:solidFill>
                  <a:srgbClr val="393939"/>
                </a:solidFill>
                <a:effectLst/>
                <a:latin typeface="Noto Sans Display"/>
              </a:rPr>
              <a:t>- Trade secrets are IP rights on confidential information which may be sold or licensed. The unauthorized acquisition, use or disclosure of such secret information in a manner contrary to honest commercial practices by others is regarded as an unfair practice and a violation of the trade secret protection.</a:t>
            </a:r>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21</a:t>
            </a:fld>
            <a:endParaRPr lang="en-GB" altLang="en-US"/>
          </a:p>
        </p:txBody>
      </p:sp>
    </p:spTree>
    <p:extLst>
      <p:ext uri="{BB962C8B-B14F-4D97-AF65-F5344CB8AC3E}">
        <p14:creationId xmlns:p14="http://schemas.microsoft.com/office/powerpoint/2010/main" val="10378740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7"/>
            <a:ext cx="2743200" cy="365125"/>
          </a:xfrm>
          <a:prstGeom prst="rect">
            <a:avLst/>
          </a:prstGeom>
        </p:spPr>
        <p:txBody>
          <a:bodyPr/>
          <a:lstStyle/>
          <a:p>
            <a:fld id="{9C64F3F4-CE19-49F8-9EF4-FF4EE52031C2}" type="datetimeFigureOut">
              <a:rPr lang="en-GB" smtClean="0"/>
              <a:t>24/02/2025</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7"/>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7"/>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64025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 id="214748369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2/24/2025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BMSK5013 Knowledge &amp; information Management</a:t>
            </a:r>
            <a:br>
              <a:rPr lang="en-GB" sz="2400" dirty="0"/>
            </a:br>
            <a:br>
              <a:rPr lang="en-GB" sz="2400" dirty="0"/>
            </a:br>
            <a:r>
              <a:rPr lang="en-GB" sz="2400" dirty="0"/>
              <a:t>Session</a:t>
            </a:r>
            <a:r>
              <a:rPr lang="en-GB" sz="2400"/>
              <a:t>: 6</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2B7B9-95B5-F2B6-5E2F-B8400657B71D}"/>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9B6D5A94-CDB7-2C9E-DA7F-4EB8A9157B04}"/>
              </a:ext>
            </a:extLst>
          </p:cNvPr>
          <p:cNvSpPr>
            <a:spLocks noGrp="1"/>
          </p:cNvSpPr>
          <p:nvPr>
            <p:ph idx="1"/>
          </p:nvPr>
        </p:nvSpPr>
        <p:spPr/>
        <p:txBody>
          <a:bodyPr/>
          <a:lstStyle/>
          <a:p>
            <a:r>
              <a:rPr lang="en-GB" dirty="0"/>
              <a:t>GDPR</a:t>
            </a:r>
          </a:p>
          <a:p>
            <a:r>
              <a:rPr lang="en-GB" dirty="0"/>
              <a:t>Intellectual Property</a:t>
            </a:r>
          </a:p>
          <a:p>
            <a:r>
              <a:rPr lang="en-GB" dirty="0"/>
              <a:t>Knowledge Assets</a:t>
            </a:r>
          </a:p>
        </p:txBody>
      </p:sp>
    </p:spTree>
    <p:extLst>
      <p:ext uri="{BB962C8B-B14F-4D97-AF65-F5344CB8AC3E}">
        <p14:creationId xmlns:p14="http://schemas.microsoft.com/office/powerpoint/2010/main" val="1396677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CCB18-0490-032C-13F1-12DCAE4F4753}"/>
              </a:ext>
            </a:extLst>
          </p:cNvPr>
          <p:cNvSpPr>
            <a:spLocks noGrp="1"/>
          </p:cNvSpPr>
          <p:nvPr>
            <p:ph type="title"/>
          </p:nvPr>
        </p:nvSpPr>
        <p:spPr/>
        <p:txBody>
          <a:bodyPr/>
          <a:lstStyle/>
          <a:p>
            <a:r>
              <a:rPr lang="en-GB" dirty="0"/>
              <a:t>What is Data?</a:t>
            </a:r>
          </a:p>
        </p:txBody>
      </p:sp>
      <p:sp>
        <p:nvSpPr>
          <p:cNvPr id="3" name="Content Placeholder 2">
            <a:extLst>
              <a:ext uri="{FF2B5EF4-FFF2-40B4-BE49-F238E27FC236}">
                <a16:creationId xmlns:a16="http://schemas.microsoft.com/office/drawing/2014/main" id="{86878744-C5A9-E78B-248D-47E0822E4134}"/>
              </a:ext>
            </a:extLst>
          </p:cNvPr>
          <p:cNvSpPr>
            <a:spLocks noGrp="1"/>
          </p:cNvSpPr>
          <p:nvPr>
            <p:ph idx="1"/>
          </p:nvPr>
        </p:nvSpPr>
        <p:spPr>
          <a:xfrm>
            <a:off x="301657" y="4111512"/>
            <a:ext cx="11594969" cy="863956"/>
          </a:xfrm>
        </p:spPr>
        <p:txBody>
          <a:bodyPr>
            <a:normAutofit/>
          </a:bodyPr>
          <a:lstStyle/>
          <a:p>
            <a:pPr marL="0" indent="0">
              <a:buNone/>
            </a:pPr>
            <a:r>
              <a:rPr lang="en-GB" sz="4400" dirty="0">
                <a:latin typeface="+mj-lt"/>
              </a:rPr>
              <a:t>What is Personal Data?</a:t>
            </a:r>
          </a:p>
        </p:txBody>
      </p:sp>
      <p:pic>
        <p:nvPicPr>
          <p:cNvPr id="1028" name="Picture 4" descr="Discovering open data">
            <a:extLst>
              <a:ext uri="{FF2B5EF4-FFF2-40B4-BE49-F238E27FC236}">
                <a16:creationId xmlns:a16="http://schemas.microsoft.com/office/drawing/2014/main" id="{6991D66A-64FD-4092-DF2A-1420B9757BA7}"/>
              </a:ext>
            </a:extLst>
          </p:cNvPr>
          <p:cNvPicPr>
            <a:picLocks noChangeAspect="1" noChangeArrowheads="1"/>
          </p:cNvPicPr>
          <p:nvPr/>
        </p:nvPicPr>
        <p:blipFill>
          <a:blip r:embed="rId3">
            <a:alphaModFix amt="22000"/>
            <a:extLst>
              <a:ext uri="{28A0092B-C50C-407E-A947-70E740481C1C}">
                <a14:useLocalDpi xmlns:a14="http://schemas.microsoft.com/office/drawing/2010/main" val="0"/>
              </a:ext>
            </a:extLst>
          </a:blip>
          <a:srcRect/>
          <a:stretch>
            <a:fillRect/>
          </a:stretch>
        </p:blipFill>
        <p:spPr bwMode="auto">
          <a:xfrm flipH="1">
            <a:off x="4614332" y="1127658"/>
            <a:ext cx="7577667" cy="5730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286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B02A5-D961-A861-135B-D788310CE39C}"/>
              </a:ext>
            </a:extLst>
          </p:cNvPr>
          <p:cNvSpPr>
            <a:spLocks noGrp="1"/>
          </p:cNvSpPr>
          <p:nvPr>
            <p:ph type="title"/>
          </p:nvPr>
        </p:nvSpPr>
        <p:spPr/>
        <p:txBody>
          <a:bodyPr/>
          <a:lstStyle/>
          <a:p>
            <a:r>
              <a:rPr lang="en-GB" dirty="0"/>
              <a:t>Why does data need protecting?</a:t>
            </a:r>
          </a:p>
        </p:txBody>
      </p:sp>
      <p:sp>
        <p:nvSpPr>
          <p:cNvPr id="3" name="Content Placeholder 2">
            <a:extLst>
              <a:ext uri="{FF2B5EF4-FFF2-40B4-BE49-F238E27FC236}">
                <a16:creationId xmlns:a16="http://schemas.microsoft.com/office/drawing/2014/main" id="{65D32ECB-D820-E0E0-D24A-8AE3F3ACB319}"/>
              </a:ext>
            </a:extLst>
          </p:cNvPr>
          <p:cNvSpPr>
            <a:spLocks noGrp="1"/>
          </p:cNvSpPr>
          <p:nvPr>
            <p:ph idx="1"/>
          </p:nvPr>
        </p:nvSpPr>
        <p:spPr/>
        <p:txBody>
          <a:bodyPr/>
          <a:lstStyle/>
          <a:p>
            <a:r>
              <a:rPr lang="en-GB" dirty="0"/>
              <a:t>It can be used for, and against you.</a:t>
            </a:r>
          </a:p>
          <a:p>
            <a:endParaRPr lang="en-GB" dirty="0"/>
          </a:p>
          <a:p>
            <a:pPr marL="0" indent="0">
              <a:buNone/>
            </a:pPr>
            <a:r>
              <a:rPr lang="en-GB" dirty="0"/>
              <a:t>How?</a:t>
            </a:r>
          </a:p>
        </p:txBody>
      </p:sp>
    </p:spTree>
    <p:extLst>
      <p:ext uri="{BB962C8B-B14F-4D97-AF65-F5344CB8AC3E}">
        <p14:creationId xmlns:p14="http://schemas.microsoft.com/office/powerpoint/2010/main" val="89461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PA: Data Protection Act of 1998 - TermsFeed">
            <a:extLst>
              <a:ext uri="{FF2B5EF4-FFF2-40B4-BE49-F238E27FC236}">
                <a16:creationId xmlns:a16="http://schemas.microsoft.com/office/drawing/2014/main" id="{9D6BAEC5-C49B-F859-2EF4-7BA7FEF0A9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1002" y="1150182"/>
            <a:ext cx="11421533" cy="6196182"/>
          </a:xfrm>
          <a:prstGeom prst="rect">
            <a:avLst/>
          </a:prstGeom>
          <a:solidFill>
            <a:srgbClr val="FFFFFF"/>
          </a:solidFill>
        </p:spPr>
      </p:pic>
    </p:spTree>
    <p:extLst>
      <p:ext uri="{BB962C8B-B14F-4D97-AF65-F5344CB8AC3E}">
        <p14:creationId xmlns:p14="http://schemas.microsoft.com/office/powerpoint/2010/main" val="95666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Guide To GDPR Compliant Software Development: Get Your Business ...">
            <a:extLst>
              <a:ext uri="{FF2B5EF4-FFF2-40B4-BE49-F238E27FC236}">
                <a16:creationId xmlns:a16="http://schemas.microsoft.com/office/drawing/2014/main" id="{5A4E3846-8C89-E44A-803F-F616072B906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0" y="52341"/>
            <a:ext cx="12192000" cy="5588000"/>
          </a:xfrm>
          <a:prstGeom prst="rect">
            <a:avLst/>
          </a:prstGeom>
          <a:solidFill>
            <a:srgbClr val="FFFFFF"/>
          </a:solidFill>
        </p:spPr>
      </p:pic>
    </p:spTree>
    <p:extLst>
      <p:ext uri="{BB962C8B-B14F-4D97-AF65-F5344CB8AC3E}">
        <p14:creationId xmlns:p14="http://schemas.microsoft.com/office/powerpoint/2010/main" val="567735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9D7B-BA37-1D50-09D7-B5F67752C3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DA26E79-9BBF-4556-9A7D-0DD06067C496}"/>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F7B0FC23-3866-1D00-AAA1-16C31D852210}"/>
              </a:ext>
            </a:extLst>
          </p:cNvPr>
          <p:cNvSpPr txBox="1">
            <a:spLocks/>
          </p:cNvSpPr>
          <p:nvPr/>
        </p:nvSpPr>
        <p:spPr>
          <a:xfrm>
            <a:off x="3352800" y="2574493"/>
            <a:ext cx="10972800" cy="1143000"/>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4400" dirty="0"/>
              <a:t>What is GDPR?</a:t>
            </a:r>
          </a:p>
        </p:txBody>
      </p:sp>
    </p:spTree>
    <p:extLst>
      <p:ext uri="{BB962C8B-B14F-4D97-AF65-F5344CB8AC3E}">
        <p14:creationId xmlns:p14="http://schemas.microsoft.com/office/powerpoint/2010/main" val="2495633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9F73-B7BD-4000-9866-E60460BBEF1E}"/>
              </a:ext>
            </a:extLst>
          </p:cNvPr>
          <p:cNvSpPr>
            <a:spLocks noGrp="1"/>
          </p:cNvSpPr>
          <p:nvPr>
            <p:ph type="title"/>
          </p:nvPr>
        </p:nvSpPr>
        <p:spPr/>
        <p:txBody>
          <a:bodyPr/>
          <a:lstStyle/>
          <a:p>
            <a:r>
              <a:rPr lang="en-GB" dirty="0"/>
              <a:t>GDPR</a:t>
            </a:r>
          </a:p>
        </p:txBody>
      </p:sp>
      <p:sp>
        <p:nvSpPr>
          <p:cNvPr id="3" name="Content Placeholder 2">
            <a:extLst>
              <a:ext uri="{FF2B5EF4-FFF2-40B4-BE49-F238E27FC236}">
                <a16:creationId xmlns:a16="http://schemas.microsoft.com/office/drawing/2014/main" id="{778AB891-063C-40CF-B32E-C2D7E435E83C}"/>
              </a:ext>
            </a:extLst>
          </p:cNvPr>
          <p:cNvSpPr>
            <a:spLocks noGrp="1"/>
          </p:cNvSpPr>
          <p:nvPr>
            <p:ph idx="1"/>
          </p:nvPr>
        </p:nvSpPr>
        <p:spPr>
          <a:xfrm>
            <a:off x="2318904" y="1027910"/>
            <a:ext cx="7886700" cy="4351338"/>
          </a:xfrm>
        </p:spPr>
        <p:txBody>
          <a:bodyPr>
            <a:normAutofit/>
          </a:bodyPr>
          <a:lstStyle/>
          <a:p>
            <a:pPr>
              <a:lnSpc>
                <a:spcPct val="150000"/>
              </a:lnSpc>
            </a:pPr>
            <a:r>
              <a:rPr lang="en-US" sz="2400" dirty="0"/>
              <a:t>It applies to the Personal Data of identifiable person (data subjects)</a:t>
            </a:r>
          </a:p>
          <a:p>
            <a:pPr>
              <a:lnSpc>
                <a:spcPct val="150000"/>
              </a:lnSpc>
            </a:pPr>
            <a:r>
              <a:rPr lang="en-GB" sz="2400" dirty="0"/>
              <a:t>It relates to processing personal data of EU data subjects even if processed outside the EU</a:t>
            </a:r>
          </a:p>
          <a:p>
            <a:pPr>
              <a:lnSpc>
                <a:spcPct val="150000"/>
              </a:lnSpc>
            </a:pPr>
            <a:r>
              <a:rPr lang="en-GB" sz="2400" dirty="0"/>
              <a:t>It applies to “Controllers” and “Processors”</a:t>
            </a:r>
          </a:p>
          <a:p>
            <a:pPr>
              <a:lnSpc>
                <a:spcPct val="150000"/>
              </a:lnSpc>
            </a:pPr>
            <a:r>
              <a:rPr lang="en-US" sz="2400" dirty="0"/>
              <a:t>It applies to Automated personal data, and structured manual filing</a:t>
            </a:r>
          </a:p>
          <a:p>
            <a:pPr>
              <a:lnSpc>
                <a:spcPct val="150000"/>
              </a:lnSpc>
            </a:pPr>
            <a:endParaRPr lang="en-GB" sz="2400" dirty="0"/>
          </a:p>
        </p:txBody>
      </p:sp>
    </p:spTree>
    <p:extLst>
      <p:ext uri="{BB962C8B-B14F-4D97-AF65-F5344CB8AC3E}">
        <p14:creationId xmlns:p14="http://schemas.microsoft.com/office/powerpoint/2010/main" val="3899409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6B56C-2A1B-B19C-490A-E96C9D474A26}"/>
              </a:ext>
            </a:extLst>
          </p:cNvPr>
          <p:cNvSpPr>
            <a:spLocks noGrp="1"/>
          </p:cNvSpPr>
          <p:nvPr>
            <p:ph type="title"/>
          </p:nvPr>
        </p:nvSpPr>
        <p:spPr/>
        <p:txBody>
          <a:bodyPr/>
          <a:lstStyle/>
          <a:p>
            <a:r>
              <a:rPr lang="en-GB" dirty="0"/>
              <a:t>3 key domains of GDPR</a:t>
            </a:r>
          </a:p>
        </p:txBody>
      </p:sp>
      <p:sp>
        <p:nvSpPr>
          <p:cNvPr id="3" name="Content Placeholder 2">
            <a:extLst>
              <a:ext uri="{FF2B5EF4-FFF2-40B4-BE49-F238E27FC236}">
                <a16:creationId xmlns:a16="http://schemas.microsoft.com/office/drawing/2014/main" id="{50469A70-974D-0B57-CEFC-E5E601D9B9DC}"/>
              </a:ext>
            </a:extLst>
          </p:cNvPr>
          <p:cNvSpPr>
            <a:spLocks noGrp="1"/>
          </p:cNvSpPr>
          <p:nvPr>
            <p:ph idx="1"/>
          </p:nvPr>
        </p:nvSpPr>
        <p:spPr/>
        <p:txBody>
          <a:bodyPr/>
          <a:lstStyle/>
          <a:p>
            <a:endParaRPr lang="en-GB"/>
          </a:p>
        </p:txBody>
      </p:sp>
      <p:graphicFrame>
        <p:nvGraphicFramePr>
          <p:cNvPr id="4" name="Content Placeholder 3">
            <a:extLst>
              <a:ext uri="{FF2B5EF4-FFF2-40B4-BE49-F238E27FC236}">
                <a16:creationId xmlns:a16="http://schemas.microsoft.com/office/drawing/2014/main" id="{83593DB9-B8C7-B459-9930-595C5696C0D4}"/>
              </a:ext>
            </a:extLst>
          </p:cNvPr>
          <p:cNvGraphicFramePr>
            <a:graphicFrameLocks/>
          </p:cNvGraphicFramePr>
          <p:nvPr>
            <p:extLst>
              <p:ext uri="{D42A27DB-BD31-4B8C-83A1-F6EECF244321}">
                <p14:modId xmlns:p14="http://schemas.microsoft.com/office/powerpoint/2010/main" val="2690057348"/>
              </p:ext>
            </p:extLst>
          </p:nvPr>
        </p:nvGraphicFramePr>
        <p:xfrm>
          <a:off x="1860995" y="3176039"/>
          <a:ext cx="8293768" cy="30621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1285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575DF-B0E5-9C24-693D-469017C713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D294C8-3DC7-A61F-51F2-97C16342E700}"/>
              </a:ext>
            </a:extLst>
          </p:cNvPr>
          <p:cNvSpPr>
            <a:spLocks noGrp="1"/>
          </p:cNvSpPr>
          <p:nvPr>
            <p:ph type="title"/>
          </p:nvPr>
        </p:nvSpPr>
        <p:spPr/>
        <p:txBody>
          <a:bodyPr/>
          <a:lstStyle/>
          <a:p>
            <a:r>
              <a:rPr lang="en-GB" dirty="0"/>
              <a:t>GDPR Principles – Article 5</a:t>
            </a:r>
          </a:p>
        </p:txBody>
      </p:sp>
      <p:sp>
        <p:nvSpPr>
          <p:cNvPr id="4" name="Content Placeholder 2">
            <a:extLst>
              <a:ext uri="{FF2B5EF4-FFF2-40B4-BE49-F238E27FC236}">
                <a16:creationId xmlns:a16="http://schemas.microsoft.com/office/drawing/2014/main" id="{51B56B10-F8FD-43A7-D798-B73F9E78CDCB}"/>
              </a:ext>
            </a:extLst>
          </p:cNvPr>
          <p:cNvSpPr>
            <a:spLocks noGrp="1"/>
          </p:cNvSpPr>
          <p:nvPr>
            <p:ph idx="1"/>
          </p:nvPr>
        </p:nvSpPr>
        <p:spPr>
          <a:xfrm>
            <a:off x="301625" y="2881313"/>
            <a:ext cx="11595100" cy="3651250"/>
          </a:xfrm>
        </p:spPr>
        <p:txBody>
          <a:bodyPr>
            <a:normAutofit fontScale="92500" lnSpcReduction="10000"/>
          </a:bodyPr>
          <a:lstStyle/>
          <a:p>
            <a:r>
              <a:rPr lang="en-US" dirty="0"/>
              <a:t>Personal Data shall be:</a:t>
            </a:r>
          </a:p>
          <a:p>
            <a:pPr lvl="1">
              <a:spcAft>
                <a:spcPts val="600"/>
              </a:spcAft>
            </a:pPr>
            <a:r>
              <a:rPr lang="en-GB" dirty="0"/>
              <a:t>processed lawfully, fairly and in a transparent manner</a:t>
            </a:r>
          </a:p>
          <a:p>
            <a:pPr lvl="1">
              <a:spcAft>
                <a:spcPts val="600"/>
              </a:spcAft>
            </a:pPr>
            <a:r>
              <a:rPr lang="en-GB" dirty="0"/>
              <a:t>collected for specified, explicit and legitimate purposes and not further processed in a manner that is incompatible with those purposes</a:t>
            </a:r>
          </a:p>
          <a:p>
            <a:pPr lvl="1">
              <a:spcAft>
                <a:spcPts val="600"/>
              </a:spcAft>
            </a:pPr>
            <a:r>
              <a:rPr lang="en-GB" dirty="0"/>
              <a:t>adequate, relevant and limited to what is necessary in relation to the purposes for which they are processed (‘data minimisation’)</a:t>
            </a:r>
          </a:p>
          <a:p>
            <a:pPr lvl="1">
              <a:spcAft>
                <a:spcPts val="600"/>
              </a:spcAft>
            </a:pPr>
            <a:r>
              <a:rPr lang="en-GB" dirty="0"/>
              <a:t>accurate and, where necessary, kept up to date</a:t>
            </a:r>
          </a:p>
          <a:p>
            <a:pPr lvl="1">
              <a:spcAft>
                <a:spcPts val="600"/>
              </a:spcAft>
            </a:pPr>
            <a:r>
              <a:rPr lang="en-GB" dirty="0"/>
              <a:t>kept in a form which permits identification of data subjects for no longer than is necessary </a:t>
            </a:r>
          </a:p>
          <a:p>
            <a:pPr lvl="1">
              <a:spcAft>
                <a:spcPts val="600"/>
              </a:spcAft>
            </a:pPr>
            <a:r>
              <a:rPr lang="en-GB" dirty="0"/>
              <a:t>processed in a manner that ensures appropriate security of the personal data </a:t>
            </a:r>
            <a:endParaRPr lang="en-US" dirty="0"/>
          </a:p>
          <a:p>
            <a:endParaRPr lang="en-GB" dirty="0"/>
          </a:p>
        </p:txBody>
      </p:sp>
    </p:spTree>
    <p:extLst>
      <p:ext uri="{BB962C8B-B14F-4D97-AF65-F5344CB8AC3E}">
        <p14:creationId xmlns:p14="http://schemas.microsoft.com/office/powerpoint/2010/main" val="3417167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5540BA-7D69-2C1B-54D1-6F0ACECC9F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361993-9BB2-9945-C568-19936710C7CC}"/>
              </a:ext>
            </a:extLst>
          </p:cNvPr>
          <p:cNvSpPr>
            <a:spLocks noGrp="1"/>
          </p:cNvSpPr>
          <p:nvPr>
            <p:ph type="title"/>
          </p:nvPr>
        </p:nvSpPr>
        <p:spPr/>
        <p:txBody>
          <a:bodyPr/>
          <a:lstStyle/>
          <a:p>
            <a:r>
              <a:rPr lang="en-GB" dirty="0"/>
              <a:t>Lawfulness of processing – Article 6</a:t>
            </a:r>
          </a:p>
        </p:txBody>
      </p:sp>
      <p:sp>
        <p:nvSpPr>
          <p:cNvPr id="4" name="Content Placeholder 2">
            <a:extLst>
              <a:ext uri="{FF2B5EF4-FFF2-40B4-BE49-F238E27FC236}">
                <a16:creationId xmlns:a16="http://schemas.microsoft.com/office/drawing/2014/main" id="{6A845C97-61D4-69CD-F06A-6A9D2B26F508}"/>
              </a:ext>
            </a:extLst>
          </p:cNvPr>
          <p:cNvSpPr>
            <a:spLocks noGrp="1"/>
          </p:cNvSpPr>
          <p:nvPr>
            <p:ph idx="1"/>
          </p:nvPr>
        </p:nvSpPr>
        <p:spPr>
          <a:xfrm>
            <a:off x="364067" y="2506662"/>
            <a:ext cx="11526276" cy="4351338"/>
          </a:xfrm>
        </p:spPr>
        <p:txBody>
          <a:bodyPr>
            <a:normAutofit fontScale="92500" lnSpcReduction="10000"/>
          </a:bodyPr>
          <a:lstStyle/>
          <a:p>
            <a:pPr lvl="0"/>
            <a:r>
              <a:rPr lang="en-GB" sz="1800" b="1" dirty="0"/>
              <a:t>Legal Obligation</a:t>
            </a:r>
          </a:p>
          <a:p>
            <a:pPr lvl="1"/>
            <a:r>
              <a:rPr lang="en-GB" sz="1600" dirty="0"/>
              <a:t>processing of Personal Data is necessary for compliance with a legal obligation to which the Controller is subject.</a:t>
            </a:r>
          </a:p>
          <a:p>
            <a:pPr lvl="0"/>
            <a:r>
              <a:rPr lang="en-GB" sz="1800" b="1" dirty="0"/>
              <a:t>Vital Interest – (of the data subject)</a:t>
            </a:r>
          </a:p>
          <a:p>
            <a:pPr lvl="1"/>
            <a:r>
              <a:rPr lang="en-GB" sz="1600" dirty="0"/>
              <a:t>processing of Personal Data is necessary to protect the vital interest of the data subject or of another data subject</a:t>
            </a:r>
          </a:p>
          <a:p>
            <a:pPr lvl="0"/>
            <a:r>
              <a:rPr lang="en-GB" sz="1800" b="1" dirty="0"/>
              <a:t>Public Task</a:t>
            </a:r>
          </a:p>
          <a:p>
            <a:pPr lvl="1"/>
            <a:r>
              <a:rPr lang="en-GB" sz="1600" dirty="0"/>
              <a:t>processing of Personal Data is necessary for the performance of a task carried out in the public interest or in the exercise of official authority</a:t>
            </a:r>
          </a:p>
          <a:p>
            <a:pPr lvl="0"/>
            <a:r>
              <a:rPr lang="en-GB" sz="1800" b="1" dirty="0"/>
              <a:t>Contractual Relationship</a:t>
            </a:r>
          </a:p>
          <a:p>
            <a:pPr lvl="1"/>
            <a:r>
              <a:rPr lang="en-GB" sz="1600" dirty="0"/>
              <a:t>processing of Personal Data is necessary for the performance of a contract to which the data subject is a party or for the Controller to take pre-contractual steps at the request of the data subject</a:t>
            </a:r>
          </a:p>
          <a:p>
            <a:r>
              <a:rPr lang="en-GB" sz="1800" b="1" dirty="0"/>
              <a:t>Legitimate Interest</a:t>
            </a:r>
          </a:p>
          <a:p>
            <a:pPr lvl="1"/>
            <a:r>
              <a:rPr lang="en-GB" sz="1600" dirty="0"/>
              <a:t>processing is necessary under the Legitimate Interests of the Controller or Third Party, unless these interests are overridden by the data subject’s interests or fundamental rights.</a:t>
            </a:r>
          </a:p>
          <a:p>
            <a:pPr lvl="0"/>
            <a:r>
              <a:rPr lang="en-GB" sz="1800" b="1" dirty="0"/>
              <a:t>Consent</a:t>
            </a:r>
          </a:p>
          <a:p>
            <a:pPr lvl="1"/>
            <a:r>
              <a:rPr lang="en-GB" sz="1600" dirty="0"/>
              <a:t>any freely given, specific, informed and unambiguous </a:t>
            </a:r>
            <a:endParaRPr lang="en-US" sz="1600" dirty="0"/>
          </a:p>
          <a:p>
            <a:endParaRPr lang="en-GB" dirty="0"/>
          </a:p>
        </p:txBody>
      </p:sp>
    </p:spTree>
    <p:extLst>
      <p:ext uri="{BB962C8B-B14F-4D97-AF65-F5344CB8AC3E}">
        <p14:creationId xmlns:p14="http://schemas.microsoft.com/office/powerpoint/2010/main" val="2460860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EEE900-D670-5F71-883E-88EB9B80F17F}"/>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C826EBF-5C33-3AF6-1E26-B323467BBA4D}"/>
              </a:ext>
            </a:extLst>
          </p:cNvPr>
          <p:cNvSpPr txBox="1">
            <a:spLocks/>
          </p:cNvSpPr>
          <p:nvPr/>
        </p:nvSpPr>
        <p:spPr>
          <a:xfrm>
            <a:off x="4305300" y="1193801"/>
            <a:ext cx="7886700" cy="566420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Identify and establish your interest</a:t>
            </a:r>
            <a:endParaRPr lang="en-GB" sz="4000" dirty="0"/>
          </a:p>
          <a:p>
            <a:pPr lvl="1"/>
            <a:r>
              <a:rPr lang="en-GB" sz="2100" dirty="0"/>
              <a:t>Why do you want to process the data – what are you trying to achieve?</a:t>
            </a:r>
          </a:p>
          <a:p>
            <a:pPr lvl="1"/>
            <a:r>
              <a:rPr lang="en-GB" sz="2100" dirty="0"/>
              <a:t>Who benefits from the processing? In what way?</a:t>
            </a:r>
          </a:p>
          <a:p>
            <a:pPr lvl="1"/>
            <a:r>
              <a:rPr lang="en-GB" sz="2100" dirty="0"/>
              <a:t>Are there any wider public benefits to the processing?</a:t>
            </a:r>
          </a:p>
          <a:p>
            <a:pPr lvl="1"/>
            <a:r>
              <a:rPr lang="en-GB" sz="2100" dirty="0"/>
              <a:t>How important are those benefits?</a:t>
            </a:r>
          </a:p>
          <a:p>
            <a:pPr lvl="1"/>
            <a:r>
              <a:rPr lang="en-GB" sz="2100" dirty="0"/>
              <a:t>What would the impact be if you couldn’t go ahead?</a:t>
            </a:r>
          </a:p>
          <a:p>
            <a:pPr lvl="1"/>
            <a:r>
              <a:rPr lang="en-GB" sz="2100" dirty="0"/>
              <a:t>Would your use of the data be unethical or unlawful in any way?</a:t>
            </a:r>
          </a:p>
          <a:p>
            <a:r>
              <a:rPr lang="en-GB" dirty="0"/>
              <a:t>Carry out a necessity test.</a:t>
            </a:r>
            <a:endParaRPr lang="en-GB" sz="4000" dirty="0"/>
          </a:p>
          <a:p>
            <a:pPr lvl="1"/>
            <a:r>
              <a:rPr lang="en-GB" sz="2100" dirty="0"/>
              <a:t>Is it a reasonable way to go about it?</a:t>
            </a:r>
          </a:p>
          <a:p>
            <a:pPr lvl="1"/>
            <a:r>
              <a:rPr lang="en-GB" sz="2100" dirty="0"/>
              <a:t>Is there another less intrusive way to achieve the same result?</a:t>
            </a:r>
          </a:p>
          <a:p>
            <a:r>
              <a:rPr lang="en-GB" dirty="0"/>
              <a:t>Conduct a balancing test</a:t>
            </a:r>
          </a:p>
          <a:p>
            <a:pPr lvl="1"/>
            <a:r>
              <a:rPr lang="en-GB" sz="2000" dirty="0"/>
              <a:t>What is the nature of your relationship with the individual?</a:t>
            </a:r>
            <a:endParaRPr lang="en-GB" sz="7600" dirty="0"/>
          </a:p>
          <a:p>
            <a:pPr lvl="1"/>
            <a:r>
              <a:rPr lang="en-GB" sz="2000" dirty="0"/>
              <a:t>Would people expect you to use their data in this way?</a:t>
            </a:r>
            <a:endParaRPr lang="en-GB" sz="7600" dirty="0"/>
          </a:p>
          <a:p>
            <a:pPr lvl="1"/>
            <a:r>
              <a:rPr lang="en-GB" sz="2000" dirty="0"/>
              <a:t>Can you adopt any safeguards to minimise the impact?</a:t>
            </a:r>
            <a:endParaRPr lang="en-GB" sz="7600" dirty="0"/>
          </a:p>
          <a:p>
            <a:pPr lvl="1"/>
            <a:r>
              <a:rPr lang="en-GB" sz="2000" dirty="0"/>
              <a:t>Can you offer an opt-out?</a:t>
            </a:r>
            <a:endParaRPr lang="en-GB" sz="7600" dirty="0"/>
          </a:p>
          <a:p>
            <a:endParaRPr lang="en-GB" dirty="0"/>
          </a:p>
        </p:txBody>
      </p:sp>
      <p:sp>
        <p:nvSpPr>
          <p:cNvPr id="5" name="TextBox 4">
            <a:extLst>
              <a:ext uri="{FF2B5EF4-FFF2-40B4-BE49-F238E27FC236}">
                <a16:creationId xmlns:a16="http://schemas.microsoft.com/office/drawing/2014/main" id="{AE7ADFFC-AB22-F360-A82A-4A615C16B858}"/>
              </a:ext>
            </a:extLst>
          </p:cNvPr>
          <p:cNvSpPr txBox="1"/>
          <p:nvPr/>
        </p:nvSpPr>
        <p:spPr>
          <a:xfrm>
            <a:off x="101600" y="1447800"/>
            <a:ext cx="4203700" cy="2123658"/>
          </a:xfrm>
          <a:prstGeom prst="rect">
            <a:avLst/>
          </a:prstGeom>
          <a:noFill/>
        </p:spPr>
        <p:txBody>
          <a:bodyPr wrap="square" rtlCol="0">
            <a:spAutoFit/>
          </a:bodyPr>
          <a:lstStyle/>
          <a:p>
            <a:r>
              <a:rPr lang="en-GB" sz="4400" dirty="0">
                <a:latin typeface="+mj-lt"/>
              </a:rPr>
              <a:t>Legitimate interest: Three-part test</a:t>
            </a:r>
          </a:p>
        </p:txBody>
      </p:sp>
    </p:spTree>
    <p:extLst>
      <p:ext uri="{BB962C8B-B14F-4D97-AF65-F5344CB8AC3E}">
        <p14:creationId xmlns:p14="http://schemas.microsoft.com/office/powerpoint/2010/main" val="239206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5EA496-BFEE-AF1F-096E-B9097BFA2B0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D41707A-CA12-D7E2-1222-9AC497E6C8EC}"/>
              </a:ext>
            </a:extLst>
          </p:cNvPr>
          <p:cNvSpPr txBox="1"/>
          <p:nvPr/>
        </p:nvSpPr>
        <p:spPr>
          <a:xfrm>
            <a:off x="1809719" y="2505084"/>
            <a:ext cx="8748215" cy="2554545"/>
          </a:xfrm>
          <a:prstGeom prst="rect">
            <a:avLst/>
          </a:prstGeom>
          <a:noFill/>
        </p:spPr>
        <p:txBody>
          <a:bodyPr wrap="square" rtlCol="0">
            <a:spAutoFit/>
          </a:bodyPr>
          <a:lstStyle/>
          <a:p>
            <a:r>
              <a:rPr lang="en-GB" sz="3200" dirty="0"/>
              <a:t>It is the responsibility of the organisation to ensure that all data collected is done so with full consent, is managed and, disposed of appropriately.</a:t>
            </a:r>
          </a:p>
          <a:p>
            <a:endParaRPr lang="en-GB" sz="3200" dirty="0"/>
          </a:p>
          <a:p>
            <a:r>
              <a:rPr lang="en-GB" sz="3200" dirty="0"/>
              <a:t>But, what are the rights of the individual?</a:t>
            </a:r>
          </a:p>
        </p:txBody>
      </p:sp>
    </p:spTree>
    <p:extLst>
      <p:ext uri="{BB962C8B-B14F-4D97-AF65-F5344CB8AC3E}">
        <p14:creationId xmlns:p14="http://schemas.microsoft.com/office/powerpoint/2010/main" val="4035055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03F964-3CC6-4155-61AD-2C4E2BE3F2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092D25-6444-AFF8-8874-D912C8BAA84C}"/>
              </a:ext>
            </a:extLst>
          </p:cNvPr>
          <p:cNvSpPr>
            <a:spLocks noGrp="1"/>
          </p:cNvSpPr>
          <p:nvPr>
            <p:ph type="title"/>
          </p:nvPr>
        </p:nvSpPr>
        <p:spPr/>
        <p:txBody>
          <a:bodyPr/>
          <a:lstStyle/>
          <a:p>
            <a:r>
              <a:rPr lang="en-GB" dirty="0"/>
              <a:t>Rights of Data Subjects:</a:t>
            </a:r>
          </a:p>
        </p:txBody>
      </p:sp>
      <p:sp>
        <p:nvSpPr>
          <p:cNvPr id="4" name="Content Placeholder 2">
            <a:extLst>
              <a:ext uri="{FF2B5EF4-FFF2-40B4-BE49-F238E27FC236}">
                <a16:creationId xmlns:a16="http://schemas.microsoft.com/office/drawing/2014/main" id="{B524BDFA-F894-1A48-504A-7D17DD58F2DB}"/>
              </a:ext>
            </a:extLst>
          </p:cNvPr>
          <p:cNvSpPr>
            <a:spLocks noGrp="1"/>
          </p:cNvSpPr>
          <p:nvPr>
            <p:ph idx="1"/>
          </p:nvPr>
        </p:nvSpPr>
        <p:spPr>
          <a:xfrm>
            <a:off x="301625" y="2881313"/>
            <a:ext cx="11595100" cy="3651250"/>
          </a:xfrm>
        </p:spPr>
        <p:txBody>
          <a:bodyPr>
            <a:normAutofit/>
          </a:bodyPr>
          <a:lstStyle/>
          <a:p>
            <a:pPr lvl="0"/>
            <a:r>
              <a:rPr lang="en-GB" sz="2400" dirty="0"/>
              <a:t>Right to be Informed</a:t>
            </a:r>
          </a:p>
          <a:p>
            <a:pPr lvl="0"/>
            <a:r>
              <a:rPr lang="en-GB" sz="2400" dirty="0"/>
              <a:t>Right of access to own personal data</a:t>
            </a:r>
          </a:p>
          <a:p>
            <a:pPr lvl="0"/>
            <a:r>
              <a:rPr lang="en-GB" sz="2400" dirty="0"/>
              <a:t>Right to rectify inaccuracies</a:t>
            </a:r>
          </a:p>
          <a:p>
            <a:pPr lvl="0"/>
            <a:r>
              <a:rPr lang="en-GB" sz="2400" dirty="0"/>
              <a:t>Right to request data portability</a:t>
            </a:r>
          </a:p>
          <a:p>
            <a:pPr lvl="0"/>
            <a:r>
              <a:rPr lang="en-GB" sz="2400" dirty="0"/>
              <a:t>Right to be forgotten</a:t>
            </a:r>
          </a:p>
          <a:p>
            <a:pPr lvl="0"/>
            <a:r>
              <a:rPr lang="en-GB" sz="2400" dirty="0"/>
              <a:t>Right to object</a:t>
            </a:r>
          </a:p>
          <a:p>
            <a:pPr lvl="0"/>
            <a:r>
              <a:rPr lang="en-GB" sz="2400" dirty="0"/>
              <a:t>Right to restrict processing</a:t>
            </a:r>
          </a:p>
          <a:p>
            <a:endParaRPr lang="en-GB" sz="2400" dirty="0"/>
          </a:p>
        </p:txBody>
      </p:sp>
    </p:spTree>
    <p:extLst>
      <p:ext uri="{BB962C8B-B14F-4D97-AF65-F5344CB8AC3E}">
        <p14:creationId xmlns:p14="http://schemas.microsoft.com/office/powerpoint/2010/main" val="1240013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6EE25-5271-69AF-E730-32CE503B9B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576678-2AF0-853E-02C3-85377C8E5B9C}"/>
              </a:ext>
            </a:extLst>
          </p:cNvPr>
          <p:cNvSpPr>
            <a:spLocks noGrp="1"/>
          </p:cNvSpPr>
          <p:nvPr>
            <p:ph type="title"/>
          </p:nvPr>
        </p:nvSpPr>
        <p:spPr/>
        <p:txBody>
          <a:bodyPr/>
          <a:lstStyle/>
          <a:p>
            <a:r>
              <a:rPr lang="en-GB" dirty="0"/>
              <a:t>Right to be informed</a:t>
            </a:r>
          </a:p>
        </p:txBody>
      </p:sp>
      <p:sp>
        <p:nvSpPr>
          <p:cNvPr id="3" name="Content Placeholder 2">
            <a:extLst>
              <a:ext uri="{FF2B5EF4-FFF2-40B4-BE49-F238E27FC236}">
                <a16:creationId xmlns:a16="http://schemas.microsoft.com/office/drawing/2014/main" id="{480A355A-3676-D777-7519-7533996682BD}"/>
              </a:ext>
            </a:extLst>
          </p:cNvPr>
          <p:cNvSpPr>
            <a:spLocks noGrp="1"/>
          </p:cNvSpPr>
          <p:nvPr>
            <p:ph idx="1"/>
          </p:nvPr>
        </p:nvSpPr>
        <p:spPr/>
        <p:txBody>
          <a:bodyPr>
            <a:normAutofit lnSpcReduction="10000"/>
          </a:bodyPr>
          <a:lstStyle/>
          <a:p>
            <a:r>
              <a:rPr lang="en-US" sz="2400" dirty="0"/>
              <a:t>Information for the Data subject will be include:</a:t>
            </a:r>
          </a:p>
          <a:p>
            <a:pPr lvl="1"/>
            <a:r>
              <a:rPr lang="en-US" dirty="0"/>
              <a:t>Identity and contact details of controller; including DPO if applicable</a:t>
            </a:r>
          </a:p>
          <a:p>
            <a:pPr lvl="1"/>
            <a:r>
              <a:rPr lang="en-US" dirty="0"/>
              <a:t>Purpose of the processing</a:t>
            </a:r>
          </a:p>
          <a:p>
            <a:pPr lvl="1"/>
            <a:r>
              <a:rPr lang="en-US" dirty="0"/>
              <a:t>Legal basis for the processing</a:t>
            </a:r>
          </a:p>
          <a:p>
            <a:pPr lvl="1"/>
            <a:r>
              <a:rPr lang="en-US" dirty="0"/>
              <a:t>Period of storage, or retention criteria </a:t>
            </a:r>
          </a:p>
          <a:p>
            <a:pPr lvl="1"/>
            <a:r>
              <a:rPr lang="en-US" dirty="0"/>
              <a:t>Data subjects Rights</a:t>
            </a:r>
          </a:p>
          <a:p>
            <a:pPr lvl="1"/>
            <a:r>
              <a:rPr lang="en-US" dirty="0"/>
              <a:t>Right to lodge a complaint with ICO</a:t>
            </a:r>
          </a:p>
          <a:p>
            <a:pPr lvl="1"/>
            <a:r>
              <a:rPr lang="en-GB" dirty="0"/>
              <a:t>whether the provision of personal data is a statutory or contractual requirement, or a requirement necessary to enter into a contract</a:t>
            </a:r>
          </a:p>
          <a:p>
            <a:pPr lvl="1"/>
            <a:r>
              <a:rPr lang="en-GB" dirty="0"/>
              <a:t>the existence of automated decision-making, including profiling</a:t>
            </a:r>
            <a:endParaRPr lang="en-US" dirty="0"/>
          </a:p>
          <a:p>
            <a:endParaRPr lang="en-GB" sz="2400" dirty="0"/>
          </a:p>
          <a:p>
            <a:endParaRPr lang="en-GB" dirty="0"/>
          </a:p>
        </p:txBody>
      </p:sp>
    </p:spTree>
    <p:extLst>
      <p:ext uri="{BB962C8B-B14F-4D97-AF65-F5344CB8AC3E}">
        <p14:creationId xmlns:p14="http://schemas.microsoft.com/office/powerpoint/2010/main" val="41802390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47D69-4A39-4594-BFF9-08DBDE8536C4}"/>
              </a:ext>
            </a:extLst>
          </p:cNvPr>
          <p:cNvSpPr>
            <a:spLocks noGrp="1"/>
          </p:cNvSpPr>
          <p:nvPr>
            <p:ph type="title"/>
          </p:nvPr>
        </p:nvSpPr>
        <p:spPr/>
        <p:txBody>
          <a:bodyPr/>
          <a:lstStyle/>
          <a:p>
            <a:r>
              <a:rPr lang="en-US" dirty="0"/>
              <a:t>Receipt of Requests</a:t>
            </a:r>
            <a:endParaRPr lang="en-GB" dirty="0"/>
          </a:p>
        </p:txBody>
      </p:sp>
      <p:sp>
        <p:nvSpPr>
          <p:cNvPr id="3" name="Content Placeholder 2">
            <a:extLst>
              <a:ext uri="{FF2B5EF4-FFF2-40B4-BE49-F238E27FC236}">
                <a16:creationId xmlns:a16="http://schemas.microsoft.com/office/drawing/2014/main" id="{7CDB871F-71FD-4EB6-AA3D-04D63873434E}"/>
              </a:ext>
            </a:extLst>
          </p:cNvPr>
          <p:cNvSpPr>
            <a:spLocks noGrp="1"/>
          </p:cNvSpPr>
          <p:nvPr>
            <p:ph idx="1"/>
          </p:nvPr>
        </p:nvSpPr>
        <p:spPr>
          <a:xfrm>
            <a:off x="2152650" y="1253331"/>
            <a:ext cx="7886700" cy="4351338"/>
          </a:xfrm>
        </p:spPr>
        <p:txBody>
          <a:bodyPr>
            <a:normAutofit/>
          </a:bodyPr>
          <a:lstStyle/>
          <a:p>
            <a:r>
              <a:rPr lang="en-US" sz="2400" dirty="0"/>
              <a:t>Controllers shall:</a:t>
            </a:r>
          </a:p>
          <a:p>
            <a:pPr lvl="1">
              <a:lnSpc>
                <a:spcPct val="150000"/>
              </a:lnSpc>
            </a:pPr>
            <a:r>
              <a:rPr lang="en-US" dirty="0"/>
              <a:t>Have processes to exercise the data subjects rights</a:t>
            </a:r>
          </a:p>
          <a:p>
            <a:pPr lvl="1">
              <a:lnSpc>
                <a:spcPct val="150000"/>
              </a:lnSpc>
            </a:pPr>
            <a:r>
              <a:rPr lang="en-US" dirty="0"/>
              <a:t>Provide information on action within one month of request</a:t>
            </a:r>
          </a:p>
          <a:p>
            <a:pPr lvl="1">
              <a:lnSpc>
                <a:spcPct val="150000"/>
              </a:lnSpc>
            </a:pPr>
            <a:r>
              <a:rPr lang="en-US" dirty="0"/>
              <a:t>Provided information free of charge</a:t>
            </a:r>
          </a:p>
          <a:p>
            <a:pPr lvl="1">
              <a:lnSpc>
                <a:spcPct val="150000"/>
              </a:lnSpc>
            </a:pPr>
            <a:r>
              <a:rPr lang="en-US" dirty="0"/>
              <a:t> Provide the Data subject with information notice (Privacy Notice)</a:t>
            </a:r>
          </a:p>
          <a:p>
            <a:endParaRPr lang="en-GB" sz="2400" dirty="0"/>
          </a:p>
        </p:txBody>
      </p:sp>
    </p:spTree>
    <p:extLst>
      <p:ext uri="{BB962C8B-B14F-4D97-AF65-F5344CB8AC3E}">
        <p14:creationId xmlns:p14="http://schemas.microsoft.com/office/powerpoint/2010/main" val="3297080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A0A70-E00E-CA01-8EC9-034DBECB8C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E2F10B-C4BB-52AE-D097-9D70E83E8C42}"/>
              </a:ext>
            </a:extLst>
          </p:cNvPr>
          <p:cNvSpPr>
            <a:spLocks noGrp="1"/>
          </p:cNvSpPr>
          <p:nvPr>
            <p:ph type="title"/>
          </p:nvPr>
        </p:nvSpPr>
        <p:spPr/>
        <p:txBody>
          <a:bodyPr/>
          <a:lstStyle/>
          <a:p>
            <a:r>
              <a:rPr lang="en-GB" dirty="0"/>
              <a:t>Personal Data breach</a:t>
            </a:r>
          </a:p>
        </p:txBody>
      </p:sp>
      <p:sp>
        <p:nvSpPr>
          <p:cNvPr id="4" name="Content Placeholder 2">
            <a:extLst>
              <a:ext uri="{FF2B5EF4-FFF2-40B4-BE49-F238E27FC236}">
                <a16:creationId xmlns:a16="http://schemas.microsoft.com/office/drawing/2014/main" id="{0CC5D74E-4557-086B-1505-EC67315A5276}"/>
              </a:ext>
            </a:extLst>
          </p:cNvPr>
          <p:cNvSpPr>
            <a:spLocks noGrp="1"/>
          </p:cNvSpPr>
          <p:nvPr>
            <p:ph idx="1"/>
          </p:nvPr>
        </p:nvSpPr>
        <p:spPr>
          <a:xfrm>
            <a:off x="295243" y="2610379"/>
            <a:ext cx="11595100" cy="3651250"/>
          </a:xfrm>
        </p:spPr>
        <p:txBody>
          <a:bodyPr>
            <a:normAutofit/>
          </a:bodyPr>
          <a:lstStyle/>
          <a:p>
            <a:r>
              <a:rPr lang="en-GB" sz="2400" dirty="0"/>
              <a:t>Accidental or unlawful destruction, loss, alteration, unauthorised disclosure of, or access to, personal data.  Accidental and/or deliberate causes</a:t>
            </a:r>
          </a:p>
          <a:p>
            <a:r>
              <a:rPr lang="en-GB" sz="2400" dirty="0"/>
              <a:t>Examples</a:t>
            </a:r>
          </a:p>
          <a:p>
            <a:pPr lvl="1"/>
            <a:r>
              <a:rPr lang="en-GB" dirty="0"/>
              <a:t>access by an unauthorised third party;</a:t>
            </a:r>
          </a:p>
          <a:p>
            <a:pPr lvl="1"/>
            <a:r>
              <a:rPr lang="en-GB" dirty="0"/>
              <a:t>deliberate or accidental action (or inaction) by a controller or processor;</a:t>
            </a:r>
          </a:p>
          <a:p>
            <a:pPr lvl="1"/>
            <a:r>
              <a:rPr lang="en-GB" dirty="0"/>
              <a:t>sending personal data to an incorrect recipient;</a:t>
            </a:r>
          </a:p>
          <a:p>
            <a:pPr lvl="1"/>
            <a:r>
              <a:rPr lang="en-GB" dirty="0"/>
              <a:t>computing devices containing personal data being lost or stolen; </a:t>
            </a:r>
          </a:p>
          <a:p>
            <a:pPr lvl="1"/>
            <a:r>
              <a:rPr lang="en-GB" dirty="0"/>
              <a:t>alteration of personal data without permission; and</a:t>
            </a:r>
          </a:p>
          <a:p>
            <a:pPr lvl="1"/>
            <a:r>
              <a:rPr lang="en-GB" dirty="0"/>
              <a:t>loss of availability of personal data.</a:t>
            </a:r>
          </a:p>
          <a:p>
            <a:endParaRPr lang="en-GB" sz="2400" dirty="0"/>
          </a:p>
        </p:txBody>
      </p:sp>
    </p:spTree>
    <p:extLst>
      <p:ext uri="{BB962C8B-B14F-4D97-AF65-F5344CB8AC3E}">
        <p14:creationId xmlns:p14="http://schemas.microsoft.com/office/powerpoint/2010/main" val="1364539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106B9-7718-D851-9458-7BACA4F83E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4E347F-AF00-1238-ECB4-BA06FF092BD2}"/>
              </a:ext>
            </a:extLst>
          </p:cNvPr>
          <p:cNvSpPr>
            <a:spLocks noGrp="1"/>
          </p:cNvSpPr>
          <p:nvPr>
            <p:ph type="title"/>
          </p:nvPr>
        </p:nvSpPr>
        <p:spPr/>
        <p:txBody>
          <a:bodyPr/>
          <a:lstStyle/>
          <a:p>
            <a:r>
              <a:rPr lang="en-GB" dirty="0"/>
              <a:t>Reporting a personal data breach:</a:t>
            </a:r>
          </a:p>
        </p:txBody>
      </p:sp>
      <p:sp>
        <p:nvSpPr>
          <p:cNvPr id="4" name="Content Placeholder 2">
            <a:extLst>
              <a:ext uri="{FF2B5EF4-FFF2-40B4-BE49-F238E27FC236}">
                <a16:creationId xmlns:a16="http://schemas.microsoft.com/office/drawing/2014/main" id="{41434C3F-F7B5-6D24-258B-90E754162C1B}"/>
              </a:ext>
            </a:extLst>
          </p:cNvPr>
          <p:cNvSpPr>
            <a:spLocks noGrp="1"/>
          </p:cNvSpPr>
          <p:nvPr>
            <p:ph idx="1"/>
          </p:nvPr>
        </p:nvSpPr>
        <p:spPr>
          <a:xfrm>
            <a:off x="970492" y="2652713"/>
            <a:ext cx="11595100" cy="3651250"/>
          </a:xfrm>
        </p:spPr>
        <p:txBody>
          <a:bodyPr>
            <a:normAutofit/>
          </a:bodyPr>
          <a:lstStyle/>
          <a:p>
            <a:r>
              <a:rPr lang="en-GB" sz="2400" dirty="0"/>
              <a:t>Record Breaches</a:t>
            </a:r>
          </a:p>
          <a:p>
            <a:r>
              <a:rPr lang="en-GB" sz="2400" dirty="0"/>
              <a:t>Investigate breach &amp; determine the Impact</a:t>
            </a:r>
          </a:p>
          <a:p>
            <a:pPr lvl="1"/>
            <a:r>
              <a:rPr lang="en-GB" dirty="0"/>
              <a:t>How many</a:t>
            </a:r>
          </a:p>
          <a:p>
            <a:pPr lvl="1"/>
            <a:r>
              <a:rPr lang="en-GB" dirty="0"/>
              <a:t>Impact to the data subject</a:t>
            </a:r>
          </a:p>
          <a:p>
            <a:r>
              <a:rPr lang="en-GB" sz="2400" dirty="0"/>
              <a:t>Mitigate the breach</a:t>
            </a:r>
          </a:p>
          <a:p>
            <a:r>
              <a:rPr lang="en-GB" sz="2400" dirty="0"/>
              <a:t>If  it is a ‘notifiable’ breach report to the ICO within 72 hrs</a:t>
            </a:r>
          </a:p>
          <a:p>
            <a:r>
              <a:rPr lang="en-GB" sz="2400" dirty="0"/>
              <a:t>Inform the data subject if it is likely to impact their rights and freedoms</a:t>
            </a:r>
          </a:p>
          <a:p>
            <a:endParaRPr lang="en-GB" sz="2400" dirty="0"/>
          </a:p>
        </p:txBody>
      </p:sp>
    </p:spTree>
    <p:extLst>
      <p:ext uri="{BB962C8B-B14F-4D97-AF65-F5344CB8AC3E}">
        <p14:creationId xmlns:p14="http://schemas.microsoft.com/office/powerpoint/2010/main" val="3106649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96DA4-CAEA-F5E3-7397-85E383600A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0E5079-B834-4042-87DC-07AE06450872}"/>
              </a:ext>
            </a:extLst>
          </p:cNvPr>
          <p:cNvSpPr>
            <a:spLocks noGrp="1"/>
          </p:cNvSpPr>
          <p:nvPr>
            <p:ph type="title"/>
          </p:nvPr>
        </p:nvSpPr>
        <p:spPr/>
        <p:txBody>
          <a:bodyPr/>
          <a:lstStyle/>
          <a:p>
            <a:r>
              <a:rPr lang="en-GB" dirty="0"/>
              <a:t>Actions – Questions to ask</a:t>
            </a:r>
          </a:p>
        </p:txBody>
      </p:sp>
      <p:sp>
        <p:nvSpPr>
          <p:cNvPr id="3" name="Content Placeholder 2">
            <a:extLst>
              <a:ext uri="{FF2B5EF4-FFF2-40B4-BE49-F238E27FC236}">
                <a16:creationId xmlns:a16="http://schemas.microsoft.com/office/drawing/2014/main" id="{857FB958-C817-AEFD-28B9-FB0EBBD493DB}"/>
              </a:ext>
            </a:extLst>
          </p:cNvPr>
          <p:cNvSpPr>
            <a:spLocks noGrp="1"/>
          </p:cNvSpPr>
          <p:nvPr>
            <p:ph idx="1"/>
          </p:nvPr>
        </p:nvSpPr>
        <p:spPr/>
        <p:txBody>
          <a:bodyPr>
            <a:normAutofit fontScale="92500" lnSpcReduction="10000"/>
          </a:bodyPr>
          <a:lstStyle/>
          <a:p>
            <a:r>
              <a:rPr lang="en-GB" sz="2800" dirty="0"/>
              <a:t>What personal data do you use?</a:t>
            </a:r>
          </a:p>
          <a:p>
            <a:r>
              <a:rPr lang="en-GB" sz="2800" dirty="0"/>
              <a:t>What do you use if for?</a:t>
            </a:r>
          </a:p>
          <a:p>
            <a:r>
              <a:rPr lang="en-GB" sz="2800" dirty="0"/>
              <a:t>What is your justification to process it lawfully? </a:t>
            </a:r>
          </a:p>
          <a:p>
            <a:r>
              <a:rPr lang="en-GB" sz="2800" dirty="0"/>
              <a:t>Where is it stored?</a:t>
            </a:r>
          </a:p>
          <a:p>
            <a:r>
              <a:rPr lang="en-GB" sz="2800" dirty="0"/>
              <a:t>How long do you keep it?</a:t>
            </a:r>
          </a:p>
          <a:p>
            <a:r>
              <a:rPr lang="en-GB" sz="2800" dirty="0"/>
              <a:t>Can you comply with the Rights of the Data subject?</a:t>
            </a:r>
          </a:p>
          <a:p>
            <a:r>
              <a:rPr lang="en-GB" sz="2800" dirty="0"/>
              <a:t>How do you protect it?</a:t>
            </a:r>
          </a:p>
          <a:p>
            <a:r>
              <a:rPr lang="en-GB" sz="2800" b="1" dirty="0"/>
              <a:t>What are the potential issues in your organisation?</a:t>
            </a:r>
          </a:p>
          <a:p>
            <a:endParaRPr lang="en-GB" sz="2800" dirty="0"/>
          </a:p>
          <a:p>
            <a:endParaRPr lang="en-GB" dirty="0"/>
          </a:p>
        </p:txBody>
      </p:sp>
    </p:spTree>
    <p:extLst>
      <p:ext uri="{BB962C8B-B14F-4D97-AF65-F5344CB8AC3E}">
        <p14:creationId xmlns:p14="http://schemas.microsoft.com/office/powerpoint/2010/main" val="1459309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56E2FA-3CFD-4917-F8FA-BAEA5E1E94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759914-6E67-84EC-C21E-F79CBE4435A4}"/>
              </a:ext>
            </a:extLst>
          </p:cNvPr>
          <p:cNvSpPr>
            <a:spLocks noGrp="1"/>
          </p:cNvSpPr>
          <p:nvPr>
            <p:ph type="title"/>
          </p:nvPr>
        </p:nvSpPr>
        <p:spPr/>
        <p:txBody>
          <a:bodyPr/>
          <a:lstStyle/>
          <a:p>
            <a:r>
              <a:rPr lang="en-GB" dirty="0"/>
              <a:t>Intellectual Property (IP)</a:t>
            </a:r>
          </a:p>
        </p:txBody>
      </p:sp>
      <p:sp>
        <p:nvSpPr>
          <p:cNvPr id="4" name="Content Placeholder 4">
            <a:extLst>
              <a:ext uri="{FF2B5EF4-FFF2-40B4-BE49-F238E27FC236}">
                <a16:creationId xmlns:a16="http://schemas.microsoft.com/office/drawing/2014/main" id="{A555DBCD-0383-401E-21A2-1623D5FBE3A1}"/>
              </a:ext>
            </a:extLst>
          </p:cNvPr>
          <p:cNvSpPr>
            <a:spLocks noGrp="1"/>
          </p:cNvSpPr>
          <p:nvPr>
            <p:ph idx="1"/>
          </p:nvPr>
        </p:nvSpPr>
        <p:spPr>
          <a:xfrm>
            <a:off x="301625" y="2881313"/>
            <a:ext cx="11595100" cy="3651250"/>
          </a:xfrm>
        </p:spPr>
        <p:txBody>
          <a:bodyPr/>
          <a:lstStyle/>
          <a:p>
            <a:r>
              <a:rPr lang="en-GB" sz="2000" dirty="0">
                <a:solidFill>
                  <a:srgbClr val="393939"/>
                </a:solidFill>
              </a:rPr>
              <a:t>Intellectual property (IP) refers to creations of the mind, such as inventions; literary and artistic works; designs; and symbols, names and images used in commerce.</a:t>
            </a:r>
          </a:p>
          <a:p>
            <a:endParaRPr lang="en-GB" sz="2000" dirty="0">
              <a:solidFill>
                <a:srgbClr val="393939"/>
              </a:solidFill>
            </a:endParaRPr>
          </a:p>
          <a:p>
            <a:r>
              <a:rPr lang="en-GB" sz="2000" dirty="0">
                <a:solidFill>
                  <a:srgbClr val="393939"/>
                </a:solidFill>
              </a:rPr>
              <a:t>IP is protected in law by, which enable people to earn recognition or financial benefit from what they invent or create. By striking the right balance between the interests of innovators and the wider public interest, the IP system aims to foster an environment in which creativity and innovation can flourish.</a:t>
            </a:r>
          </a:p>
          <a:p>
            <a:endParaRPr lang="en-GB" sz="2000" dirty="0">
              <a:solidFill>
                <a:srgbClr val="393939"/>
              </a:solidFill>
            </a:endParaRPr>
          </a:p>
          <a:p>
            <a:endParaRPr lang="en-GB" sz="2000" dirty="0">
              <a:solidFill>
                <a:srgbClr val="393939"/>
              </a:solidFill>
            </a:endParaRPr>
          </a:p>
          <a:p>
            <a:pPr marL="0" indent="0" algn="r">
              <a:buNone/>
            </a:pPr>
            <a:r>
              <a:rPr lang="en-GB" sz="2000" dirty="0">
                <a:solidFill>
                  <a:srgbClr val="393939"/>
                </a:solidFill>
              </a:rPr>
              <a:t>(WIPO, 2024)</a:t>
            </a:r>
            <a:endParaRPr lang="en-GB" sz="2000" dirty="0"/>
          </a:p>
        </p:txBody>
      </p:sp>
    </p:spTree>
    <p:extLst>
      <p:ext uri="{BB962C8B-B14F-4D97-AF65-F5344CB8AC3E}">
        <p14:creationId xmlns:p14="http://schemas.microsoft.com/office/powerpoint/2010/main" val="2055402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8DB84-22C4-2FF7-C6B2-5EB3880477B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A861913-C854-7301-E63E-26BB910AF5D6}"/>
              </a:ext>
            </a:extLst>
          </p:cNvPr>
          <p:cNvSpPr>
            <a:spLocks noGrp="1"/>
          </p:cNvSpPr>
          <p:nvPr>
            <p:ph type="title"/>
          </p:nvPr>
        </p:nvSpPr>
        <p:spPr/>
        <p:txBody>
          <a:bodyPr/>
          <a:lstStyle/>
          <a:p>
            <a:r>
              <a:rPr lang="en-GB" dirty="0"/>
              <a:t>Types of IP</a:t>
            </a:r>
          </a:p>
        </p:txBody>
      </p:sp>
      <p:sp>
        <p:nvSpPr>
          <p:cNvPr id="8" name="TextBox 7">
            <a:extLst>
              <a:ext uri="{FF2B5EF4-FFF2-40B4-BE49-F238E27FC236}">
                <a16:creationId xmlns:a16="http://schemas.microsoft.com/office/drawing/2014/main" id="{7566FE0F-FEEF-478B-6947-1EAC9ED7E38E}"/>
              </a:ext>
            </a:extLst>
          </p:cNvPr>
          <p:cNvSpPr txBox="1"/>
          <p:nvPr/>
        </p:nvSpPr>
        <p:spPr>
          <a:xfrm>
            <a:off x="8341767" y="5047488"/>
            <a:ext cx="2048256" cy="369332"/>
          </a:xfrm>
          <a:prstGeom prst="rect">
            <a:avLst/>
          </a:prstGeom>
          <a:noFill/>
        </p:spPr>
        <p:txBody>
          <a:bodyPr wrap="square" rtlCol="0">
            <a:spAutoFit/>
          </a:bodyPr>
          <a:lstStyle/>
          <a:p>
            <a:r>
              <a:rPr lang="en-GB" dirty="0"/>
              <a:t>(WIPO, 2024)</a:t>
            </a:r>
          </a:p>
        </p:txBody>
      </p:sp>
      <p:sp>
        <p:nvSpPr>
          <p:cNvPr id="3" name="Content Placeholder 2">
            <a:extLst>
              <a:ext uri="{FF2B5EF4-FFF2-40B4-BE49-F238E27FC236}">
                <a16:creationId xmlns:a16="http://schemas.microsoft.com/office/drawing/2014/main" id="{54BD5FDD-40D6-1195-8130-D1A085B069B7}"/>
              </a:ext>
            </a:extLst>
          </p:cNvPr>
          <p:cNvSpPr>
            <a:spLocks noGrp="1"/>
          </p:cNvSpPr>
          <p:nvPr>
            <p:ph idx="1"/>
          </p:nvPr>
        </p:nvSpPr>
        <p:spPr/>
        <p:txBody>
          <a:bodyPr/>
          <a:lstStyle/>
          <a:p>
            <a:pPr>
              <a:lnSpc>
                <a:spcPct val="150000"/>
              </a:lnSpc>
            </a:pPr>
            <a:r>
              <a:rPr lang="en-GB" sz="2000" dirty="0"/>
              <a:t>Patent</a:t>
            </a:r>
          </a:p>
          <a:p>
            <a:pPr>
              <a:lnSpc>
                <a:spcPct val="150000"/>
              </a:lnSpc>
            </a:pPr>
            <a:r>
              <a:rPr lang="en-GB" sz="2000" dirty="0"/>
              <a:t>Copyright</a:t>
            </a:r>
          </a:p>
          <a:p>
            <a:pPr>
              <a:lnSpc>
                <a:spcPct val="150000"/>
              </a:lnSpc>
            </a:pPr>
            <a:r>
              <a:rPr lang="en-GB" sz="2000" dirty="0"/>
              <a:t>Trademark</a:t>
            </a:r>
          </a:p>
          <a:p>
            <a:pPr>
              <a:lnSpc>
                <a:spcPct val="150000"/>
              </a:lnSpc>
            </a:pPr>
            <a:r>
              <a:rPr lang="en-GB" sz="2000" dirty="0"/>
              <a:t>Industrial Design</a:t>
            </a:r>
          </a:p>
          <a:p>
            <a:pPr>
              <a:lnSpc>
                <a:spcPct val="150000"/>
              </a:lnSpc>
            </a:pPr>
            <a:r>
              <a:rPr lang="en-GB" sz="2000" dirty="0"/>
              <a:t>Geographical Indications</a:t>
            </a:r>
          </a:p>
          <a:p>
            <a:pPr>
              <a:lnSpc>
                <a:spcPct val="150000"/>
              </a:lnSpc>
            </a:pPr>
            <a:r>
              <a:rPr lang="en-GB" sz="2000" dirty="0"/>
              <a:t>Trade Secrets</a:t>
            </a:r>
          </a:p>
        </p:txBody>
      </p:sp>
    </p:spTree>
    <p:extLst>
      <p:ext uri="{BB962C8B-B14F-4D97-AF65-F5344CB8AC3E}">
        <p14:creationId xmlns:p14="http://schemas.microsoft.com/office/powerpoint/2010/main" val="15689504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8D92D1-D96F-02ED-F766-A31DBAAF5E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FB5C2A-5199-F66F-96BE-6BB013E55886}"/>
              </a:ext>
            </a:extLst>
          </p:cNvPr>
          <p:cNvSpPr>
            <a:spLocks noGrp="1"/>
          </p:cNvSpPr>
          <p:nvPr>
            <p:ph type="title"/>
          </p:nvPr>
        </p:nvSpPr>
        <p:spPr/>
        <p:txBody>
          <a:bodyPr/>
          <a:lstStyle/>
          <a:p>
            <a:r>
              <a:rPr lang="en-GB" dirty="0"/>
              <a:t>Knowledge Assets</a:t>
            </a:r>
          </a:p>
        </p:txBody>
      </p:sp>
      <p:sp>
        <p:nvSpPr>
          <p:cNvPr id="4" name="Content Placeholder 4">
            <a:extLst>
              <a:ext uri="{FF2B5EF4-FFF2-40B4-BE49-F238E27FC236}">
                <a16:creationId xmlns:a16="http://schemas.microsoft.com/office/drawing/2014/main" id="{905DDE2F-CAE1-D066-3456-75CF5A18B106}"/>
              </a:ext>
            </a:extLst>
          </p:cNvPr>
          <p:cNvSpPr>
            <a:spLocks noGrp="1"/>
          </p:cNvSpPr>
          <p:nvPr>
            <p:ph idx="1"/>
          </p:nvPr>
        </p:nvSpPr>
        <p:spPr>
          <a:xfrm>
            <a:off x="377825" y="2593446"/>
            <a:ext cx="11595100" cy="3651250"/>
          </a:xfrm>
        </p:spPr>
        <p:txBody>
          <a:bodyPr/>
          <a:lstStyle/>
          <a:p>
            <a:pPr algn="l">
              <a:spcBef>
                <a:spcPts val="750"/>
              </a:spcBef>
              <a:spcAft>
                <a:spcPts val="750"/>
              </a:spcAft>
              <a:buFont typeface="Arial" panose="020B0604020202020204" pitchFamily="34" charset="0"/>
              <a:buChar char="•"/>
            </a:pPr>
            <a:r>
              <a:rPr lang="en-GB" b="1" i="0" dirty="0">
                <a:solidFill>
                  <a:schemeClr val="tx2"/>
                </a:solidFill>
                <a:effectLst/>
                <a:latin typeface="Segoe UI" panose="020B0502040204020203" pitchFamily="34" charset="0"/>
              </a:rPr>
              <a:t>Description:</a:t>
            </a:r>
            <a:r>
              <a:rPr lang="en-GB" b="0" i="0" dirty="0">
                <a:solidFill>
                  <a:schemeClr val="tx2"/>
                </a:solidFill>
                <a:effectLst/>
                <a:latin typeface="Segoe UI" panose="020B0502040204020203" pitchFamily="34" charset="0"/>
              </a:rPr>
              <a:t> Knowledge assets are the valuable information, skills, and expertise that an organization possesses, which can be leveraged to achieve its goals.</a:t>
            </a:r>
          </a:p>
          <a:p>
            <a:pPr algn="l">
              <a:spcBef>
                <a:spcPts val="750"/>
              </a:spcBef>
              <a:spcAft>
                <a:spcPts val="750"/>
              </a:spcAft>
              <a:buFont typeface="Arial" panose="020B0604020202020204" pitchFamily="34" charset="0"/>
              <a:buChar char="•"/>
            </a:pPr>
            <a:r>
              <a:rPr lang="en-GB" b="1" i="0" dirty="0">
                <a:solidFill>
                  <a:schemeClr val="tx2"/>
                </a:solidFill>
                <a:effectLst/>
                <a:latin typeface="Segoe UI" panose="020B0502040204020203" pitchFamily="34" charset="0"/>
              </a:rPr>
              <a:t>Types of Knowledge Assets:</a:t>
            </a:r>
            <a:endParaRPr lang="en-GB" b="0" i="0" dirty="0">
              <a:solidFill>
                <a:schemeClr val="tx2"/>
              </a:solidFill>
              <a:effectLst/>
              <a:latin typeface="Segoe UI" panose="020B0502040204020203" pitchFamily="34" charset="0"/>
            </a:endParaRPr>
          </a:p>
          <a:p>
            <a:pPr marL="742950" lvl="1" indent="-285750" algn="l">
              <a:spcBef>
                <a:spcPts val="750"/>
              </a:spcBef>
              <a:spcAft>
                <a:spcPts val="750"/>
              </a:spcAft>
              <a:buFont typeface="Arial" panose="020B0604020202020204" pitchFamily="34" charset="0"/>
              <a:buChar char="•"/>
            </a:pPr>
            <a:r>
              <a:rPr lang="en-GB" b="1" i="0" dirty="0">
                <a:solidFill>
                  <a:schemeClr val="tx2"/>
                </a:solidFill>
                <a:effectLst/>
                <a:latin typeface="Segoe UI" panose="020B0502040204020203" pitchFamily="34" charset="0"/>
              </a:rPr>
              <a:t>Explicit Knowledge:</a:t>
            </a:r>
            <a:r>
              <a:rPr lang="en-GB" b="0" i="0" dirty="0">
                <a:solidFill>
                  <a:schemeClr val="tx2"/>
                </a:solidFill>
                <a:effectLst/>
                <a:latin typeface="Segoe UI" panose="020B0502040204020203" pitchFamily="34" charset="0"/>
              </a:rPr>
              <a:t> Documented information such as manuals, databases, and procedures.</a:t>
            </a:r>
          </a:p>
          <a:p>
            <a:pPr marL="742950" lvl="1" indent="-285750" algn="l">
              <a:spcBef>
                <a:spcPts val="750"/>
              </a:spcBef>
              <a:spcAft>
                <a:spcPts val="750"/>
              </a:spcAft>
              <a:buFont typeface="Arial" panose="020B0604020202020204" pitchFamily="34" charset="0"/>
              <a:buChar char="•"/>
            </a:pPr>
            <a:r>
              <a:rPr lang="en-GB" b="1" i="0" dirty="0">
                <a:solidFill>
                  <a:schemeClr val="tx2"/>
                </a:solidFill>
                <a:effectLst/>
                <a:latin typeface="Segoe UI" panose="020B0502040204020203" pitchFamily="34" charset="0"/>
              </a:rPr>
              <a:t>Tacit Knowledge:</a:t>
            </a:r>
            <a:r>
              <a:rPr lang="en-GB" b="0" i="0" dirty="0">
                <a:solidFill>
                  <a:schemeClr val="tx2"/>
                </a:solidFill>
                <a:effectLst/>
                <a:latin typeface="Segoe UI" panose="020B0502040204020203" pitchFamily="34" charset="0"/>
              </a:rPr>
              <a:t> Personal know-how, experiences, and insights that are often difficult to articulate.</a:t>
            </a:r>
          </a:p>
        </p:txBody>
      </p:sp>
    </p:spTree>
    <p:extLst>
      <p:ext uri="{BB962C8B-B14F-4D97-AF65-F5344CB8AC3E}">
        <p14:creationId xmlns:p14="http://schemas.microsoft.com/office/powerpoint/2010/main" val="23046819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FB7B2-80CB-1673-635B-0856A841F268}"/>
              </a:ext>
            </a:extLst>
          </p:cNvPr>
          <p:cNvSpPr>
            <a:spLocks noGrp="1"/>
          </p:cNvSpPr>
          <p:nvPr>
            <p:ph type="title"/>
          </p:nvPr>
        </p:nvSpPr>
        <p:spPr/>
        <p:txBody>
          <a:bodyPr/>
          <a:lstStyle/>
          <a:p>
            <a:r>
              <a:rPr lang="en-GB" dirty="0"/>
              <a:t>Why are knowledge assets important?</a:t>
            </a:r>
          </a:p>
        </p:txBody>
      </p:sp>
      <p:sp>
        <p:nvSpPr>
          <p:cNvPr id="3" name="Content Placeholder 2">
            <a:extLst>
              <a:ext uri="{FF2B5EF4-FFF2-40B4-BE49-F238E27FC236}">
                <a16:creationId xmlns:a16="http://schemas.microsoft.com/office/drawing/2014/main" id="{F1B34EBB-357C-EEF3-AC6C-ABAE54C9C7F9}"/>
              </a:ext>
            </a:extLst>
          </p:cNvPr>
          <p:cNvSpPr>
            <a:spLocks noGrp="1"/>
          </p:cNvSpPr>
          <p:nvPr>
            <p:ph idx="1"/>
          </p:nvPr>
        </p:nvSpPr>
        <p:spPr/>
        <p:txBody>
          <a:bodyPr/>
          <a:lstStyle/>
          <a:p>
            <a:pPr algn="l">
              <a:spcBef>
                <a:spcPts val="750"/>
              </a:spcBef>
              <a:spcAft>
                <a:spcPts val="750"/>
              </a:spcAft>
              <a:buFont typeface="Arial" panose="020B0604020202020204" pitchFamily="34" charset="0"/>
              <a:buChar char="•"/>
            </a:pPr>
            <a:r>
              <a:rPr lang="en-GB" b="1" i="0" dirty="0">
                <a:solidFill>
                  <a:schemeClr val="tx2"/>
                </a:solidFill>
                <a:effectLst/>
                <a:latin typeface="Segoe UI" panose="020B0502040204020203" pitchFamily="34" charset="0"/>
              </a:rPr>
              <a:t>Competitive Advantage:</a:t>
            </a:r>
            <a:r>
              <a:rPr lang="en-GB" b="0" i="0" dirty="0">
                <a:solidFill>
                  <a:schemeClr val="tx2"/>
                </a:solidFill>
                <a:effectLst/>
                <a:latin typeface="Segoe UI" panose="020B0502040204020203" pitchFamily="34" charset="0"/>
              </a:rPr>
              <a:t> Knowledge assets can differentiate an organization from its competitors.</a:t>
            </a:r>
          </a:p>
          <a:p>
            <a:pPr algn="l">
              <a:spcBef>
                <a:spcPts val="750"/>
              </a:spcBef>
              <a:spcAft>
                <a:spcPts val="750"/>
              </a:spcAft>
              <a:buFont typeface="Arial" panose="020B0604020202020204" pitchFamily="34" charset="0"/>
              <a:buChar char="•"/>
            </a:pPr>
            <a:r>
              <a:rPr lang="en-GB" b="1" i="0" dirty="0">
                <a:solidFill>
                  <a:schemeClr val="tx2"/>
                </a:solidFill>
                <a:effectLst/>
                <a:latin typeface="Segoe UI" panose="020B0502040204020203" pitchFamily="34" charset="0"/>
              </a:rPr>
              <a:t>Innovation:</a:t>
            </a:r>
            <a:r>
              <a:rPr lang="en-GB" b="0" i="0" dirty="0">
                <a:solidFill>
                  <a:schemeClr val="tx2"/>
                </a:solidFill>
                <a:effectLst/>
                <a:latin typeface="Segoe UI" panose="020B0502040204020203" pitchFamily="34" charset="0"/>
              </a:rPr>
              <a:t> Leveraging knowledge assets can lead to new ideas and innovations.</a:t>
            </a:r>
          </a:p>
          <a:p>
            <a:pPr algn="l">
              <a:spcBef>
                <a:spcPts val="750"/>
              </a:spcBef>
              <a:spcAft>
                <a:spcPts val="750"/>
              </a:spcAft>
              <a:buFont typeface="Arial" panose="020B0604020202020204" pitchFamily="34" charset="0"/>
              <a:buChar char="•"/>
            </a:pPr>
            <a:r>
              <a:rPr lang="en-GB" b="1" i="0" dirty="0">
                <a:solidFill>
                  <a:schemeClr val="tx2"/>
                </a:solidFill>
                <a:effectLst/>
                <a:latin typeface="Segoe UI" panose="020B0502040204020203" pitchFamily="34" charset="0"/>
              </a:rPr>
              <a:t>Efficiency:</a:t>
            </a:r>
            <a:r>
              <a:rPr lang="en-GB" b="0" i="0" dirty="0">
                <a:solidFill>
                  <a:schemeClr val="tx2"/>
                </a:solidFill>
                <a:effectLst/>
                <a:latin typeface="Segoe UI" panose="020B0502040204020203" pitchFamily="34" charset="0"/>
              </a:rPr>
              <a:t> Effective use of knowledge assets can improve processes and decision-making.</a:t>
            </a:r>
          </a:p>
          <a:p>
            <a:endParaRPr lang="en-GB" dirty="0"/>
          </a:p>
        </p:txBody>
      </p:sp>
    </p:spTree>
    <p:extLst>
      <p:ext uri="{BB962C8B-B14F-4D97-AF65-F5344CB8AC3E}">
        <p14:creationId xmlns:p14="http://schemas.microsoft.com/office/powerpoint/2010/main" val="477002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C6A14-273B-E5AD-C220-5613AEAA69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0569FF-F247-BA1E-5051-71A88792D10A}"/>
              </a:ext>
            </a:extLst>
          </p:cNvPr>
          <p:cNvSpPr>
            <a:spLocks noGrp="1"/>
          </p:cNvSpPr>
          <p:nvPr>
            <p:ph idx="1"/>
          </p:nvPr>
        </p:nvSpPr>
        <p:spPr/>
        <p:txBody>
          <a:bodyPr/>
          <a:lstStyle/>
          <a:p>
            <a:pPr marL="0" indent="0">
              <a:buNone/>
            </a:pPr>
            <a:r>
              <a:rPr lang="en-GB" dirty="0"/>
              <a:t>Can you create a list of knowledge assets within your workplace?</a:t>
            </a:r>
          </a:p>
          <a:p>
            <a:pPr marL="0" indent="0">
              <a:buNone/>
            </a:pPr>
            <a:endParaRPr lang="en-GB" dirty="0"/>
          </a:p>
          <a:p>
            <a:pPr marL="0" indent="0">
              <a:buNone/>
            </a:pPr>
            <a:r>
              <a:rPr lang="en-GB" dirty="0"/>
              <a:t>What strategies can we create to capture, store, and share knowledge, and what challenges are there for managing assets?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833567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94B5C-06DE-A2D0-4797-F38C779F92E0}"/>
              </a:ext>
            </a:extLst>
          </p:cNvPr>
          <p:cNvSpPr>
            <a:spLocks noGrp="1"/>
          </p:cNvSpPr>
          <p:nvPr>
            <p:ph type="title"/>
          </p:nvPr>
        </p:nvSpPr>
        <p:spPr/>
        <p:txBody>
          <a:bodyPr/>
          <a:lstStyle/>
          <a:p>
            <a:r>
              <a:rPr lang="en-GB" dirty="0"/>
              <a:t>Best Practice for managing assets</a:t>
            </a:r>
          </a:p>
        </p:txBody>
      </p:sp>
      <p:sp>
        <p:nvSpPr>
          <p:cNvPr id="3" name="Content Placeholder 2">
            <a:extLst>
              <a:ext uri="{FF2B5EF4-FFF2-40B4-BE49-F238E27FC236}">
                <a16:creationId xmlns:a16="http://schemas.microsoft.com/office/drawing/2014/main" id="{F658BC04-208D-B9F0-48AD-33806481F62C}"/>
              </a:ext>
            </a:extLst>
          </p:cNvPr>
          <p:cNvSpPr>
            <a:spLocks noGrp="1"/>
          </p:cNvSpPr>
          <p:nvPr>
            <p:ph idx="1"/>
          </p:nvPr>
        </p:nvSpPr>
        <p:spPr>
          <a:xfrm>
            <a:off x="770468" y="2746489"/>
            <a:ext cx="11119875" cy="3651349"/>
          </a:xfrm>
        </p:spPr>
        <p:txBody>
          <a:bodyPr/>
          <a:lstStyle/>
          <a:p>
            <a:pPr algn="l">
              <a:spcBef>
                <a:spcPts val="750"/>
              </a:spcBef>
              <a:spcAft>
                <a:spcPts val="750"/>
              </a:spcAft>
              <a:buFont typeface="Arial" panose="020B0604020202020204" pitchFamily="34" charset="0"/>
              <a:buChar char="•"/>
            </a:pPr>
            <a:r>
              <a:rPr lang="en-GB" b="1" i="0" dirty="0">
                <a:solidFill>
                  <a:schemeClr val="tx2"/>
                </a:solidFill>
                <a:effectLst/>
                <a:latin typeface="Segoe UI" panose="020B0502040204020203" pitchFamily="34" charset="0"/>
              </a:rPr>
              <a:t>Create a Knowledge-Friendly Culture:</a:t>
            </a:r>
            <a:r>
              <a:rPr lang="en-GB" b="0" i="0" dirty="0">
                <a:solidFill>
                  <a:schemeClr val="tx2"/>
                </a:solidFill>
                <a:effectLst/>
                <a:latin typeface="Segoe UI" panose="020B0502040204020203" pitchFamily="34" charset="0"/>
              </a:rPr>
              <a:t> Encourage open communication and collaboration.</a:t>
            </a:r>
          </a:p>
          <a:p>
            <a:pPr algn="l">
              <a:spcBef>
                <a:spcPts val="750"/>
              </a:spcBef>
              <a:spcAft>
                <a:spcPts val="750"/>
              </a:spcAft>
              <a:buFont typeface="Arial" panose="020B0604020202020204" pitchFamily="34" charset="0"/>
              <a:buChar char="•"/>
            </a:pPr>
            <a:r>
              <a:rPr lang="en-GB" b="1" i="0" dirty="0">
                <a:solidFill>
                  <a:schemeClr val="tx2"/>
                </a:solidFill>
                <a:effectLst/>
                <a:latin typeface="Segoe UI" panose="020B0502040204020203" pitchFamily="34" charset="0"/>
              </a:rPr>
              <a:t>Implement Technology Solutions:</a:t>
            </a:r>
            <a:r>
              <a:rPr lang="en-GB" b="0" i="0" dirty="0">
                <a:solidFill>
                  <a:schemeClr val="tx2"/>
                </a:solidFill>
                <a:effectLst/>
                <a:latin typeface="Segoe UI" panose="020B0502040204020203" pitchFamily="34" charset="0"/>
              </a:rPr>
              <a:t> Use tools that support knowledge capture, storage, and sharing.</a:t>
            </a:r>
          </a:p>
          <a:p>
            <a:pPr algn="l">
              <a:spcBef>
                <a:spcPts val="750"/>
              </a:spcBef>
              <a:spcAft>
                <a:spcPts val="750"/>
              </a:spcAft>
              <a:buFont typeface="Arial" panose="020B0604020202020204" pitchFamily="34" charset="0"/>
              <a:buChar char="•"/>
            </a:pPr>
            <a:r>
              <a:rPr lang="en-GB" b="1" i="0" dirty="0">
                <a:solidFill>
                  <a:schemeClr val="tx2"/>
                </a:solidFill>
                <a:effectLst/>
                <a:latin typeface="Segoe UI" panose="020B0502040204020203" pitchFamily="34" charset="0"/>
              </a:rPr>
              <a:t>Recognize and Reward Knowledge Sharing:</a:t>
            </a:r>
            <a:r>
              <a:rPr lang="en-GB" b="0" i="0" dirty="0">
                <a:solidFill>
                  <a:schemeClr val="tx2"/>
                </a:solidFill>
                <a:effectLst/>
                <a:latin typeface="Segoe UI" panose="020B0502040204020203" pitchFamily="34" charset="0"/>
              </a:rPr>
              <a:t> Incentivize employees to share their knowledge.</a:t>
            </a:r>
          </a:p>
          <a:p>
            <a:endParaRPr lang="en-GB" dirty="0"/>
          </a:p>
        </p:txBody>
      </p:sp>
    </p:spTree>
    <p:extLst>
      <p:ext uri="{BB962C8B-B14F-4D97-AF65-F5344CB8AC3E}">
        <p14:creationId xmlns:p14="http://schemas.microsoft.com/office/powerpoint/2010/main" val="32211779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89176-EA3C-9823-1773-3AFD1EAD9FEE}"/>
              </a:ext>
            </a:extLst>
          </p:cNvPr>
          <p:cNvSpPr>
            <a:spLocks noGrp="1"/>
          </p:cNvSpPr>
          <p:nvPr>
            <p:ph type="title"/>
          </p:nvPr>
        </p:nvSpPr>
        <p:spPr/>
        <p:txBody>
          <a:bodyPr/>
          <a:lstStyle/>
          <a:p>
            <a:r>
              <a:rPr lang="en-GB" dirty="0"/>
              <a:t>How do the themes of GDPR, IP, and Knowledge assets connect?</a:t>
            </a:r>
          </a:p>
        </p:txBody>
      </p:sp>
      <p:sp>
        <p:nvSpPr>
          <p:cNvPr id="3" name="Content Placeholder 2">
            <a:extLst>
              <a:ext uri="{FF2B5EF4-FFF2-40B4-BE49-F238E27FC236}">
                <a16:creationId xmlns:a16="http://schemas.microsoft.com/office/drawing/2014/main" id="{A297D032-818A-DA05-1E01-F0DD52C630E2}"/>
              </a:ext>
            </a:extLst>
          </p:cNvPr>
          <p:cNvSpPr>
            <a:spLocks noGrp="1"/>
          </p:cNvSpPr>
          <p:nvPr>
            <p:ph idx="1"/>
          </p:nvPr>
        </p:nvSpPr>
        <p:spPr/>
        <p:txBody>
          <a:bodyPr/>
          <a:lstStyle/>
          <a:p>
            <a:r>
              <a:rPr lang="en-GB" b="0" i="0" dirty="0">
                <a:solidFill>
                  <a:schemeClr val="tx2"/>
                </a:solidFill>
                <a:effectLst/>
                <a:latin typeface="Segoe UI" panose="020B0502040204020203" pitchFamily="34" charset="0"/>
              </a:rPr>
              <a:t>GDPR ensures the lawful processing and protection of personal data within knowledge assets, while Intellectual Property (IP) laws safeguard and monetize the proprietary information and innovations contained within these assets</a:t>
            </a:r>
            <a:endParaRPr lang="en-GB" dirty="0">
              <a:solidFill>
                <a:schemeClr val="tx2"/>
              </a:solidFill>
            </a:endParaRPr>
          </a:p>
        </p:txBody>
      </p:sp>
    </p:spTree>
    <p:extLst>
      <p:ext uri="{BB962C8B-B14F-4D97-AF65-F5344CB8AC3E}">
        <p14:creationId xmlns:p14="http://schemas.microsoft.com/office/powerpoint/2010/main" val="1350201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F3390-ED4E-80B3-2658-027D36B1257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92C7EAF-21BF-4E18-5FEE-6D4EA9355EDC}"/>
              </a:ext>
            </a:extLst>
          </p:cNvPr>
          <p:cNvSpPr>
            <a:spLocks noGrp="1"/>
          </p:cNvSpPr>
          <p:nvPr>
            <p:ph idx="1"/>
          </p:nvPr>
        </p:nvSpPr>
        <p:spPr/>
        <p:txBody>
          <a:bodyPr/>
          <a:lstStyle/>
          <a:p>
            <a:r>
              <a:rPr lang="en-GB" dirty="0"/>
              <a:t>GDPR</a:t>
            </a:r>
          </a:p>
          <a:p>
            <a:r>
              <a:rPr lang="en-GB" dirty="0"/>
              <a:t>Intellectual Property</a:t>
            </a:r>
          </a:p>
          <a:p>
            <a:r>
              <a:rPr lang="en-GB"/>
              <a:t>Knowledge assets</a:t>
            </a:r>
          </a:p>
        </p:txBody>
      </p:sp>
    </p:spTree>
    <p:extLst>
      <p:ext uri="{BB962C8B-B14F-4D97-AF65-F5344CB8AC3E}">
        <p14:creationId xmlns:p14="http://schemas.microsoft.com/office/powerpoint/2010/main" val="888744109"/>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2729</Words>
  <Application>Microsoft Office PowerPoint</Application>
  <PresentationFormat>Widescreen</PresentationFormat>
  <Paragraphs>216</Paragraphs>
  <Slides>27</Slides>
  <Notes>8</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27</vt:i4>
      </vt:variant>
    </vt:vector>
  </HeadingPairs>
  <TitlesOfParts>
    <vt:vector size="35" baseType="lpstr">
      <vt:lpstr>Noto Sans Display</vt:lpstr>
      <vt:lpstr>Aptos</vt:lpstr>
      <vt:lpstr>Arial</vt:lpstr>
      <vt:lpstr>Calibri</vt:lpstr>
      <vt:lpstr>Calibri Light</vt:lpstr>
      <vt:lpstr>Segoe UI</vt:lpstr>
      <vt:lpstr>UWTSD Text 2</vt:lpstr>
      <vt:lpstr>3_Title Slide 1</vt:lpstr>
      <vt:lpstr>   BMSK5013 Knowledge &amp; information Management  Session: 6  </vt:lpstr>
      <vt:lpstr>Agenda:</vt:lpstr>
      <vt:lpstr>What is Data?</vt:lpstr>
      <vt:lpstr>Why does data need protecting?</vt:lpstr>
      <vt:lpstr>PowerPoint Presentation</vt:lpstr>
      <vt:lpstr>PowerPoint Presentation</vt:lpstr>
      <vt:lpstr>PowerPoint Presentation</vt:lpstr>
      <vt:lpstr>GDPR</vt:lpstr>
      <vt:lpstr>3 key domains of GDPR</vt:lpstr>
      <vt:lpstr>GDPR Principles – Article 5</vt:lpstr>
      <vt:lpstr>Lawfulness of processing – Article 6</vt:lpstr>
      <vt:lpstr>PowerPoint Presentation</vt:lpstr>
      <vt:lpstr>PowerPoint Presentation</vt:lpstr>
      <vt:lpstr>Rights of Data Subjects:</vt:lpstr>
      <vt:lpstr>Right to be informed</vt:lpstr>
      <vt:lpstr>Receipt of Requests</vt:lpstr>
      <vt:lpstr>Personal Data breach</vt:lpstr>
      <vt:lpstr>Reporting a personal data breach:</vt:lpstr>
      <vt:lpstr>Actions – Questions to ask</vt:lpstr>
      <vt:lpstr>Intellectual Property (IP)</vt:lpstr>
      <vt:lpstr>Types of IP</vt:lpstr>
      <vt:lpstr>Knowledge Assets</vt:lpstr>
      <vt:lpstr>Why are knowledge assets important?</vt:lpstr>
      <vt:lpstr>PowerPoint Presentation</vt:lpstr>
      <vt:lpstr>Best Practice for managing assets</vt:lpstr>
      <vt:lpstr>How do the themes of GDPR, IP, and Knowledge assets connect?</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208</cp:revision>
  <dcterms:created xsi:type="dcterms:W3CDTF">2024-11-04T09:28:33Z</dcterms:created>
  <dcterms:modified xsi:type="dcterms:W3CDTF">2025-02-24T12:10:42Z</dcterms:modified>
</cp:coreProperties>
</file>