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2" r:id="rId3"/>
    <p:sldId id="270" r:id="rId4"/>
    <p:sldId id="260" r:id="rId5"/>
    <p:sldId id="264" r:id="rId6"/>
    <p:sldId id="263" r:id="rId7"/>
    <p:sldId id="265" r:id="rId8"/>
    <p:sldId id="266" r:id="rId9"/>
    <p:sldId id="267" r:id="rId10"/>
    <p:sldId id="268" r:id="rId11"/>
    <p:sldId id="269" r:id="rId12"/>
    <p:sldId id="261" r:id="rId13"/>
  </p:sldIdLst>
  <p:sldSz cx="12192000" cy="6858000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80" d="100"/>
          <a:sy n="80" d="100"/>
        </p:scale>
        <p:origin x="6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80064-5486-4B99-90CC-1059FFBF82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26F46F-18CA-4646-BA08-86FB5ECE54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42FF2-3CF8-4DBA-AFAC-06BE094E1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19E99-FD3F-44E9-A523-18F7EEED3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AEECB-EA35-49B7-8A71-8A1F08D65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79721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DC4E-3FEC-4D00-AB7C-9635DBB7E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83C03-9D25-4147-81B6-417DFA4B3D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D1DC2C-320D-4390-BC5F-6EA9A501A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4858F-6064-4499-91D7-11F9A2EC4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6D20E6-83AC-4338-A3F2-DC1EF2757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7241528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DCCBB-9FA1-4A11-9D31-F9C478033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20D446-1C4F-4EE1-8B55-A9CA9AA62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6BA92-D355-4DA9-8A1D-EBF461C3D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B223B1-E681-4964-B5A9-951B329AE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39D9C2-E08E-45C8-8CCB-D25FD109ED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619307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80DA8-84F2-4179-BDF6-6C0AA2566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F70A9-343F-4668-8410-B093C490F6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8120E2-1572-40C8-AE7E-987AB5D90A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339CE2-AB70-44EB-8C8D-2687D1DAE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4B562C-D2AB-4F3C-A111-B73F8D61A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F4285E-9059-4FA5-8ECE-04FF2C6AA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955688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A7928-4AB9-42D1-871A-F75C803AF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2FA772-EC96-480F-9E61-7C50FB0F18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A20BCD-0078-474A-8AF9-A1B90AA068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72892B-1C80-4CE5-B0EF-2B72DD133E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BEB7D5-F02F-44B2-B4F9-EA4F68E6AC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4518D1-9F16-4171-B0AE-B88C1D76F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DA6284-A33F-4EDE-87C7-B5ABBCC46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E93322-273B-43EE-926C-0FA4993EE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793449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76EA6-3A70-49CD-A19E-98482CA84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7C1707-5054-42E0-9E16-5223396B5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DCE8D0-DFFC-499C-AD05-290FCD809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4908FE-31AD-4D63-A747-3C507F3F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591277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43C8BF-944F-4709-AB75-3EF2F4360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90645E-C4E8-4470-95B0-CE730A591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42CF57-C66B-4913-870F-D35916EEC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510465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0228C-2B29-434B-A1D7-BB9AB54A4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73515-71C2-4CD0-B111-148CA32EA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7CA30C-BCE6-4AF2-947B-6F9F07E930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ACD7A-396E-4C1A-B782-7B1D0504E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C5A028-727F-4217-9CF3-FA403F4F7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20A13D-5443-40B6-886B-811E6A525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028030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2E0AC-D169-4380-94B8-F53CE250A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66E55D-FB97-4405-81A9-A498785A4E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P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10D353-7538-4473-ABB7-CA3FB5A16D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06D5D7-DC2D-4818-9294-4AE7F532A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8B6E64-3B44-4247-A36E-BA4718D14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DF7891-4913-4BCA-8881-1723B9EF7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449280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505B1-E96E-4685-9A76-94858CA7A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480003-C4E8-42A9-8DA5-6CF1272452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85481-0657-405F-A399-A1C531A8C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826A8-BCD7-4CA1-BFF8-297C05098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C445D-BE70-4348-8593-6E1D30CE9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107582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A8D2DB-48CE-4863-9A5B-98C5942544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5D0009-C560-4BBE-ADEC-8CDD601514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A19558-1BAF-42B6-A5DA-CF6D3E8BC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5E00CE-B6A5-419D-A0FD-9B777D982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7F356-B7A7-4484-BF63-C8A5A7FBD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579048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3A8A45-3F34-40B2-A1F3-9D751985E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CA5D46-B579-4BCF-A50E-7C1D920B17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A2181F-A7DD-4CE2-BE73-F59A4C8A68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3C6FD4-055B-413F-8059-8CC9CCDE03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040F1F-F14C-4FC8-9996-7679FDA3C6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800970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cslt.org/wp-content/uploads/media/Project/RCSLT/rcslt-social-emotional-mental-health-factsheet.pdf" TargetMode="External"/><Relationship Id="rId2" Type="http://schemas.openxmlformats.org/officeDocument/2006/relationships/hyperlink" Target="https://www.nhs.uk/mental-health/children-and-young-adults/mental-health-support/mental-health-servic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6062" y="-94954"/>
            <a:ext cx="8643068" cy="1092023"/>
          </a:xfrm>
        </p:spPr>
        <p:txBody>
          <a:bodyPr>
            <a:normAutofit/>
          </a:bodyPr>
          <a:lstStyle/>
          <a:p>
            <a:r>
              <a:rPr lang="pt-PT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Psychology in Health Social Care</a:t>
            </a:r>
            <a:endParaRPr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74493" y="1625222"/>
            <a:ext cx="4400004" cy="2747996"/>
          </a:xfrm>
        </p:spPr>
        <p:txBody>
          <a:bodyPr>
            <a:normAutofit/>
          </a:bodyPr>
          <a:lstStyle/>
          <a:p>
            <a:pPr algn="l">
              <a:spcBef>
                <a:spcPct val="0"/>
              </a:spcBef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pt-PT" sz="1800" dirty="0">
                <a:latin typeface="Arial" panose="020B0604020202020204" pitchFamily="34" charset="0"/>
                <a:cs typeface="Arial" panose="020B0604020202020204" pitchFamily="34" charset="0"/>
              </a:rPr>
              <a:t> Catarina Ngunza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>
              <a:spcBef>
                <a:spcPct val="0"/>
              </a:spcBef>
            </a:pPr>
            <a:endParaRPr lang="pt-PT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ct val="0"/>
              </a:spcBef>
            </a:pPr>
            <a:r>
              <a:rPr lang="pt-PT" sz="1800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pt-PT" sz="1800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l">
              <a:spcBef>
                <a:spcPct val="0"/>
              </a:spcBef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ct val="0"/>
              </a:spcBef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Lecturer: Helen Parsons</a:t>
            </a: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ct val="0"/>
              </a:spcBef>
            </a:pPr>
            <a:endParaRPr lang="pt-PT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ct val="0"/>
              </a:spcBef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Date: </a:t>
            </a:r>
            <a:r>
              <a:rPr lang="pt-PT" sz="1800" dirty="0">
                <a:latin typeface="Arial" panose="020B0604020202020204" pitchFamily="34" charset="0"/>
                <a:cs typeface="Arial" panose="020B0604020202020204" pitchFamily="34" charset="0"/>
              </a:rPr>
              <a:t>22-06-2026</a:t>
            </a:r>
          </a:p>
          <a:p>
            <a:pPr algn="l">
              <a:spcBef>
                <a:spcPct val="0"/>
              </a:spcBef>
            </a:pPr>
            <a:endParaRPr lang="pt-PT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ct val="0"/>
              </a:spcBef>
            </a:pPr>
            <a:r>
              <a:rPr lang="pt-PT" sz="1800" dirty="0">
                <a:latin typeface="Arial" panose="020B0604020202020204" pitchFamily="34" charset="0"/>
                <a:cs typeface="Arial" panose="020B0604020202020204" pitchFamily="34" charset="0"/>
              </a:rPr>
              <a:t>Presentation Task Scenario of Isaac</a:t>
            </a: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9D018E-DA1B-4093-B77D-58F783C869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3343" y="1325060"/>
            <a:ext cx="7278657" cy="349875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4D85033-FC63-4680-855B-CA7BEC061B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44" r="-530" b="30943"/>
          <a:stretch/>
        </p:blipFill>
        <p:spPr>
          <a:xfrm>
            <a:off x="7555346" y="1073726"/>
            <a:ext cx="4710020" cy="57842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22BA33-EFAF-4B86-8C87-E00D67A50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238" y="-526474"/>
            <a:ext cx="6022108" cy="1600200"/>
          </a:xfrm>
        </p:spPr>
        <p:txBody>
          <a:bodyPr>
            <a:normAutofit/>
          </a:bodyPr>
          <a:lstStyle/>
          <a:p>
            <a:r>
              <a:rPr lang="pt-PT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Bowlby’s Attachment Theory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457B15-EAA9-4161-8D59-A4BCC6109A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12437" y="1212272"/>
            <a:ext cx="8418743" cy="578427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Attachment is the strong emotional bond formed between a child and their primary caregiver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Key Concepts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Attachment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Secure attachment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Separation Anxiety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Monotropy (Primary attachment figure)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Bowlby’s Main Assumptions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Children are biologically programmed to seek attachment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relationships influence future emotional and social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Secure attachment promotes healthy development</a:t>
            </a:r>
            <a:endParaRPr lang="pt-P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B26261-2BF2-40EA-85DD-2628702F2191}"/>
              </a:ext>
            </a:extLst>
          </p:cNvPr>
          <p:cNvSpPr txBox="1"/>
          <p:nvPr/>
        </p:nvSpPr>
        <p:spPr>
          <a:xfrm>
            <a:off x="4993419" y="6090699"/>
            <a:ext cx="2393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i="1" dirty="0"/>
              <a:t>Bowlby,J (1969)</a:t>
            </a:r>
          </a:p>
        </p:txBody>
      </p:sp>
    </p:spTree>
    <p:extLst>
      <p:ext uri="{BB962C8B-B14F-4D97-AF65-F5344CB8AC3E}">
        <p14:creationId xmlns:p14="http://schemas.microsoft.com/office/powerpoint/2010/main" val="2215774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47A48-C8F3-4551-A6F1-1C7F545D8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t-PT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 Isaac’s Development-an application of Bowlby’s Attachment </a:t>
            </a:r>
            <a:r>
              <a:rPr lang="pt-PT" sz="44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Theory</a:t>
            </a:r>
            <a:endParaRPr lang="pt-PT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07E52-B68E-461C-8BB9-AB64FA1FDF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t-PT" dirty="0"/>
              <a:t>Presented by: Catarina Ngunza</a:t>
            </a:r>
          </a:p>
          <a:p>
            <a:pPr marL="0" indent="0">
              <a:buNone/>
            </a:pPr>
            <a:r>
              <a:rPr lang="pt-PT" dirty="0"/>
              <a:t>Setting: London Children’s Centre</a:t>
            </a:r>
          </a:p>
        </p:txBody>
      </p:sp>
    </p:spTree>
    <p:extLst>
      <p:ext uri="{BB962C8B-B14F-4D97-AF65-F5344CB8AC3E}">
        <p14:creationId xmlns:p14="http://schemas.microsoft.com/office/powerpoint/2010/main" val="2130444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B3ACD-1857-4099-8653-917068171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831" y="99392"/>
            <a:ext cx="4463169" cy="1214562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Introduction to the Case Study Who is Isaac</a:t>
            </a:r>
            <a:endParaRPr lang="pt-PT"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D82DCC9-026C-462A-B286-63EB67E790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75459" y="1109661"/>
            <a:ext cx="6172200" cy="4772771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348D01-EB44-4A1A-B8C0-1EA2704D1F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" y="1985837"/>
            <a:ext cx="6019800" cy="4772771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4 year-old boy attending a Children’s Centre in London, Lives with his single mother.  Mother experiences postnatal depression and limited social support.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Family recently relocated and experienced disrupted childcare arrangements. 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Observed Concerns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Quiet and withdrawn.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Distress when separated from mother.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Delayed language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Difficulty joining group activities.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Sleep problems and clingy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To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Isaac’s development using Bowlby’s Attachment Theory and develop an appropriate support plan.</a:t>
            </a:r>
            <a:endParaRPr lang="pt-P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2554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B5EA2-F401-4513-B2E9-80793946F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8599" y="190198"/>
            <a:ext cx="7760472" cy="541324"/>
          </a:xfrm>
        </p:spPr>
        <p:txBody>
          <a:bodyPr>
            <a:noAutofit/>
          </a:bodyPr>
          <a:lstStyle/>
          <a:p>
            <a:r>
              <a:rPr lang="en-US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Relevance of the Theory to Early Childhood </a:t>
            </a:r>
            <a:endParaRPr lang="pt-PT"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D6B19-CDC9-49F0-80B0-7B8E33E6BE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094" y="1141642"/>
            <a:ext cx="10695709" cy="5526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Why Attachment Matters Attachment influences</a:t>
            </a:r>
          </a:p>
          <a:p>
            <a:pPr marL="0" indent="0">
              <a:buNone/>
            </a:pPr>
            <a:r>
              <a:rPr 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Attachment influences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Emotional regulation </a:t>
            </a:r>
            <a:endParaRPr lang="pt-P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Confidence and independence </a:t>
            </a:r>
            <a:endParaRPr lang="pt-P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relationships</a:t>
            </a:r>
            <a:endParaRPr lang="pt-P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  <a:endParaRPr lang="pt-P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/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Early Childhood Importance </a:t>
            </a:r>
          </a:p>
          <a:p>
            <a:pPr marL="0" indent="0">
              <a:buNone/>
            </a:pPr>
            <a:r>
              <a:rPr 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Children aged 0–5 depend heavily on caregivers to: 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Feel safe 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Explore their environment 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Build trust 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Develop social skills </a:t>
            </a:r>
          </a:p>
          <a:p>
            <a:pPr marL="0" indent="0">
              <a:buNone/>
            </a:pPr>
            <a:endParaRPr lang="en-US" sz="1800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463933-9D84-4FB9-BA03-E521DF4108BD}"/>
              </a:ext>
            </a:extLst>
          </p:cNvPr>
          <p:cNvSpPr txBox="1"/>
          <p:nvPr/>
        </p:nvSpPr>
        <p:spPr>
          <a:xfrm>
            <a:off x="7751679" y="5716358"/>
            <a:ext cx="4225636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makes Bowlby’s theory highly relevant to Isaac’s age and situation</a:t>
            </a:r>
            <a:endParaRPr lang="pt-PT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3388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4BAD6-3ABF-409D-A3A9-86EEDF38B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169" y="149080"/>
            <a:ext cx="5021911" cy="1325563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Applying the Theory to Isaac </a:t>
            </a:r>
            <a:endParaRPr lang="pt-PT"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1E92F-0918-4542-BF73-192BE76DD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327" y="1474643"/>
            <a:ext cx="10515600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US" sz="1800" b="1" dirty="0">
                <a:solidFill>
                  <a:srgbClr val="222222"/>
                </a:solidFill>
                <a:latin typeface="Arial" panose="020B0604020202020204" pitchFamily="34" charset="0"/>
              </a:rPr>
              <a:t>Mental Health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US" sz="1800" b="1" dirty="0">
                <a:solidFill>
                  <a:srgbClr val="222222"/>
                </a:solidFill>
                <a:latin typeface="Arial" panose="020B0604020202020204" pitchFamily="34" charset="0"/>
              </a:rPr>
              <a:t> Isaac’s mother experiences postnatal depression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US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Possible effects: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Reduced emotional availability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Less responsive interactions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Difficulty providing consistent reassurance</a:t>
            </a:r>
          </a:p>
          <a:p>
            <a:pPr marL="285750" indent="-285750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b="1" dirty="0">
                <a:solidFill>
                  <a:srgbClr val="222222"/>
                </a:solidFill>
                <a:latin typeface="Arial" panose="020B0604020202020204" pitchFamily="34" charset="0"/>
              </a:rPr>
              <a:t>According to Bowlby, inconsistent caregiving may contribute to insecure attachment patterns</a:t>
            </a:r>
          </a:p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Evidence in Isaac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Clinginess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Withdrawal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Distress during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sepation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80000"/>
              </a:lnSpc>
            </a:pPr>
            <a:endParaRPr lang="pt-PT" sz="1300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267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3C344-2283-4A91-A773-1D7EF4C04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305" y="222002"/>
            <a:ext cx="10515600" cy="1325563"/>
          </a:xfrm>
        </p:spPr>
        <p:txBody>
          <a:bodyPr>
            <a:normAutofit/>
          </a:bodyPr>
          <a:lstStyle/>
          <a:p>
            <a:r>
              <a:rPr lang="pt-PT" sz="2800" dirty="0">
                <a:latin typeface="Arial" panose="020B0604020202020204" pitchFamily="34" charset="0"/>
                <a:cs typeface="Arial" panose="020B0604020202020204" pitchFamily="34" charset="0"/>
              </a:rPr>
              <a:t>Impact of Disrupted Chilcare and Social Experiences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C27A1-F365-4DB9-A468-AA2FD308E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45" y="1825625"/>
            <a:ext cx="12053455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Frequent changes in caregivers may affect: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Trust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Sense of security 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Relationship building </a:t>
            </a:r>
          </a:p>
          <a:p>
            <a:pPr marL="0" indent="0">
              <a:buNone/>
            </a:pPr>
            <a:r>
              <a:rPr lang="en-US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Recent Relocation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Moving away from familiar environments may have reduced opportunities for: </a:t>
            </a:r>
            <a:endParaRPr lang="en-US" sz="1800" b="1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Stable friendships 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Community connections 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Consistent routines </a:t>
            </a:r>
          </a:p>
          <a:p>
            <a:pPr marL="0" indent="0">
              <a:buNone/>
            </a:pPr>
            <a:r>
              <a:rPr lang="en-US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Possible Outcomes </a:t>
            </a:r>
          </a:p>
          <a:p>
            <a:r>
              <a:rPr lang="en-US" sz="18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ncreased anxiety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Reduced confidence 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Social withdrawal </a:t>
            </a:r>
            <a:endParaRPr lang="en-US" sz="1800" b="1" dirty="0">
              <a:solidFill>
                <a:srgbClr val="2222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pt-PT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F8EF17-E458-4768-BD7E-3FAD3859F453}"/>
              </a:ext>
            </a:extLst>
          </p:cNvPr>
          <p:cNvSpPr txBox="1"/>
          <p:nvPr/>
        </p:nvSpPr>
        <p:spPr>
          <a:xfrm>
            <a:off x="8996218" y="5116946"/>
            <a:ext cx="31957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These </a:t>
            </a: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are visible in Isaac’s difficulty joining group activities. </a:t>
            </a:r>
            <a:endParaRPr lang="pt-P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1993592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9BFFBE1-3DAB-4EAA-9C69-2AEAB60354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0" y="2733406"/>
            <a:ext cx="6172200" cy="4089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041BA0-5F11-4BEB-9D70-14EF53165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69" y="0"/>
            <a:ext cx="5740118" cy="160020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Language Development and Emotional Wellbeing </a:t>
            </a:r>
            <a:endParaRPr lang="pt-PT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1369A7-1C34-4B2C-9B7A-81F302441C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3366" y="1871745"/>
            <a:ext cx="7458323" cy="4800600"/>
          </a:xfrm>
        </p:spPr>
        <p:txBody>
          <a:bodyPr>
            <a:normAutofit/>
          </a:bodyPr>
          <a:lstStyle/>
          <a:p>
            <a:r>
              <a:rPr lang="en-US" sz="1700" b="1" dirty="0">
                <a:solidFill>
                  <a:srgbClr val="222222"/>
                </a:solidFill>
                <a:latin typeface="Arial" panose="020B0604020202020204" pitchFamily="34" charset="0"/>
              </a:rPr>
              <a:t>Language Delay 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Attachment theory suggests that children learn communication through responsive interactions.</a:t>
            </a:r>
          </a:p>
          <a:p>
            <a:endParaRPr lang="en-US" sz="1800" dirty="0">
              <a:solidFill>
                <a:srgbClr val="2222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US" sz="1700" b="1" dirty="0">
                <a:solidFill>
                  <a:srgbClr val="222222"/>
                </a:solidFill>
                <a:latin typeface="Arial" panose="020B0604020202020204" pitchFamily="34" charset="0"/>
              </a:rPr>
              <a:t>If caregiver-child interaction is limited: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Vocabulary development may be slower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Communication confidence may decrease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US" sz="1700" b="1" dirty="0">
                <a:solidFill>
                  <a:srgbClr val="222222"/>
                </a:solidFill>
                <a:latin typeface="Arial" panose="020B0604020202020204" pitchFamily="34" charset="0"/>
              </a:rPr>
              <a:t>Emotional Wellbeing Isaac’s: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Sleep difficulties 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Separation anxiety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Dependence on mother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may indicate emotional insecurity linked to attachment difficulties.</a:t>
            </a:r>
            <a:endParaRPr lang="pt-PT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C77A37-5F71-47E5-B347-87240F84B7C7}"/>
              </a:ext>
            </a:extLst>
          </p:cNvPr>
          <p:cNvSpPr txBox="1"/>
          <p:nvPr/>
        </p:nvSpPr>
        <p:spPr>
          <a:xfrm>
            <a:off x="4595854" y="5255812"/>
            <a:ext cx="16141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(</a:t>
            </a:r>
            <a:r>
              <a:rPr lang="pt-PT" dirty="0">
                <a:solidFill>
                  <a:srgbClr val="00B0F0"/>
                </a:solidFill>
              </a:rPr>
              <a:t>RCSL.org</a:t>
            </a:r>
            <a:r>
              <a:rPr lang="pt-PT" dirty="0"/>
              <a:t>)</a:t>
            </a:r>
          </a:p>
          <a:p>
            <a:endParaRPr lang="pt-PT" dirty="0"/>
          </a:p>
          <a:p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833112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58A0D-ED93-4FCA-82DC-9EE17FF48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>
                <a:solidFill>
                  <a:srgbClr val="222222"/>
                </a:solidFill>
                <a:latin typeface="Arial" panose="020B0604020202020204" pitchFamily="34" charset="0"/>
              </a:rPr>
              <a:t>Nature and </a:t>
            </a:r>
            <a:r>
              <a:rPr lang="en-US" sz="2800">
                <a:solidFill>
                  <a:srgbClr val="222222"/>
                </a:solidFill>
                <a:latin typeface="Arial" panose="020B0604020202020204" pitchFamily="34" charset="0"/>
              </a:rPr>
              <a:t>Nurture  </a:t>
            </a:r>
            <a:endParaRPr lang="pt-PT" sz="2800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0A88A-C876-4E20-8BC0-D1A0B26D4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076" y="2016456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sz="1700" b="1" dirty="0">
                <a:solidFill>
                  <a:srgbClr val="222222"/>
                </a:solidFill>
                <a:latin typeface="Arial" panose="020B0604020202020204" pitchFamily="34" charset="0"/>
              </a:rPr>
              <a:t>Nature (Biological Influences)</a:t>
            </a:r>
          </a:p>
          <a:p>
            <a:pPr marL="0" indent="0">
              <a:buNone/>
            </a:pPr>
            <a:r>
              <a:rPr lang="en-US" sz="1700" b="1" dirty="0">
                <a:solidFill>
                  <a:srgbClr val="222222"/>
                </a:solidFill>
                <a:latin typeface="Arial" panose="020B0604020202020204" pitchFamily="34" charset="0"/>
              </a:rPr>
              <a:t>Possible factors: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Temperament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Genetic predispositions 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Early brain development </a:t>
            </a:r>
          </a:p>
          <a:p>
            <a:pPr marL="0" indent="0">
              <a:buNone/>
            </a:pP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700" b="1" dirty="0">
                <a:solidFill>
                  <a:srgbClr val="222222"/>
                </a:solidFill>
                <a:latin typeface="Arial" panose="020B0604020202020204" pitchFamily="34" charset="0"/>
              </a:rPr>
              <a:t>Nature (Environmental Influences)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Maternal depression </a:t>
            </a:r>
          </a:p>
          <a:p>
            <a:r>
              <a:rPr lang="en-US" sz="18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Limited social support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Childcare disruption</a:t>
            </a:r>
          </a:p>
          <a:p>
            <a:r>
              <a:rPr lang="en-US" sz="18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Relocation stress</a:t>
            </a:r>
          </a:p>
          <a:p>
            <a:endParaRPr lang="en-US" sz="1800" dirty="0">
              <a:solidFill>
                <a:srgbClr val="2222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pt-PT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21C60A-FCC9-4F05-AA8E-33103019A1E5}"/>
              </a:ext>
            </a:extLst>
          </p:cNvPr>
          <p:cNvSpPr txBox="1"/>
          <p:nvPr/>
        </p:nvSpPr>
        <p:spPr>
          <a:xfrm>
            <a:off x="7076661" y="2115047"/>
            <a:ext cx="4420263" cy="2353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700" b="1" dirty="0">
                <a:solidFill>
                  <a:srgbClr val="222222"/>
                </a:solidFill>
                <a:latin typeface="Arial" panose="020B0604020202020204" pitchFamily="34" charset="0"/>
              </a:rPr>
              <a:t>Interaction of Nature and Nurture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700" b="1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Isaac’s development is likely influenced by both biological factors and environmental experiences</a:t>
            </a:r>
          </a:p>
          <a:p>
            <a:endParaRPr lang="en-US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Neither factor alone full explains his </a:t>
            </a:r>
            <a:r>
              <a:rPr lang="en-US" dirty="0" err="1">
                <a:solidFill>
                  <a:srgbClr val="222222"/>
                </a:solidFill>
                <a:latin typeface="Arial" panose="020B0604020202020204" pitchFamily="34" charset="0"/>
              </a:rPr>
              <a:t>behaviour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2485150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C61DF-1E11-47A4-8BAF-263B7BF7E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150" y="457200"/>
            <a:ext cx="4397071" cy="329979"/>
          </a:xfrm>
        </p:spPr>
        <p:txBody>
          <a:bodyPr>
            <a:normAutofit fontScale="90000"/>
          </a:bodyPr>
          <a:lstStyle/>
          <a:p>
            <a:r>
              <a:rPr lang="en-US" sz="2800" dirty="0">
                <a:solidFill>
                  <a:srgbClr val="222222"/>
                </a:solidFill>
                <a:latin typeface="Arial" panose="020B0604020202020204" pitchFamily="34" charset="0"/>
              </a:rPr>
              <a:t>Support Plan for Isaac </a:t>
            </a:r>
            <a:endParaRPr lang="pt-PT" sz="2800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321A619-EC59-4BB4-89F5-D5B418756A5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7785" r="7785"/>
          <a:stretch>
            <a:fillRect/>
          </a:stretch>
        </p:blipFill>
        <p:spPr>
          <a:xfrm>
            <a:off x="5175116" y="1257770"/>
            <a:ext cx="7016884" cy="554059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44BFC6-A89A-4F13-82ED-EB6D41CCBD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6734" y="987425"/>
            <a:ext cx="4976454" cy="587057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pt-PT" sz="2000" b="1" dirty="0">
                <a:solidFill>
                  <a:srgbClr val="222222"/>
                </a:solidFill>
                <a:latin typeface="Arial" panose="020B0604020202020204" pitchFamily="34" charset="0"/>
              </a:rPr>
              <a:t>Child-focused Supporte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Consistent key worker at the </a:t>
            </a: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centre</a:t>
            </a:r>
            <a:endParaRPr lang="en-US" sz="1800" dirty="0">
              <a:solidFill>
                <a:srgbClr val="2222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Small-group play activities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Speech and language assessment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Gradual separation strategies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US" sz="2100" b="1" dirty="0">
                <a:solidFill>
                  <a:srgbClr val="222222"/>
                </a:solidFill>
                <a:latin typeface="Arial" panose="020B0604020202020204" pitchFamily="34" charset="0"/>
              </a:rPr>
              <a:t>Parent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Mental health support for mother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Parenting support </a:t>
            </a: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programmes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Local support groups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Positive parent-child interaction activities</a:t>
            </a:r>
            <a:r>
              <a:rPr lang="en-US" sz="18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en-US" sz="2100" b="1" dirty="0">
                <a:solidFill>
                  <a:srgbClr val="222222"/>
                </a:solidFill>
                <a:latin typeface="Arial" panose="020B0604020202020204" pitchFamily="34" charset="0"/>
              </a:rPr>
              <a:t>Multiagency Working </a:t>
            </a:r>
          </a:p>
          <a:p>
            <a:pPr>
              <a:lnSpc>
                <a:spcPct val="110000"/>
              </a:lnSpc>
            </a:pPr>
            <a:r>
              <a:rPr lang="en-US" sz="2100" b="1" dirty="0">
                <a:solidFill>
                  <a:srgbClr val="222222"/>
                </a:solidFill>
                <a:latin typeface="Arial" panose="020B0604020202020204" pitchFamily="34" charset="0"/>
              </a:rPr>
              <a:t>Professionals may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Early Years Support Worker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Visitor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Speech and Language Therapist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Family Support Worker 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GP and Mental Health Services </a:t>
            </a:r>
          </a:p>
          <a:p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US" sz="18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US" sz="18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pt-PT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0B5516-32F8-4E0B-9EBC-42CA756BABF2}"/>
              </a:ext>
            </a:extLst>
          </p:cNvPr>
          <p:cNvSpPr txBox="1"/>
          <p:nvPr/>
        </p:nvSpPr>
        <p:spPr>
          <a:xfrm>
            <a:off x="5637475" y="3009568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t-PT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FBA9C6-BEDA-4DD3-914B-8EEA2756A1F8}"/>
              </a:ext>
            </a:extLst>
          </p:cNvPr>
          <p:cNvSpPr txBox="1"/>
          <p:nvPr/>
        </p:nvSpPr>
        <p:spPr>
          <a:xfrm>
            <a:off x="4198289" y="6274185"/>
            <a:ext cx="1327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>
                <a:solidFill>
                  <a:srgbClr val="00B0F0"/>
                </a:solidFill>
              </a:rPr>
              <a:t>(NHS)</a:t>
            </a:r>
          </a:p>
        </p:txBody>
      </p:sp>
    </p:spTree>
    <p:extLst>
      <p:ext uri="{BB962C8B-B14F-4D97-AF65-F5344CB8AC3E}">
        <p14:creationId xmlns:p14="http://schemas.microsoft.com/office/powerpoint/2010/main" val="23913640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FA7C1-2A92-423D-88F0-A522ADC62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2500" dirty="0">
                <a:solidFill>
                  <a:srgbClr val="222222"/>
                </a:solidFill>
                <a:latin typeface="Arial" panose="020B0604020202020204" pitchFamily="34" charset="0"/>
              </a:rPr>
              <a:t>Conclusion</a:t>
            </a:r>
            <a:r>
              <a:rPr lang="pt-PT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98043-ABDF-4F79-BA02-B7359A188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Bowlby’s Attachment Theory helps explain Isaac’s</a:t>
            </a:r>
            <a:r>
              <a:rPr lang="pt-P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Separation anxiety</a:t>
            </a:r>
            <a:endParaRPr lang="pt-PT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Clinginess</a:t>
            </a:r>
            <a:endParaRPr lang="pt-PT" sz="1800" dirty="0">
              <a:solidFill>
                <a:srgbClr val="2222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Social withdrawal </a:t>
            </a:r>
          </a:p>
          <a:p>
            <a:pPr marL="0" indent="0">
              <a:buNone/>
            </a:pP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80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The</a:t>
            </a:r>
            <a:r>
              <a:rPr lang="en-US" sz="180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mother’s mental health situation, 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disrupted childcare, and limited social support may have affected attachment security.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Final Point A coordinated early help plan that strengthens caregiver-child relationships and provides developmental support can promote positive outcomes for Isaac’s emotional, social, and language development</a:t>
            </a:r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971529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7C937-36F5-4F8A-9676-7068FF710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57D4E-BE7B-46B6-A154-068A780B9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t-PT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https://www.nhs.uk/mental-health/children-and-young-adults/mental-health-support/mental-health-services/</a:t>
            </a:r>
            <a:r>
              <a:rPr lang="pt-PT" sz="1800" dirty="0">
                <a:latin typeface="Arial" panose="020B0604020202020204" pitchFamily="34" charset="0"/>
                <a:cs typeface="Arial" panose="020B0604020202020204" pitchFamily="34" charset="0"/>
              </a:rPr>
              <a:t> [Accessed 20 June]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Bowlby, J. (1969) Attachment and Loss: Volume 1 Attachment. London: Hogarth Press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https://www.rcslt.org/wp-content/uploads/media/Project/RCSLT/rcslt-social-emotional-mental-health-factsheet.pdf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[Accessed 20 June]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solidFill>
                <a:srgbClr val="2222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B5DCA2-7F52-4621-AF5B-36F2EBE39F47}"/>
              </a:ext>
            </a:extLst>
          </p:cNvPr>
          <p:cNvSpPr txBox="1"/>
          <p:nvPr/>
        </p:nvSpPr>
        <p:spPr>
          <a:xfrm>
            <a:off x="2487168" y="3429000"/>
            <a:ext cx="608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t-PT"/>
          </a:p>
          <a:p>
            <a:endParaRPr lang="pt-PT"/>
          </a:p>
          <a:p>
            <a:endParaRPr lang="pt-PT"/>
          </a:p>
          <a:p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1781119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664</Words>
  <Application>Microsoft Office PowerPoint</Application>
  <PresentationFormat>Widescreen</PresentationFormat>
  <Paragraphs>147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Psychology in Health Social Care</vt:lpstr>
      <vt:lpstr>Bowlby’s Attachment Theory</vt:lpstr>
      <vt:lpstr>Support Isaac’s Development-an application of Bowlby’s Attachment Theory</vt:lpstr>
      <vt:lpstr>Introduction to the Case Study Who is Isaac</vt:lpstr>
      <vt:lpstr>Relevance of the Theory to Early Childhood </vt:lpstr>
      <vt:lpstr>Applying the Theory to Isaac </vt:lpstr>
      <vt:lpstr>Impact of Disrupted Chilcare and Social Experiences</vt:lpstr>
      <vt:lpstr>Language Development and Emotional Wellbeing </vt:lpstr>
      <vt:lpstr>Nature and Nurture  </vt:lpstr>
      <vt:lpstr>Support Plan for Isaac </vt:lpstr>
      <vt:lpstr>Conclusion 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Catarina Ngunza José</dc:creator>
  <cp:lastModifiedBy>Catarina Ngunza José</cp:lastModifiedBy>
  <cp:revision>33</cp:revision>
  <dcterms:created xsi:type="dcterms:W3CDTF">2026-06-19T09:23:48Z</dcterms:created>
  <dcterms:modified xsi:type="dcterms:W3CDTF">2026-06-20T19:14:44Z</dcterms:modified>
</cp:coreProperties>
</file>