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sldIdLst>
    <p:sldId id="256" r:id="rId2"/>
    <p:sldId id="257" r:id="rId3"/>
    <p:sldId id="258" r:id="rId4"/>
    <p:sldId id="260" r:id="rId5"/>
    <p:sldId id="269" r:id="rId6"/>
    <p:sldId id="270" r:id="rId7"/>
    <p:sldId id="271" r:id="rId8"/>
    <p:sldId id="261" r:id="rId9"/>
    <p:sldId id="265" r:id="rId10"/>
    <p:sldId id="266" r:id="rId11"/>
    <p:sldId id="267" r:id="rId12"/>
    <p:sldId id="263" r:id="rId13"/>
    <p:sldId id="275" r:id="rId14"/>
    <p:sldId id="292" r:id="rId15"/>
    <p:sldId id="272" r:id="rId16"/>
    <p:sldId id="273" r:id="rId17"/>
    <p:sldId id="274" r:id="rId18"/>
    <p:sldId id="259"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7" d="100"/>
          <a:sy n="67" d="100"/>
        </p:scale>
        <p:origin x="604"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A21818-E75A-458F-AC5B-0E9A2C76B835}"/>
              </a:ext>
            </a:extLst>
          </p:cNvPr>
          <p:cNvSpPr>
            <a:spLocks noGrp="1"/>
          </p:cNvSpPr>
          <p:nvPr>
            <p:ph type="ctrTitle"/>
          </p:nvPr>
        </p:nvSpPr>
        <p:spPr>
          <a:xfrm>
            <a:off x="448056" y="448056"/>
            <a:ext cx="11292840" cy="3401568"/>
          </a:xfrm>
        </p:spPr>
        <p:txBody>
          <a:bodyPr anchor="b">
            <a:normAutofit/>
          </a:bodyPr>
          <a:lstStyle>
            <a:lvl1pPr algn="l">
              <a:defRPr sz="64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C6EE64DE-978B-4F95-BB3C-D027D8008748}"/>
              </a:ext>
            </a:extLst>
          </p:cNvPr>
          <p:cNvSpPr>
            <a:spLocks noGrp="1"/>
          </p:cNvSpPr>
          <p:nvPr>
            <p:ph type="subTitle" idx="1"/>
          </p:nvPr>
        </p:nvSpPr>
        <p:spPr>
          <a:xfrm>
            <a:off x="448056" y="4471416"/>
            <a:ext cx="11292840" cy="1481328"/>
          </a:xfrm>
        </p:spPr>
        <p:txBody>
          <a:bodyPr/>
          <a:lstStyle>
            <a:lvl1pPr marL="0" indent="0" algn="l">
              <a:lnSpc>
                <a:spcPct val="120000"/>
              </a:lnSpc>
              <a:buNone/>
              <a:defRPr sz="2400">
                <a:solidFill>
                  <a:schemeClr val="tx2">
                    <a:alpha val="5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cxnSp>
        <p:nvCxnSpPr>
          <p:cNvPr id="8" name="Straight Connector 7">
            <a:extLst>
              <a:ext uri="{FF2B5EF4-FFF2-40B4-BE49-F238E27FC236}">
                <a16:creationId xmlns:a16="http://schemas.microsoft.com/office/drawing/2014/main" id="{C66CC717-08C5-4F3E-B8AA-BA93C8755982}"/>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9" name="Footer Placeholder 4">
            <a:extLst>
              <a:ext uri="{FF2B5EF4-FFF2-40B4-BE49-F238E27FC236}">
                <a16:creationId xmlns:a16="http://schemas.microsoft.com/office/drawing/2014/main" id="{896B5700-AA45-4E20-8BE5-27620411303F}"/>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10" name="Slide Number Placeholder 5">
            <a:extLst>
              <a:ext uri="{FF2B5EF4-FFF2-40B4-BE49-F238E27FC236}">
                <a16:creationId xmlns:a16="http://schemas.microsoft.com/office/drawing/2014/main" id="{7C5B7199-CC00-4D38-8B48-F8A539112985}"/>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1" name="Date Placeholder 3">
            <a:extLst>
              <a:ext uri="{FF2B5EF4-FFF2-40B4-BE49-F238E27FC236}">
                <a16:creationId xmlns:a16="http://schemas.microsoft.com/office/drawing/2014/main" id="{16BC76EC-3453-4CE0-A71D-BD21940757B4}"/>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March 29, 2021</a:t>
            </a:fld>
            <a:endParaRPr lang="en-US" dirty="0"/>
          </a:p>
        </p:txBody>
      </p:sp>
    </p:spTree>
    <p:extLst>
      <p:ext uri="{BB962C8B-B14F-4D97-AF65-F5344CB8AC3E}">
        <p14:creationId xmlns:p14="http://schemas.microsoft.com/office/powerpoint/2010/main" val="42347182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9B7685-BDD9-488F-B082-33592E0F1364}"/>
              </a:ext>
            </a:extLst>
          </p:cNvPr>
          <p:cNvSpPr>
            <a:spLocks noGrp="1"/>
          </p:cNvSpPr>
          <p:nvPr>
            <p:ph type="title"/>
          </p:nvPr>
        </p:nvSpPr>
        <p:spPr/>
        <p:txBody>
          <a:bodyPr wrap="square"/>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E9CB5FF-7FB5-4B8A-BF1C-48765D40B4C0}"/>
              </a:ext>
            </a:extLst>
          </p:cNvPr>
          <p:cNvSpPr>
            <a:spLocks noGrp="1"/>
          </p:cNvSpPr>
          <p:nvPr>
            <p:ph idx="1"/>
          </p:nvPr>
        </p:nvSpPr>
        <p:spPr>
          <a:xfrm>
            <a:off x="448056" y="1735200"/>
            <a:ext cx="11293200" cy="3783013"/>
          </a:xfrm>
        </p:spPr>
        <p:txBody>
          <a:bodyPr wrap="square"/>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ooter Placeholder 4">
            <a:extLst>
              <a:ext uri="{FF2B5EF4-FFF2-40B4-BE49-F238E27FC236}">
                <a16:creationId xmlns:a16="http://schemas.microsoft.com/office/drawing/2014/main" id="{BDA03860-F8F0-4186-B5D0-72C935B2C2A9}"/>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8" name="Slide Number Placeholder 5">
            <a:extLst>
              <a:ext uri="{FF2B5EF4-FFF2-40B4-BE49-F238E27FC236}">
                <a16:creationId xmlns:a16="http://schemas.microsoft.com/office/drawing/2014/main" id="{60B9D802-9E36-42DA-B6CA-6C937CBE8A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9" name="Date Placeholder 3">
            <a:extLst>
              <a:ext uri="{FF2B5EF4-FFF2-40B4-BE49-F238E27FC236}">
                <a16:creationId xmlns:a16="http://schemas.microsoft.com/office/drawing/2014/main" id="{C227B5A7-BF66-4C50-9DAD-A24070310B83}"/>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March 29, 2021</a:t>
            </a:fld>
            <a:endParaRPr lang="en-US" dirty="0"/>
          </a:p>
        </p:txBody>
      </p:sp>
    </p:spTree>
    <p:extLst>
      <p:ext uri="{BB962C8B-B14F-4D97-AF65-F5344CB8AC3E}">
        <p14:creationId xmlns:p14="http://schemas.microsoft.com/office/powerpoint/2010/main" val="23442114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E2B8D-DB20-44D1-84BC-F76685913380}"/>
              </a:ext>
            </a:extLst>
          </p:cNvPr>
          <p:cNvSpPr>
            <a:spLocks noGrp="1"/>
          </p:cNvSpPr>
          <p:nvPr>
            <p:ph type="title"/>
          </p:nvPr>
        </p:nvSpPr>
        <p:spPr>
          <a:xfrm>
            <a:off x="448056" y="448056"/>
            <a:ext cx="11311128" cy="3401568"/>
          </a:xfrm>
        </p:spPr>
        <p:txBody>
          <a:bodyPr anchor="b">
            <a:normAutofit/>
          </a:bodyPr>
          <a:lstStyle>
            <a:lvl1pPr>
              <a:defRPr sz="64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E594C298-618E-4642-8F2B-8DD253ED5C06}"/>
              </a:ext>
            </a:extLst>
          </p:cNvPr>
          <p:cNvSpPr>
            <a:spLocks noGrp="1"/>
          </p:cNvSpPr>
          <p:nvPr>
            <p:ph type="body" idx="1"/>
          </p:nvPr>
        </p:nvSpPr>
        <p:spPr>
          <a:xfrm>
            <a:off x="448056" y="4471416"/>
            <a:ext cx="11292840" cy="1481328"/>
          </a:xfrm>
        </p:spPr>
        <p:txBody>
          <a:bodyPr/>
          <a:lstStyle>
            <a:lvl1pPr marL="0" indent="0">
              <a:lnSpc>
                <a:spcPct val="120000"/>
              </a:lnSpc>
              <a:buNone/>
              <a:defRPr sz="2400">
                <a:solidFill>
                  <a:schemeClr val="tx2">
                    <a:alpha val="5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2B3ECD5-2EEA-457B-9C93-36F8AF368EC7}"/>
              </a:ext>
            </a:extLst>
          </p:cNvPr>
          <p:cNvSpPr>
            <a:spLocks noGrp="1"/>
          </p:cNvSpPr>
          <p:nvPr>
            <p:ph type="dt" sz="half" idx="10"/>
          </p:nvPr>
        </p:nvSpPr>
        <p:spPr>
          <a:xfrm>
            <a:off x="438912" y="6153912"/>
            <a:ext cx="3456432" cy="502920"/>
          </a:xfrm>
          <a:prstGeom prst="rect">
            <a:avLst/>
          </a:prstGeom>
        </p:spPr>
        <p:txBody>
          <a:bodyPr/>
          <a:lstStyle/>
          <a:p>
            <a:fld id="{10EDCA73-0A86-4195-A787-75037827079D}" type="datetime2">
              <a:rPr lang="en-US" smtClean="0"/>
              <a:t>Monday, March 29, 2021</a:t>
            </a:fld>
            <a:endParaRPr lang="en-US"/>
          </a:p>
        </p:txBody>
      </p:sp>
      <p:sp>
        <p:nvSpPr>
          <p:cNvPr id="5" name="Footer Placeholder 4">
            <a:extLst>
              <a:ext uri="{FF2B5EF4-FFF2-40B4-BE49-F238E27FC236}">
                <a16:creationId xmlns:a16="http://schemas.microsoft.com/office/drawing/2014/main" id="{D79A15D4-F172-4025-9290-C8F5D419720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3926CD73-9984-4E1D-BD74-37115C1F4C57}"/>
              </a:ext>
            </a:extLst>
          </p:cNvPr>
          <p:cNvSpPr>
            <a:spLocks noGrp="1"/>
          </p:cNvSpPr>
          <p:nvPr>
            <p:ph type="sldNum" sz="quarter" idx="12"/>
          </p:nvPr>
        </p:nvSpPr>
        <p:spPr/>
        <p:txBody>
          <a:bodyPr rIns="219456"/>
          <a:lstStyle/>
          <a:p>
            <a:fld id="{0D309695-DEC3-40DA-9DF5-330280C9D0E8}" type="slidenum">
              <a:rPr lang="en-US" smtClean="0"/>
              <a:t>‹#›</a:t>
            </a:fld>
            <a:endParaRPr lang="en-US"/>
          </a:p>
        </p:txBody>
      </p:sp>
      <p:cxnSp>
        <p:nvCxnSpPr>
          <p:cNvPr id="8" name="Straight Connector 7">
            <a:extLst>
              <a:ext uri="{FF2B5EF4-FFF2-40B4-BE49-F238E27FC236}">
                <a16:creationId xmlns:a16="http://schemas.microsoft.com/office/drawing/2014/main" id="{E99FAD47-5E44-4EE5-A422-A77593F8F3A3}"/>
              </a:ext>
            </a:extLst>
          </p:cNvPr>
          <p:cNvCxnSpPr>
            <a:cxnSpLocks/>
          </p:cNvCxnSpPr>
          <p:nvPr/>
        </p:nvCxnSpPr>
        <p:spPr>
          <a:xfrm>
            <a:off x="449400" y="41220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4847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974E41-AB27-418C-AA9E-8F863DDE3629}"/>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8B9E10A-E18D-4122-A71B-0A22F695E076}"/>
              </a:ext>
            </a:extLst>
          </p:cNvPr>
          <p:cNvSpPr>
            <a:spLocks noGrp="1"/>
          </p:cNvSpPr>
          <p:nvPr>
            <p:ph sz="half" idx="1"/>
          </p:nvPr>
        </p:nvSpPr>
        <p:spPr>
          <a:xfrm>
            <a:off x="448056" y="1735200"/>
            <a:ext cx="5431536" cy="4214750"/>
          </a:xfrm>
        </p:spPr>
        <p:txBody>
          <a:bodyPr/>
          <a:lstStyle>
            <a:lvl1pPr marL="450000">
              <a:defRPr/>
            </a:lvl1pPr>
            <a:lvl2pPr marL="900000">
              <a:defRPr/>
            </a:lvl2pPr>
            <a:lvl3pPr marL="1350000">
              <a:defRPr/>
            </a:lvl3pPr>
            <a:lvl4pPr marL="1800000">
              <a:defRPr/>
            </a:lvl4pPr>
            <a:lvl5pPr marL="225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90CB980D-2720-431B-88C8-4D837023BBFF}"/>
              </a:ext>
            </a:extLst>
          </p:cNvPr>
          <p:cNvSpPr>
            <a:spLocks noGrp="1"/>
          </p:cNvSpPr>
          <p:nvPr>
            <p:ph sz="half" idx="2"/>
          </p:nvPr>
        </p:nvSpPr>
        <p:spPr>
          <a:xfrm>
            <a:off x="6309360" y="1735200"/>
            <a:ext cx="5431536" cy="4214750"/>
          </a:xfrm>
        </p:spPr>
        <p:txBody>
          <a:bodyPr/>
          <a:lstStyle>
            <a:lvl2pPr marL="900000">
              <a:defRPr/>
            </a:lvl2pPr>
            <a:lvl3pPr marL="1350000">
              <a:defRPr/>
            </a:lvl3pPr>
            <a:lvl4pPr marL="1800000">
              <a:defRPr/>
            </a:lvl4pPr>
            <a:lvl5pPr marL="243000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DE8EB211-F6F7-4C53-B25F-F1EBF7A8BF4E}"/>
              </a:ext>
            </a:extLst>
          </p:cNvPr>
          <p:cNvSpPr>
            <a:spLocks noGrp="1"/>
          </p:cNvSpPr>
          <p:nvPr>
            <p:ph type="dt" sz="half" idx="10"/>
          </p:nvPr>
        </p:nvSpPr>
        <p:spPr>
          <a:xfrm>
            <a:off x="438912" y="6153912"/>
            <a:ext cx="3456432" cy="502920"/>
          </a:xfrm>
          <a:prstGeom prst="rect">
            <a:avLst/>
          </a:prstGeom>
        </p:spPr>
        <p:txBody>
          <a:bodyPr/>
          <a:lstStyle/>
          <a:p>
            <a:fld id="{83C75374-B296-498E-A935-80631EA9020D}" type="datetime2">
              <a:rPr lang="en-US" smtClean="0"/>
              <a:t>Monday, March 29, 2021</a:t>
            </a:fld>
            <a:endParaRPr lang="en-US"/>
          </a:p>
        </p:txBody>
      </p:sp>
      <p:sp>
        <p:nvSpPr>
          <p:cNvPr id="6" name="Footer Placeholder 5">
            <a:extLst>
              <a:ext uri="{FF2B5EF4-FFF2-40B4-BE49-F238E27FC236}">
                <a16:creationId xmlns:a16="http://schemas.microsoft.com/office/drawing/2014/main" id="{D0AA830D-482E-415E-B855-D561B94BDC20}"/>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2D7FB2AC-9F49-4D35-8C5E-ECECC6B13134}"/>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26328862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25D59-DC0A-4295-8714-902B54B983AF}"/>
              </a:ext>
            </a:extLst>
          </p:cNvPr>
          <p:cNvSpPr>
            <a:spLocks noGrp="1"/>
          </p:cNvSpPr>
          <p:nvPr>
            <p:ph type="title"/>
          </p:nvPr>
        </p:nvSpPr>
        <p:spPr>
          <a:xfrm>
            <a:off x="448056" y="388800"/>
            <a:ext cx="11311128" cy="1141200"/>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67A33E2-E7AE-4E37-9DF1-69697E45D2A7}"/>
              </a:ext>
            </a:extLst>
          </p:cNvPr>
          <p:cNvSpPr>
            <a:spLocks noGrp="1"/>
          </p:cNvSpPr>
          <p:nvPr>
            <p:ph type="body" idx="1"/>
          </p:nvPr>
        </p:nvSpPr>
        <p:spPr>
          <a:xfrm>
            <a:off x="448056"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A2E79D5-E651-4B82-AFAA-DE6E16AC3EB8}"/>
              </a:ext>
            </a:extLst>
          </p:cNvPr>
          <p:cNvSpPr>
            <a:spLocks noGrp="1"/>
          </p:cNvSpPr>
          <p:nvPr>
            <p:ph sz="half" idx="2"/>
          </p:nvPr>
        </p:nvSpPr>
        <p:spPr>
          <a:xfrm>
            <a:off x="448056"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1A91196-F771-42C3-A726-A4ECF561FFF3}"/>
              </a:ext>
            </a:extLst>
          </p:cNvPr>
          <p:cNvSpPr>
            <a:spLocks noGrp="1"/>
          </p:cNvSpPr>
          <p:nvPr>
            <p:ph type="body" sz="quarter" idx="3"/>
          </p:nvPr>
        </p:nvSpPr>
        <p:spPr>
          <a:xfrm>
            <a:off x="6309360" y="1774952"/>
            <a:ext cx="5431536" cy="612648"/>
          </a:xfrm>
        </p:spPr>
        <p:txBody>
          <a:bodyPr anchor="t">
            <a:normAutofit/>
          </a:bodyPr>
          <a:lstStyle>
            <a:lvl1pPr marL="0" indent="0">
              <a:lnSpc>
                <a:spcPct val="100000"/>
              </a:lnSpc>
              <a:buNone/>
              <a:defRPr sz="2000" b="0" i="1">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776BA18-D373-4B5F-B812-5D5E4C2378E7}"/>
              </a:ext>
            </a:extLst>
          </p:cNvPr>
          <p:cNvSpPr>
            <a:spLocks noGrp="1"/>
          </p:cNvSpPr>
          <p:nvPr>
            <p:ph sz="quarter" idx="4"/>
          </p:nvPr>
        </p:nvSpPr>
        <p:spPr>
          <a:xfrm>
            <a:off x="6309360" y="2752344"/>
            <a:ext cx="5431536" cy="3200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F395D0EB-9F99-4C95-ADA6-AC6B493CCA9D}"/>
              </a:ext>
            </a:extLst>
          </p:cNvPr>
          <p:cNvSpPr>
            <a:spLocks noGrp="1"/>
          </p:cNvSpPr>
          <p:nvPr>
            <p:ph type="dt" sz="half" idx="10"/>
          </p:nvPr>
        </p:nvSpPr>
        <p:spPr>
          <a:xfrm>
            <a:off x="438912" y="6153912"/>
            <a:ext cx="3456432" cy="502920"/>
          </a:xfrm>
          <a:prstGeom prst="rect">
            <a:avLst/>
          </a:prstGeom>
        </p:spPr>
        <p:txBody>
          <a:bodyPr/>
          <a:lstStyle/>
          <a:p>
            <a:fld id="{B098B728-214A-4ABC-8432-5B3A5A66A987}" type="datetime2">
              <a:rPr lang="en-US" smtClean="0"/>
              <a:t>Monday, March 29, 2021</a:t>
            </a:fld>
            <a:endParaRPr lang="en-US" dirty="0"/>
          </a:p>
        </p:txBody>
      </p:sp>
      <p:sp>
        <p:nvSpPr>
          <p:cNvPr id="8" name="Footer Placeholder 7">
            <a:extLst>
              <a:ext uri="{FF2B5EF4-FFF2-40B4-BE49-F238E27FC236}">
                <a16:creationId xmlns:a16="http://schemas.microsoft.com/office/drawing/2014/main" id="{27EB69A9-1E48-4683-8873-D888C39E6EEE}"/>
              </a:ext>
            </a:extLst>
          </p:cNvPr>
          <p:cNvSpPr>
            <a:spLocks noGrp="1"/>
          </p:cNvSpPr>
          <p:nvPr>
            <p:ph type="ftr" sz="quarter" idx="11"/>
          </p:nvPr>
        </p:nvSpPr>
        <p:spPr/>
        <p:txBody>
          <a:bodyPr/>
          <a:lstStyle/>
          <a:p>
            <a:r>
              <a:rPr lang="en-US"/>
              <a:t>Sample Footer Text</a:t>
            </a:r>
          </a:p>
        </p:txBody>
      </p:sp>
      <p:sp>
        <p:nvSpPr>
          <p:cNvPr id="9" name="Slide Number Placeholder 8">
            <a:extLst>
              <a:ext uri="{FF2B5EF4-FFF2-40B4-BE49-F238E27FC236}">
                <a16:creationId xmlns:a16="http://schemas.microsoft.com/office/drawing/2014/main" id="{F57E419C-3010-4562-BA4B-ECBC2DBE629E}"/>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5710737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D58066-A255-4886-A4B0-2AC829A768F3}"/>
              </a:ext>
            </a:extLst>
          </p:cNvPr>
          <p:cNvSpPr>
            <a:spLocks noGrp="1"/>
          </p:cNvSpPr>
          <p:nvPr>
            <p:ph type="title"/>
          </p:nvPr>
        </p:nvSpPr>
        <p:spPr>
          <a:xfrm>
            <a:off x="448056" y="388800"/>
            <a:ext cx="11311128" cy="5559552"/>
          </a:xfrm>
        </p:spPr>
        <p:txBody>
          <a:bodyPr wrap="square"/>
          <a:lstStyle/>
          <a:p>
            <a:r>
              <a:rPr lang="en-US"/>
              <a:t>Click to edit Master title style</a:t>
            </a:r>
            <a:endParaRPr lang="en-US" dirty="0"/>
          </a:p>
        </p:txBody>
      </p:sp>
      <p:sp>
        <p:nvSpPr>
          <p:cNvPr id="3" name="Date Placeholder 2">
            <a:extLst>
              <a:ext uri="{FF2B5EF4-FFF2-40B4-BE49-F238E27FC236}">
                <a16:creationId xmlns:a16="http://schemas.microsoft.com/office/drawing/2014/main" id="{2068D80A-6560-46E3-AF30-9CEC54EA747C}"/>
              </a:ext>
            </a:extLst>
          </p:cNvPr>
          <p:cNvSpPr>
            <a:spLocks noGrp="1"/>
          </p:cNvSpPr>
          <p:nvPr>
            <p:ph type="dt" sz="half" idx="10"/>
          </p:nvPr>
        </p:nvSpPr>
        <p:spPr>
          <a:xfrm>
            <a:off x="438912" y="6153912"/>
            <a:ext cx="3456432" cy="502920"/>
          </a:xfrm>
          <a:prstGeom prst="rect">
            <a:avLst/>
          </a:prstGeom>
        </p:spPr>
        <p:txBody>
          <a:bodyPr/>
          <a:lstStyle/>
          <a:p>
            <a:fld id="{015F02D0-6806-43AF-9888-2359BF40C204}" type="datetime2">
              <a:rPr lang="en-US" smtClean="0"/>
              <a:t>Monday, March 29, 2021</a:t>
            </a:fld>
            <a:endParaRPr lang="en-US"/>
          </a:p>
        </p:txBody>
      </p:sp>
      <p:sp>
        <p:nvSpPr>
          <p:cNvPr id="4" name="Footer Placeholder 3">
            <a:extLst>
              <a:ext uri="{FF2B5EF4-FFF2-40B4-BE49-F238E27FC236}">
                <a16:creationId xmlns:a16="http://schemas.microsoft.com/office/drawing/2014/main" id="{4AB673C2-FB1E-46F5-8CFB-93B9DB807075}"/>
              </a:ext>
            </a:extLst>
          </p:cNvPr>
          <p:cNvSpPr>
            <a:spLocks noGrp="1"/>
          </p:cNvSpPr>
          <p:nvPr>
            <p:ph type="ftr" sz="quarter" idx="11"/>
          </p:nvPr>
        </p:nvSpPr>
        <p:spPr/>
        <p:txBody>
          <a:bodyPr/>
          <a:lstStyle/>
          <a:p>
            <a:r>
              <a:rPr lang="en-US"/>
              <a:t>Sample Footer Text</a:t>
            </a:r>
          </a:p>
        </p:txBody>
      </p:sp>
      <p:sp>
        <p:nvSpPr>
          <p:cNvPr id="5" name="Slide Number Placeholder 4">
            <a:extLst>
              <a:ext uri="{FF2B5EF4-FFF2-40B4-BE49-F238E27FC236}">
                <a16:creationId xmlns:a16="http://schemas.microsoft.com/office/drawing/2014/main" id="{191E2120-410F-4382-81AB-37F161F72150}"/>
              </a:ext>
            </a:extLst>
          </p:cNvPr>
          <p:cNvSpPr>
            <a:spLocks noGrp="1"/>
          </p:cNvSpPr>
          <p:nvPr>
            <p:ph type="sldNum" sz="quarter" idx="12"/>
          </p:nvPr>
        </p:nvSpPr>
        <p:spPr/>
        <p:txBody>
          <a:bodyPr rIns="219456"/>
          <a:lstStyle/>
          <a:p>
            <a:fld id="{0D309695-DEC3-40DA-9DF5-330280C9D0E8}" type="slidenum">
              <a:rPr lang="en-US" smtClean="0"/>
              <a:t>‹#›</a:t>
            </a:fld>
            <a:endParaRPr lang="en-US"/>
          </a:p>
        </p:txBody>
      </p:sp>
    </p:spTree>
    <p:extLst>
      <p:ext uri="{BB962C8B-B14F-4D97-AF65-F5344CB8AC3E}">
        <p14:creationId xmlns:p14="http://schemas.microsoft.com/office/powerpoint/2010/main" val="161914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802222-E41B-48E7-BF06-5C5509D621C0}"/>
              </a:ext>
            </a:extLst>
          </p:cNvPr>
          <p:cNvSpPr>
            <a:spLocks noGrp="1"/>
          </p:cNvSpPr>
          <p:nvPr>
            <p:ph type="dt" sz="half" idx="10"/>
          </p:nvPr>
        </p:nvSpPr>
        <p:spPr>
          <a:xfrm>
            <a:off x="438912" y="6153912"/>
            <a:ext cx="3456432" cy="502920"/>
          </a:xfrm>
          <a:prstGeom prst="rect">
            <a:avLst/>
          </a:prstGeom>
        </p:spPr>
        <p:txBody>
          <a:bodyPr/>
          <a:lstStyle/>
          <a:p>
            <a:fld id="{8EE14D2D-B1AF-4197-82D6-FC1F8BD05681}" type="datetime2">
              <a:rPr lang="en-US" smtClean="0"/>
              <a:t>Monday, March 29, 2021</a:t>
            </a:fld>
            <a:endParaRPr lang="en-US"/>
          </a:p>
        </p:txBody>
      </p:sp>
      <p:sp>
        <p:nvSpPr>
          <p:cNvPr id="3" name="Footer Placeholder 2">
            <a:extLst>
              <a:ext uri="{FF2B5EF4-FFF2-40B4-BE49-F238E27FC236}">
                <a16:creationId xmlns:a16="http://schemas.microsoft.com/office/drawing/2014/main" id="{17A636E3-B721-46E8-882F-C123530F0FEF}"/>
              </a:ext>
            </a:extLst>
          </p:cNvPr>
          <p:cNvSpPr>
            <a:spLocks noGrp="1"/>
          </p:cNvSpPr>
          <p:nvPr>
            <p:ph type="ftr" sz="quarter" idx="11"/>
          </p:nvPr>
        </p:nvSpPr>
        <p:spPr/>
        <p:txBody>
          <a:bodyPr/>
          <a:lstStyle/>
          <a:p>
            <a:r>
              <a:rPr lang="en-US"/>
              <a:t>Sample Footer Text</a:t>
            </a:r>
          </a:p>
        </p:txBody>
      </p:sp>
      <p:sp>
        <p:nvSpPr>
          <p:cNvPr id="4" name="Slide Number Placeholder 3">
            <a:extLst>
              <a:ext uri="{FF2B5EF4-FFF2-40B4-BE49-F238E27FC236}">
                <a16:creationId xmlns:a16="http://schemas.microsoft.com/office/drawing/2014/main" id="{C4FC1178-3E0E-449A-B799-009C04C069AF}"/>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340411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23392-4FF4-4922-A14E-8AA23A9BDD7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104FB38E-5055-4C9B-9A3B-A7B3A4887944}"/>
              </a:ext>
            </a:extLst>
          </p:cNvPr>
          <p:cNvSpPr>
            <a:spLocks noGrp="1"/>
          </p:cNvSpPr>
          <p:nvPr>
            <p:ph idx="1"/>
          </p:nvPr>
        </p:nvSpPr>
        <p:spPr>
          <a:xfrm>
            <a:off x="4370832" y="393192"/>
            <a:ext cx="7379208" cy="5559552"/>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9E2EC2DB-2ED3-408C-BFF2-F413C9D8F91E}"/>
              </a:ext>
            </a:extLst>
          </p:cNvPr>
          <p:cNvSpPr>
            <a:spLocks noGrp="1"/>
          </p:cNvSpPr>
          <p:nvPr>
            <p:ph type="body" sz="half" idx="2"/>
          </p:nvPr>
        </p:nvSpPr>
        <p:spPr>
          <a:xfrm>
            <a:off x="448056" y="1733550"/>
            <a:ext cx="3447288" cy="421919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374FDF-3000-4B2C-AC88-8CE34D680596}"/>
              </a:ext>
            </a:extLst>
          </p:cNvPr>
          <p:cNvSpPr>
            <a:spLocks noGrp="1"/>
          </p:cNvSpPr>
          <p:nvPr>
            <p:ph type="dt" sz="half" idx="10"/>
          </p:nvPr>
        </p:nvSpPr>
        <p:spPr>
          <a:xfrm>
            <a:off x="438912" y="6153912"/>
            <a:ext cx="3456432" cy="502920"/>
          </a:xfrm>
          <a:prstGeom prst="rect">
            <a:avLst/>
          </a:prstGeom>
        </p:spPr>
        <p:txBody>
          <a:bodyPr/>
          <a:lstStyle/>
          <a:p>
            <a:fld id="{98771CEB-9838-4245-91B8-EFBAFE2D8B44}" type="datetime2">
              <a:rPr lang="en-US" smtClean="0"/>
              <a:t>Monday, March 29, 2021</a:t>
            </a:fld>
            <a:endParaRPr lang="en-US"/>
          </a:p>
        </p:txBody>
      </p:sp>
      <p:sp>
        <p:nvSpPr>
          <p:cNvPr id="6" name="Footer Placeholder 5">
            <a:extLst>
              <a:ext uri="{FF2B5EF4-FFF2-40B4-BE49-F238E27FC236}">
                <a16:creationId xmlns:a16="http://schemas.microsoft.com/office/drawing/2014/main" id="{0DA0B7F4-5B8C-49BD-9BDA-FCBD13E24227}"/>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3502BC00-0803-4A53-8657-91CE0DB80E54}"/>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0949528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C2A98-C272-40D9-B75A-77A3D58678E0}"/>
              </a:ext>
            </a:extLst>
          </p:cNvPr>
          <p:cNvSpPr>
            <a:spLocks noGrp="1"/>
          </p:cNvSpPr>
          <p:nvPr>
            <p:ph type="title"/>
          </p:nvPr>
        </p:nvSpPr>
        <p:spPr>
          <a:xfrm>
            <a:off x="448056" y="388800"/>
            <a:ext cx="3447288" cy="1069848"/>
          </a:xfrm>
        </p:spPr>
        <p:txBody>
          <a:bodyPr wrap="square" anchor="t">
            <a:normAutofit/>
          </a:bodyPr>
          <a:lstStyle>
            <a:lvl1pPr>
              <a:defRPr sz="28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7AD50DAC-9AC3-4A9A-91B7-6C95E4362561}"/>
              </a:ext>
            </a:extLst>
          </p:cNvPr>
          <p:cNvSpPr>
            <a:spLocks noGrp="1"/>
          </p:cNvSpPr>
          <p:nvPr>
            <p:ph type="pic" idx="1"/>
          </p:nvPr>
        </p:nvSpPr>
        <p:spPr>
          <a:xfrm>
            <a:off x="4370832" y="441324"/>
            <a:ext cx="7373112" cy="551141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83721B04-C243-49A9-B5D3-483379290943}"/>
              </a:ext>
            </a:extLst>
          </p:cNvPr>
          <p:cNvSpPr>
            <a:spLocks noGrp="1"/>
          </p:cNvSpPr>
          <p:nvPr>
            <p:ph type="body" sz="half" idx="2"/>
          </p:nvPr>
        </p:nvSpPr>
        <p:spPr>
          <a:xfrm>
            <a:off x="448056" y="1735200"/>
            <a:ext cx="3447288" cy="421475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38E949C-DD35-44F6-B45A-35134D7E1299}"/>
              </a:ext>
            </a:extLst>
          </p:cNvPr>
          <p:cNvSpPr>
            <a:spLocks noGrp="1"/>
          </p:cNvSpPr>
          <p:nvPr>
            <p:ph type="dt" sz="half" idx="10"/>
          </p:nvPr>
        </p:nvSpPr>
        <p:spPr>
          <a:xfrm>
            <a:off x="438912" y="6153912"/>
            <a:ext cx="3456432" cy="502920"/>
          </a:xfrm>
          <a:prstGeom prst="rect">
            <a:avLst/>
          </a:prstGeom>
        </p:spPr>
        <p:txBody>
          <a:bodyPr/>
          <a:lstStyle/>
          <a:p>
            <a:fld id="{51D3F6BF-A585-41F8-88DF-7E5D069F892A}" type="datetime2">
              <a:rPr lang="en-US" smtClean="0"/>
              <a:t>Monday, March 29, 2021</a:t>
            </a:fld>
            <a:endParaRPr lang="en-US"/>
          </a:p>
        </p:txBody>
      </p:sp>
      <p:sp>
        <p:nvSpPr>
          <p:cNvPr id="6" name="Footer Placeholder 5">
            <a:extLst>
              <a:ext uri="{FF2B5EF4-FFF2-40B4-BE49-F238E27FC236}">
                <a16:creationId xmlns:a16="http://schemas.microsoft.com/office/drawing/2014/main" id="{6BC70102-4B8E-4FEC-9BB7-97FDC1EABF86}"/>
              </a:ext>
            </a:extLst>
          </p:cNvPr>
          <p:cNvSpPr>
            <a:spLocks noGrp="1"/>
          </p:cNvSpPr>
          <p:nvPr>
            <p:ph type="ftr" sz="quarter" idx="11"/>
          </p:nvPr>
        </p:nvSpPr>
        <p:spPr/>
        <p:txBody>
          <a:bodyPr/>
          <a:lstStyle/>
          <a:p>
            <a:r>
              <a:rPr lang="en-US"/>
              <a:t>Sample Footer Text</a:t>
            </a:r>
          </a:p>
        </p:txBody>
      </p:sp>
      <p:sp>
        <p:nvSpPr>
          <p:cNvPr id="7" name="Slide Number Placeholder 6">
            <a:extLst>
              <a:ext uri="{FF2B5EF4-FFF2-40B4-BE49-F238E27FC236}">
                <a16:creationId xmlns:a16="http://schemas.microsoft.com/office/drawing/2014/main" id="{086693AF-08A9-4388-A9B8-174D53955998}"/>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238253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1733FC-38A1-463C-BF3D-0D99784E027C}"/>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2AFD076A-A004-4560-A43B-028624E20D17}"/>
              </a:ext>
            </a:extLst>
          </p:cNvPr>
          <p:cNvSpPr>
            <a:spLocks noGrp="1"/>
          </p:cNvSpPr>
          <p:nvPr>
            <p:ph type="body" orient="vert" idx="1"/>
          </p:nvPr>
        </p:nvSpPr>
        <p:spPr>
          <a:xfrm>
            <a:off x="448056" y="1956816"/>
            <a:ext cx="11301984" cy="399592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DFCFBA60-9309-4F2A-9FA9-305C4AFBECAF}"/>
              </a:ext>
            </a:extLst>
          </p:cNvPr>
          <p:cNvSpPr>
            <a:spLocks noGrp="1"/>
          </p:cNvSpPr>
          <p:nvPr>
            <p:ph type="dt" sz="half" idx="10"/>
          </p:nvPr>
        </p:nvSpPr>
        <p:spPr>
          <a:xfrm>
            <a:off x="438912" y="6153912"/>
            <a:ext cx="3456432" cy="502920"/>
          </a:xfrm>
          <a:prstGeom prst="rect">
            <a:avLst/>
          </a:prstGeom>
        </p:spPr>
        <p:txBody>
          <a:bodyPr/>
          <a:lstStyle/>
          <a:p>
            <a:fld id="{53CF612A-4CB0-4F57-9A87-F049CECB184D}" type="datetime2">
              <a:rPr lang="en-US" smtClean="0"/>
              <a:t>Monday, March 29, 2021</a:t>
            </a:fld>
            <a:endParaRPr lang="en-US"/>
          </a:p>
        </p:txBody>
      </p:sp>
      <p:sp>
        <p:nvSpPr>
          <p:cNvPr id="5" name="Footer Placeholder 4">
            <a:extLst>
              <a:ext uri="{FF2B5EF4-FFF2-40B4-BE49-F238E27FC236}">
                <a16:creationId xmlns:a16="http://schemas.microsoft.com/office/drawing/2014/main" id="{491BF451-928F-4E55-8A76-111D0E21121F}"/>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AB5EC161-BA80-4E93-AEB1-B61E38C098BB}"/>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458843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EA44E3E-5EFE-4FCB-86A2-5E20CC6525EC}"/>
              </a:ext>
            </a:extLst>
          </p:cNvPr>
          <p:cNvSpPr>
            <a:spLocks noGrp="1"/>
          </p:cNvSpPr>
          <p:nvPr>
            <p:ph type="title" orient="vert"/>
          </p:nvPr>
        </p:nvSpPr>
        <p:spPr>
          <a:xfrm>
            <a:off x="10232136" y="448056"/>
            <a:ext cx="1581912" cy="550468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7495005E-2E0C-4200-BF29-1135A35EE9B9}"/>
              </a:ext>
            </a:extLst>
          </p:cNvPr>
          <p:cNvSpPr>
            <a:spLocks noGrp="1"/>
          </p:cNvSpPr>
          <p:nvPr>
            <p:ph type="body" orient="vert" idx="1"/>
          </p:nvPr>
        </p:nvSpPr>
        <p:spPr>
          <a:xfrm>
            <a:off x="438912" y="438912"/>
            <a:ext cx="9436608" cy="55046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12BBBED-3B21-4271-BC0F-BBA258B59D48}"/>
              </a:ext>
            </a:extLst>
          </p:cNvPr>
          <p:cNvSpPr>
            <a:spLocks noGrp="1"/>
          </p:cNvSpPr>
          <p:nvPr>
            <p:ph type="dt" sz="half" idx="10"/>
          </p:nvPr>
        </p:nvSpPr>
        <p:spPr>
          <a:xfrm>
            <a:off x="438912" y="6153912"/>
            <a:ext cx="3456432" cy="502920"/>
          </a:xfrm>
          <a:prstGeom prst="rect">
            <a:avLst/>
          </a:prstGeom>
        </p:spPr>
        <p:txBody>
          <a:bodyPr/>
          <a:lstStyle/>
          <a:p>
            <a:fld id="{8F397F40-C8F7-4897-A6B8-241042F913A9}" type="datetime2">
              <a:rPr lang="en-US" smtClean="0"/>
              <a:t>Monday, March 29, 2021</a:t>
            </a:fld>
            <a:endParaRPr lang="en-US"/>
          </a:p>
        </p:txBody>
      </p:sp>
      <p:sp>
        <p:nvSpPr>
          <p:cNvPr id="5" name="Footer Placeholder 4">
            <a:extLst>
              <a:ext uri="{FF2B5EF4-FFF2-40B4-BE49-F238E27FC236}">
                <a16:creationId xmlns:a16="http://schemas.microsoft.com/office/drawing/2014/main" id="{2D89CED5-56F3-4943-8143-918F7A860CD4}"/>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09C87180-7248-4741-8E3B-9AAFB414DD95}"/>
              </a:ext>
            </a:extLst>
          </p:cNvPr>
          <p:cNvSpPr>
            <a:spLocks noGrp="1"/>
          </p:cNvSpPr>
          <p:nvPr>
            <p:ph type="sldNum" sz="quarter" idx="12"/>
          </p:nvPr>
        </p:nvSpPr>
        <p:spPr/>
        <p:txBody>
          <a:bodyPr/>
          <a:lstStyle/>
          <a:p>
            <a:fld id="{0D309695-DEC3-40DA-9DF5-330280C9D0E8}" type="slidenum">
              <a:rPr lang="en-US" smtClean="0"/>
              <a:t>‹#›</a:t>
            </a:fld>
            <a:endParaRPr lang="en-US"/>
          </a:p>
        </p:txBody>
      </p:sp>
    </p:spTree>
    <p:extLst>
      <p:ext uri="{BB962C8B-B14F-4D97-AF65-F5344CB8AC3E}">
        <p14:creationId xmlns:p14="http://schemas.microsoft.com/office/powerpoint/2010/main" val="15425712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DDBCE8-F60C-4E3A-83C0-BDE8DD2DE1FD}"/>
              </a:ext>
            </a:extLst>
          </p:cNvPr>
          <p:cNvSpPr>
            <a:spLocks noGrp="1"/>
          </p:cNvSpPr>
          <p:nvPr>
            <p:ph type="title"/>
          </p:nvPr>
        </p:nvSpPr>
        <p:spPr>
          <a:xfrm>
            <a:off x="448056" y="388800"/>
            <a:ext cx="11301984" cy="1141200"/>
          </a:xfrm>
          <a:prstGeom prst="rect">
            <a:avLst/>
          </a:prstGeom>
        </p:spPr>
        <p:txBody>
          <a:bodyPr vert="horz" lIns="0" tIns="0" rIns="0" bIns="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F4BBC57F-72F2-48BC-B1EE-1F2C6155D72E}"/>
              </a:ext>
            </a:extLst>
          </p:cNvPr>
          <p:cNvSpPr>
            <a:spLocks noGrp="1"/>
          </p:cNvSpPr>
          <p:nvPr>
            <p:ph type="body" idx="1"/>
          </p:nvPr>
        </p:nvSpPr>
        <p:spPr>
          <a:xfrm>
            <a:off x="448056" y="1733550"/>
            <a:ext cx="11293200" cy="3783013"/>
          </a:xfrm>
          <a:prstGeom prst="rect">
            <a:avLst/>
          </a:prstGeom>
        </p:spPr>
        <p:txBody>
          <a:bodyPr vert="horz" lIns="0" tIns="0" rIns="91440" bIns="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930FBC45-A4BC-4EE5-82B1-8BC79122559A}"/>
              </a:ext>
            </a:extLst>
          </p:cNvPr>
          <p:cNvSpPr>
            <a:spLocks noGrp="1"/>
          </p:cNvSpPr>
          <p:nvPr>
            <p:ph type="ftr" sz="quarter" idx="3"/>
          </p:nvPr>
        </p:nvSpPr>
        <p:spPr>
          <a:xfrm>
            <a:off x="4370832" y="6153912"/>
            <a:ext cx="5397056" cy="502920"/>
          </a:xfrm>
          <a:prstGeom prst="rect">
            <a:avLst/>
          </a:prstGeom>
        </p:spPr>
        <p:txBody>
          <a:bodyPr vert="horz" lIns="0" tIns="0" rIns="91440" bIns="0" rtlCol="0" anchor="ctr"/>
          <a:lstStyle>
            <a:lvl1pPr algn="l">
              <a:defRPr sz="900" cap="all" spc="200" baseline="0">
                <a:solidFill>
                  <a:schemeClr val="tx2">
                    <a:alpha val="55000"/>
                  </a:schemeClr>
                </a:solidFill>
              </a:defRPr>
            </a:lvl1pPr>
          </a:lstStyle>
          <a:p>
            <a:r>
              <a:rPr lang="en-US" spc="200" dirty="0"/>
              <a:t>Sample Footer Text</a:t>
            </a:r>
          </a:p>
        </p:txBody>
      </p:sp>
      <p:sp>
        <p:nvSpPr>
          <p:cNvPr id="6" name="Slide Number Placeholder 5">
            <a:extLst>
              <a:ext uri="{FF2B5EF4-FFF2-40B4-BE49-F238E27FC236}">
                <a16:creationId xmlns:a16="http://schemas.microsoft.com/office/drawing/2014/main" id="{725E1300-1995-409E-B058-59180872B694}"/>
              </a:ext>
            </a:extLst>
          </p:cNvPr>
          <p:cNvSpPr>
            <a:spLocks noGrp="1"/>
          </p:cNvSpPr>
          <p:nvPr>
            <p:ph type="sldNum" sz="quarter" idx="4"/>
          </p:nvPr>
        </p:nvSpPr>
        <p:spPr>
          <a:xfrm>
            <a:off x="10238232" y="6153912"/>
            <a:ext cx="1510856" cy="502920"/>
          </a:xfrm>
          <a:prstGeom prst="rect">
            <a:avLst/>
          </a:prstGeom>
        </p:spPr>
        <p:txBody>
          <a:bodyPr vert="horz" lIns="0" tIns="0" rIns="0" bIns="0" rtlCol="0" anchor="ctr"/>
          <a:lstStyle>
            <a:lvl1pPr algn="r">
              <a:defRPr sz="900">
                <a:solidFill>
                  <a:schemeClr val="tx2">
                    <a:alpha val="55000"/>
                  </a:schemeClr>
                </a:solidFill>
              </a:defRPr>
            </a:lvl1pPr>
          </a:lstStyle>
          <a:p>
            <a:fld id="{0D309695-DEC3-40DA-9DF5-330280C9D0E8}" type="slidenum">
              <a:rPr lang="en-US" smtClean="0"/>
              <a:pPr/>
              <a:t>‹#›</a:t>
            </a:fld>
            <a:endParaRPr lang="en-US" dirty="0"/>
          </a:p>
        </p:txBody>
      </p:sp>
      <p:sp>
        <p:nvSpPr>
          <p:cNvPr id="10" name="Date Placeholder 3">
            <a:extLst>
              <a:ext uri="{FF2B5EF4-FFF2-40B4-BE49-F238E27FC236}">
                <a16:creationId xmlns:a16="http://schemas.microsoft.com/office/drawing/2014/main" id="{639030E9-7F3B-403F-96B2-7C2C627C30A0}"/>
              </a:ext>
            </a:extLst>
          </p:cNvPr>
          <p:cNvSpPr>
            <a:spLocks noGrp="1"/>
          </p:cNvSpPr>
          <p:nvPr>
            <p:ph type="dt" sz="half" idx="2"/>
          </p:nvPr>
        </p:nvSpPr>
        <p:spPr>
          <a:xfrm>
            <a:off x="442912" y="6152968"/>
            <a:ext cx="3457576" cy="502920"/>
          </a:xfrm>
          <a:prstGeom prst="rect">
            <a:avLst/>
          </a:prstGeom>
        </p:spPr>
        <p:txBody>
          <a:bodyPr wrap="square" lIns="0" tIns="0" rIns="0" bIns="0" anchor="ctr" anchorCtr="0">
            <a:normAutofit/>
          </a:bodyPr>
          <a:lstStyle>
            <a:lvl1pPr>
              <a:defRPr sz="900" cap="all" spc="200" baseline="0">
                <a:solidFill>
                  <a:schemeClr val="tx1">
                    <a:alpha val="55000"/>
                  </a:schemeClr>
                </a:solidFill>
              </a:defRPr>
            </a:lvl1pPr>
          </a:lstStyle>
          <a:p>
            <a:fld id="{8256C2ED-54A4-480D-B5C8-65C0D62359B9}" type="datetime2">
              <a:rPr lang="en-US" smtClean="0"/>
              <a:pPr/>
              <a:t>Monday, March 29, 2021</a:t>
            </a:fld>
            <a:endParaRPr lang="en-US" dirty="0"/>
          </a:p>
        </p:txBody>
      </p:sp>
    </p:spTree>
    <p:extLst>
      <p:ext uri="{BB962C8B-B14F-4D97-AF65-F5344CB8AC3E}">
        <p14:creationId xmlns:p14="http://schemas.microsoft.com/office/powerpoint/2010/main" val="404723116"/>
      </p:ext>
    </p:extLst>
  </p:cSld>
  <p:clrMap bg1="dk1" tx1="lt1" bg2="dk2"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l" defTabSz="914400" rtl="0" eaLnBrk="1" latinLnBrk="0" hangingPunct="1">
        <a:lnSpc>
          <a:spcPct val="90000"/>
        </a:lnSpc>
        <a:spcBef>
          <a:spcPct val="0"/>
        </a:spcBef>
        <a:buNone/>
        <a:defRPr sz="3200" i="1" kern="1200">
          <a:solidFill>
            <a:schemeClr val="tx2"/>
          </a:solidFill>
          <a:latin typeface="+mj-lt"/>
          <a:ea typeface="+mj-ea"/>
          <a:cs typeface="+mj-cs"/>
        </a:defRPr>
      </a:lvl1pPr>
    </p:titleStyle>
    <p:bodyStyle>
      <a:lvl1pPr marL="450000" indent="-448056" algn="l" defTabSz="914400" rtl="0" eaLnBrk="1" latinLnBrk="0" hangingPunct="1">
        <a:lnSpc>
          <a:spcPct val="140000"/>
        </a:lnSpc>
        <a:spcBef>
          <a:spcPts val="1000"/>
        </a:spcBef>
        <a:buFont typeface="Calibri Light" panose="020F0302020204030204" pitchFamily="34" charset="0"/>
        <a:buChar char="→"/>
        <a:defRPr sz="1800" kern="1200">
          <a:solidFill>
            <a:schemeClr val="tx2">
              <a:alpha val="55000"/>
            </a:schemeClr>
          </a:solidFill>
          <a:latin typeface="+mn-lt"/>
          <a:ea typeface="+mn-ea"/>
          <a:cs typeface="+mn-cs"/>
        </a:defRPr>
      </a:lvl1pPr>
      <a:lvl2pPr marL="900000" indent="-448056" algn="l" defTabSz="914400" rtl="0" eaLnBrk="1" latinLnBrk="0" hangingPunct="1">
        <a:lnSpc>
          <a:spcPct val="140000"/>
        </a:lnSpc>
        <a:spcBef>
          <a:spcPts val="500"/>
        </a:spcBef>
        <a:buFont typeface="Calibri Light" panose="020F0302020204030204" pitchFamily="34" charset="0"/>
        <a:buChar char="→"/>
        <a:defRPr sz="1800" kern="1200">
          <a:solidFill>
            <a:schemeClr val="tx2">
              <a:alpha val="55000"/>
            </a:schemeClr>
          </a:solidFill>
          <a:latin typeface="+mn-lt"/>
          <a:ea typeface="+mn-ea"/>
          <a:cs typeface="+mn-cs"/>
        </a:defRPr>
      </a:lvl2pPr>
      <a:lvl3pPr marL="1350000" indent="-448056" algn="l" defTabSz="914400" rtl="0" eaLnBrk="1" latinLnBrk="0" hangingPunct="1">
        <a:lnSpc>
          <a:spcPct val="140000"/>
        </a:lnSpc>
        <a:spcBef>
          <a:spcPts val="500"/>
        </a:spcBef>
        <a:buFont typeface="Calibri Light" panose="020F0302020204030204" pitchFamily="34" charset="0"/>
        <a:buChar char="→"/>
        <a:defRPr sz="1800" kern="1200">
          <a:solidFill>
            <a:schemeClr val="tx2">
              <a:alpha val="55000"/>
            </a:schemeClr>
          </a:solidFill>
          <a:latin typeface="+mn-lt"/>
          <a:ea typeface="+mn-ea"/>
          <a:cs typeface="+mn-cs"/>
        </a:defRPr>
      </a:lvl3pPr>
      <a:lvl4pPr marL="1800000" indent="-448056" algn="l" defTabSz="914400" rtl="0" eaLnBrk="1" latinLnBrk="0" hangingPunct="1">
        <a:lnSpc>
          <a:spcPct val="140000"/>
        </a:lnSpc>
        <a:spcBef>
          <a:spcPts val="500"/>
        </a:spcBef>
        <a:buFont typeface="Calibri Light" panose="020F0302020204030204" pitchFamily="34" charset="0"/>
        <a:buChar char="→"/>
        <a:defRPr sz="1800" kern="1200">
          <a:solidFill>
            <a:schemeClr val="tx2">
              <a:alpha val="55000"/>
            </a:schemeClr>
          </a:solidFill>
          <a:latin typeface="+mn-lt"/>
          <a:ea typeface="+mn-ea"/>
          <a:cs typeface="+mn-cs"/>
        </a:defRPr>
      </a:lvl4pPr>
      <a:lvl5pPr marL="2250000" indent="-448056" algn="l" defTabSz="914400" rtl="0" eaLnBrk="1" latinLnBrk="0" hangingPunct="1">
        <a:lnSpc>
          <a:spcPct val="140000"/>
        </a:lnSpc>
        <a:spcBef>
          <a:spcPts val="500"/>
        </a:spcBef>
        <a:buFont typeface="Calibri Light" panose="020F0302020204030204" pitchFamily="34" charset="0"/>
        <a:buChar char="→"/>
        <a:defRPr sz="1800" kern="1200">
          <a:solidFill>
            <a:schemeClr val="tx2">
              <a:alpha val="5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2E5B6AE-5EFE-45F0-A2AE-ED771CA3D7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CFD414B-2C93-4A37-959D-13E07A6D13F8}"/>
              </a:ext>
            </a:extLst>
          </p:cNvPr>
          <p:cNvSpPr>
            <a:spLocks noGrp="1"/>
          </p:cNvSpPr>
          <p:nvPr>
            <p:ph type="ctrTitle"/>
          </p:nvPr>
        </p:nvSpPr>
        <p:spPr>
          <a:xfrm>
            <a:off x="448055" y="655200"/>
            <a:ext cx="5432045" cy="1969200"/>
          </a:xfrm>
        </p:spPr>
        <p:txBody>
          <a:bodyPr anchor="b">
            <a:normAutofit/>
          </a:bodyPr>
          <a:lstStyle/>
          <a:p>
            <a:r>
              <a:rPr lang="en-US" dirty="0"/>
              <a:t>Addiction</a:t>
            </a:r>
          </a:p>
        </p:txBody>
      </p:sp>
      <p:sp>
        <p:nvSpPr>
          <p:cNvPr id="3" name="Subtitle 2">
            <a:extLst>
              <a:ext uri="{FF2B5EF4-FFF2-40B4-BE49-F238E27FC236}">
                <a16:creationId xmlns:a16="http://schemas.microsoft.com/office/drawing/2014/main" id="{9E5114EC-09AF-4E5D-9E4E-6F57AFBCBBA2}"/>
              </a:ext>
            </a:extLst>
          </p:cNvPr>
          <p:cNvSpPr>
            <a:spLocks noGrp="1"/>
          </p:cNvSpPr>
          <p:nvPr>
            <p:ph type="subTitle" idx="1"/>
          </p:nvPr>
        </p:nvSpPr>
        <p:spPr>
          <a:xfrm>
            <a:off x="439928" y="5105520"/>
            <a:ext cx="5432045" cy="1097280"/>
          </a:xfrm>
        </p:spPr>
        <p:txBody>
          <a:bodyPr>
            <a:normAutofit fontScale="55000" lnSpcReduction="20000"/>
          </a:bodyPr>
          <a:lstStyle/>
          <a:p>
            <a:r>
              <a:rPr lang="en-US" sz="6400" dirty="0"/>
              <a:t>Lecturer: Dushika. S (BSc, MSc)</a:t>
            </a:r>
          </a:p>
        </p:txBody>
      </p:sp>
      <p:cxnSp>
        <p:nvCxnSpPr>
          <p:cNvPr id="11" name="Straight Connector 10">
            <a:extLst>
              <a:ext uri="{FF2B5EF4-FFF2-40B4-BE49-F238E27FC236}">
                <a16:creationId xmlns:a16="http://schemas.microsoft.com/office/drawing/2014/main" id="{D255B435-D9F3-4A31-B89E-36741390DB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450000"/>
            <a:ext cx="5432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4" name="Picture 3" descr="Close-up unopened pill packets">
            <a:extLst>
              <a:ext uri="{FF2B5EF4-FFF2-40B4-BE49-F238E27FC236}">
                <a16:creationId xmlns:a16="http://schemas.microsoft.com/office/drawing/2014/main" id="{AA446AD5-367B-4042-8C45-589E77397FDA}"/>
              </a:ext>
            </a:extLst>
          </p:cNvPr>
          <p:cNvPicPr>
            <a:picLocks noChangeAspect="1"/>
          </p:cNvPicPr>
          <p:nvPr/>
        </p:nvPicPr>
        <p:blipFill rotWithShape="1">
          <a:blip r:embed="rId2"/>
          <a:srcRect l="24839" r="18787"/>
          <a:stretch/>
        </p:blipFill>
        <p:spPr>
          <a:xfrm>
            <a:off x="6311900" y="10"/>
            <a:ext cx="5880100" cy="6857990"/>
          </a:xfrm>
          <a:prstGeom prst="rect">
            <a:avLst/>
          </a:prstGeom>
        </p:spPr>
      </p:pic>
    </p:spTree>
    <p:extLst>
      <p:ext uri="{BB962C8B-B14F-4D97-AF65-F5344CB8AC3E}">
        <p14:creationId xmlns:p14="http://schemas.microsoft.com/office/powerpoint/2010/main" val="20779109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D6BCA94-FEDC-4F9B-820A-BA138802E2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7A40F35-597D-4BAC-BC53-E362ABD18B1D}"/>
              </a:ext>
            </a:extLst>
          </p:cNvPr>
          <p:cNvSpPr>
            <a:spLocks noGrp="1"/>
          </p:cNvSpPr>
          <p:nvPr>
            <p:ph type="title"/>
          </p:nvPr>
        </p:nvSpPr>
        <p:spPr>
          <a:xfrm>
            <a:off x="448056" y="388800"/>
            <a:ext cx="11300532" cy="986400"/>
          </a:xfrm>
        </p:spPr>
        <p:txBody>
          <a:bodyPr anchor="b">
            <a:normAutofit/>
          </a:bodyPr>
          <a:lstStyle/>
          <a:p>
            <a:r>
              <a:rPr lang="en-US" sz="6400" dirty="0"/>
              <a:t>Addiction</a:t>
            </a:r>
          </a:p>
        </p:txBody>
      </p:sp>
      <p:cxnSp>
        <p:nvCxnSpPr>
          <p:cNvPr id="12" name="Straight Connector 11">
            <a:extLst>
              <a:ext uri="{FF2B5EF4-FFF2-40B4-BE49-F238E27FC236}">
                <a16:creationId xmlns:a16="http://schemas.microsoft.com/office/drawing/2014/main" id="{B32E796E-8D19-4926-B7B8-653B0193901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50000" y="1609200"/>
            <a:ext cx="113004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pic>
        <p:nvPicPr>
          <p:cNvPr id="7" name="Graphic 6" descr="Brain in head">
            <a:extLst>
              <a:ext uri="{FF2B5EF4-FFF2-40B4-BE49-F238E27FC236}">
                <a16:creationId xmlns:a16="http://schemas.microsoft.com/office/drawing/2014/main" id="{2F48D6C8-43E0-4C20-97F9-D7440FBF2CA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219249" y="2059200"/>
            <a:ext cx="3891600" cy="3891600"/>
          </a:xfrm>
          <a:prstGeom prst="rect">
            <a:avLst/>
          </a:prstGeom>
        </p:spPr>
      </p:pic>
      <p:sp>
        <p:nvSpPr>
          <p:cNvPr id="3" name="Content Placeholder 2">
            <a:extLst>
              <a:ext uri="{FF2B5EF4-FFF2-40B4-BE49-F238E27FC236}">
                <a16:creationId xmlns:a16="http://schemas.microsoft.com/office/drawing/2014/main" id="{B871ABF9-B2D9-4B5C-9B8E-6D06400EBBC3}"/>
              </a:ext>
            </a:extLst>
          </p:cNvPr>
          <p:cNvSpPr>
            <a:spLocks noGrp="1"/>
          </p:cNvSpPr>
          <p:nvPr>
            <p:ph idx="1"/>
          </p:nvPr>
        </p:nvSpPr>
        <p:spPr>
          <a:xfrm>
            <a:off x="6311900" y="1944000"/>
            <a:ext cx="5434900" cy="4243440"/>
          </a:xfrm>
        </p:spPr>
        <p:txBody>
          <a:bodyPr>
            <a:normAutofit fontScale="77500" lnSpcReduction="20000"/>
          </a:bodyPr>
          <a:lstStyle/>
          <a:p>
            <a:r>
              <a:rPr lang="en-US" sz="2800" dirty="0"/>
              <a:t>Addiction is a psychological condition, in which an individual feels an intense need to engage in a particular in order to overcome an unpleasant sensation.</a:t>
            </a:r>
          </a:p>
          <a:p>
            <a:endParaRPr lang="en-US" sz="2800" dirty="0"/>
          </a:p>
          <a:p>
            <a:pPr lvl="1"/>
            <a:r>
              <a:rPr lang="en-US" sz="2800" dirty="0"/>
              <a:t>Substance based addiction (F10-F19 Mental and </a:t>
            </a:r>
            <a:r>
              <a:rPr lang="en-US" sz="2800" dirty="0" err="1"/>
              <a:t>behavioural</a:t>
            </a:r>
            <a:r>
              <a:rPr lang="en-US" sz="2800" dirty="0"/>
              <a:t> disorders due to psychoactive substance use )</a:t>
            </a:r>
          </a:p>
          <a:p>
            <a:pPr lvl="1"/>
            <a:r>
              <a:rPr lang="en-US" sz="2800" dirty="0"/>
              <a:t>Non-substance Addiction</a:t>
            </a:r>
          </a:p>
        </p:txBody>
      </p:sp>
    </p:spTree>
    <p:extLst>
      <p:ext uri="{BB962C8B-B14F-4D97-AF65-F5344CB8AC3E}">
        <p14:creationId xmlns:p14="http://schemas.microsoft.com/office/powerpoint/2010/main" val="36271638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1C97B9-23A8-4AFA-8D58-E1E022369544}"/>
              </a:ext>
            </a:extLst>
          </p:cNvPr>
          <p:cNvSpPr>
            <a:spLocks noGrp="1"/>
          </p:cNvSpPr>
          <p:nvPr>
            <p:ph idx="1"/>
          </p:nvPr>
        </p:nvSpPr>
        <p:spPr>
          <a:xfrm>
            <a:off x="448056" y="811033"/>
            <a:ext cx="11293200" cy="5303519"/>
          </a:xfrm>
        </p:spPr>
        <p:txBody>
          <a:bodyPr>
            <a:normAutofit lnSpcReduction="10000"/>
          </a:bodyPr>
          <a:lstStyle/>
          <a:p>
            <a:r>
              <a:rPr lang="en-US" sz="2400" b="1" dirty="0"/>
              <a:t>Substance Addiction </a:t>
            </a:r>
            <a:r>
              <a:rPr lang="en-US" sz="2400" dirty="0"/>
              <a:t>is where the addiction is based on a particular drug.</a:t>
            </a:r>
          </a:p>
          <a:p>
            <a:pPr lvl="1"/>
            <a:r>
              <a:rPr lang="en-US" sz="2400" dirty="0"/>
              <a:t>A drug may be any product that has the capacity to alter one’s brain and body.</a:t>
            </a:r>
          </a:p>
          <a:p>
            <a:pPr lvl="1"/>
            <a:r>
              <a:rPr lang="en-US" sz="2400" dirty="0"/>
              <a:t>A substance may include but is not limited to Alcohol, Tobacco, Caffeine, Marijuana, etc.</a:t>
            </a:r>
          </a:p>
          <a:p>
            <a:pPr marL="451944" lvl="1" indent="0">
              <a:buNone/>
            </a:pPr>
            <a:endParaRPr lang="en-US" sz="2400" dirty="0"/>
          </a:p>
          <a:p>
            <a:r>
              <a:rPr lang="en-US" sz="2400" b="1" dirty="0"/>
              <a:t>Non-Substance Addiction </a:t>
            </a:r>
            <a:r>
              <a:rPr lang="en-US" sz="2400" dirty="0"/>
              <a:t>is where the addiction is based on a particular activity.</a:t>
            </a:r>
          </a:p>
          <a:p>
            <a:pPr lvl="1"/>
            <a:r>
              <a:rPr lang="en-US" sz="2400" dirty="0"/>
              <a:t>A non-substance addiction may include activities such as Gambling, sex, internet usage, gaming, </a:t>
            </a:r>
            <a:r>
              <a:rPr lang="en-US" sz="2400" dirty="0" err="1"/>
              <a:t>etc</a:t>
            </a:r>
            <a:endParaRPr lang="en-US" sz="2400" dirty="0"/>
          </a:p>
          <a:p>
            <a:pPr lvl="1"/>
            <a:r>
              <a:rPr lang="en-US" sz="2400" dirty="0"/>
              <a:t>It is common for individuals to experience </a:t>
            </a:r>
            <a:r>
              <a:rPr lang="en-US" sz="2400" b="1" dirty="0"/>
              <a:t>withdrawal symptoms </a:t>
            </a:r>
            <a:r>
              <a:rPr lang="en-US" sz="2400" dirty="0"/>
              <a:t>upon trying to stop engaging in the addictive behavior</a:t>
            </a:r>
          </a:p>
          <a:p>
            <a:endParaRPr lang="en-US" dirty="0"/>
          </a:p>
        </p:txBody>
      </p:sp>
    </p:spTree>
    <p:extLst>
      <p:ext uri="{BB962C8B-B14F-4D97-AF65-F5344CB8AC3E}">
        <p14:creationId xmlns:p14="http://schemas.microsoft.com/office/powerpoint/2010/main" val="23409764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0F30590-9BB0-4503-94CD-309E4A909C86}"/>
              </a:ext>
            </a:extLst>
          </p:cNvPr>
          <p:cNvSpPr>
            <a:spLocks noGrp="1"/>
          </p:cNvSpPr>
          <p:nvPr>
            <p:ph type="title"/>
          </p:nvPr>
        </p:nvSpPr>
        <p:spPr>
          <a:xfrm>
            <a:off x="448056" y="393192"/>
            <a:ext cx="11301984" cy="859536"/>
          </a:xfrm>
        </p:spPr>
        <p:txBody>
          <a:bodyPr anchor="b">
            <a:normAutofit/>
          </a:bodyPr>
          <a:lstStyle/>
          <a:p>
            <a:r>
              <a:rPr lang="en-US" dirty="0"/>
              <a:t>Substance Related Addiction</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4C6D15-6C27-42F4-A2D3-B1423B3C36D2}"/>
              </a:ext>
            </a:extLst>
          </p:cNvPr>
          <p:cNvSpPr>
            <a:spLocks noGrp="1"/>
          </p:cNvSpPr>
          <p:nvPr>
            <p:ph idx="1"/>
          </p:nvPr>
        </p:nvSpPr>
        <p:spPr>
          <a:xfrm>
            <a:off x="448056" y="1947671"/>
            <a:ext cx="11293200" cy="4517131"/>
          </a:xfrm>
        </p:spPr>
        <p:txBody>
          <a:bodyPr>
            <a:normAutofit fontScale="92500"/>
          </a:bodyPr>
          <a:lstStyle/>
          <a:p>
            <a:r>
              <a:rPr lang="en-US" sz="2400" dirty="0"/>
              <a:t>A substance related addiction has the capacity to alter an individual’s cognitive as well as behavioral functioning.</a:t>
            </a:r>
          </a:p>
          <a:p>
            <a:r>
              <a:rPr lang="en-US" sz="2400" dirty="0"/>
              <a:t>It is not uncommon for individuals to experience substance intoxication. </a:t>
            </a:r>
          </a:p>
          <a:p>
            <a:pPr lvl="1"/>
            <a:r>
              <a:rPr lang="en-US" sz="2400" dirty="0"/>
              <a:t>Individuals, who are intoxicated may indicate a change in mood, poor coordination, irritability, lack of judgement and a slurred speech.</a:t>
            </a:r>
          </a:p>
          <a:p>
            <a:r>
              <a:rPr lang="en-US" sz="2400" dirty="0"/>
              <a:t>Certain substance such as LSD may have the tendency to evoke symptoms that are related to psychosis. This could be observed in the form of hallucinations as well as Delusions. </a:t>
            </a:r>
          </a:p>
          <a:p>
            <a:r>
              <a:rPr lang="en-US" sz="2400" dirty="0"/>
              <a:t>Both legal as well as illegal drugs may be abused by individuals.</a:t>
            </a:r>
          </a:p>
        </p:txBody>
      </p:sp>
    </p:spTree>
    <p:extLst>
      <p:ext uri="{BB962C8B-B14F-4D97-AF65-F5344CB8AC3E}">
        <p14:creationId xmlns:p14="http://schemas.microsoft.com/office/powerpoint/2010/main" val="40702366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Content Placeholder 16" descr="A close up of a clock&#10;&#10;Description automatically generated">
            <a:extLst>
              <a:ext uri="{FF2B5EF4-FFF2-40B4-BE49-F238E27FC236}">
                <a16:creationId xmlns:a16="http://schemas.microsoft.com/office/drawing/2014/main" id="{436D1CA2-7672-4D57-BA60-5C3B146C68F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36913952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D6CEEACB-1B0C-4685-AEF4-1A949CEFA84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41009331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sign&#10;&#10;Description automatically generated">
            <a:extLst>
              <a:ext uri="{FF2B5EF4-FFF2-40B4-BE49-F238E27FC236}">
                <a16:creationId xmlns:a16="http://schemas.microsoft.com/office/drawing/2014/main" id="{54A5E84B-32B6-4B6F-99F2-A3E259F5783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6858000"/>
          </a:xfrm>
        </p:spPr>
      </p:pic>
    </p:spTree>
    <p:extLst>
      <p:ext uri="{BB962C8B-B14F-4D97-AF65-F5344CB8AC3E}">
        <p14:creationId xmlns:p14="http://schemas.microsoft.com/office/powerpoint/2010/main" val="4110119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2"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6FE1D3F-7D25-47F8-83CF-2BAE349A5535}"/>
              </a:ext>
            </a:extLst>
          </p:cNvPr>
          <p:cNvSpPr>
            <a:spLocks noGrp="1"/>
          </p:cNvSpPr>
          <p:nvPr>
            <p:ph type="title"/>
          </p:nvPr>
        </p:nvSpPr>
        <p:spPr>
          <a:xfrm>
            <a:off x="448056" y="393192"/>
            <a:ext cx="11301984" cy="859536"/>
          </a:xfrm>
        </p:spPr>
        <p:txBody>
          <a:bodyPr anchor="b">
            <a:normAutofit/>
          </a:bodyPr>
          <a:lstStyle/>
          <a:p>
            <a:r>
              <a:rPr lang="en-US" dirty="0"/>
              <a:t>Addiction’s Influence on Individual and Society</a:t>
            </a:r>
          </a:p>
        </p:txBody>
      </p:sp>
      <p:cxnSp>
        <p:nvCxnSpPr>
          <p:cNvPr id="13"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1745BC48-7F38-4372-B78B-17760DA99328}"/>
              </a:ext>
            </a:extLst>
          </p:cNvPr>
          <p:cNvSpPr>
            <a:spLocks noGrp="1"/>
          </p:cNvSpPr>
          <p:nvPr>
            <p:ph idx="1"/>
          </p:nvPr>
        </p:nvSpPr>
        <p:spPr>
          <a:xfrm>
            <a:off x="448056" y="1947671"/>
            <a:ext cx="11418824" cy="4517125"/>
          </a:xfrm>
        </p:spPr>
        <p:txBody>
          <a:bodyPr>
            <a:normAutofit fontScale="92500" lnSpcReduction="10000"/>
          </a:bodyPr>
          <a:lstStyle/>
          <a:p>
            <a:pPr>
              <a:lnSpc>
                <a:spcPct val="130000"/>
              </a:lnSpc>
            </a:pPr>
            <a:r>
              <a:rPr lang="en-US" sz="2400" dirty="0"/>
              <a:t>Addiction may adversely influence an individual’s relationship with their family and friends.</a:t>
            </a:r>
          </a:p>
          <a:p>
            <a:pPr>
              <a:lnSpc>
                <a:spcPct val="130000"/>
              </a:lnSpc>
            </a:pPr>
            <a:r>
              <a:rPr lang="en-US" sz="2400" dirty="0"/>
              <a:t>Addiction may affect an affect an individual’s work as well as their financial stability </a:t>
            </a:r>
          </a:p>
          <a:p>
            <a:pPr>
              <a:lnSpc>
                <a:spcPct val="130000"/>
              </a:lnSpc>
            </a:pPr>
            <a:r>
              <a:rPr lang="en-US" sz="2400" dirty="0"/>
              <a:t>An individual’s quality of lift could be disrupted due to their addiction</a:t>
            </a:r>
          </a:p>
          <a:p>
            <a:pPr>
              <a:lnSpc>
                <a:spcPct val="130000"/>
              </a:lnSpc>
            </a:pPr>
            <a:r>
              <a:rPr lang="en-US" sz="2400" dirty="0"/>
              <a:t>Addiction leads to a huge economic burden. This is mainly because addiction leads to health/medical conditions. Such conditions may affect the productivity in the organization they are employed at.</a:t>
            </a:r>
          </a:p>
          <a:p>
            <a:pPr>
              <a:lnSpc>
                <a:spcPct val="130000"/>
              </a:lnSpc>
            </a:pPr>
            <a:r>
              <a:rPr lang="en-US" sz="2400" dirty="0"/>
              <a:t>In addition, health care expense due to substance misuse would negatively impact the NHS.</a:t>
            </a:r>
          </a:p>
          <a:p>
            <a:pPr>
              <a:lnSpc>
                <a:spcPct val="130000"/>
              </a:lnSpc>
            </a:pPr>
            <a:r>
              <a:rPr lang="en-US" sz="2400" dirty="0"/>
              <a:t>The government would have to allocate cost for treatments and rehabilitation programs.</a:t>
            </a:r>
          </a:p>
          <a:p>
            <a:pPr>
              <a:lnSpc>
                <a:spcPct val="130000"/>
              </a:lnSpc>
            </a:pPr>
            <a:r>
              <a:rPr lang="en-US" sz="2400" dirty="0"/>
              <a:t>Individuals may engage in criminal activities</a:t>
            </a:r>
          </a:p>
        </p:txBody>
      </p:sp>
    </p:spTree>
    <p:extLst>
      <p:ext uri="{BB962C8B-B14F-4D97-AF65-F5344CB8AC3E}">
        <p14:creationId xmlns:p14="http://schemas.microsoft.com/office/powerpoint/2010/main" val="39925718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48A163D-852C-46BE-9D0B-4A43ABBC5335}"/>
              </a:ext>
            </a:extLst>
          </p:cNvPr>
          <p:cNvSpPr>
            <a:spLocks noGrp="1"/>
          </p:cNvSpPr>
          <p:nvPr>
            <p:ph type="title"/>
          </p:nvPr>
        </p:nvSpPr>
        <p:spPr>
          <a:xfrm>
            <a:off x="448056" y="393192"/>
            <a:ext cx="11301984" cy="859536"/>
          </a:xfrm>
        </p:spPr>
        <p:txBody>
          <a:bodyPr anchor="b">
            <a:normAutofit/>
          </a:bodyPr>
          <a:lstStyle/>
          <a:p>
            <a:r>
              <a:rPr lang="en-US" dirty="0"/>
              <a:t>Non-Substance related Addiction</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439B3D5-C10E-4FAD-A080-8CCC84C187B6}"/>
              </a:ext>
            </a:extLst>
          </p:cNvPr>
          <p:cNvSpPr>
            <a:spLocks noGrp="1"/>
          </p:cNvSpPr>
          <p:nvPr>
            <p:ph idx="1"/>
          </p:nvPr>
        </p:nvSpPr>
        <p:spPr>
          <a:xfrm>
            <a:off x="448056" y="1947671"/>
            <a:ext cx="11134344" cy="4517127"/>
          </a:xfrm>
        </p:spPr>
        <p:txBody>
          <a:bodyPr>
            <a:normAutofit/>
          </a:bodyPr>
          <a:lstStyle/>
          <a:p>
            <a:pPr>
              <a:lnSpc>
                <a:spcPct val="130000"/>
              </a:lnSpc>
            </a:pPr>
            <a:r>
              <a:rPr lang="en-US" sz="2400" dirty="0"/>
              <a:t>Individuals may develop an addiction towards activities such as gambling, internet, pornography, and gaming </a:t>
            </a:r>
          </a:p>
          <a:p>
            <a:pPr>
              <a:lnSpc>
                <a:spcPct val="130000"/>
              </a:lnSpc>
            </a:pPr>
            <a:r>
              <a:rPr lang="en-US" sz="2400" dirty="0"/>
              <a:t>Similar, to substance addiction, non-substance can negatively impact an individual’s personal relationships, work life and overall quality of life.</a:t>
            </a:r>
          </a:p>
          <a:p>
            <a:pPr>
              <a:lnSpc>
                <a:spcPct val="130000"/>
              </a:lnSpc>
            </a:pPr>
            <a:r>
              <a:rPr lang="en-US" sz="2400" dirty="0"/>
              <a:t>Although substance addiction such as alcohol addiction has been frequently acknowledged in the past as a harmful behavior. </a:t>
            </a:r>
          </a:p>
          <a:p>
            <a:pPr>
              <a:lnSpc>
                <a:spcPct val="130000"/>
              </a:lnSpc>
            </a:pPr>
            <a:r>
              <a:rPr lang="en-US" sz="2400" dirty="0"/>
              <a:t>It is only recently that the addiction definition has been altered to take into account behavioral addiction such internet addiction and addiction to gaming.</a:t>
            </a:r>
          </a:p>
        </p:txBody>
      </p:sp>
    </p:spTree>
    <p:extLst>
      <p:ext uri="{BB962C8B-B14F-4D97-AF65-F5344CB8AC3E}">
        <p14:creationId xmlns:p14="http://schemas.microsoft.com/office/powerpoint/2010/main" val="25648592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picture containing screenshot&#10;&#10;Description automatically generated">
            <a:extLst>
              <a:ext uri="{FF2B5EF4-FFF2-40B4-BE49-F238E27FC236}">
                <a16:creationId xmlns:a16="http://schemas.microsoft.com/office/drawing/2014/main" id="{B4DE444B-CF7C-4B4B-9B64-9B91FFE80952}"/>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971675" y="539749"/>
            <a:ext cx="7715250" cy="5965825"/>
          </a:xfrm>
        </p:spPr>
      </p:pic>
    </p:spTree>
    <p:extLst>
      <p:ext uri="{BB962C8B-B14F-4D97-AF65-F5344CB8AC3E}">
        <p14:creationId xmlns:p14="http://schemas.microsoft.com/office/powerpoint/2010/main" val="26643274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cell phone&#10;&#10;Description automatically generated">
            <a:extLst>
              <a:ext uri="{FF2B5EF4-FFF2-40B4-BE49-F238E27FC236}">
                <a16:creationId xmlns:a16="http://schemas.microsoft.com/office/drawing/2014/main" id="{1401A751-3207-4AC0-8D9E-F446360410E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794000" y="817880"/>
            <a:ext cx="6177280" cy="5222240"/>
          </a:xfrm>
        </p:spPr>
      </p:pic>
    </p:spTree>
    <p:extLst>
      <p:ext uri="{BB962C8B-B14F-4D97-AF65-F5344CB8AC3E}">
        <p14:creationId xmlns:p14="http://schemas.microsoft.com/office/powerpoint/2010/main" val="8773777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DBB31B6-EBB9-4C83-9018-BD80446D35D0}"/>
              </a:ext>
            </a:extLst>
          </p:cNvPr>
          <p:cNvSpPr>
            <a:spLocks noGrp="1"/>
          </p:cNvSpPr>
          <p:nvPr>
            <p:ph type="title"/>
          </p:nvPr>
        </p:nvSpPr>
        <p:spPr>
          <a:xfrm>
            <a:off x="448056" y="393192"/>
            <a:ext cx="11301984" cy="859536"/>
          </a:xfrm>
        </p:spPr>
        <p:txBody>
          <a:bodyPr anchor="b">
            <a:normAutofit/>
          </a:bodyPr>
          <a:lstStyle/>
          <a:p>
            <a:r>
              <a:rPr lang="en-US" dirty="0"/>
              <a:t>Biological Perspective of Addiction </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29C5CE5-2805-4639-967E-EC101CBC9FDF}"/>
              </a:ext>
            </a:extLst>
          </p:cNvPr>
          <p:cNvSpPr>
            <a:spLocks noGrp="1"/>
          </p:cNvSpPr>
          <p:nvPr>
            <p:ph idx="1"/>
          </p:nvPr>
        </p:nvSpPr>
        <p:spPr>
          <a:xfrm>
            <a:off x="448056" y="1798327"/>
            <a:ext cx="11388344" cy="4815831"/>
          </a:xfrm>
        </p:spPr>
        <p:txBody>
          <a:bodyPr>
            <a:normAutofit fontScale="92500" lnSpcReduction="20000"/>
          </a:bodyPr>
          <a:lstStyle/>
          <a:p>
            <a:pPr marL="0" indent="0">
              <a:lnSpc>
                <a:spcPct val="130000"/>
              </a:lnSpc>
              <a:buNone/>
            </a:pPr>
            <a:r>
              <a:rPr lang="en-US" sz="2400" b="1" dirty="0"/>
              <a:t>Genetic </a:t>
            </a:r>
          </a:p>
          <a:p>
            <a:pPr>
              <a:lnSpc>
                <a:spcPct val="130000"/>
              </a:lnSpc>
            </a:pPr>
            <a:r>
              <a:rPr lang="en-US" sz="2400" dirty="0"/>
              <a:t>There may be a genetic component to addiction </a:t>
            </a:r>
          </a:p>
          <a:p>
            <a:pPr>
              <a:lnSpc>
                <a:spcPct val="130000"/>
              </a:lnSpc>
            </a:pPr>
            <a:r>
              <a:rPr lang="en-US" sz="2400" dirty="0" err="1"/>
              <a:t>Dorit</a:t>
            </a:r>
            <a:r>
              <a:rPr lang="en-US" sz="2400" dirty="0"/>
              <a:t> </a:t>
            </a:r>
            <a:r>
              <a:rPr lang="en-US" sz="2400" dirty="0" err="1"/>
              <a:t>Carmelli</a:t>
            </a:r>
            <a:r>
              <a:rPr lang="en-US" sz="2400" dirty="0"/>
              <a:t> et al (1992) identified that when one monozygotic individual was addicted to substance such as smoking, there was a higher tendency for other monozygotic twin to engage in similar behaviors in comparison to dizygotic twins.</a:t>
            </a:r>
          </a:p>
          <a:p>
            <a:pPr>
              <a:lnSpc>
                <a:spcPct val="130000"/>
              </a:lnSpc>
            </a:pPr>
            <a:r>
              <a:rPr lang="en-US" sz="2400" dirty="0"/>
              <a:t>Donald Goodwin (1973) identified that adoptive children, whose at least one parent was addicted to alcohol, indicated signs of alcohol addiction themselves in the future </a:t>
            </a:r>
          </a:p>
          <a:p>
            <a:pPr>
              <a:lnSpc>
                <a:spcPct val="130000"/>
              </a:lnSpc>
            </a:pPr>
            <a:r>
              <a:rPr lang="en-US" sz="2400" dirty="0"/>
              <a:t>It was identified that the DDR2 gene was associated with addiction.</a:t>
            </a:r>
          </a:p>
          <a:p>
            <a:pPr>
              <a:lnSpc>
                <a:spcPct val="130000"/>
              </a:lnSpc>
            </a:pPr>
            <a:r>
              <a:rPr lang="en-US" sz="2400" dirty="0"/>
              <a:t>The gene plays a role in which an individual’s brain reacts to pleasurable sensations. Individuals with an addiction was found to have fewer D2 receptors hence they felt the need to engage in an behavior more frequently to experience the pleasurable sensation</a:t>
            </a:r>
          </a:p>
        </p:txBody>
      </p:sp>
    </p:spTree>
    <p:extLst>
      <p:ext uri="{BB962C8B-B14F-4D97-AF65-F5344CB8AC3E}">
        <p14:creationId xmlns:p14="http://schemas.microsoft.com/office/powerpoint/2010/main" val="30233759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4D411FD-8DCA-4997-A169-F2A5AC152488}"/>
              </a:ext>
            </a:extLst>
          </p:cNvPr>
          <p:cNvSpPr>
            <a:spLocks noGrp="1"/>
          </p:cNvSpPr>
          <p:nvPr>
            <p:ph idx="1"/>
          </p:nvPr>
        </p:nvSpPr>
        <p:spPr>
          <a:xfrm>
            <a:off x="701040" y="729205"/>
            <a:ext cx="11490960" cy="6858000"/>
          </a:xfrm>
        </p:spPr>
        <p:txBody>
          <a:bodyPr>
            <a:normAutofit/>
          </a:bodyPr>
          <a:lstStyle/>
          <a:p>
            <a:pPr marL="0" indent="0">
              <a:buNone/>
            </a:pPr>
            <a:r>
              <a:rPr lang="en-US" sz="2400" b="1" dirty="0"/>
              <a:t>Biochemical:</a:t>
            </a:r>
          </a:p>
          <a:p>
            <a:r>
              <a:rPr lang="en-US" sz="2400" dirty="0"/>
              <a:t>Dopamine is released upon experiencing pleasurable sensations.</a:t>
            </a:r>
          </a:p>
          <a:p>
            <a:r>
              <a:rPr lang="en-US" sz="2400" dirty="0"/>
              <a:t>Hence, continuing the addictive behavior would be perceived to be rewarding</a:t>
            </a:r>
          </a:p>
          <a:p>
            <a:r>
              <a:rPr lang="en-US" sz="2400" dirty="0"/>
              <a:t>However, upon repetitively engaging in the same behavior the dopamine released is usually reduced.</a:t>
            </a:r>
          </a:p>
          <a:p>
            <a:r>
              <a:rPr lang="en-US" sz="2400" dirty="0"/>
              <a:t>A reduction in dopamine will maintain the compulsion and addiction – reward deficiency syndrome</a:t>
            </a:r>
          </a:p>
          <a:p>
            <a:r>
              <a:rPr lang="en-US" sz="2400" dirty="0"/>
              <a:t>According to Vroon et al when participants consumed a dopamine agonist, impulsive behaviors and reaction times increased while decision conflicts decreased when compared to the control group. </a:t>
            </a:r>
          </a:p>
          <a:p>
            <a:endParaRPr lang="en-US" sz="2400" dirty="0"/>
          </a:p>
        </p:txBody>
      </p:sp>
    </p:spTree>
    <p:extLst>
      <p:ext uri="{BB962C8B-B14F-4D97-AF65-F5344CB8AC3E}">
        <p14:creationId xmlns:p14="http://schemas.microsoft.com/office/powerpoint/2010/main" val="27366763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093729B-0B9F-488A-98EC-0D573C67232C}"/>
              </a:ext>
            </a:extLst>
          </p:cNvPr>
          <p:cNvSpPr>
            <a:spLocks noGrp="1"/>
          </p:cNvSpPr>
          <p:nvPr>
            <p:ph idx="1"/>
          </p:nvPr>
        </p:nvSpPr>
        <p:spPr>
          <a:xfrm>
            <a:off x="838200" y="847725"/>
            <a:ext cx="10515600" cy="5329238"/>
          </a:xfrm>
        </p:spPr>
        <p:txBody>
          <a:bodyPr>
            <a:normAutofit fontScale="92500"/>
          </a:bodyPr>
          <a:lstStyle/>
          <a:p>
            <a:pPr marL="0" indent="0">
              <a:buNone/>
            </a:pPr>
            <a:r>
              <a:rPr lang="en-US" sz="2400" b="1" dirty="0"/>
              <a:t>Biological Explanation – Development of Tolerance</a:t>
            </a:r>
          </a:p>
          <a:p>
            <a:r>
              <a:rPr lang="en-US" sz="2400" dirty="0"/>
              <a:t>Pharmacological Explanation: Drug tolerance takes place due to a change in the physiological mechanism of the individual. </a:t>
            </a:r>
            <a:r>
              <a:rPr lang="en-US" sz="2400" dirty="0" err="1"/>
              <a:t>Eg</a:t>
            </a:r>
            <a:r>
              <a:rPr lang="en-US" sz="2400" dirty="0"/>
              <a:t>: metabolism alters, creating an increase in drug intake</a:t>
            </a:r>
          </a:p>
          <a:p>
            <a:endParaRPr lang="en-US" sz="2400" dirty="0"/>
          </a:p>
          <a:p>
            <a:r>
              <a:rPr lang="en-US" sz="2400" dirty="0"/>
              <a:t>Solomon and </a:t>
            </a:r>
            <a:r>
              <a:rPr lang="en-US" sz="2400" dirty="0" err="1"/>
              <a:t>Corbit</a:t>
            </a:r>
            <a:r>
              <a:rPr lang="en-US" sz="2400" dirty="0"/>
              <a:t> Theory: The b-process in an individual becomes strengthen with repeated drug use thereby creating a tolerance for the particular drug.</a:t>
            </a:r>
          </a:p>
          <a:p>
            <a:endParaRPr lang="en-US" sz="2400" dirty="0"/>
          </a:p>
          <a:p>
            <a:r>
              <a:rPr lang="en-US" sz="2400" dirty="0"/>
              <a:t>According to biological explanation, upon repeated drug use an individual’s body is altered in the way in which is responds to the drug</a:t>
            </a:r>
          </a:p>
        </p:txBody>
      </p:sp>
    </p:spTree>
    <p:extLst>
      <p:ext uri="{BB962C8B-B14F-4D97-AF65-F5344CB8AC3E}">
        <p14:creationId xmlns:p14="http://schemas.microsoft.com/office/powerpoint/2010/main" val="3574067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8B1337-BB01-49D4-A042-6F32CDB599BC}"/>
              </a:ext>
            </a:extLst>
          </p:cNvPr>
          <p:cNvSpPr>
            <a:spLocks noGrp="1"/>
          </p:cNvSpPr>
          <p:nvPr>
            <p:ph type="title"/>
          </p:nvPr>
        </p:nvSpPr>
        <p:spPr>
          <a:xfrm>
            <a:off x="448056" y="393192"/>
            <a:ext cx="11301984" cy="859536"/>
          </a:xfrm>
        </p:spPr>
        <p:txBody>
          <a:bodyPr anchor="b">
            <a:normAutofit/>
          </a:bodyPr>
          <a:lstStyle/>
          <a:p>
            <a:r>
              <a:rPr lang="en-US" dirty="0"/>
              <a:t>Behavioral Explanation of Addiction</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B66159-F13C-49DB-A060-77443FE507A3}"/>
              </a:ext>
            </a:extLst>
          </p:cNvPr>
          <p:cNvSpPr>
            <a:spLocks noGrp="1"/>
          </p:cNvSpPr>
          <p:nvPr>
            <p:ph idx="1"/>
          </p:nvPr>
        </p:nvSpPr>
        <p:spPr>
          <a:xfrm>
            <a:off x="448056" y="1838964"/>
            <a:ext cx="11293200" cy="4704076"/>
          </a:xfrm>
        </p:spPr>
        <p:txBody>
          <a:bodyPr>
            <a:noAutofit/>
          </a:bodyPr>
          <a:lstStyle/>
          <a:p>
            <a:pPr>
              <a:lnSpc>
                <a:spcPct val="130000"/>
              </a:lnSpc>
            </a:pPr>
            <a:r>
              <a:rPr lang="en-US" sz="2000" b="1" dirty="0"/>
              <a:t>Operant Conditioning:</a:t>
            </a:r>
          </a:p>
          <a:p>
            <a:pPr lvl="1">
              <a:lnSpc>
                <a:spcPct val="130000"/>
              </a:lnSpc>
            </a:pPr>
            <a:r>
              <a:rPr lang="en-US" sz="2000" dirty="0"/>
              <a:t>The drug usage may lead to a positive sensation (Reward)</a:t>
            </a:r>
          </a:p>
          <a:p>
            <a:pPr lvl="1">
              <a:lnSpc>
                <a:spcPct val="130000"/>
              </a:lnSpc>
            </a:pPr>
            <a:r>
              <a:rPr lang="en-US" sz="2000" dirty="0"/>
              <a:t>When the behavior is rewarded, it is reinforced to continue in the future as well. </a:t>
            </a:r>
          </a:p>
          <a:p>
            <a:pPr lvl="1">
              <a:lnSpc>
                <a:spcPct val="130000"/>
              </a:lnSpc>
            </a:pPr>
            <a:r>
              <a:rPr lang="en-US" sz="2000" dirty="0"/>
              <a:t>There is a tendency where when the rewarding sensation is strong it may encourage an individual to administer a higher dose of the drug</a:t>
            </a:r>
          </a:p>
          <a:p>
            <a:pPr>
              <a:lnSpc>
                <a:spcPct val="130000"/>
              </a:lnSpc>
            </a:pPr>
            <a:r>
              <a:rPr lang="en-US" sz="2000" b="1" dirty="0"/>
              <a:t>Classical Conditioning:</a:t>
            </a:r>
          </a:p>
          <a:p>
            <a:pPr lvl="1">
              <a:lnSpc>
                <a:spcPct val="130000"/>
              </a:lnSpc>
            </a:pPr>
            <a:r>
              <a:rPr lang="en-US" sz="2000" dirty="0"/>
              <a:t>Positive sensation that are associated with the drug usage</a:t>
            </a:r>
          </a:p>
          <a:p>
            <a:pPr lvl="1">
              <a:lnSpc>
                <a:spcPct val="130000"/>
              </a:lnSpc>
            </a:pPr>
            <a:r>
              <a:rPr lang="en-US" sz="2000" dirty="0"/>
              <a:t>Shepard Siegal – 1975, 2005</a:t>
            </a:r>
          </a:p>
          <a:p>
            <a:pPr lvl="1">
              <a:lnSpc>
                <a:spcPct val="130000"/>
              </a:lnSpc>
            </a:pPr>
            <a:r>
              <a:rPr lang="en-US" sz="2000" dirty="0"/>
              <a:t>CS- Following the drug administration </a:t>
            </a:r>
          </a:p>
          <a:p>
            <a:pPr lvl="1">
              <a:lnSpc>
                <a:spcPct val="130000"/>
              </a:lnSpc>
            </a:pPr>
            <a:r>
              <a:rPr lang="en-US" sz="2000" dirty="0"/>
              <a:t>CS includes contextual stimuli (environment), the stimuli associated with the drug administration (needle), bodily sensation that occurs before the drug administration.</a:t>
            </a:r>
          </a:p>
          <a:p>
            <a:pPr lvl="1">
              <a:lnSpc>
                <a:spcPct val="130000"/>
              </a:lnSpc>
            </a:pPr>
            <a:r>
              <a:rPr lang="en-US" sz="2000" dirty="0"/>
              <a:t>CS elicits a compensatory response</a:t>
            </a:r>
          </a:p>
          <a:p>
            <a:pPr>
              <a:lnSpc>
                <a:spcPct val="130000"/>
              </a:lnSpc>
            </a:pPr>
            <a:endParaRPr lang="en-US" sz="2000" dirty="0"/>
          </a:p>
          <a:p>
            <a:pPr>
              <a:lnSpc>
                <a:spcPct val="130000"/>
              </a:lnSpc>
            </a:pPr>
            <a:endParaRPr lang="en-US" sz="2000" b="1" dirty="0"/>
          </a:p>
          <a:p>
            <a:pPr>
              <a:lnSpc>
                <a:spcPct val="130000"/>
              </a:lnSpc>
            </a:pPr>
            <a:endParaRPr lang="en-US" sz="2000" dirty="0"/>
          </a:p>
        </p:txBody>
      </p:sp>
    </p:spTree>
    <p:extLst>
      <p:ext uri="{BB962C8B-B14F-4D97-AF65-F5344CB8AC3E}">
        <p14:creationId xmlns:p14="http://schemas.microsoft.com/office/powerpoint/2010/main" val="31929127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8B1337-BB01-49D4-A042-6F32CDB599BC}"/>
              </a:ext>
            </a:extLst>
          </p:cNvPr>
          <p:cNvSpPr>
            <a:spLocks noGrp="1"/>
          </p:cNvSpPr>
          <p:nvPr>
            <p:ph type="title"/>
          </p:nvPr>
        </p:nvSpPr>
        <p:spPr>
          <a:xfrm>
            <a:off x="448056" y="393192"/>
            <a:ext cx="11301984" cy="859536"/>
          </a:xfrm>
        </p:spPr>
        <p:txBody>
          <a:bodyPr anchor="b">
            <a:normAutofit/>
          </a:bodyPr>
          <a:lstStyle/>
          <a:p>
            <a:r>
              <a:rPr lang="en-US" dirty="0"/>
              <a:t>Cognitive Explanation of Addiction</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B66159-F13C-49DB-A060-77443FE507A3}"/>
              </a:ext>
            </a:extLst>
          </p:cNvPr>
          <p:cNvSpPr>
            <a:spLocks noGrp="1"/>
          </p:cNvSpPr>
          <p:nvPr>
            <p:ph idx="1"/>
          </p:nvPr>
        </p:nvSpPr>
        <p:spPr>
          <a:xfrm>
            <a:off x="448056" y="1947672"/>
            <a:ext cx="10971784" cy="4005072"/>
          </a:xfrm>
        </p:spPr>
        <p:txBody>
          <a:bodyPr>
            <a:normAutofit/>
          </a:bodyPr>
          <a:lstStyle/>
          <a:p>
            <a:r>
              <a:rPr lang="en-US" sz="2400" dirty="0"/>
              <a:t>Miller (2010): Feeling State Theory - Intense desires that are associated with the activity/behavior (State dependent Memories) may produce desirable sensations, which are recalled better. </a:t>
            </a:r>
          </a:p>
        </p:txBody>
      </p:sp>
    </p:spTree>
    <p:extLst>
      <p:ext uri="{BB962C8B-B14F-4D97-AF65-F5344CB8AC3E}">
        <p14:creationId xmlns:p14="http://schemas.microsoft.com/office/powerpoint/2010/main" val="22464226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71D199B-5E15-43A6-BA31-F5CDFDB3A9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0795" cap="flat" cmpd="sng" algn="ctr">
            <a:noFill/>
            <a:prstDash val="solid"/>
          </a:ln>
          <a:effectLst/>
          <a:extLst>
            <a:ext uri="{91240B29-F687-4F45-9708-019B960494DF}">
              <a14:hiddenLine xmlns:a14="http://schemas.microsoft.com/office/drawing/2010/main" w="10795" cap="flat" cmpd="sng" algn="ctr">
                <a:solidFill>
                  <a:schemeClr val="accent1">
                    <a:shade val="50000"/>
                  </a:schemeClr>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F8B1337-BB01-49D4-A042-6F32CDB599BC}"/>
              </a:ext>
            </a:extLst>
          </p:cNvPr>
          <p:cNvSpPr>
            <a:spLocks noGrp="1"/>
          </p:cNvSpPr>
          <p:nvPr>
            <p:ph type="title"/>
          </p:nvPr>
        </p:nvSpPr>
        <p:spPr>
          <a:xfrm>
            <a:off x="448056" y="393192"/>
            <a:ext cx="11301984" cy="859536"/>
          </a:xfrm>
        </p:spPr>
        <p:txBody>
          <a:bodyPr anchor="b">
            <a:normAutofit/>
          </a:bodyPr>
          <a:lstStyle/>
          <a:p>
            <a:r>
              <a:rPr lang="en-US" dirty="0"/>
              <a:t>Social Explanation of Addiction</a:t>
            </a:r>
          </a:p>
        </p:txBody>
      </p:sp>
      <p:cxnSp>
        <p:nvCxnSpPr>
          <p:cNvPr id="10" name="Straight Connector 9">
            <a:extLst>
              <a:ext uri="{FF2B5EF4-FFF2-40B4-BE49-F238E27FC236}">
                <a16:creationId xmlns:a16="http://schemas.microsoft.com/office/drawing/2014/main" id="{6C52BBAB-664F-48C3-A5C1-4CE9D3555DD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49400" y="1609200"/>
            <a:ext cx="11293200" cy="0"/>
          </a:xfrm>
          <a:prstGeom prst="line">
            <a:avLst/>
          </a:prstGeom>
          <a:ln w="6350">
            <a:solidFill>
              <a:schemeClr val="tx2"/>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C5B66159-F13C-49DB-A060-77443FE507A3}"/>
              </a:ext>
            </a:extLst>
          </p:cNvPr>
          <p:cNvSpPr>
            <a:spLocks noGrp="1"/>
          </p:cNvSpPr>
          <p:nvPr>
            <p:ph idx="1"/>
          </p:nvPr>
        </p:nvSpPr>
        <p:spPr>
          <a:xfrm>
            <a:off x="448056" y="1947671"/>
            <a:ext cx="11144504" cy="4615683"/>
          </a:xfrm>
        </p:spPr>
        <p:txBody>
          <a:bodyPr>
            <a:normAutofit/>
          </a:bodyPr>
          <a:lstStyle/>
          <a:p>
            <a:pPr lvl="1">
              <a:lnSpc>
                <a:spcPct val="130000"/>
              </a:lnSpc>
            </a:pPr>
            <a:r>
              <a:rPr lang="en-US" sz="2400" dirty="0"/>
              <a:t>One may begin using addictive substances as they perceive the consequences of it to be positive while observing their role models</a:t>
            </a:r>
          </a:p>
          <a:p>
            <a:pPr lvl="1">
              <a:lnSpc>
                <a:spcPct val="130000"/>
              </a:lnSpc>
            </a:pPr>
            <a:r>
              <a:rPr lang="en-US" sz="2400" dirty="0"/>
              <a:t>Advantages outweigh cost </a:t>
            </a:r>
          </a:p>
          <a:p>
            <a:pPr lvl="1">
              <a:lnSpc>
                <a:spcPct val="130000"/>
              </a:lnSpc>
            </a:pPr>
            <a:r>
              <a:rPr lang="en-US" sz="2400" dirty="0"/>
              <a:t>Social Reinforcement – Peer pressure</a:t>
            </a:r>
          </a:p>
          <a:p>
            <a:pPr marL="457200" lvl="1" indent="0">
              <a:lnSpc>
                <a:spcPct val="130000"/>
              </a:lnSpc>
              <a:buNone/>
            </a:pPr>
            <a:endParaRPr lang="en-US" sz="1600" dirty="0"/>
          </a:p>
          <a:p>
            <a:pPr marL="1944" indent="0">
              <a:lnSpc>
                <a:spcPct val="130000"/>
              </a:lnSpc>
              <a:buNone/>
            </a:pPr>
            <a:endParaRPr lang="en-US" sz="1600" dirty="0"/>
          </a:p>
          <a:p>
            <a:pPr lvl="1">
              <a:lnSpc>
                <a:spcPct val="130000"/>
              </a:lnSpc>
            </a:pPr>
            <a:endParaRPr lang="en-US" sz="1600" dirty="0"/>
          </a:p>
          <a:p>
            <a:pPr>
              <a:lnSpc>
                <a:spcPct val="130000"/>
              </a:lnSpc>
            </a:pPr>
            <a:endParaRPr lang="en-US" sz="1600" dirty="0"/>
          </a:p>
        </p:txBody>
      </p:sp>
    </p:spTree>
    <p:extLst>
      <p:ext uri="{BB962C8B-B14F-4D97-AF65-F5344CB8AC3E}">
        <p14:creationId xmlns:p14="http://schemas.microsoft.com/office/powerpoint/2010/main" val="307557036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446773-319E-4294-8C2E-89B7AF7A6B65}"/>
              </a:ext>
            </a:extLst>
          </p:cNvPr>
          <p:cNvSpPr>
            <a:spLocks noGrp="1"/>
          </p:cNvSpPr>
          <p:nvPr>
            <p:ph idx="1"/>
          </p:nvPr>
        </p:nvSpPr>
        <p:spPr>
          <a:xfrm>
            <a:off x="448056" y="707666"/>
            <a:ext cx="11293200" cy="5780598"/>
          </a:xfrm>
        </p:spPr>
        <p:txBody>
          <a:bodyPr>
            <a:normAutofit/>
          </a:bodyPr>
          <a:lstStyle/>
          <a:p>
            <a:pPr>
              <a:lnSpc>
                <a:spcPct val="130000"/>
              </a:lnSpc>
            </a:pPr>
            <a:r>
              <a:rPr lang="en-US" sz="2400" dirty="0"/>
              <a:t>Research evidence highlights that approximately 20% of the heroine addict’s have at least one or more family member who is an addict.</a:t>
            </a:r>
          </a:p>
          <a:p>
            <a:pPr>
              <a:lnSpc>
                <a:spcPct val="130000"/>
              </a:lnSpc>
            </a:pPr>
            <a:r>
              <a:rPr lang="en-US" sz="2400" dirty="0"/>
              <a:t>In addition, a similar pattern has been observed among alcohol addicts, where college students who abused alcohol had a family history with alcoholism. </a:t>
            </a:r>
          </a:p>
          <a:p>
            <a:pPr>
              <a:lnSpc>
                <a:spcPct val="130000"/>
              </a:lnSpc>
            </a:pPr>
            <a:r>
              <a:rPr lang="en-US" sz="2400" dirty="0"/>
              <a:t>Individuals, who had a close relationship with their parents imitated their parent’s drug use but individuals, who had a poor relationship with their parents did not in most cases.</a:t>
            </a:r>
          </a:p>
          <a:p>
            <a:pPr>
              <a:lnSpc>
                <a:spcPct val="130000"/>
              </a:lnSpc>
            </a:pPr>
            <a:r>
              <a:rPr lang="en-US" sz="2400" dirty="0"/>
              <a:t>Similarly, drug and alcohol use among peers may not be due to hereditary reasons as the members within the peer groups were unrelated.</a:t>
            </a:r>
          </a:p>
          <a:p>
            <a:endParaRPr lang="en-US" sz="2400" dirty="0"/>
          </a:p>
        </p:txBody>
      </p:sp>
    </p:spTree>
    <p:extLst>
      <p:ext uri="{BB962C8B-B14F-4D97-AF65-F5344CB8AC3E}">
        <p14:creationId xmlns:p14="http://schemas.microsoft.com/office/powerpoint/2010/main" val="1420106966"/>
      </p:ext>
    </p:extLst>
  </p:cSld>
  <p:clrMapOvr>
    <a:masterClrMapping/>
  </p:clrMapOvr>
</p:sld>
</file>

<file path=ppt/theme/theme1.xml><?xml version="1.0" encoding="utf-8"?>
<a:theme xmlns:a="http://schemas.openxmlformats.org/drawingml/2006/main" name="ThinLineVTI">
  <a:themeElements>
    <a:clrScheme name="AnalogousFromLightSeedRightStep">
      <a:dk1>
        <a:srgbClr val="000000"/>
      </a:dk1>
      <a:lt1>
        <a:srgbClr val="FFFFFF"/>
      </a:lt1>
      <a:dk2>
        <a:srgbClr val="243141"/>
      </a:dk2>
      <a:lt2>
        <a:srgbClr val="E8E2E4"/>
      </a:lt2>
      <a:accent1>
        <a:srgbClr val="81AA9C"/>
      </a:accent1>
      <a:accent2>
        <a:srgbClr val="76A8AD"/>
      </a:accent2>
      <a:accent3>
        <a:srgbClr val="89A4BF"/>
      </a:accent3>
      <a:accent4>
        <a:srgbClr val="7F84BA"/>
      </a:accent4>
      <a:accent5>
        <a:srgbClr val="A696C6"/>
      </a:accent5>
      <a:accent6>
        <a:srgbClr val="AB7FBA"/>
      </a:accent6>
      <a:hlink>
        <a:srgbClr val="AE6980"/>
      </a:hlink>
      <a:folHlink>
        <a:srgbClr val="7F7F7F"/>
      </a:folHlink>
    </a:clrScheme>
    <a:fontScheme name="Custom 3">
      <a:majorFont>
        <a:latin typeface="Source Sans Pro Light"/>
        <a:ea typeface=""/>
        <a:cs typeface=""/>
      </a:majorFont>
      <a:minorFont>
        <a:latin typeface="Source Sans Pro"/>
        <a:ea typeface=""/>
        <a:cs typeface=""/>
      </a:minorFont>
    </a:fontScheme>
    <a:fmtScheme name="Subtle Solids">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inLineVTI" id="{DA2A884B-D36C-4F63-9FE8-3C89F2B99A40}" vid="{62C1F77B-42AE-47B9-869B-5CE48C8ED844}"/>
    </a:ext>
  </a:extLst>
</a:theme>
</file>

<file path=docProps/app.xml><?xml version="1.0" encoding="utf-8"?>
<Properties xmlns="http://schemas.openxmlformats.org/officeDocument/2006/extended-properties" xmlns:vt="http://schemas.openxmlformats.org/officeDocument/2006/docPropsVTypes">
  <TotalTime>19</TotalTime>
  <Words>1052</Words>
  <Application>Microsoft Office PowerPoint</Application>
  <PresentationFormat>Widescreen</PresentationFormat>
  <Paragraphs>76</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 Light</vt:lpstr>
      <vt:lpstr>Source Sans Pro</vt:lpstr>
      <vt:lpstr>Source Sans Pro Light</vt:lpstr>
      <vt:lpstr>ThinLineVTI</vt:lpstr>
      <vt:lpstr>Addiction</vt:lpstr>
      <vt:lpstr>Addiction</vt:lpstr>
      <vt:lpstr>PowerPoint Presentation</vt:lpstr>
      <vt:lpstr>Substance Related Addiction</vt:lpstr>
      <vt:lpstr>PowerPoint Presentation</vt:lpstr>
      <vt:lpstr>PowerPoint Presentation</vt:lpstr>
      <vt:lpstr>PowerPoint Presentation</vt:lpstr>
      <vt:lpstr>Addiction’s Influence on Individual and Society</vt:lpstr>
      <vt:lpstr>Non-Substance related Addiction</vt:lpstr>
      <vt:lpstr>PowerPoint Presentation</vt:lpstr>
      <vt:lpstr>PowerPoint Presentation</vt:lpstr>
      <vt:lpstr>Biological Perspective of Addiction </vt:lpstr>
      <vt:lpstr>PowerPoint Presentation</vt:lpstr>
      <vt:lpstr>PowerPoint Presentation</vt:lpstr>
      <vt:lpstr>Behavioral Explanation of Addiction</vt:lpstr>
      <vt:lpstr>Cognitive Explanation of Addiction</vt:lpstr>
      <vt:lpstr>Social Explanation of Addiction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Addiction</dc:title>
  <dc:creator>Dushika Rajan</dc:creator>
  <cp:lastModifiedBy>Dushika Rajan</cp:lastModifiedBy>
  <cp:revision>4</cp:revision>
  <dcterms:created xsi:type="dcterms:W3CDTF">2021-03-29T01:37:58Z</dcterms:created>
  <dcterms:modified xsi:type="dcterms:W3CDTF">2021-03-29T01:59:06Z</dcterms:modified>
</cp:coreProperties>
</file>