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5" r:id="rId4"/>
    <p:sldId id="266" r:id="rId5"/>
    <p:sldId id="268" r:id="rId6"/>
    <p:sldId id="269" r:id="rId7"/>
    <p:sldId id="261" r:id="rId8"/>
    <p:sldId id="267" r:id="rId9"/>
    <p:sldId id="262" r:id="rId10"/>
    <p:sldId id="270" r:id="rId11"/>
    <p:sldId id="264" r:id="rId12"/>
    <p:sldId id="271" r:id="rId13"/>
    <p:sldId id="272" r:id="rId14"/>
    <p:sldId id="273"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34E59D-2241-49FC-8972-FED89B2E7608}"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30D4BDA0-DDE3-413E-B46D-90C08B3910DD}" type="datetimeFigureOut">
              <a:rPr lang="en-GB" smtClean="0"/>
              <a:pPr/>
              <a:t>24/01/2017</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0634E59D-2241-49FC-8972-FED89B2E760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24/01/2017</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30D4BDA0-DDE3-413E-B46D-90C08B3910DD}" type="datetimeFigureOut">
              <a:rPr lang="en-GB" smtClean="0"/>
              <a:pPr/>
              <a:t>24/01/2017</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0634E59D-2241-49FC-8972-FED89B2E760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Mediterranian_Sea"/>
          <p:cNvPicPr>
            <a:picLocks noChangeAspect="1" noChangeArrowheads="1"/>
          </p:cNvPicPr>
          <p:nvPr/>
        </p:nvPicPr>
        <p:blipFill>
          <a:blip r:embed="rId2" cstate="print">
            <a:lum bright="-12000" contrast="-12000"/>
          </a:blip>
          <a:stretch>
            <a:fillRect/>
          </a:stretch>
        </p:blipFill>
        <p:spPr bwMode="auto">
          <a:xfrm>
            <a:off x="107504" y="620688"/>
            <a:ext cx="8947674" cy="5994033"/>
          </a:xfrm>
          <a:prstGeom prst="rect">
            <a:avLst/>
          </a:prstGeom>
          <a:noFill/>
          <a:ln w="9525">
            <a:noFill/>
            <a:miter lim="800000"/>
            <a:headEnd/>
            <a:tailEnd/>
          </a:ln>
        </p:spPr>
      </p:pic>
      <p:sp>
        <p:nvSpPr>
          <p:cNvPr id="2" name="Title 1"/>
          <p:cNvSpPr>
            <a:spLocks noGrp="1"/>
          </p:cNvSpPr>
          <p:nvPr>
            <p:ph type="ctrTitle"/>
          </p:nvPr>
        </p:nvSpPr>
        <p:spPr>
          <a:xfrm>
            <a:off x="323528" y="5576890"/>
            <a:ext cx="8077200" cy="1673352"/>
          </a:xfrm>
        </p:spPr>
        <p:txBody>
          <a:bodyPr>
            <a:normAutofit/>
          </a:bodyPr>
          <a:lstStyle/>
          <a:p>
            <a:r>
              <a:rPr lang="en-GB" sz="5400" dirty="0" smtClean="0">
                <a:effectLst>
                  <a:outerShdw blurRad="38100" dist="38100" dir="2700000" algn="tl">
                    <a:srgbClr val="000000">
                      <a:alpha val="43137"/>
                    </a:srgbClr>
                  </a:outerShdw>
                </a:effectLst>
              </a:rPr>
              <a:t>Mediterranean Sea-Faring</a:t>
            </a:r>
            <a:endParaRPr lang="en-GB" sz="54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2339752" y="908720"/>
            <a:ext cx="6336704" cy="851544"/>
          </a:xfrm>
        </p:spPr>
        <p:txBody>
          <a:bodyPr>
            <a:normAutofit/>
          </a:bodyPr>
          <a:lstStyle/>
          <a:p>
            <a:r>
              <a:rPr lang="en-GB" sz="4000" b="1" dirty="0" smtClean="0">
                <a:effectLst>
                  <a:outerShdw blurRad="38100" dist="38100" dir="2700000" algn="tl">
                    <a:srgbClr val="000000">
                      <a:alpha val="43137"/>
                    </a:srgbClr>
                  </a:outerShdw>
                </a:effectLst>
              </a:rPr>
              <a:t>Defining the Mediterranean </a:t>
            </a:r>
            <a:endParaRPr lang="en-GB" sz="40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Mediterranean World</a:t>
            </a:r>
            <a:endParaRPr lang="en-GB" dirty="0"/>
          </a:p>
        </p:txBody>
      </p:sp>
      <p:sp>
        <p:nvSpPr>
          <p:cNvPr id="3" name="Content Placeholder 2"/>
          <p:cNvSpPr>
            <a:spLocks noGrp="1"/>
          </p:cNvSpPr>
          <p:nvPr>
            <p:ph sz="half" idx="1"/>
          </p:nvPr>
        </p:nvSpPr>
        <p:spPr>
          <a:xfrm>
            <a:off x="179512" y="1700808"/>
            <a:ext cx="4464496" cy="4623816"/>
          </a:xfrm>
        </p:spPr>
        <p:txBody>
          <a:bodyPr>
            <a:normAutofit/>
          </a:bodyPr>
          <a:lstStyle/>
          <a:p>
            <a:r>
              <a:rPr lang="en-GB" dirty="0" err="1" smtClean="0"/>
              <a:t>Braudel</a:t>
            </a:r>
            <a:r>
              <a:rPr lang="en-GB" dirty="0" smtClean="0"/>
              <a:t> (1972): unity of the Mediterranean</a:t>
            </a:r>
          </a:p>
          <a:p>
            <a:pPr lvl="1"/>
            <a:r>
              <a:rPr lang="en-GB" dirty="0" smtClean="0"/>
              <a:t>Physical geography shaped human behaviour</a:t>
            </a:r>
          </a:p>
          <a:p>
            <a:pPr lvl="1"/>
            <a:r>
              <a:rPr lang="en-GB" dirty="0" smtClean="0"/>
              <a:t>&amp; moulded distinctive Mediterranean civilizations</a:t>
            </a:r>
          </a:p>
          <a:p>
            <a:r>
              <a:rPr lang="en-US" dirty="0" smtClean="0"/>
              <a:t>Similar landscapes</a:t>
            </a:r>
          </a:p>
          <a:p>
            <a:r>
              <a:rPr lang="en-US" dirty="0" smtClean="0"/>
              <a:t>Similar climate</a:t>
            </a:r>
          </a:p>
          <a:p>
            <a:r>
              <a:rPr lang="en-US" dirty="0" smtClean="0"/>
              <a:t>Comparable lifestyle</a:t>
            </a:r>
            <a:endParaRPr lang="en-GB" dirty="0" smtClean="0"/>
          </a:p>
        </p:txBody>
      </p:sp>
      <p:pic>
        <p:nvPicPr>
          <p:cNvPr id="7" name="Content Placeholder 6" descr="imagesCAJCMEN5.jpg"/>
          <p:cNvPicPr>
            <a:picLocks noGrp="1" noChangeAspect="1"/>
          </p:cNvPicPr>
          <p:nvPr>
            <p:ph sz="half" idx="2"/>
          </p:nvPr>
        </p:nvPicPr>
        <p:blipFill>
          <a:blip r:embed="rId2"/>
          <a:stretch>
            <a:fillRect/>
          </a:stretch>
        </p:blipFill>
        <p:spPr>
          <a:xfrm>
            <a:off x="4786314" y="2428868"/>
            <a:ext cx="4095779" cy="228601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Mediterranean World</a:t>
            </a:r>
            <a:endParaRPr lang="en-GB" dirty="0"/>
          </a:p>
        </p:txBody>
      </p:sp>
      <p:sp>
        <p:nvSpPr>
          <p:cNvPr id="3" name="Content Placeholder 2"/>
          <p:cNvSpPr>
            <a:spLocks noGrp="1"/>
          </p:cNvSpPr>
          <p:nvPr>
            <p:ph sz="half" idx="1"/>
          </p:nvPr>
        </p:nvSpPr>
        <p:spPr>
          <a:xfrm>
            <a:off x="285720" y="1643050"/>
            <a:ext cx="4286280" cy="4623816"/>
          </a:xfrm>
        </p:spPr>
        <p:txBody>
          <a:bodyPr>
            <a:normAutofit fontScale="92500"/>
          </a:bodyPr>
          <a:lstStyle/>
          <a:p>
            <a:r>
              <a:rPr lang="en-US" dirty="0" err="1" smtClean="0"/>
              <a:t>Abulafia</a:t>
            </a:r>
            <a:r>
              <a:rPr lang="en-US" dirty="0" smtClean="0"/>
              <a:t> (2005): regional variation was the stimulus for the development of the maritime routes </a:t>
            </a:r>
            <a:r>
              <a:rPr lang="en-US" dirty="0" smtClean="0">
                <a:solidFill>
                  <a:srgbClr val="FFC000"/>
                </a:solidFill>
              </a:rPr>
              <a:t>connecting</a:t>
            </a:r>
            <a:r>
              <a:rPr lang="en-US" dirty="0" smtClean="0"/>
              <a:t> Mediterranean communities</a:t>
            </a:r>
          </a:p>
          <a:p>
            <a:r>
              <a:rPr lang="en-US" dirty="0" smtClean="0"/>
              <a:t>This connectivity &amp; the resulting culture change is the primary significance of the Mediterranean world</a:t>
            </a:r>
            <a:endParaRPr lang="en-GB" dirty="0" smtClean="0"/>
          </a:p>
          <a:p>
            <a:endParaRPr lang="en-GB" dirty="0" smtClean="0"/>
          </a:p>
        </p:txBody>
      </p:sp>
      <p:pic>
        <p:nvPicPr>
          <p:cNvPr id="7" name="Content Placeholder 6" descr="264A-Image Mediterranean Map.jpg"/>
          <p:cNvPicPr>
            <a:picLocks noGrp="1" noChangeAspect="1"/>
          </p:cNvPicPr>
          <p:nvPr>
            <p:ph sz="half" idx="2"/>
          </p:nvPr>
        </p:nvPicPr>
        <p:blipFill>
          <a:blip r:embed="rId2" cstate="email"/>
          <a:stretch>
            <a:fillRect/>
          </a:stretch>
        </p:blipFill>
        <p:spPr>
          <a:xfrm>
            <a:off x="4929190" y="2285992"/>
            <a:ext cx="4038600" cy="1875064"/>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Experiencing the Mediterranean</a:t>
            </a:r>
            <a:endParaRPr lang="en-GB" dirty="0"/>
          </a:p>
        </p:txBody>
      </p:sp>
      <p:sp>
        <p:nvSpPr>
          <p:cNvPr id="3" name="Content Placeholder 2"/>
          <p:cNvSpPr>
            <a:spLocks noGrp="1"/>
          </p:cNvSpPr>
          <p:nvPr>
            <p:ph sz="half" idx="1"/>
          </p:nvPr>
        </p:nvSpPr>
        <p:spPr>
          <a:xfrm>
            <a:off x="285720" y="1785926"/>
            <a:ext cx="4502304" cy="4811426"/>
          </a:xfrm>
        </p:spPr>
        <p:txBody>
          <a:bodyPr>
            <a:normAutofit fontScale="92500" lnSpcReduction="20000"/>
          </a:bodyPr>
          <a:lstStyle/>
          <a:p>
            <a:r>
              <a:rPr lang="en-US" dirty="0" smtClean="0"/>
              <a:t>Fragmented geography with distinct maritime regions:</a:t>
            </a:r>
          </a:p>
          <a:p>
            <a:pPr lvl="1"/>
            <a:r>
              <a:rPr lang="en-US" dirty="0" smtClean="0"/>
              <a:t>East  &amp; west Mediterranean basins</a:t>
            </a:r>
          </a:p>
          <a:p>
            <a:pPr lvl="1"/>
            <a:r>
              <a:rPr lang="en-US" dirty="0" smtClean="0"/>
              <a:t>Smaller “seas”</a:t>
            </a:r>
          </a:p>
          <a:p>
            <a:pPr lvl="1"/>
            <a:r>
              <a:rPr lang="en-US" dirty="0" smtClean="0"/>
              <a:t>Different levels of connectivity</a:t>
            </a:r>
          </a:p>
          <a:p>
            <a:r>
              <a:rPr lang="en-US" dirty="0" smtClean="0"/>
              <a:t>Major routes around entire Mediterranean only established during 1st millennium BC</a:t>
            </a:r>
          </a:p>
          <a:p>
            <a:r>
              <a:rPr lang="en-US" dirty="0" smtClean="0"/>
              <a:t>Bronze Age: navigation restricted to smaller channels of communication</a:t>
            </a:r>
            <a:endParaRPr lang="en-GB" dirty="0"/>
          </a:p>
        </p:txBody>
      </p:sp>
      <p:pic>
        <p:nvPicPr>
          <p:cNvPr id="15" name="Content Placeholder 4" descr="relief med.gif"/>
          <p:cNvPicPr>
            <a:picLocks noGrp="1" noChangeAspect="1"/>
          </p:cNvPicPr>
          <p:nvPr>
            <p:ph sz="half" idx="2"/>
          </p:nvPr>
        </p:nvPicPr>
        <p:blipFill>
          <a:blip r:embed="rId2" cstate="print"/>
          <a:stretch>
            <a:fillRect/>
          </a:stretch>
        </p:blipFill>
        <p:spPr>
          <a:xfrm>
            <a:off x="4857752" y="2500306"/>
            <a:ext cx="4038600" cy="245050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Isolation or Connectivity</a:t>
            </a:r>
            <a:endParaRPr lang="en-GB" dirty="0"/>
          </a:p>
        </p:txBody>
      </p:sp>
      <p:sp>
        <p:nvSpPr>
          <p:cNvPr id="3" name="Content Placeholder 2"/>
          <p:cNvSpPr>
            <a:spLocks noGrp="1"/>
          </p:cNvSpPr>
          <p:nvPr>
            <p:ph idx="1"/>
          </p:nvPr>
        </p:nvSpPr>
        <p:spPr/>
        <p:txBody>
          <a:bodyPr>
            <a:normAutofit/>
          </a:bodyPr>
          <a:lstStyle/>
          <a:p>
            <a:r>
              <a:rPr lang="en-GB" sz="2800" dirty="0" smtClean="0"/>
              <a:t>Sea can isolate &amp; connect:</a:t>
            </a:r>
          </a:p>
          <a:p>
            <a:r>
              <a:rPr lang="en-GB" sz="2800" dirty="0" smtClean="0"/>
              <a:t>Barrier: physical separation of communities</a:t>
            </a:r>
          </a:p>
          <a:p>
            <a:r>
              <a:rPr lang="en-GB" sz="2800" dirty="0" smtClean="0"/>
              <a:t>Insularity is culturally constructed</a:t>
            </a:r>
          </a:p>
          <a:p>
            <a:r>
              <a:rPr lang="en-GB" sz="2800" dirty="0" smtClean="0"/>
              <a:t>Sea-faring culture defines perceptions of isolation :</a:t>
            </a:r>
          </a:p>
          <a:p>
            <a:pPr lvl="1"/>
            <a:r>
              <a:rPr lang="en-GB" sz="2400" dirty="0" smtClean="0"/>
              <a:t>“Without such activity this ‘sea in the middle of the land’ is merely negative space, a barrier between an Africa &amp; a Europe linked only by a  fragile...land corridor along the coastal Levant”</a:t>
            </a:r>
          </a:p>
          <a:p>
            <a:pPr lvl="1">
              <a:buNone/>
            </a:pPr>
            <a:r>
              <a:rPr lang="en-GB" sz="2400" dirty="0" smtClean="0"/>
              <a:t>	(Bro0dbank 2006: 199)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par>
                          <p:cTn id="27" fill="hold">
                            <p:stCondLst>
                              <p:cond delay="4000"/>
                            </p:stCondLst>
                            <p:childTnLst>
                              <p:par>
                                <p:cTn id="28" presetID="10" presetClass="entr" presetSubtype="0" fill="hold" grpId="0" nodeType="after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Isolation or Connectivity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“‘Isolation’ is a relative phenomenon. That the sea surrounds the islands &amp; cuts them off from the rest of the world more effectively than nay other environment is certainly true whenever the are really situated outside the normal sea routes. But when they are integrated in to shipping routes, &amp;...become one of the links in a chain, they are on the contrary actively involved in the dealings of the outside world, less cut off...than some inaccessible mountain areas”</a:t>
            </a:r>
          </a:p>
          <a:p>
            <a:pPr>
              <a:buNone/>
            </a:pPr>
            <a:r>
              <a:rPr lang="en-GB" dirty="0" smtClean="0"/>
              <a:t>	(</a:t>
            </a:r>
            <a:r>
              <a:rPr lang="en-GB" dirty="0" err="1" smtClean="0"/>
              <a:t>Braudel</a:t>
            </a:r>
            <a:r>
              <a:rPr lang="en-GB" dirty="0" smtClean="0"/>
              <a:t> 1972: 150)</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
            </a:r>
            <a:r>
              <a:rPr lang="en-GB" dirty="0" smtClean="0"/>
              <a:t>Mediterranean: </a:t>
            </a:r>
            <a:r>
              <a:rPr lang="en-GB" dirty="0" smtClean="0"/>
              <a:t>A Connected World</a:t>
            </a:r>
            <a:endParaRPr lang="en-GB" dirty="0"/>
          </a:p>
        </p:txBody>
      </p:sp>
      <p:sp>
        <p:nvSpPr>
          <p:cNvPr id="3" name="Content Placeholder 2"/>
          <p:cNvSpPr>
            <a:spLocks noGrp="1"/>
          </p:cNvSpPr>
          <p:nvPr>
            <p:ph sz="half" idx="1"/>
          </p:nvPr>
        </p:nvSpPr>
        <p:spPr>
          <a:xfrm>
            <a:off x="179512" y="1772816"/>
            <a:ext cx="4680520" cy="4751408"/>
          </a:xfrm>
        </p:spPr>
        <p:txBody>
          <a:bodyPr>
            <a:normAutofit/>
          </a:bodyPr>
          <a:lstStyle/>
          <a:p>
            <a:r>
              <a:rPr lang="en-GB" dirty="0" smtClean="0"/>
              <a:t>Over the millennia it has proved impossible for Mediterranean people to ignore each other. They have conquered, colonized, converted…the contacts are perpetual &amp; inescapable”</a:t>
            </a:r>
          </a:p>
          <a:p>
            <a:pPr>
              <a:buNone/>
            </a:pPr>
            <a:r>
              <a:rPr lang="en-GB" dirty="0" smtClean="0"/>
              <a:t>	(J.H.R.  Davis 1977: 48)</a:t>
            </a:r>
          </a:p>
        </p:txBody>
      </p:sp>
      <p:pic>
        <p:nvPicPr>
          <p:cNvPr id="8" name="Content Placeholder 7" descr="east med.jpg"/>
          <p:cNvPicPr>
            <a:picLocks noGrp="1" noChangeAspect="1"/>
          </p:cNvPicPr>
          <p:nvPr>
            <p:ph sz="half" idx="2"/>
          </p:nvPr>
        </p:nvPicPr>
        <p:blipFill>
          <a:blip r:embed="rId2" cstate="email"/>
          <a:stretch>
            <a:fillRect/>
          </a:stretch>
        </p:blipFill>
        <p:spPr>
          <a:xfrm>
            <a:off x="4860032" y="2276872"/>
            <a:ext cx="4038600" cy="2779903"/>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Mediterranean Connectivity</a:t>
            </a:r>
            <a:endParaRPr lang="en-GB" dirty="0"/>
          </a:p>
        </p:txBody>
      </p:sp>
      <p:sp>
        <p:nvSpPr>
          <p:cNvPr id="3" name="Content Placeholder 2"/>
          <p:cNvSpPr>
            <a:spLocks noGrp="1"/>
          </p:cNvSpPr>
          <p:nvPr>
            <p:ph sz="half" idx="1"/>
          </p:nvPr>
        </p:nvSpPr>
        <p:spPr>
          <a:xfrm>
            <a:off x="142844" y="1662704"/>
            <a:ext cx="4714908" cy="4623816"/>
          </a:xfrm>
        </p:spPr>
        <p:txBody>
          <a:bodyPr>
            <a:normAutofit fontScale="92500" lnSpcReduction="10000"/>
          </a:bodyPr>
          <a:lstStyle/>
          <a:p>
            <a:r>
              <a:rPr lang="en-GB" dirty="0" smtClean="0"/>
              <a:t>Mediterranean = space of social interaction of commerce &amp; conquest</a:t>
            </a:r>
          </a:p>
          <a:p>
            <a:r>
              <a:rPr lang="en-GB" dirty="0" smtClean="0"/>
              <a:t>“those institutions, customs &amp; practices which result from the conversation &amp; commerce of thousands of years, the creation of very different peoples who have come into contact around the Mediterranean shores”</a:t>
            </a:r>
          </a:p>
          <a:p>
            <a:pPr>
              <a:buNone/>
            </a:pPr>
            <a:r>
              <a:rPr lang="en-GB" dirty="0" smtClean="0"/>
              <a:t>	(Davis 1977: 13)</a:t>
            </a:r>
          </a:p>
          <a:p>
            <a:pPr>
              <a:buNone/>
            </a:pPr>
            <a:endParaRPr lang="en-GB" dirty="0"/>
          </a:p>
        </p:txBody>
      </p:sp>
      <p:pic>
        <p:nvPicPr>
          <p:cNvPr id="7" name="Content Placeholder 4" descr="uluburun-shipwreck.jpg"/>
          <p:cNvPicPr>
            <a:picLocks noGrp="1" noChangeAspect="1"/>
          </p:cNvPicPr>
          <p:nvPr>
            <p:ph sz="half" idx="2"/>
          </p:nvPr>
        </p:nvPicPr>
        <p:blipFill>
          <a:blip r:embed="rId2" cstate="email"/>
          <a:stretch>
            <a:fillRect/>
          </a:stretch>
        </p:blipFill>
        <p:spPr>
          <a:xfrm>
            <a:off x="4653136" y="2276872"/>
            <a:ext cx="4038600" cy="26957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Connected Worlds</a:t>
            </a:r>
            <a:endParaRPr lang="en-GB" dirty="0"/>
          </a:p>
        </p:txBody>
      </p:sp>
      <p:sp>
        <p:nvSpPr>
          <p:cNvPr id="3" name="Content Placeholder 2"/>
          <p:cNvSpPr>
            <a:spLocks noGrp="1"/>
          </p:cNvSpPr>
          <p:nvPr>
            <p:ph sz="half" idx="1"/>
          </p:nvPr>
        </p:nvSpPr>
        <p:spPr>
          <a:xfrm>
            <a:off x="179512" y="1772816"/>
            <a:ext cx="4824536" cy="4896544"/>
          </a:xfrm>
        </p:spPr>
        <p:txBody>
          <a:bodyPr>
            <a:normAutofit/>
          </a:bodyPr>
          <a:lstStyle/>
          <a:p>
            <a:r>
              <a:rPr lang="en-US" dirty="0" smtClean="0"/>
              <a:t>“the Mediterranean potentially provided an exceptional space of connectivity”</a:t>
            </a:r>
            <a:endParaRPr lang="en-GB" dirty="0" smtClean="0"/>
          </a:p>
          <a:p>
            <a:pPr>
              <a:buNone/>
            </a:pPr>
            <a:r>
              <a:rPr lang="en-US" dirty="0" smtClean="0"/>
              <a:t>	(</a:t>
            </a:r>
            <a:r>
              <a:rPr lang="en-US" dirty="0" err="1" smtClean="0"/>
              <a:t>Bresson</a:t>
            </a:r>
            <a:r>
              <a:rPr lang="en-US" dirty="0" smtClean="0"/>
              <a:t> 2005: 95)</a:t>
            </a:r>
            <a:endParaRPr lang="en-GB" dirty="0" smtClean="0"/>
          </a:p>
          <a:p>
            <a:r>
              <a:rPr lang="en-US" dirty="0" smtClean="0"/>
              <a:t>Exploring </a:t>
            </a:r>
            <a:r>
              <a:rPr lang="en-US" dirty="0" smtClean="0">
                <a:solidFill>
                  <a:srgbClr val="FFC000"/>
                </a:solidFill>
              </a:rPr>
              <a:t>cultural encounters </a:t>
            </a:r>
            <a:r>
              <a:rPr lang="en-US" dirty="0" smtClean="0"/>
              <a:t>around the eastern shores of the </a:t>
            </a:r>
            <a:r>
              <a:rPr lang="en-US" dirty="0" smtClean="0"/>
              <a:t>Mediterranean</a:t>
            </a:r>
            <a:endParaRPr lang="en-US" dirty="0" smtClean="0"/>
          </a:p>
        </p:txBody>
      </p:sp>
      <p:pic>
        <p:nvPicPr>
          <p:cNvPr id="5" name="Picture 5" descr="boat"/>
          <p:cNvPicPr>
            <a:picLocks noGrp="1" noChangeAspect="1" noChangeArrowheads="1"/>
          </p:cNvPicPr>
          <p:nvPr>
            <p:ph sz="half" idx="2"/>
          </p:nvPr>
        </p:nvPicPr>
        <p:blipFill>
          <a:blip r:embed="rId2" cstate="email">
            <a:lum bright="-6000" contrast="-6000"/>
          </a:blip>
          <a:srcRect/>
          <a:stretch>
            <a:fillRect/>
          </a:stretch>
        </p:blipFill>
        <p:spPr bwMode="auto">
          <a:xfrm>
            <a:off x="5148064" y="2348880"/>
            <a:ext cx="3729815" cy="288032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Island Crossroads</a:t>
            </a:r>
            <a:endParaRPr lang="en-GB" dirty="0"/>
          </a:p>
        </p:txBody>
      </p:sp>
      <p:sp>
        <p:nvSpPr>
          <p:cNvPr id="3" name="Content Placeholder 2"/>
          <p:cNvSpPr>
            <a:spLocks noGrp="1"/>
          </p:cNvSpPr>
          <p:nvPr>
            <p:ph sz="half" idx="1"/>
          </p:nvPr>
        </p:nvSpPr>
        <p:spPr>
          <a:xfrm>
            <a:off x="179512" y="1772816"/>
            <a:ext cx="4214842" cy="4623816"/>
          </a:xfrm>
        </p:spPr>
        <p:txBody>
          <a:bodyPr>
            <a:normAutofit lnSpcReduction="10000"/>
          </a:bodyPr>
          <a:lstStyle/>
          <a:p>
            <a:r>
              <a:rPr lang="en-GB" dirty="0" smtClean="0"/>
              <a:t>Crete, Cyprus &amp; Sardinia = island crossroads</a:t>
            </a:r>
          </a:p>
          <a:p>
            <a:r>
              <a:rPr lang="en-GB" dirty="0" smtClean="0"/>
              <a:t>Strategically located on major sea routes</a:t>
            </a:r>
          </a:p>
          <a:p>
            <a:r>
              <a:rPr lang="en-GB" dirty="0" smtClean="0"/>
              <a:t>Places where peoples come into contact with others</a:t>
            </a:r>
          </a:p>
          <a:p>
            <a:pPr lvl="1"/>
            <a:r>
              <a:rPr lang="en-GB" dirty="0" smtClean="0"/>
              <a:t>Cultural melting pots</a:t>
            </a:r>
          </a:p>
          <a:p>
            <a:r>
              <a:rPr lang="en-GB" dirty="0" smtClean="0"/>
              <a:t>Cyprus &amp; Sardinia also considered to be conservative &amp; insular</a:t>
            </a:r>
            <a:endParaRPr lang="en-GB" dirty="0"/>
          </a:p>
        </p:txBody>
      </p:sp>
      <p:pic>
        <p:nvPicPr>
          <p:cNvPr id="5" name="Picture 7" descr="Mediterranian_Sea"/>
          <p:cNvPicPr>
            <a:picLocks noGrp="1" noChangeAspect="1" noChangeArrowheads="1"/>
          </p:cNvPicPr>
          <p:nvPr>
            <p:ph sz="half" idx="2"/>
          </p:nvPr>
        </p:nvPicPr>
        <p:blipFill>
          <a:blip r:embed="rId2" cstate="email">
            <a:lum bright="-12000" contrast="-12000"/>
          </a:blip>
          <a:stretch>
            <a:fillRect/>
          </a:stretch>
        </p:blipFill>
        <p:spPr bwMode="auto">
          <a:xfrm>
            <a:off x="4572000" y="2428867"/>
            <a:ext cx="4407831" cy="295324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Experiencing The Mediterranean</a:t>
            </a:r>
            <a:endParaRPr lang="en-GB" dirty="0"/>
          </a:p>
        </p:txBody>
      </p:sp>
      <p:sp>
        <p:nvSpPr>
          <p:cNvPr id="3" name="Content Placeholder 2"/>
          <p:cNvSpPr>
            <a:spLocks noGrp="1"/>
          </p:cNvSpPr>
          <p:nvPr>
            <p:ph sz="half" idx="1"/>
          </p:nvPr>
        </p:nvSpPr>
        <p:spPr>
          <a:xfrm>
            <a:off x="241176" y="1740268"/>
            <a:ext cx="4330824" cy="4623816"/>
          </a:xfrm>
        </p:spPr>
        <p:txBody>
          <a:bodyPr>
            <a:normAutofit fontScale="92500" lnSpcReduction="20000"/>
          </a:bodyPr>
          <a:lstStyle/>
          <a:p>
            <a:r>
              <a:rPr lang="en-US" dirty="0" smtClean="0"/>
              <a:t>a) Mediterranean = a space through which people &amp; their goods moved</a:t>
            </a:r>
          </a:p>
          <a:p>
            <a:r>
              <a:rPr lang="en-US" dirty="0" smtClean="0"/>
              <a:t>b) Central to </a:t>
            </a:r>
            <a:r>
              <a:rPr lang="en-US" dirty="0" smtClean="0">
                <a:solidFill>
                  <a:srgbClr val="FFC000"/>
                </a:solidFill>
              </a:rPr>
              <a:t>communication</a:t>
            </a:r>
            <a:r>
              <a:rPr lang="en-US" dirty="0" smtClean="0"/>
              <a:t> between peoples </a:t>
            </a:r>
          </a:p>
          <a:p>
            <a:r>
              <a:rPr lang="en-US" dirty="0" smtClean="0"/>
              <a:t>c) An </a:t>
            </a:r>
            <a:r>
              <a:rPr lang="en-US" dirty="0" smtClean="0">
                <a:solidFill>
                  <a:srgbClr val="FFC000"/>
                </a:solidFill>
              </a:rPr>
              <a:t>experiential space </a:t>
            </a:r>
            <a:r>
              <a:rPr lang="en-US" dirty="0" smtClean="0"/>
              <a:t>through which people moved &amp; with the physicality of the sea</a:t>
            </a:r>
          </a:p>
          <a:p>
            <a:r>
              <a:rPr lang="en-US" dirty="0" smtClean="0"/>
              <a:t>d) Crafting distinctive identities &amp; shaping perceptions of the world around them</a:t>
            </a:r>
            <a:endParaRPr lang="en-GB" dirty="0"/>
          </a:p>
        </p:txBody>
      </p:sp>
      <p:pic>
        <p:nvPicPr>
          <p:cNvPr id="8" name="Content Placeholder 7" descr="Fig 7_5.tif"/>
          <p:cNvPicPr>
            <a:picLocks noGrp="1" noChangeAspect="1"/>
          </p:cNvPicPr>
          <p:nvPr>
            <p:ph sz="half" idx="2"/>
          </p:nvPr>
        </p:nvPicPr>
        <p:blipFill>
          <a:blip r:embed="rId2" cstate="email"/>
          <a:stretch>
            <a:fillRect/>
          </a:stretch>
        </p:blipFill>
        <p:spPr>
          <a:xfrm>
            <a:off x="4714876" y="2500306"/>
            <a:ext cx="4038600" cy="31037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Navigating the Mediterranean</a:t>
            </a:r>
            <a:endParaRPr lang="en-GB" dirty="0"/>
          </a:p>
        </p:txBody>
      </p:sp>
      <p:sp>
        <p:nvSpPr>
          <p:cNvPr id="3" name="Content Placeholder 2"/>
          <p:cNvSpPr>
            <a:spLocks noGrp="1"/>
          </p:cNvSpPr>
          <p:nvPr>
            <p:ph sz="half" idx="1"/>
          </p:nvPr>
        </p:nvSpPr>
        <p:spPr>
          <a:xfrm>
            <a:off x="107504" y="1700808"/>
            <a:ext cx="4714908" cy="5000660"/>
          </a:xfrm>
        </p:spPr>
        <p:txBody>
          <a:bodyPr>
            <a:normAutofit fontScale="92500" lnSpcReduction="10000"/>
          </a:bodyPr>
          <a:lstStyle/>
          <a:p>
            <a:r>
              <a:rPr lang="en-US" dirty="0" smtClean="0"/>
              <a:t>Experience of movement at sea is grounded in visual perceptions of the seascape:</a:t>
            </a:r>
          </a:p>
          <a:p>
            <a:pPr lvl="1"/>
            <a:r>
              <a:rPr lang="en-US" dirty="0" smtClean="0"/>
              <a:t>“a changing kaleidoscope of land &amp; coast, sky &amp; horizon, &amp; above all the vast expanse of the sea”</a:t>
            </a:r>
          </a:p>
          <a:p>
            <a:pPr lvl="1"/>
            <a:r>
              <a:rPr lang="en-US" dirty="0" smtClean="0"/>
              <a:t>(Steel 2012: 4)</a:t>
            </a:r>
          </a:p>
          <a:p>
            <a:r>
              <a:rPr lang="en-US" dirty="0" smtClean="0"/>
              <a:t>Earliest maritime travel relied on mutual visibility </a:t>
            </a:r>
          </a:p>
          <a:p>
            <a:r>
              <a:rPr lang="en-US" dirty="0" smtClean="0"/>
              <a:t>Islands = stepping stones </a:t>
            </a:r>
          </a:p>
          <a:p>
            <a:r>
              <a:rPr lang="en-US" dirty="0" smtClean="0"/>
              <a:t>Maritime tradition of coastal navigation, between safe havens</a:t>
            </a:r>
            <a:endParaRPr lang="en-GB" dirty="0"/>
          </a:p>
        </p:txBody>
      </p:sp>
      <p:pic>
        <p:nvPicPr>
          <p:cNvPr id="10" name="Content Placeholder 6" descr="ios-sailing.jpg"/>
          <p:cNvPicPr>
            <a:picLocks noGrp="1" noChangeAspect="1"/>
          </p:cNvPicPr>
          <p:nvPr>
            <p:ph sz="half" idx="2"/>
          </p:nvPr>
        </p:nvPicPr>
        <p:blipFill>
          <a:blip r:embed="rId2" cstate="email"/>
          <a:stretch>
            <a:fillRect/>
          </a:stretch>
        </p:blipFill>
        <p:spPr>
          <a:xfrm>
            <a:off x="5072066" y="2571744"/>
            <a:ext cx="3895724" cy="2921793"/>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Intervisibility</a:t>
            </a:r>
            <a:endParaRPr lang="en-GB" dirty="0"/>
          </a:p>
        </p:txBody>
      </p:sp>
      <p:sp>
        <p:nvSpPr>
          <p:cNvPr id="3" name="Content Placeholder 2"/>
          <p:cNvSpPr>
            <a:spLocks noGrp="1"/>
          </p:cNvSpPr>
          <p:nvPr>
            <p:ph sz="half" idx="1"/>
          </p:nvPr>
        </p:nvSpPr>
        <p:spPr>
          <a:xfrm>
            <a:off x="285720" y="1773936"/>
            <a:ext cx="4857784" cy="4623816"/>
          </a:xfrm>
        </p:spPr>
        <p:txBody>
          <a:bodyPr>
            <a:normAutofit fontScale="92500"/>
          </a:bodyPr>
          <a:lstStyle/>
          <a:p>
            <a:r>
              <a:rPr lang="en-US" dirty="0" err="1" smtClean="0"/>
              <a:t>Intervisibility</a:t>
            </a:r>
            <a:r>
              <a:rPr lang="en-US" dirty="0" smtClean="0"/>
              <a:t> &amp; physical proximity constructing relationships &amp; identities</a:t>
            </a:r>
          </a:p>
          <a:p>
            <a:r>
              <a:rPr lang="en-US" dirty="0" smtClean="0"/>
              <a:t>Communities facing each other over a stretch of water  (rather than other communities on the same island)</a:t>
            </a:r>
          </a:p>
          <a:p>
            <a:r>
              <a:rPr lang="en-US" dirty="0" smtClean="0"/>
              <a:t>Late Bronze Age Cyprus:</a:t>
            </a:r>
          </a:p>
          <a:p>
            <a:pPr lvl="1"/>
            <a:r>
              <a:rPr lang="en-US" dirty="0" smtClean="0"/>
              <a:t>North coast &amp; southern Anatolia</a:t>
            </a:r>
          </a:p>
          <a:p>
            <a:pPr lvl="1"/>
            <a:r>
              <a:rPr lang="en-US" dirty="0" smtClean="0"/>
              <a:t>Enkomi &amp; Ugarit</a:t>
            </a:r>
            <a:endParaRPr lang="en-GB" dirty="0"/>
          </a:p>
        </p:txBody>
      </p:sp>
      <p:pic>
        <p:nvPicPr>
          <p:cNvPr id="5" name="Content Placeholder 4" descr="POROS_GALATAS33_BIG.jpg"/>
          <p:cNvPicPr>
            <a:picLocks noGrp="1" noChangeAspect="1"/>
          </p:cNvPicPr>
          <p:nvPr>
            <p:ph sz="half" idx="2"/>
          </p:nvPr>
        </p:nvPicPr>
        <p:blipFill>
          <a:blip r:embed="rId2" cstate="email"/>
          <a:stretch>
            <a:fillRect/>
          </a:stretch>
        </p:blipFill>
        <p:spPr>
          <a:xfrm>
            <a:off x="5214942" y="2285992"/>
            <a:ext cx="3609972" cy="2707479"/>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p:stCondLst>
                              <p:cond delay="4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Summary</a:t>
            </a:r>
            <a:endParaRPr lang="en-GB" dirty="0"/>
          </a:p>
        </p:txBody>
      </p:sp>
      <p:sp>
        <p:nvSpPr>
          <p:cNvPr id="6" name="Content Placeholder 5"/>
          <p:cNvSpPr>
            <a:spLocks noGrp="1"/>
          </p:cNvSpPr>
          <p:nvPr>
            <p:ph idx="1"/>
          </p:nvPr>
        </p:nvSpPr>
        <p:spPr/>
        <p:txBody>
          <a:bodyPr/>
          <a:lstStyle/>
          <a:p>
            <a:r>
              <a:rPr lang="en-GB" dirty="0" smtClean="0"/>
              <a:t>Interconnectedness is key to understanding the </a:t>
            </a:r>
            <a:r>
              <a:rPr lang="en-GB" dirty="0" smtClean="0"/>
              <a:t>Mediterranean</a:t>
            </a:r>
            <a:endParaRPr lang="en-GB" dirty="0" smtClean="0"/>
          </a:p>
          <a:p>
            <a:r>
              <a:rPr lang="en-GB" dirty="0" smtClean="0"/>
              <a:t>Mediterranean = connecting medium facilitating exchange of peoples, ideas, goods</a:t>
            </a:r>
          </a:p>
          <a:p>
            <a:r>
              <a:rPr lang="en-GB" dirty="0" smtClean="0"/>
              <a:t>Creation of distinctive identities &amp; hybrid social worlds</a:t>
            </a:r>
          </a:p>
          <a:p>
            <a:r>
              <a:rPr lang="en-GB" dirty="0" smtClean="0"/>
              <a:t>Culture contact: colonisation, trade &amp; exchange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326</TotalTime>
  <Words>597</Words>
  <Application>Microsoft Office PowerPoint</Application>
  <PresentationFormat>On-screen Show (4:3)</PresentationFormat>
  <Paragraphs>69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Corbel</vt:lpstr>
      <vt:lpstr>Wingdings</vt:lpstr>
      <vt:lpstr>Wingdings 2</vt:lpstr>
      <vt:lpstr>Wingdings 3</vt:lpstr>
      <vt:lpstr>Module</vt:lpstr>
      <vt:lpstr>Mediterranean Sea-Faring</vt:lpstr>
      <vt:lpstr>The Mediterranean World</vt:lpstr>
      <vt:lpstr>The Mediterranean World</vt:lpstr>
      <vt:lpstr>Experiencing the Mediterranean</vt:lpstr>
      <vt:lpstr>Isolation or Connectivity</vt:lpstr>
      <vt:lpstr>Isolation or Connectivity</vt:lpstr>
      <vt:lpstr>The Mediterranean: A Connected World</vt:lpstr>
      <vt:lpstr>Mediterranean Connectivity</vt:lpstr>
      <vt:lpstr>Connected Worlds</vt:lpstr>
      <vt:lpstr>Island Crossroads</vt:lpstr>
      <vt:lpstr>Experiencing The Mediterranean</vt:lpstr>
      <vt:lpstr>Navigating the Mediterranean</vt:lpstr>
      <vt:lpstr>Intervisibility</vt:lpstr>
      <vt:lpstr>Summary</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Connected Worlds AHAC5009</dc:title>
  <dc:creator>Louise</dc:creator>
  <cp:lastModifiedBy>Louise Steel</cp:lastModifiedBy>
  <cp:revision>39</cp:revision>
  <dcterms:created xsi:type="dcterms:W3CDTF">2013-01-27T13:40:20Z</dcterms:created>
  <dcterms:modified xsi:type="dcterms:W3CDTF">2017-01-24T10:00:28Z</dcterms:modified>
</cp:coreProperties>
</file>