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notesSlides/notesSlide1.xml" ContentType="application/vnd.openxmlformats-officedocument.presentationml.notesSlide+xml"/>
  <Override PartName="/ppt/charts/chart2.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67" r:id="rId3"/>
    <p:sldId id="257" r:id="rId4"/>
    <p:sldId id="258" r:id="rId5"/>
    <p:sldId id="269" r:id="rId6"/>
    <p:sldId id="259" r:id="rId7"/>
    <p:sldId id="260" r:id="rId8"/>
    <p:sldId id="261" r:id="rId9"/>
    <p:sldId id="262" r:id="rId10"/>
    <p:sldId id="263" r:id="rId11"/>
    <p:sldId id="265" r:id="rId12"/>
    <p:sldId id="264" r:id="rId13"/>
    <p:sldId id="271" r:id="rId14"/>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573D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9" d="100"/>
          <a:sy n="59" d="100"/>
        </p:scale>
        <p:origin x="94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Decay Rate (%)</c:v>
                </c:pt>
              </c:strCache>
            </c:strRef>
          </c:tx>
          <c:spPr>
            <a:solidFill>
              <a:srgbClr val="E74C3C"/>
            </a:solidFill>
            <a:effectLst/>
          </c:spPr>
          <c:invertIfNegative val="0"/>
          <c:dPt>
            <c:idx val="0"/>
            <c:invertIfNegative val="0"/>
            <c:bubble3D val="0"/>
            <c:extLst>
              <c:ext xmlns:c16="http://schemas.microsoft.com/office/drawing/2014/chart" uri="{C3380CC4-5D6E-409C-BE32-E72D297353CC}">
                <c16:uniqueId val="{00000000-178A-41C5-9EEF-11014C327B2B}"/>
              </c:ext>
            </c:extLst>
          </c:dPt>
          <c:dPt>
            <c:idx val="1"/>
            <c:invertIfNegative val="0"/>
            <c:bubble3D val="0"/>
            <c:spPr>
              <a:solidFill>
                <a:srgbClr val="2E75B6"/>
              </a:solidFill>
              <a:effectLst/>
            </c:spPr>
            <c:extLst>
              <c:ext xmlns:c16="http://schemas.microsoft.com/office/drawing/2014/chart" uri="{C3380CC4-5D6E-409C-BE32-E72D297353CC}">
                <c16:uniqueId val="{00000002-178A-41C5-9EEF-11014C327B2B}"/>
              </c:ext>
            </c:extLst>
          </c:dPt>
          <c:dPt>
            <c:idx val="2"/>
            <c:invertIfNegative val="0"/>
            <c:bubble3D val="0"/>
            <c:spPr>
              <a:solidFill>
                <a:srgbClr val="17A589"/>
              </a:solidFill>
              <a:effectLst/>
            </c:spPr>
            <c:extLst>
              <c:ext xmlns:c16="http://schemas.microsoft.com/office/drawing/2014/chart" uri="{C3380CC4-5D6E-409C-BE32-E72D297353CC}">
                <c16:uniqueId val="{00000004-178A-41C5-9EEF-11014C327B2B}"/>
              </c:ext>
            </c:extLst>
          </c:dPt>
          <c:dPt>
            <c:idx val="3"/>
            <c:invertIfNegative val="0"/>
            <c:bubble3D val="0"/>
            <c:spPr>
              <a:solidFill>
                <a:srgbClr val="E67E22"/>
              </a:solidFill>
              <a:effectLst/>
            </c:spPr>
            <c:extLst>
              <c:ext xmlns:c16="http://schemas.microsoft.com/office/drawing/2014/chart" uri="{C3380CC4-5D6E-409C-BE32-E72D297353CC}">
                <c16:uniqueId val="{00000006-178A-41C5-9EEF-11014C327B2B}"/>
              </c:ext>
            </c:extLst>
          </c:dPt>
          <c:dLbls>
            <c:numFmt formatCode="#,##0" sourceLinked="0"/>
            <c:spPr>
              <a:noFill/>
              <a:ln>
                <a:noFill/>
              </a:ln>
              <a:effectLst/>
            </c:spPr>
            <c:txPr>
              <a:bodyPr/>
              <a:lstStyle/>
              <a:p>
                <a:pPr>
                  <a:defRPr sz="1200" b="1" i="0" u="none" strike="noStrike">
                    <a:solidFill>
                      <a:srgbClr val="2C3E5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British Asian</c:v>
                </c:pt>
                <c:pt idx="1">
                  <c:v>White British</c:v>
                </c:pt>
                <c:pt idx="2">
                  <c:v>Black Children</c:v>
                </c:pt>
                <c:pt idx="3">
                  <c:v>England Average</c:v>
                </c:pt>
              </c:strCache>
            </c:strRef>
          </c:cat>
          <c:val>
            <c:numRef>
              <c:f>Sheet1!$B$2:$B$5</c:f>
              <c:numCache>
                <c:formatCode>General</c:formatCode>
                <c:ptCount val="4"/>
                <c:pt idx="0">
                  <c:v>37.700000000000003</c:v>
                </c:pt>
                <c:pt idx="1">
                  <c:v>20.5</c:v>
                </c:pt>
                <c:pt idx="2">
                  <c:v>20.399999999999999</c:v>
                </c:pt>
                <c:pt idx="3">
                  <c:v>22.4</c:v>
                </c:pt>
              </c:numCache>
            </c:numRef>
          </c:val>
          <c:extLst>
            <c:ext xmlns:c16="http://schemas.microsoft.com/office/drawing/2014/chart" uri="{C3380CC4-5D6E-409C-BE32-E72D297353CC}">
              <c16:uniqueId val="{00000007-178A-41C5-9EEF-11014C327B2B}"/>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7F8C8D"/>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D5D8DC"/>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7F8C8D"/>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Decay %</c:v>
                </c:pt>
              </c:strCache>
            </c:strRef>
          </c:tx>
          <c:spPr>
            <a:solidFill>
              <a:srgbClr val="E74C3C"/>
            </a:solidFill>
            <a:effectLst/>
          </c:spPr>
          <c:invertIfNegative val="0"/>
          <c:dPt>
            <c:idx val="0"/>
            <c:invertIfNegative val="0"/>
            <c:bubble3D val="0"/>
            <c:extLst>
              <c:ext xmlns:c16="http://schemas.microsoft.com/office/drawing/2014/chart" uri="{C3380CC4-5D6E-409C-BE32-E72D297353CC}">
                <c16:uniqueId val="{00000000-B55D-4619-8A43-69017BD41D92}"/>
              </c:ext>
            </c:extLst>
          </c:dPt>
          <c:dPt>
            <c:idx val="1"/>
            <c:invertIfNegative val="0"/>
            <c:bubble3D val="0"/>
            <c:spPr>
              <a:solidFill>
                <a:srgbClr val="E67E22"/>
              </a:solidFill>
              <a:effectLst/>
            </c:spPr>
            <c:extLst>
              <c:ext xmlns:c16="http://schemas.microsoft.com/office/drawing/2014/chart" uri="{C3380CC4-5D6E-409C-BE32-E72D297353CC}">
                <c16:uniqueId val="{00000002-B55D-4619-8A43-69017BD41D92}"/>
              </c:ext>
            </c:extLst>
          </c:dPt>
          <c:dPt>
            <c:idx val="2"/>
            <c:invertIfNegative val="0"/>
            <c:bubble3D val="0"/>
            <c:spPr>
              <a:solidFill>
                <a:srgbClr val="F39C12"/>
              </a:solidFill>
              <a:effectLst/>
            </c:spPr>
            <c:extLst>
              <c:ext xmlns:c16="http://schemas.microsoft.com/office/drawing/2014/chart" uri="{C3380CC4-5D6E-409C-BE32-E72D297353CC}">
                <c16:uniqueId val="{00000004-B55D-4619-8A43-69017BD41D92}"/>
              </c:ext>
            </c:extLst>
          </c:dPt>
          <c:dPt>
            <c:idx val="3"/>
            <c:invertIfNegative val="0"/>
            <c:bubble3D val="0"/>
            <c:spPr>
              <a:solidFill>
                <a:srgbClr val="17A589"/>
              </a:solidFill>
              <a:effectLst/>
            </c:spPr>
            <c:extLst>
              <c:ext xmlns:c16="http://schemas.microsoft.com/office/drawing/2014/chart" uri="{C3380CC4-5D6E-409C-BE32-E72D297353CC}">
                <c16:uniqueId val="{00000006-B55D-4619-8A43-69017BD41D92}"/>
              </c:ext>
            </c:extLst>
          </c:dPt>
          <c:dPt>
            <c:idx val="4"/>
            <c:invertIfNegative val="0"/>
            <c:bubble3D val="0"/>
            <c:spPr>
              <a:solidFill>
                <a:srgbClr val="27AE60"/>
              </a:solidFill>
              <a:effectLst/>
            </c:spPr>
            <c:extLst>
              <c:ext xmlns:c16="http://schemas.microsoft.com/office/drawing/2014/chart" uri="{C3380CC4-5D6E-409C-BE32-E72D297353CC}">
                <c16:uniqueId val="{00000008-B55D-4619-8A43-69017BD41D92}"/>
              </c:ext>
            </c:extLst>
          </c:dPt>
          <c:dLbls>
            <c:numFmt formatCode="#,##0" sourceLinked="0"/>
            <c:spPr>
              <a:noFill/>
              <a:ln>
                <a:noFill/>
              </a:ln>
              <a:effectLst/>
            </c:spPr>
            <c:txPr>
              <a:bodyPr/>
              <a:lstStyle/>
              <a:p>
                <a:pPr>
                  <a:defRPr sz="1000" b="0" i="0" u="none" strike="noStrike">
                    <a:solidFill>
                      <a:srgbClr val="2C3E5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IMD 1 (Most
Deprived)</c:v>
                </c:pt>
                <c:pt idx="1">
                  <c:v>IMD 2</c:v>
                </c:pt>
                <c:pt idx="2">
                  <c:v>IMD 3</c:v>
                </c:pt>
                <c:pt idx="3">
                  <c:v>IMD 4</c:v>
                </c:pt>
                <c:pt idx="4">
                  <c:v>IMD 5 (Least
Deprived)</c:v>
                </c:pt>
              </c:strCache>
            </c:strRef>
          </c:cat>
          <c:val>
            <c:numRef>
              <c:f>Sheet1!$B$2:$B$6</c:f>
              <c:numCache>
                <c:formatCode>General</c:formatCode>
                <c:ptCount val="5"/>
                <c:pt idx="0">
                  <c:v>36</c:v>
                </c:pt>
                <c:pt idx="1">
                  <c:v>29</c:v>
                </c:pt>
                <c:pt idx="2">
                  <c:v>23</c:v>
                </c:pt>
                <c:pt idx="3">
                  <c:v>17</c:v>
                </c:pt>
                <c:pt idx="4">
                  <c:v>14</c:v>
                </c:pt>
              </c:numCache>
            </c:numRef>
          </c:val>
          <c:extLst>
            <c:ext xmlns:c16="http://schemas.microsoft.com/office/drawing/2014/chart" uri="{C3380CC4-5D6E-409C-BE32-E72D297353CC}">
              <c16:uniqueId val="{00000009-B55D-4619-8A43-69017BD41D92}"/>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7F8C8D"/>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D5D8DC"/>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7F8C8D"/>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CA1743-0235-45CB-9D3D-BBBCC0910BE4}" type="datetimeFigureOut">
              <a:rPr lang="en-IN" smtClean="0"/>
              <a:t>15-06-2026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3AA7F8-6DC0-43E0-80CE-14C5EEAF74C5}" type="slidenum">
              <a:rPr lang="en-IN" smtClean="0"/>
              <a:t>‹#›</a:t>
            </a:fld>
            <a:endParaRPr lang="en-IN"/>
          </a:p>
        </p:txBody>
      </p:sp>
    </p:spTree>
    <p:extLst>
      <p:ext uri="{BB962C8B-B14F-4D97-AF65-F5344CB8AC3E}">
        <p14:creationId xmlns:p14="http://schemas.microsoft.com/office/powerpoint/2010/main" val="2028060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F3AA7F8-6DC0-43E0-80CE-14C5EEAF74C5}" type="slidenum">
              <a:rPr lang="en-IN" smtClean="0"/>
              <a:t>5</a:t>
            </a:fld>
            <a:endParaRPr lang="en-IN"/>
          </a:p>
        </p:txBody>
      </p:sp>
    </p:spTree>
    <p:extLst>
      <p:ext uri="{BB962C8B-B14F-4D97-AF65-F5344CB8AC3E}">
        <p14:creationId xmlns:p14="http://schemas.microsoft.com/office/powerpoint/2010/main" val="2682179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038/s41415-021-3775-4"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21772"/>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928052" y="1849143"/>
            <a:ext cx="10332720" cy="1280160"/>
          </a:xfrm>
          <a:prstGeom prst="rect">
            <a:avLst/>
          </a:prstGeom>
          <a:noFill/>
        </p:spPr>
        <p:txBody>
          <a:bodyPr wrap="square">
            <a:spAutoFit/>
          </a:bodyPr>
          <a:lstStyle/>
          <a:p>
            <a:pPr algn="ctr"/>
            <a:r>
              <a:rPr sz="3600" b="1" i="0" dirty="0">
                <a:solidFill>
                  <a:srgbClr val="1A1A2E"/>
                </a:solidFill>
              </a:rPr>
              <a:t>Dental Caries and Risk of Dental Abscess</a:t>
            </a:r>
          </a:p>
        </p:txBody>
      </p:sp>
      <p:sp>
        <p:nvSpPr>
          <p:cNvPr id="4" name="TextBox 3"/>
          <p:cNvSpPr txBox="1"/>
          <p:nvPr/>
        </p:nvSpPr>
        <p:spPr>
          <a:xfrm>
            <a:off x="1385252" y="3315790"/>
            <a:ext cx="9418320" cy="822960"/>
          </a:xfrm>
          <a:prstGeom prst="rect">
            <a:avLst/>
          </a:prstGeom>
          <a:noFill/>
        </p:spPr>
        <p:txBody>
          <a:bodyPr wrap="square">
            <a:spAutoFit/>
          </a:bodyPr>
          <a:lstStyle/>
          <a:p>
            <a:pPr algn="ctr"/>
            <a:r>
              <a:rPr sz="2000" b="0" i="0" dirty="0">
                <a:solidFill>
                  <a:srgbClr val="555555"/>
                </a:solidFill>
              </a:rPr>
              <a:t>Among British Asian Children Living in High-Deprivation Areas (IMD 1–3) in England</a:t>
            </a:r>
          </a:p>
        </p:txBody>
      </p:sp>
      <p:sp>
        <p:nvSpPr>
          <p:cNvPr id="5" name="Rectangle 4"/>
          <p:cNvSpPr/>
          <p:nvPr/>
        </p:nvSpPr>
        <p:spPr>
          <a:xfrm>
            <a:off x="457200" y="413875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3122612" y="4705567"/>
            <a:ext cx="5943600" cy="1600438"/>
          </a:xfrm>
          <a:prstGeom prst="rect">
            <a:avLst/>
          </a:prstGeom>
          <a:noFill/>
        </p:spPr>
        <p:txBody>
          <a:bodyPr wrap="square">
            <a:spAutoFit/>
          </a:bodyPr>
          <a:lstStyle/>
          <a:p>
            <a:pPr algn="ctr"/>
            <a:r>
              <a:rPr sz="1400" b="0" i="0" dirty="0">
                <a:solidFill>
                  <a:srgbClr val="000000"/>
                </a:solidFill>
              </a:rPr>
              <a:t>Student Name:  Rajveer Rana</a:t>
            </a:r>
            <a:endParaRPr lang="en-US" sz="1400" b="0" i="0" dirty="0">
              <a:solidFill>
                <a:srgbClr val="000000"/>
              </a:solidFill>
            </a:endParaRPr>
          </a:p>
          <a:p>
            <a:pPr algn="ctr"/>
            <a:r>
              <a:rPr lang="en-IN" sz="1400" dirty="0">
                <a:solidFill>
                  <a:srgbClr val="000000"/>
                </a:solidFill>
              </a:rPr>
              <a:t>Student id: 2526006</a:t>
            </a:r>
          </a:p>
          <a:p>
            <a:pPr algn="ctr"/>
            <a:r>
              <a:rPr lang="en-IN" sz="1400" dirty="0">
                <a:solidFill>
                  <a:srgbClr val="000000"/>
                </a:solidFill>
              </a:rPr>
              <a:t>Module name: Practice-Based </a:t>
            </a:r>
            <a:r>
              <a:rPr lang="en-IN" sz="1400" dirty="0" err="1">
                <a:solidFill>
                  <a:srgbClr val="000000"/>
                </a:solidFill>
              </a:rPr>
              <a:t>Reseach</a:t>
            </a:r>
            <a:endParaRPr lang="en-IN" sz="1400" dirty="0">
              <a:solidFill>
                <a:srgbClr val="000000"/>
              </a:solidFill>
            </a:endParaRPr>
          </a:p>
          <a:p>
            <a:pPr algn="ctr"/>
            <a:r>
              <a:rPr lang="en-IN" sz="1400" dirty="0">
                <a:solidFill>
                  <a:srgbClr val="000000"/>
                </a:solidFill>
              </a:rPr>
              <a:t>Module code: LCHS7008</a:t>
            </a:r>
          </a:p>
          <a:p>
            <a:pPr algn="ctr"/>
            <a:r>
              <a:rPr lang="en-IN" sz="1400" dirty="0">
                <a:solidFill>
                  <a:srgbClr val="000000"/>
                </a:solidFill>
              </a:rPr>
              <a:t>Lecturer: Dr. Zeno Leung</a:t>
            </a:r>
          </a:p>
          <a:p>
            <a:pPr algn="ctr"/>
            <a:r>
              <a:rPr lang="en-IN" sz="1400" dirty="0">
                <a:solidFill>
                  <a:srgbClr val="000000"/>
                </a:solidFill>
              </a:rPr>
              <a:t>Programme: </a:t>
            </a:r>
            <a:r>
              <a:rPr lang="en-IN" sz="1400" dirty="0" err="1">
                <a:solidFill>
                  <a:srgbClr val="000000"/>
                </a:solidFill>
              </a:rPr>
              <a:t>Msc</a:t>
            </a:r>
            <a:r>
              <a:rPr lang="en-IN" sz="1400" dirty="0">
                <a:solidFill>
                  <a:srgbClr val="000000"/>
                </a:solidFill>
              </a:rPr>
              <a:t> in Public Health and Social Care in Practice  </a:t>
            </a:r>
          </a:p>
          <a:p>
            <a:pPr algn="ctr"/>
            <a:endParaRPr sz="1400" b="0" i="0" dirty="0">
              <a:solidFill>
                <a:srgbClr val="000000"/>
              </a:solidFill>
            </a:endParaRPr>
          </a:p>
        </p:txBody>
      </p:sp>
      <p:sp>
        <p:nvSpPr>
          <p:cNvPr id="9" name="Rectangle 8"/>
          <p:cNvSpPr/>
          <p:nvPr/>
        </p:nvSpPr>
        <p:spPr>
          <a:xfrm>
            <a:off x="0" y="6696892"/>
            <a:ext cx="12188952" cy="18288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a:extLst>
              <a:ext uri="{FF2B5EF4-FFF2-40B4-BE49-F238E27FC236}">
                <a16:creationId xmlns:a16="http://schemas.microsoft.com/office/drawing/2014/main" id="{74A2B0C9-C765-D560-3D14-1493DB214B8A}"/>
              </a:ext>
            </a:extLst>
          </p:cNvPr>
          <p:cNvPicPr>
            <a:picLocks noChangeAspect="1"/>
          </p:cNvPicPr>
          <p:nvPr/>
        </p:nvPicPr>
        <p:blipFill>
          <a:blip r:embed="rId2"/>
          <a:stretch>
            <a:fillRect/>
          </a:stretch>
        </p:blipFill>
        <p:spPr>
          <a:xfrm>
            <a:off x="5029199" y="137425"/>
            <a:ext cx="2340429" cy="130023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opBar"/>
          <p:cNvSpPr/>
          <p:nvPr/>
        </p:nvSpPr>
        <p:spPr>
          <a:xfrm>
            <a:off x="0" y="0"/>
            <a:ext cx="12188952" cy="73152"/>
          </a:xfrm>
          <a:prstGeom prst="rect">
            <a:avLst/>
          </a:prstGeom>
          <a:solidFill>
            <a:srgbClr val="0D6EFD"/>
          </a:solidFill>
          <a:ln>
            <a:noFill/>
          </a:ln>
        </p:spPr>
        <p:txBody>
          <a:bodyPr rtlCol="0" anchor="ctr"/>
          <a:lstStyle/>
          <a:p>
            <a:endParaRPr/>
          </a:p>
        </p:txBody>
      </p:sp>
      <p:sp>
        <p:nvSpPr>
          <p:cNvPr id="3" name="LeftSidebar"/>
          <p:cNvSpPr/>
          <p:nvPr/>
        </p:nvSpPr>
        <p:spPr>
          <a:xfrm>
            <a:off x="0" y="73152"/>
            <a:ext cx="3200400" cy="6784848"/>
          </a:xfrm>
          <a:prstGeom prst="rect">
            <a:avLst/>
          </a:prstGeom>
          <a:solidFill>
            <a:srgbClr val="1A1A2E"/>
          </a:solidFill>
          <a:ln>
            <a:noFill/>
          </a:ln>
        </p:spPr>
        <p:txBody>
          <a:bodyPr rtlCol="0" anchor="ctr"/>
          <a:lstStyle/>
          <a:p>
            <a:endParaRPr/>
          </a:p>
        </p:txBody>
      </p:sp>
      <p:sp>
        <p:nvSpPr>
          <p:cNvPr id="4" name="SidebarTitle"/>
          <p:cNvSpPr txBox="1"/>
          <p:nvPr/>
        </p:nvSpPr>
        <p:spPr>
          <a:xfrm>
            <a:off x="182880" y="400000"/>
            <a:ext cx="2834640" cy="1200000"/>
          </a:xfrm>
          <a:prstGeom prst="rect">
            <a:avLst/>
          </a:prstGeom>
          <a:noFill/>
        </p:spPr>
        <p:txBody>
          <a:bodyPr wrap="square">
            <a:spAutoFit/>
          </a:bodyPr>
          <a:lstStyle/>
          <a:p>
            <a:r>
              <a:rPr sz="3200" b="1" i="0">
                <a:solidFill>
                  <a:srgbClr val="FFFFFF"/>
                </a:solidFill>
              </a:rPr>
              <a:t>Table of</a:t>
            </a:r>
          </a:p>
          <a:p>
            <a:r>
              <a:rPr sz="3200" b="1" i="0">
                <a:solidFill>
                  <a:srgbClr val="0D6EFD"/>
                </a:solidFill>
              </a:rPr>
              <a:t>Contents</a:t>
            </a:r>
          </a:p>
        </p:txBody>
      </p:sp>
      <p:sp>
        <p:nvSpPr>
          <p:cNvPr id="5" name="SidebarSub"/>
          <p:cNvSpPr txBox="1"/>
          <p:nvPr/>
        </p:nvSpPr>
        <p:spPr>
          <a:xfrm>
            <a:off x="182880" y="1700000"/>
            <a:ext cx="2834640" cy="800000"/>
          </a:xfrm>
          <a:prstGeom prst="rect">
            <a:avLst/>
          </a:prstGeom>
          <a:noFill/>
        </p:spPr>
        <p:txBody>
          <a:bodyPr wrap="square">
            <a:spAutoFit/>
          </a:bodyPr>
          <a:lstStyle/>
          <a:p>
            <a:r>
              <a:rPr sz="1100" b="0" i="0">
                <a:solidFill>
                  <a:srgbClr val="AAAACC"/>
                </a:solidFill>
              </a:rPr>
              <a:t>Dental Caries &amp; Risk of</a:t>
            </a:r>
          </a:p>
          <a:p>
            <a:r>
              <a:rPr sz="1100" b="0" i="0">
                <a:solidFill>
                  <a:srgbClr val="AAAACC"/>
                </a:solidFill>
              </a:rPr>
              <a:t>Dental Abscess — British</a:t>
            </a:r>
          </a:p>
          <a:p>
            <a:r>
              <a:rPr sz="1100" b="0" i="0">
                <a:solidFill>
                  <a:srgbClr val="AAAACC"/>
                </a:solidFill>
              </a:rPr>
              <a:t>Asian Children in IMD 1–3</a:t>
            </a:r>
          </a:p>
        </p:txBody>
      </p:sp>
      <p:sp>
        <p:nvSpPr>
          <p:cNvPr id="10" name="Num1"/>
          <p:cNvSpPr/>
          <p:nvPr/>
        </p:nvSpPr>
        <p:spPr>
          <a:xfrm>
            <a:off x="3429000" y="300000"/>
            <a:ext cx="457200" cy="457200"/>
          </a:xfrm>
          <a:prstGeom prst="rect">
            <a:avLst/>
          </a:prstGeom>
          <a:solidFill>
            <a:srgbClr val="0D6EFD"/>
          </a:solidFill>
          <a:ln>
            <a:noFill/>
          </a:ln>
        </p:spPr>
        <p:txBody>
          <a:bodyPr rtlCol="0" anchor="ctr"/>
          <a:lstStyle/>
          <a:p>
            <a:pPr algn="ctr"/>
            <a:r>
              <a:rPr sz="1400" b="1">
                <a:solidFill>
                  <a:srgbClr val="FFFFFF"/>
                </a:solidFill>
              </a:rPr>
              <a:t>01</a:t>
            </a:r>
          </a:p>
        </p:txBody>
      </p:sp>
      <p:sp>
        <p:nvSpPr>
          <p:cNvPr id="11" name="Text1"/>
          <p:cNvSpPr txBox="1"/>
          <p:nvPr/>
        </p:nvSpPr>
        <p:spPr>
          <a:xfrm>
            <a:off x="3977400" y="290000"/>
            <a:ext cx="7754952" cy="480000"/>
          </a:xfrm>
          <a:prstGeom prst="rect">
            <a:avLst/>
          </a:prstGeom>
          <a:noFill/>
        </p:spPr>
        <p:txBody>
          <a:bodyPr wrap="square">
            <a:spAutoFit/>
          </a:bodyPr>
          <a:lstStyle/>
          <a:p>
            <a:r>
              <a:rPr sz="1800" b="1">
                <a:solidFill>
                  <a:srgbClr val="1A1A2E"/>
                </a:solidFill>
              </a:rPr>
              <a:t>Background &amp; Global Burden of Dental Disease</a:t>
            </a:r>
          </a:p>
        </p:txBody>
      </p:sp>
      <p:sp>
        <p:nvSpPr>
          <p:cNvPr id="12" name="Div1"/>
          <p:cNvSpPr/>
          <p:nvPr/>
        </p:nvSpPr>
        <p:spPr>
          <a:xfrm>
            <a:off x="3429000" y="820000"/>
            <a:ext cx="8759952" cy="9144"/>
          </a:xfrm>
          <a:prstGeom prst="rect">
            <a:avLst/>
          </a:prstGeom>
          <a:solidFill>
            <a:srgbClr val="E0E0E0"/>
          </a:solidFill>
          <a:ln>
            <a:noFill/>
          </a:ln>
        </p:spPr>
        <p:txBody>
          <a:bodyPr/>
          <a:lstStyle/>
          <a:p>
            <a:endParaRPr/>
          </a:p>
        </p:txBody>
      </p:sp>
      <p:sp>
        <p:nvSpPr>
          <p:cNvPr id="20" name="Num2"/>
          <p:cNvSpPr/>
          <p:nvPr/>
        </p:nvSpPr>
        <p:spPr>
          <a:xfrm>
            <a:off x="3429000" y="890000"/>
            <a:ext cx="457200" cy="457200"/>
          </a:xfrm>
          <a:prstGeom prst="rect">
            <a:avLst/>
          </a:prstGeom>
          <a:solidFill>
            <a:srgbClr val="0D6EFD"/>
          </a:solidFill>
          <a:ln>
            <a:noFill/>
          </a:ln>
        </p:spPr>
        <p:txBody>
          <a:bodyPr rtlCol="0" anchor="ctr"/>
          <a:lstStyle/>
          <a:p>
            <a:pPr algn="ctr"/>
            <a:r>
              <a:rPr sz="1400" b="1">
                <a:solidFill>
                  <a:srgbClr val="FFFFFF"/>
                </a:solidFill>
              </a:rPr>
              <a:t>02</a:t>
            </a:r>
          </a:p>
        </p:txBody>
      </p:sp>
      <p:sp>
        <p:nvSpPr>
          <p:cNvPr id="21" name="Text2"/>
          <p:cNvSpPr txBox="1"/>
          <p:nvPr/>
        </p:nvSpPr>
        <p:spPr>
          <a:xfrm>
            <a:off x="3977400" y="880000"/>
            <a:ext cx="7754952" cy="480000"/>
          </a:xfrm>
          <a:prstGeom prst="rect">
            <a:avLst/>
          </a:prstGeom>
          <a:noFill/>
        </p:spPr>
        <p:txBody>
          <a:bodyPr wrap="square">
            <a:spAutoFit/>
          </a:bodyPr>
          <a:lstStyle/>
          <a:p>
            <a:r>
              <a:rPr sz="1800" b="1">
                <a:solidFill>
                  <a:srgbClr val="1A1A2E"/>
                </a:solidFill>
              </a:rPr>
              <a:t>Prevalence of Dental Caries in England</a:t>
            </a:r>
          </a:p>
        </p:txBody>
      </p:sp>
      <p:sp>
        <p:nvSpPr>
          <p:cNvPr id="22" name="Div2"/>
          <p:cNvSpPr/>
          <p:nvPr/>
        </p:nvSpPr>
        <p:spPr>
          <a:xfrm>
            <a:off x="3429000" y="1410000"/>
            <a:ext cx="8759952" cy="9144"/>
          </a:xfrm>
          <a:prstGeom prst="rect">
            <a:avLst/>
          </a:prstGeom>
          <a:solidFill>
            <a:srgbClr val="E0E0E0"/>
          </a:solidFill>
          <a:ln>
            <a:noFill/>
          </a:ln>
        </p:spPr>
        <p:txBody>
          <a:bodyPr/>
          <a:lstStyle/>
          <a:p>
            <a:endParaRPr/>
          </a:p>
        </p:txBody>
      </p:sp>
      <p:sp>
        <p:nvSpPr>
          <p:cNvPr id="30" name="Num3"/>
          <p:cNvSpPr/>
          <p:nvPr/>
        </p:nvSpPr>
        <p:spPr>
          <a:xfrm>
            <a:off x="3429000" y="1480000"/>
            <a:ext cx="457200" cy="457200"/>
          </a:xfrm>
          <a:prstGeom prst="rect">
            <a:avLst/>
          </a:prstGeom>
          <a:solidFill>
            <a:srgbClr val="0D6EFD"/>
          </a:solidFill>
          <a:ln>
            <a:noFill/>
          </a:ln>
        </p:spPr>
        <p:txBody>
          <a:bodyPr rtlCol="0" anchor="ctr"/>
          <a:lstStyle/>
          <a:p>
            <a:pPr algn="ctr"/>
            <a:r>
              <a:rPr sz="1400" b="1">
                <a:solidFill>
                  <a:srgbClr val="FFFFFF"/>
                </a:solidFill>
              </a:rPr>
              <a:t>03</a:t>
            </a:r>
          </a:p>
        </p:txBody>
      </p:sp>
      <p:sp>
        <p:nvSpPr>
          <p:cNvPr id="31" name="Text3"/>
          <p:cNvSpPr txBox="1"/>
          <p:nvPr/>
        </p:nvSpPr>
        <p:spPr>
          <a:xfrm>
            <a:off x="3977400" y="1470000"/>
            <a:ext cx="7754952" cy="480000"/>
          </a:xfrm>
          <a:prstGeom prst="rect">
            <a:avLst/>
          </a:prstGeom>
          <a:noFill/>
        </p:spPr>
        <p:txBody>
          <a:bodyPr wrap="square">
            <a:spAutoFit/>
          </a:bodyPr>
          <a:lstStyle/>
          <a:p>
            <a:r>
              <a:rPr sz="1800" b="1">
                <a:solidFill>
                  <a:srgbClr val="1A1A2E"/>
                </a:solidFill>
              </a:rPr>
              <a:t>Health Inequalities: Ethnicity &amp; Deprivation</a:t>
            </a:r>
          </a:p>
        </p:txBody>
      </p:sp>
      <p:sp>
        <p:nvSpPr>
          <p:cNvPr id="32" name="Div3"/>
          <p:cNvSpPr/>
          <p:nvPr/>
        </p:nvSpPr>
        <p:spPr>
          <a:xfrm>
            <a:off x="3429000" y="2000000"/>
            <a:ext cx="8759952" cy="9144"/>
          </a:xfrm>
          <a:prstGeom prst="rect">
            <a:avLst/>
          </a:prstGeom>
          <a:solidFill>
            <a:srgbClr val="E0E0E0"/>
          </a:solidFill>
          <a:ln>
            <a:noFill/>
          </a:ln>
        </p:spPr>
        <p:txBody>
          <a:bodyPr/>
          <a:lstStyle/>
          <a:p>
            <a:endParaRPr/>
          </a:p>
        </p:txBody>
      </p:sp>
      <p:sp>
        <p:nvSpPr>
          <p:cNvPr id="40" name="Num4"/>
          <p:cNvSpPr/>
          <p:nvPr/>
        </p:nvSpPr>
        <p:spPr>
          <a:xfrm>
            <a:off x="3429000" y="2070000"/>
            <a:ext cx="457200" cy="457200"/>
          </a:xfrm>
          <a:prstGeom prst="rect">
            <a:avLst/>
          </a:prstGeom>
          <a:solidFill>
            <a:srgbClr val="5573D5"/>
          </a:solidFill>
          <a:ln>
            <a:noFill/>
          </a:ln>
        </p:spPr>
        <p:txBody>
          <a:bodyPr rtlCol="0" anchor="ctr"/>
          <a:lstStyle/>
          <a:p>
            <a:pPr algn="ctr"/>
            <a:r>
              <a:rPr sz="1400" b="1" dirty="0">
                <a:solidFill>
                  <a:srgbClr val="FFFFFF"/>
                </a:solidFill>
              </a:rPr>
              <a:t>04</a:t>
            </a:r>
          </a:p>
        </p:txBody>
      </p:sp>
      <p:sp>
        <p:nvSpPr>
          <p:cNvPr id="41" name="Text4"/>
          <p:cNvSpPr txBox="1"/>
          <p:nvPr/>
        </p:nvSpPr>
        <p:spPr>
          <a:xfrm>
            <a:off x="3977400" y="2060000"/>
            <a:ext cx="7754952" cy="369332"/>
          </a:xfrm>
          <a:prstGeom prst="rect">
            <a:avLst/>
          </a:prstGeom>
          <a:noFill/>
        </p:spPr>
        <p:txBody>
          <a:bodyPr wrap="square">
            <a:spAutoFit/>
          </a:bodyPr>
          <a:lstStyle/>
          <a:p>
            <a:r>
              <a:rPr sz="1800" b="1" dirty="0"/>
              <a:t>High Deprivation Factor (IMD 1–3) — </a:t>
            </a:r>
          </a:p>
        </p:txBody>
      </p:sp>
      <p:sp>
        <p:nvSpPr>
          <p:cNvPr id="42" name="Div4"/>
          <p:cNvSpPr/>
          <p:nvPr/>
        </p:nvSpPr>
        <p:spPr>
          <a:xfrm>
            <a:off x="3429000" y="2590000"/>
            <a:ext cx="8759952" cy="9144"/>
          </a:xfrm>
          <a:prstGeom prst="rect">
            <a:avLst/>
          </a:prstGeom>
          <a:solidFill>
            <a:srgbClr val="E0E0E0"/>
          </a:solidFill>
          <a:ln>
            <a:noFill/>
          </a:ln>
        </p:spPr>
        <p:txBody>
          <a:bodyPr/>
          <a:lstStyle/>
          <a:p>
            <a:endParaRPr/>
          </a:p>
        </p:txBody>
      </p:sp>
      <p:sp>
        <p:nvSpPr>
          <p:cNvPr id="50" name="Num5"/>
          <p:cNvSpPr/>
          <p:nvPr/>
        </p:nvSpPr>
        <p:spPr>
          <a:xfrm>
            <a:off x="3429000" y="2660000"/>
            <a:ext cx="457200" cy="457200"/>
          </a:xfrm>
          <a:prstGeom prst="rect">
            <a:avLst/>
          </a:prstGeom>
          <a:solidFill>
            <a:srgbClr val="0D6EFD"/>
          </a:solidFill>
          <a:ln>
            <a:noFill/>
          </a:ln>
        </p:spPr>
        <p:txBody>
          <a:bodyPr rtlCol="0" anchor="ctr"/>
          <a:lstStyle/>
          <a:p>
            <a:pPr algn="ctr"/>
            <a:r>
              <a:rPr sz="1400" b="1">
                <a:solidFill>
                  <a:srgbClr val="FFFFFF"/>
                </a:solidFill>
              </a:rPr>
              <a:t>05</a:t>
            </a:r>
          </a:p>
        </p:txBody>
      </p:sp>
      <p:sp>
        <p:nvSpPr>
          <p:cNvPr id="51" name="Text5"/>
          <p:cNvSpPr txBox="1"/>
          <p:nvPr/>
        </p:nvSpPr>
        <p:spPr>
          <a:xfrm>
            <a:off x="3977400" y="2650000"/>
            <a:ext cx="7754952" cy="480000"/>
          </a:xfrm>
          <a:prstGeom prst="rect">
            <a:avLst/>
          </a:prstGeom>
          <a:noFill/>
        </p:spPr>
        <p:txBody>
          <a:bodyPr wrap="square">
            <a:spAutoFit/>
          </a:bodyPr>
          <a:lstStyle/>
          <a:p>
            <a:r>
              <a:rPr sz="1800" b="1">
                <a:solidFill>
                  <a:srgbClr val="1A1A2E"/>
                </a:solidFill>
              </a:rPr>
              <a:t>Rationale of the Research</a:t>
            </a:r>
          </a:p>
        </p:txBody>
      </p:sp>
      <p:sp>
        <p:nvSpPr>
          <p:cNvPr id="52" name="Div5"/>
          <p:cNvSpPr/>
          <p:nvPr/>
        </p:nvSpPr>
        <p:spPr>
          <a:xfrm>
            <a:off x="3429000" y="3180000"/>
            <a:ext cx="8759952" cy="9144"/>
          </a:xfrm>
          <a:prstGeom prst="rect">
            <a:avLst/>
          </a:prstGeom>
          <a:solidFill>
            <a:srgbClr val="E0E0E0"/>
          </a:solidFill>
          <a:ln>
            <a:noFill/>
          </a:ln>
        </p:spPr>
        <p:txBody>
          <a:bodyPr/>
          <a:lstStyle/>
          <a:p>
            <a:endParaRPr/>
          </a:p>
        </p:txBody>
      </p:sp>
      <p:sp>
        <p:nvSpPr>
          <p:cNvPr id="60" name="Num6"/>
          <p:cNvSpPr/>
          <p:nvPr/>
        </p:nvSpPr>
        <p:spPr>
          <a:xfrm>
            <a:off x="3429000" y="3250000"/>
            <a:ext cx="457200" cy="457200"/>
          </a:xfrm>
          <a:prstGeom prst="rect">
            <a:avLst/>
          </a:prstGeom>
          <a:solidFill>
            <a:srgbClr val="0D6EFD"/>
          </a:solidFill>
          <a:ln>
            <a:noFill/>
          </a:ln>
        </p:spPr>
        <p:txBody>
          <a:bodyPr rtlCol="0" anchor="ctr"/>
          <a:lstStyle/>
          <a:p>
            <a:pPr algn="ctr"/>
            <a:r>
              <a:rPr sz="1400" b="1">
                <a:solidFill>
                  <a:srgbClr val="FFFFFF"/>
                </a:solidFill>
              </a:rPr>
              <a:t>06</a:t>
            </a:r>
          </a:p>
        </p:txBody>
      </p:sp>
      <p:sp>
        <p:nvSpPr>
          <p:cNvPr id="61" name="Text6"/>
          <p:cNvSpPr txBox="1"/>
          <p:nvPr/>
        </p:nvSpPr>
        <p:spPr>
          <a:xfrm>
            <a:off x="3977400" y="3240000"/>
            <a:ext cx="7754952" cy="480000"/>
          </a:xfrm>
          <a:prstGeom prst="rect">
            <a:avLst/>
          </a:prstGeom>
          <a:noFill/>
        </p:spPr>
        <p:txBody>
          <a:bodyPr wrap="square">
            <a:spAutoFit/>
          </a:bodyPr>
          <a:lstStyle/>
          <a:p>
            <a:r>
              <a:rPr sz="1800" b="1">
                <a:solidFill>
                  <a:srgbClr val="1A1A2E"/>
                </a:solidFill>
              </a:rPr>
              <a:t>Research Question &amp; Aim</a:t>
            </a:r>
          </a:p>
        </p:txBody>
      </p:sp>
      <p:sp>
        <p:nvSpPr>
          <p:cNvPr id="62" name="Div6"/>
          <p:cNvSpPr/>
          <p:nvPr/>
        </p:nvSpPr>
        <p:spPr>
          <a:xfrm>
            <a:off x="3429000" y="3770000"/>
            <a:ext cx="8759952" cy="9144"/>
          </a:xfrm>
          <a:prstGeom prst="rect">
            <a:avLst/>
          </a:prstGeom>
          <a:solidFill>
            <a:srgbClr val="E0E0E0"/>
          </a:solidFill>
          <a:ln>
            <a:noFill/>
          </a:ln>
        </p:spPr>
        <p:txBody>
          <a:bodyPr/>
          <a:lstStyle/>
          <a:p>
            <a:endParaRPr/>
          </a:p>
        </p:txBody>
      </p:sp>
      <p:sp>
        <p:nvSpPr>
          <p:cNvPr id="70" name="Num7"/>
          <p:cNvSpPr/>
          <p:nvPr/>
        </p:nvSpPr>
        <p:spPr>
          <a:xfrm>
            <a:off x="3429000" y="3840000"/>
            <a:ext cx="457200" cy="457200"/>
          </a:xfrm>
          <a:prstGeom prst="rect">
            <a:avLst/>
          </a:prstGeom>
          <a:solidFill>
            <a:srgbClr val="0D6EFD"/>
          </a:solidFill>
          <a:ln>
            <a:noFill/>
          </a:ln>
        </p:spPr>
        <p:txBody>
          <a:bodyPr rtlCol="0" anchor="ctr"/>
          <a:lstStyle/>
          <a:p>
            <a:pPr algn="ctr"/>
            <a:r>
              <a:rPr sz="1400" b="1">
                <a:solidFill>
                  <a:srgbClr val="FFFFFF"/>
                </a:solidFill>
              </a:rPr>
              <a:t>07</a:t>
            </a:r>
          </a:p>
        </p:txBody>
      </p:sp>
      <p:sp>
        <p:nvSpPr>
          <p:cNvPr id="71" name="Text7"/>
          <p:cNvSpPr txBox="1"/>
          <p:nvPr/>
        </p:nvSpPr>
        <p:spPr>
          <a:xfrm>
            <a:off x="3977400" y="3830000"/>
            <a:ext cx="7754952" cy="480000"/>
          </a:xfrm>
          <a:prstGeom prst="rect">
            <a:avLst/>
          </a:prstGeom>
          <a:noFill/>
        </p:spPr>
        <p:txBody>
          <a:bodyPr wrap="square">
            <a:spAutoFit/>
          </a:bodyPr>
          <a:lstStyle/>
          <a:p>
            <a:r>
              <a:rPr sz="1800" b="1">
                <a:solidFill>
                  <a:srgbClr val="1A1A2E"/>
                </a:solidFill>
              </a:rPr>
              <a:t>Objectives of the Research</a:t>
            </a:r>
          </a:p>
        </p:txBody>
      </p:sp>
      <p:sp>
        <p:nvSpPr>
          <p:cNvPr id="72" name="Div7"/>
          <p:cNvSpPr/>
          <p:nvPr/>
        </p:nvSpPr>
        <p:spPr>
          <a:xfrm>
            <a:off x="3429000" y="4360000"/>
            <a:ext cx="8759952" cy="9144"/>
          </a:xfrm>
          <a:prstGeom prst="rect">
            <a:avLst/>
          </a:prstGeom>
          <a:solidFill>
            <a:srgbClr val="E0E0E0"/>
          </a:solidFill>
          <a:ln>
            <a:noFill/>
          </a:ln>
        </p:spPr>
        <p:txBody>
          <a:bodyPr/>
          <a:lstStyle/>
          <a:p>
            <a:endParaRPr/>
          </a:p>
        </p:txBody>
      </p:sp>
      <p:sp>
        <p:nvSpPr>
          <p:cNvPr id="80" name="Num8"/>
          <p:cNvSpPr/>
          <p:nvPr/>
        </p:nvSpPr>
        <p:spPr>
          <a:xfrm>
            <a:off x="3429000" y="4430000"/>
            <a:ext cx="457200" cy="457200"/>
          </a:xfrm>
          <a:prstGeom prst="rect">
            <a:avLst/>
          </a:prstGeom>
          <a:solidFill>
            <a:srgbClr val="0D6EFD"/>
          </a:solidFill>
          <a:ln>
            <a:noFill/>
          </a:ln>
        </p:spPr>
        <p:txBody>
          <a:bodyPr rtlCol="0" anchor="ctr"/>
          <a:lstStyle/>
          <a:p>
            <a:pPr algn="ctr"/>
            <a:r>
              <a:rPr sz="1400" b="1">
                <a:solidFill>
                  <a:srgbClr val="FFFFFF"/>
                </a:solidFill>
              </a:rPr>
              <a:t>08</a:t>
            </a:r>
          </a:p>
        </p:txBody>
      </p:sp>
      <p:sp>
        <p:nvSpPr>
          <p:cNvPr id="81" name="Text8"/>
          <p:cNvSpPr txBox="1"/>
          <p:nvPr/>
        </p:nvSpPr>
        <p:spPr>
          <a:xfrm>
            <a:off x="3977400" y="4420000"/>
            <a:ext cx="7754952" cy="480000"/>
          </a:xfrm>
          <a:prstGeom prst="rect">
            <a:avLst/>
          </a:prstGeom>
          <a:noFill/>
        </p:spPr>
        <p:txBody>
          <a:bodyPr wrap="square">
            <a:spAutoFit/>
          </a:bodyPr>
          <a:lstStyle/>
          <a:p>
            <a:r>
              <a:rPr sz="1800" b="1">
                <a:solidFill>
                  <a:srgbClr val="1A1A2E"/>
                </a:solidFill>
              </a:rPr>
              <a:t>Research Impact &amp; Public Health Value</a:t>
            </a:r>
          </a:p>
        </p:txBody>
      </p:sp>
      <p:sp>
        <p:nvSpPr>
          <p:cNvPr id="82" name="Div8"/>
          <p:cNvSpPr/>
          <p:nvPr/>
        </p:nvSpPr>
        <p:spPr>
          <a:xfrm>
            <a:off x="3429000" y="4950000"/>
            <a:ext cx="8759952" cy="9144"/>
          </a:xfrm>
          <a:prstGeom prst="rect">
            <a:avLst/>
          </a:prstGeom>
          <a:solidFill>
            <a:srgbClr val="E0E0E0"/>
          </a:solidFill>
          <a:ln>
            <a:noFill/>
          </a:ln>
        </p:spPr>
        <p:txBody>
          <a:bodyPr/>
          <a:lstStyle/>
          <a:p>
            <a:endParaRPr/>
          </a:p>
        </p:txBody>
      </p:sp>
      <p:sp>
        <p:nvSpPr>
          <p:cNvPr id="90" name="Num9"/>
          <p:cNvSpPr/>
          <p:nvPr/>
        </p:nvSpPr>
        <p:spPr>
          <a:xfrm>
            <a:off x="3429000" y="5020000"/>
            <a:ext cx="457200" cy="457200"/>
          </a:xfrm>
          <a:prstGeom prst="rect">
            <a:avLst/>
          </a:prstGeom>
          <a:solidFill>
            <a:srgbClr val="0D6EFD"/>
          </a:solidFill>
          <a:ln>
            <a:noFill/>
          </a:ln>
        </p:spPr>
        <p:txBody>
          <a:bodyPr rtlCol="0" anchor="ctr"/>
          <a:lstStyle/>
          <a:p>
            <a:pPr algn="ctr"/>
            <a:r>
              <a:rPr sz="1400" b="1">
                <a:solidFill>
                  <a:srgbClr val="FFFFFF"/>
                </a:solidFill>
              </a:rPr>
              <a:t>09</a:t>
            </a:r>
          </a:p>
        </p:txBody>
      </p:sp>
      <p:sp>
        <p:nvSpPr>
          <p:cNvPr id="91" name="Text9"/>
          <p:cNvSpPr txBox="1"/>
          <p:nvPr/>
        </p:nvSpPr>
        <p:spPr>
          <a:xfrm>
            <a:off x="3977400" y="5010000"/>
            <a:ext cx="7754952" cy="480000"/>
          </a:xfrm>
          <a:prstGeom prst="rect">
            <a:avLst/>
          </a:prstGeom>
          <a:noFill/>
        </p:spPr>
        <p:txBody>
          <a:bodyPr wrap="square">
            <a:spAutoFit/>
          </a:bodyPr>
          <a:lstStyle/>
          <a:p>
            <a:r>
              <a:rPr sz="1800" b="1">
                <a:solidFill>
                  <a:srgbClr val="1A1A2E"/>
                </a:solidFill>
              </a:rPr>
              <a:t>Research Summary &amp;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Background &amp; Global Burden of Dental Disease</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57200" y="1051560"/>
            <a:ext cx="3657600" cy="12801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57200" y="1097280"/>
            <a:ext cx="3657600" cy="594360"/>
          </a:xfrm>
          <a:prstGeom prst="rect">
            <a:avLst/>
          </a:prstGeom>
          <a:noFill/>
        </p:spPr>
        <p:txBody>
          <a:bodyPr wrap="square">
            <a:spAutoFit/>
          </a:bodyPr>
          <a:lstStyle/>
          <a:p>
            <a:pPr algn="ctr"/>
            <a:r>
              <a:rPr sz="2800" b="1" i="0">
                <a:solidFill>
                  <a:srgbClr val="0D6EFD"/>
                </a:solidFill>
              </a:rPr>
              <a:t>3.7 Billion</a:t>
            </a:r>
          </a:p>
        </p:txBody>
      </p:sp>
      <p:sp>
        <p:nvSpPr>
          <p:cNvPr id="7" name="TextBox 6"/>
          <p:cNvSpPr txBox="1"/>
          <p:nvPr/>
        </p:nvSpPr>
        <p:spPr>
          <a:xfrm>
            <a:off x="457200" y="1691640"/>
            <a:ext cx="3657600" cy="276999"/>
          </a:xfrm>
          <a:prstGeom prst="rect">
            <a:avLst/>
          </a:prstGeom>
          <a:noFill/>
        </p:spPr>
        <p:txBody>
          <a:bodyPr wrap="square">
            <a:spAutoFit/>
          </a:bodyPr>
          <a:lstStyle/>
          <a:p>
            <a:pPr algn="ctr"/>
            <a:r>
              <a:rPr sz="1200" b="0" i="0" dirty="0">
                <a:solidFill>
                  <a:srgbClr val="555555"/>
                </a:solidFill>
              </a:rPr>
              <a:t>People affected by oral diseases globally</a:t>
            </a:r>
            <a:endParaRPr lang="en-US" sz="1200" b="0" i="0" dirty="0">
              <a:solidFill>
                <a:srgbClr val="555555"/>
              </a:solidFill>
            </a:endParaRPr>
          </a:p>
        </p:txBody>
      </p:sp>
      <p:sp>
        <p:nvSpPr>
          <p:cNvPr id="8" name="Rectangle 7"/>
          <p:cNvSpPr/>
          <p:nvPr/>
        </p:nvSpPr>
        <p:spPr>
          <a:xfrm>
            <a:off x="4389120" y="1051560"/>
            <a:ext cx="3657600" cy="12801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389120" y="1097280"/>
            <a:ext cx="3657600" cy="594360"/>
          </a:xfrm>
          <a:prstGeom prst="rect">
            <a:avLst/>
          </a:prstGeom>
          <a:noFill/>
        </p:spPr>
        <p:txBody>
          <a:bodyPr wrap="square">
            <a:spAutoFit/>
          </a:bodyPr>
          <a:lstStyle/>
          <a:p>
            <a:pPr algn="ctr"/>
            <a:r>
              <a:rPr sz="2800" b="1" i="0">
                <a:solidFill>
                  <a:srgbClr val="0D6EFD"/>
                </a:solidFill>
              </a:rPr>
              <a:t>530 Million</a:t>
            </a:r>
          </a:p>
        </p:txBody>
      </p:sp>
      <p:sp>
        <p:nvSpPr>
          <p:cNvPr id="10" name="TextBox 9"/>
          <p:cNvSpPr txBox="1"/>
          <p:nvPr/>
        </p:nvSpPr>
        <p:spPr>
          <a:xfrm>
            <a:off x="4389120" y="1691640"/>
            <a:ext cx="3657600" cy="548640"/>
          </a:xfrm>
          <a:prstGeom prst="rect">
            <a:avLst/>
          </a:prstGeom>
          <a:noFill/>
        </p:spPr>
        <p:txBody>
          <a:bodyPr wrap="square">
            <a:spAutoFit/>
          </a:bodyPr>
          <a:lstStyle/>
          <a:p>
            <a:pPr algn="ctr"/>
            <a:r>
              <a:rPr sz="1200" b="0" i="0">
                <a:solidFill>
                  <a:srgbClr val="555555"/>
                </a:solidFill>
              </a:rPr>
              <a:t>Children suffering from dental caries worldwide</a:t>
            </a:r>
          </a:p>
        </p:txBody>
      </p:sp>
      <p:sp>
        <p:nvSpPr>
          <p:cNvPr id="11" name="Rectangle 10"/>
          <p:cNvSpPr/>
          <p:nvPr/>
        </p:nvSpPr>
        <p:spPr>
          <a:xfrm>
            <a:off x="8321040" y="1051560"/>
            <a:ext cx="3657600" cy="12801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321040" y="1097280"/>
            <a:ext cx="3657600" cy="594360"/>
          </a:xfrm>
          <a:prstGeom prst="rect">
            <a:avLst/>
          </a:prstGeom>
          <a:noFill/>
        </p:spPr>
        <p:txBody>
          <a:bodyPr wrap="square">
            <a:spAutoFit/>
          </a:bodyPr>
          <a:lstStyle/>
          <a:p>
            <a:pPr algn="ctr"/>
            <a:r>
              <a:rPr sz="2800" b="1" i="0">
                <a:solidFill>
                  <a:srgbClr val="0D6EFD"/>
                </a:solidFill>
              </a:rPr>
              <a:t>#1</a:t>
            </a:r>
          </a:p>
        </p:txBody>
      </p:sp>
      <p:sp>
        <p:nvSpPr>
          <p:cNvPr id="13" name="TextBox 12"/>
          <p:cNvSpPr txBox="1"/>
          <p:nvPr/>
        </p:nvSpPr>
        <p:spPr>
          <a:xfrm>
            <a:off x="8321040" y="1691640"/>
            <a:ext cx="3657600" cy="548640"/>
          </a:xfrm>
          <a:prstGeom prst="rect">
            <a:avLst/>
          </a:prstGeom>
          <a:noFill/>
        </p:spPr>
        <p:txBody>
          <a:bodyPr wrap="square">
            <a:spAutoFit/>
          </a:bodyPr>
          <a:lstStyle/>
          <a:p>
            <a:pPr algn="ctr"/>
            <a:r>
              <a:rPr sz="1200" b="0" i="0">
                <a:solidFill>
                  <a:srgbClr val="555555"/>
                </a:solidFill>
              </a:rPr>
              <a:t>Most common chronic disease in children</a:t>
            </a:r>
          </a:p>
        </p:txBody>
      </p:sp>
      <p:sp>
        <p:nvSpPr>
          <p:cNvPr id="14" name="TextBox 13"/>
          <p:cNvSpPr txBox="1"/>
          <p:nvPr/>
        </p:nvSpPr>
        <p:spPr>
          <a:xfrm>
            <a:off x="457200" y="2468880"/>
            <a:ext cx="10972800" cy="365760"/>
          </a:xfrm>
          <a:prstGeom prst="rect">
            <a:avLst/>
          </a:prstGeom>
          <a:noFill/>
        </p:spPr>
        <p:txBody>
          <a:bodyPr wrap="square">
            <a:spAutoFit/>
          </a:bodyPr>
          <a:lstStyle/>
          <a:p>
            <a:pPr algn="l"/>
            <a:r>
              <a:rPr sz="1600" b="1" i="0">
                <a:solidFill>
                  <a:srgbClr val="1A1A2E"/>
                </a:solidFill>
              </a:rPr>
              <a:t>What is Dental Caries?</a:t>
            </a:r>
          </a:p>
        </p:txBody>
      </p:sp>
      <p:sp>
        <p:nvSpPr>
          <p:cNvPr id="15" name="TextBox 14"/>
          <p:cNvSpPr txBox="1"/>
          <p:nvPr/>
        </p:nvSpPr>
        <p:spPr>
          <a:xfrm>
            <a:off x="457200" y="2880360"/>
            <a:ext cx="11247120" cy="692497"/>
          </a:xfrm>
          <a:prstGeom prst="rect">
            <a:avLst/>
          </a:prstGeom>
          <a:noFill/>
        </p:spPr>
        <p:txBody>
          <a:bodyPr wrap="square">
            <a:spAutoFit/>
          </a:bodyPr>
          <a:lstStyle/>
          <a:p>
            <a:r>
              <a:rPr sz="1300" b="0" i="0" dirty="0">
                <a:solidFill>
                  <a:srgbClr val="000000"/>
                </a:solidFill>
              </a:rPr>
              <a:t>Dental caries (tooth decay) occurs when bacteria produce acids that erode tooth enamel. It is the most common chronic disease in children globally (WHO, 2025). If untreated, caries progresses and can lead to severe pain, infection and dental abscess — requiring emergency treatment or tooth extraction under general </a:t>
            </a:r>
            <a:r>
              <a:rPr sz="1300" b="0" i="0" dirty="0" err="1">
                <a:solidFill>
                  <a:srgbClr val="000000"/>
                </a:solidFill>
              </a:rPr>
              <a:t>anaesthesia</a:t>
            </a:r>
            <a:r>
              <a:rPr sz="1300" b="0" i="0" dirty="0">
                <a:solidFill>
                  <a:srgbClr val="000000"/>
                </a:solidFill>
              </a:rPr>
              <a:t> (</a:t>
            </a:r>
            <a:r>
              <a:rPr lang="en-US" sz="1300" dirty="0">
                <a:solidFill>
                  <a:srgbClr val="000000"/>
                </a:solidFill>
              </a:rPr>
              <a:t>OHID, 2025; Pitts et al,. 2022).</a:t>
            </a:r>
            <a:endParaRPr lang="en-IN" sz="1400" dirty="0">
              <a:solidFill>
                <a:srgbClr val="555555"/>
              </a:solidFill>
            </a:endParaRPr>
          </a:p>
        </p:txBody>
      </p:sp>
      <p:sp>
        <p:nvSpPr>
          <p:cNvPr id="16" name="TextBox 15"/>
          <p:cNvSpPr txBox="1"/>
          <p:nvPr/>
        </p:nvSpPr>
        <p:spPr>
          <a:xfrm>
            <a:off x="457200" y="3886200"/>
            <a:ext cx="4572000" cy="365760"/>
          </a:xfrm>
          <a:prstGeom prst="rect">
            <a:avLst/>
          </a:prstGeom>
          <a:noFill/>
        </p:spPr>
        <p:txBody>
          <a:bodyPr wrap="square">
            <a:spAutoFit/>
          </a:bodyPr>
          <a:lstStyle/>
          <a:p>
            <a:pPr algn="l"/>
            <a:r>
              <a:rPr sz="1400" b="1" i="0">
                <a:solidFill>
                  <a:srgbClr val="1A1A2E"/>
                </a:solidFill>
              </a:rPr>
              <a:t>Caries → Abscess Progression</a:t>
            </a:r>
          </a:p>
        </p:txBody>
      </p:sp>
      <p:sp>
        <p:nvSpPr>
          <p:cNvPr id="17" name="Rectangle 16"/>
          <p:cNvSpPr/>
          <p:nvPr/>
        </p:nvSpPr>
        <p:spPr>
          <a:xfrm>
            <a:off x="457200" y="4343400"/>
            <a:ext cx="201168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57200" y="4389120"/>
            <a:ext cx="2011680" cy="457200"/>
          </a:xfrm>
          <a:prstGeom prst="rect">
            <a:avLst/>
          </a:prstGeom>
          <a:noFill/>
        </p:spPr>
        <p:txBody>
          <a:bodyPr wrap="square">
            <a:spAutoFit/>
          </a:bodyPr>
          <a:lstStyle/>
          <a:p>
            <a:pPr algn="ctr"/>
            <a:r>
              <a:rPr sz="1100" b="1" i="0" dirty="0">
                <a:solidFill>
                  <a:srgbClr val="FFFFFF"/>
                </a:solidFill>
              </a:rPr>
              <a:t>1  Enamel erosion</a:t>
            </a:r>
          </a:p>
        </p:txBody>
      </p:sp>
      <p:sp>
        <p:nvSpPr>
          <p:cNvPr id="19" name="Rectangle 18"/>
          <p:cNvSpPr/>
          <p:nvPr/>
        </p:nvSpPr>
        <p:spPr>
          <a:xfrm>
            <a:off x="2743200" y="4343400"/>
            <a:ext cx="201168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2743200" y="4389120"/>
            <a:ext cx="2011680" cy="457200"/>
          </a:xfrm>
          <a:prstGeom prst="rect">
            <a:avLst/>
          </a:prstGeom>
          <a:noFill/>
        </p:spPr>
        <p:txBody>
          <a:bodyPr wrap="square">
            <a:spAutoFit/>
          </a:bodyPr>
          <a:lstStyle/>
          <a:p>
            <a:pPr algn="ctr"/>
            <a:r>
              <a:rPr sz="1100" b="1" i="0" dirty="0">
                <a:solidFill>
                  <a:srgbClr val="FFFFFF"/>
                </a:solidFill>
              </a:rPr>
              <a:t>2  Dentine affected (pain)</a:t>
            </a:r>
          </a:p>
        </p:txBody>
      </p:sp>
      <p:sp>
        <p:nvSpPr>
          <p:cNvPr id="21" name="Rectangle 20"/>
          <p:cNvSpPr/>
          <p:nvPr/>
        </p:nvSpPr>
        <p:spPr>
          <a:xfrm>
            <a:off x="5029200" y="4343400"/>
            <a:ext cx="201168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100" b="1" dirty="0"/>
              <a:t>3. Pulpal involvement</a:t>
            </a:r>
            <a:endParaRPr sz="1100" b="1" dirty="0"/>
          </a:p>
        </p:txBody>
      </p:sp>
      <p:sp>
        <p:nvSpPr>
          <p:cNvPr id="22" name="TextBox 21"/>
          <p:cNvSpPr txBox="1"/>
          <p:nvPr/>
        </p:nvSpPr>
        <p:spPr>
          <a:xfrm>
            <a:off x="4121148" y="6357682"/>
            <a:ext cx="1025618" cy="430887"/>
          </a:xfrm>
          <a:prstGeom prst="rect">
            <a:avLst/>
          </a:prstGeom>
          <a:noFill/>
        </p:spPr>
        <p:txBody>
          <a:bodyPr wrap="square">
            <a:spAutoFit/>
          </a:bodyPr>
          <a:lstStyle/>
          <a:p>
            <a:pPr algn="ctr"/>
            <a:r>
              <a:rPr sz="1100" b="1" i="0">
                <a:solidFill>
                  <a:srgbClr val="FFFFFF"/>
                </a:solidFill>
              </a:rPr>
              <a:t>3  Pulp involvement</a:t>
            </a:r>
          </a:p>
        </p:txBody>
      </p:sp>
      <p:sp>
        <p:nvSpPr>
          <p:cNvPr id="23" name="Rectangle 22"/>
          <p:cNvSpPr/>
          <p:nvPr/>
        </p:nvSpPr>
        <p:spPr>
          <a:xfrm>
            <a:off x="7315200" y="4343400"/>
            <a:ext cx="201168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7315200" y="4389120"/>
            <a:ext cx="2011680" cy="457200"/>
          </a:xfrm>
          <a:prstGeom prst="rect">
            <a:avLst/>
          </a:prstGeom>
          <a:noFill/>
        </p:spPr>
        <p:txBody>
          <a:bodyPr wrap="square">
            <a:spAutoFit/>
          </a:bodyPr>
          <a:lstStyle/>
          <a:p>
            <a:pPr algn="ctr"/>
            <a:r>
              <a:rPr sz="1100" b="1" i="0">
                <a:solidFill>
                  <a:srgbClr val="FFFFFF"/>
                </a:solidFill>
              </a:rPr>
              <a:t>4  Abscess / infection</a:t>
            </a:r>
          </a:p>
        </p:txBody>
      </p:sp>
      <p:sp>
        <p:nvSpPr>
          <p:cNvPr id="25" name="Rectangle 24"/>
          <p:cNvSpPr/>
          <p:nvPr/>
        </p:nvSpPr>
        <p:spPr>
          <a:xfrm>
            <a:off x="9601200" y="4343400"/>
            <a:ext cx="201168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9601200" y="4389120"/>
            <a:ext cx="2011680" cy="457200"/>
          </a:xfrm>
          <a:prstGeom prst="rect">
            <a:avLst/>
          </a:prstGeom>
          <a:noFill/>
        </p:spPr>
        <p:txBody>
          <a:bodyPr wrap="square">
            <a:spAutoFit/>
          </a:bodyPr>
          <a:lstStyle/>
          <a:p>
            <a:pPr algn="ctr"/>
            <a:r>
              <a:rPr sz="1100" b="1" i="0">
                <a:solidFill>
                  <a:srgbClr val="FFFFFF"/>
                </a:solidFill>
              </a:rPr>
              <a:t>5  Emergency extraction</a:t>
            </a:r>
          </a:p>
        </p:txBody>
      </p:sp>
      <p:pic>
        <p:nvPicPr>
          <p:cNvPr id="28" name="Picture 27">
            <a:extLst>
              <a:ext uri="{FF2B5EF4-FFF2-40B4-BE49-F238E27FC236}">
                <a16:creationId xmlns:a16="http://schemas.microsoft.com/office/drawing/2014/main" id="{94160C0E-18DD-186C-50C4-D21373679719}"/>
              </a:ext>
            </a:extLst>
          </p:cNvPr>
          <p:cNvPicPr>
            <a:picLocks noChangeAspect="1"/>
          </p:cNvPicPr>
          <p:nvPr/>
        </p:nvPicPr>
        <p:blipFill>
          <a:blip r:embed="rId2"/>
          <a:stretch>
            <a:fillRect/>
          </a:stretch>
        </p:blipFill>
        <p:spPr>
          <a:xfrm>
            <a:off x="2667000" y="4937760"/>
            <a:ext cx="6749143" cy="185080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Prevalence of Dental Caries in England</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57200" y="1005840"/>
            <a:ext cx="10972800" cy="411480"/>
          </a:xfrm>
          <a:prstGeom prst="rect">
            <a:avLst/>
          </a:prstGeom>
          <a:noFill/>
        </p:spPr>
        <p:txBody>
          <a:bodyPr wrap="square">
            <a:spAutoFit/>
          </a:bodyPr>
          <a:lstStyle/>
          <a:p>
            <a:pPr algn="l"/>
            <a:r>
              <a:rPr sz="1500" b="0" i="1">
                <a:solidFill>
                  <a:srgbClr val="555555"/>
                </a:solidFill>
              </a:rPr>
              <a:t>Tooth Decay Rates by Ethnicity — 5-Year-Olds in England (2024)</a:t>
            </a:r>
          </a:p>
        </p:txBody>
      </p:sp>
      <p:sp>
        <p:nvSpPr>
          <p:cNvPr id="6" name="Rectangle 5"/>
          <p:cNvSpPr/>
          <p:nvPr/>
        </p:nvSpPr>
        <p:spPr>
          <a:xfrm>
            <a:off x="457200" y="1554480"/>
            <a:ext cx="3657600" cy="201168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7200" y="1600200"/>
            <a:ext cx="3657600" cy="822960"/>
          </a:xfrm>
          <a:prstGeom prst="rect">
            <a:avLst/>
          </a:prstGeom>
          <a:noFill/>
        </p:spPr>
        <p:txBody>
          <a:bodyPr wrap="square">
            <a:spAutoFit/>
          </a:bodyPr>
          <a:lstStyle/>
          <a:p>
            <a:pPr algn="ctr"/>
            <a:r>
              <a:rPr sz="4000" b="1" i="0">
                <a:solidFill>
                  <a:srgbClr val="0D6EFD"/>
                </a:solidFill>
              </a:rPr>
              <a:t>22.4%</a:t>
            </a:r>
          </a:p>
        </p:txBody>
      </p:sp>
      <p:sp>
        <p:nvSpPr>
          <p:cNvPr id="8" name="TextBox 7"/>
          <p:cNvSpPr txBox="1"/>
          <p:nvPr/>
        </p:nvSpPr>
        <p:spPr>
          <a:xfrm>
            <a:off x="457200" y="2423160"/>
            <a:ext cx="3657600" cy="640080"/>
          </a:xfrm>
          <a:prstGeom prst="rect">
            <a:avLst/>
          </a:prstGeom>
          <a:noFill/>
        </p:spPr>
        <p:txBody>
          <a:bodyPr wrap="square">
            <a:spAutoFit/>
          </a:bodyPr>
          <a:lstStyle/>
          <a:p>
            <a:pPr algn="ctr"/>
            <a:r>
              <a:rPr sz="1200" b="0" i="0">
                <a:solidFill>
                  <a:srgbClr val="000000"/>
                </a:solidFill>
              </a:rPr>
              <a:t>England average — 5-year-olds with decay (2024)</a:t>
            </a:r>
          </a:p>
        </p:txBody>
      </p:sp>
      <p:sp>
        <p:nvSpPr>
          <p:cNvPr id="9" name="TextBox 8"/>
          <p:cNvSpPr txBox="1"/>
          <p:nvPr/>
        </p:nvSpPr>
        <p:spPr>
          <a:xfrm>
            <a:off x="457200" y="3063240"/>
            <a:ext cx="3657600" cy="365760"/>
          </a:xfrm>
          <a:prstGeom prst="rect">
            <a:avLst/>
          </a:prstGeom>
          <a:noFill/>
        </p:spPr>
        <p:txBody>
          <a:bodyPr wrap="square">
            <a:spAutoFit/>
          </a:bodyPr>
          <a:lstStyle/>
          <a:p>
            <a:pPr algn="ctr"/>
            <a:r>
              <a:rPr sz="1000" b="0" i="1" dirty="0">
                <a:solidFill>
                  <a:srgbClr val="555555"/>
                </a:solidFill>
              </a:rPr>
              <a:t>(DHSC, 2025)</a:t>
            </a:r>
          </a:p>
        </p:txBody>
      </p:sp>
      <p:sp>
        <p:nvSpPr>
          <p:cNvPr id="10" name="Rectangle 9"/>
          <p:cNvSpPr/>
          <p:nvPr/>
        </p:nvSpPr>
        <p:spPr>
          <a:xfrm>
            <a:off x="4389120" y="1554480"/>
            <a:ext cx="3657600" cy="201168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389120" y="1600200"/>
            <a:ext cx="3657600" cy="822960"/>
          </a:xfrm>
          <a:prstGeom prst="rect">
            <a:avLst/>
          </a:prstGeom>
          <a:noFill/>
        </p:spPr>
        <p:txBody>
          <a:bodyPr wrap="square">
            <a:spAutoFit/>
          </a:bodyPr>
          <a:lstStyle/>
          <a:p>
            <a:pPr algn="ctr"/>
            <a:r>
              <a:rPr sz="4000" b="1" i="0">
                <a:solidFill>
                  <a:srgbClr val="0D6EFD"/>
                </a:solidFill>
              </a:rPr>
              <a:t>37.7%</a:t>
            </a:r>
          </a:p>
        </p:txBody>
      </p:sp>
      <p:sp>
        <p:nvSpPr>
          <p:cNvPr id="12" name="TextBox 11"/>
          <p:cNvSpPr txBox="1"/>
          <p:nvPr/>
        </p:nvSpPr>
        <p:spPr>
          <a:xfrm>
            <a:off x="4389120" y="2423160"/>
            <a:ext cx="3657600" cy="640080"/>
          </a:xfrm>
          <a:prstGeom prst="rect">
            <a:avLst/>
          </a:prstGeom>
          <a:noFill/>
        </p:spPr>
        <p:txBody>
          <a:bodyPr wrap="square">
            <a:spAutoFit/>
          </a:bodyPr>
          <a:lstStyle/>
          <a:p>
            <a:pPr algn="ctr"/>
            <a:r>
              <a:rPr sz="1200" b="0" i="0">
                <a:solidFill>
                  <a:srgbClr val="000000"/>
                </a:solidFill>
              </a:rPr>
              <a:t>British Asian children — highest decay rate</a:t>
            </a:r>
          </a:p>
        </p:txBody>
      </p:sp>
      <p:sp>
        <p:nvSpPr>
          <p:cNvPr id="13" name="TextBox 12"/>
          <p:cNvSpPr txBox="1"/>
          <p:nvPr/>
        </p:nvSpPr>
        <p:spPr>
          <a:xfrm>
            <a:off x="4389120" y="3063240"/>
            <a:ext cx="3657600" cy="365760"/>
          </a:xfrm>
          <a:prstGeom prst="rect">
            <a:avLst/>
          </a:prstGeom>
          <a:noFill/>
        </p:spPr>
        <p:txBody>
          <a:bodyPr wrap="square">
            <a:spAutoFit/>
          </a:bodyPr>
          <a:lstStyle/>
          <a:p>
            <a:pPr algn="ctr"/>
            <a:r>
              <a:rPr sz="1000" b="0" i="1">
                <a:solidFill>
                  <a:srgbClr val="555555"/>
                </a:solidFill>
              </a:rPr>
              <a:t>(Ethnicity Facts and Figures, 2024)</a:t>
            </a:r>
          </a:p>
        </p:txBody>
      </p:sp>
      <p:sp>
        <p:nvSpPr>
          <p:cNvPr id="14" name="Rectangle 13"/>
          <p:cNvSpPr/>
          <p:nvPr/>
        </p:nvSpPr>
        <p:spPr>
          <a:xfrm>
            <a:off x="8321040" y="1554480"/>
            <a:ext cx="3657600" cy="201168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21040" y="1600200"/>
            <a:ext cx="3657600" cy="822960"/>
          </a:xfrm>
          <a:prstGeom prst="rect">
            <a:avLst/>
          </a:prstGeom>
          <a:noFill/>
        </p:spPr>
        <p:txBody>
          <a:bodyPr wrap="square">
            <a:spAutoFit/>
          </a:bodyPr>
          <a:lstStyle/>
          <a:p>
            <a:pPr algn="ctr"/>
            <a:r>
              <a:rPr sz="4000" b="1" i="0">
                <a:solidFill>
                  <a:srgbClr val="0D6EFD"/>
                </a:solidFill>
              </a:rPr>
              <a:t>2×</a:t>
            </a:r>
          </a:p>
        </p:txBody>
      </p:sp>
      <p:sp>
        <p:nvSpPr>
          <p:cNvPr id="16" name="TextBox 15"/>
          <p:cNvSpPr txBox="1"/>
          <p:nvPr/>
        </p:nvSpPr>
        <p:spPr>
          <a:xfrm>
            <a:off x="8321040" y="2423160"/>
            <a:ext cx="3657600" cy="640080"/>
          </a:xfrm>
          <a:prstGeom prst="rect">
            <a:avLst/>
          </a:prstGeom>
          <a:noFill/>
        </p:spPr>
        <p:txBody>
          <a:bodyPr wrap="square">
            <a:spAutoFit/>
          </a:bodyPr>
          <a:lstStyle/>
          <a:p>
            <a:pPr algn="ctr"/>
            <a:r>
              <a:rPr sz="1200" b="0" i="0">
                <a:solidFill>
                  <a:srgbClr val="000000"/>
                </a:solidFill>
              </a:rPr>
              <a:t>More likely in IMD 1–3 vs least deprived areas</a:t>
            </a:r>
          </a:p>
        </p:txBody>
      </p:sp>
      <p:sp>
        <p:nvSpPr>
          <p:cNvPr id="17" name="TextBox 16"/>
          <p:cNvSpPr txBox="1"/>
          <p:nvPr/>
        </p:nvSpPr>
        <p:spPr>
          <a:xfrm>
            <a:off x="8321040" y="3063240"/>
            <a:ext cx="3657600" cy="246221"/>
          </a:xfrm>
          <a:prstGeom prst="rect">
            <a:avLst/>
          </a:prstGeom>
          <a:noFill/>
        </p:spPr>
        <p:txBody>
          <a:bodyPr wrap="square">
            <a:spAutoFit/>
          </a:bodyPr>
          <a:lstStyle/>
          <a:p>
            <a:pPr algn="ctr"/>
            <a:r>
              <a:rPr sz="1000" b="0" i="1" dirty="0">
                <a:solidFill>
                  <a:srgbClr val="555555"/>
                </a:solidFill>
              </a:rPr>
              <a:t>(OHID, 202</a:t>
            </a:r>
            <a:r>
              <a:rPr lang="en-US" sz="1000" b="0" i="1" dirty="0">
                <a:solidFill>
                  <a:srgbClr val="555555"/>
                </a:solidFill>
              </a:rPr>
              <a:t>5</a:t>
            </a:r>
            <a:r>
              <a:rPr sz="1000" b="0" i="1" dirty="0">
                <a:solidFill>
                  <a:srgbClr val="555555"/>
                </a:solidFill>
              </a:rPr>
              <a:t>)</a:t>
            </a:r>
          </a:p>
        </p:txBody>
      </p:sp>
      <p:graphicFrame>
        <p:nvGraphicFramePr>
          <p:cNvPr id="18" name="Chart 0">
            <a:extLst>
              <a:ext uri="{FF2B5EF4-FFF2-40B4-BE49-F238E27FC236}">
                <a16:creationId xmlns:a16="http://schemas.microsoft.com/office/drawing/2014/main" id="{16CFC14D-F8B9-57EE-2FDC-CA4C78F9BFC8}"/>
              </a:ext>
            </a:extLst>
          </p:cNvPr>
          <p:cNvGraphicFramePr/>
          <p:nvPr>
            <p:extLst>
              <p:ext uri="{D42A27DB-BD31-4B8C-83A1-F6EECF244321}">
                <p14:modId xmlns:p14="http://schemas.microsoft.com/office/powerpoint/2010/main" val="4276238027"/>
              </p:ext>
            </p:extLst>
          </p:nvPr>
        </p:nvGraphicFramePr>
        <p:xfrm>
          <a:off x="3368040" y="3703320"/>
          <a:ext cx="4953000" cy="3093720"/>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opBar"/>
          <p:cNvSpPr/>
          <p:nvPr/>
        </p:nvSpPr>
        <p:spPr>
          <a:xfrm>
            <a:off x="0" y="10886"/>
            <a:ext cx="12188952" cy="73152"/>
          </a:xfrm>
          <a:prstGeom prst="rect">
            <a:avLst/>
          </a:prstGeom>
          <a:solidFill>
            <a:srgbClr val="DC3545"/>
          </a:solidFill>
          <a:ln>
            <a:noFill/>
          </a:ln>
        </p:spPr>
        <p:txBody>
          <a:bodyPr rtlCol="0" anchor="ctr"/>
          <a:lstStyle/>
          <a:p>
            <a:endParaRPr/>
          </a:p>
        </p:txBody>
      </p:sp>
      <p:sp>
        <p:nvSpPr>
          <p:cNvPr id="3" name="Title"/>
          <p:cNvSpPr txBox="1"/>
          <p:nvPr/>
        </p:nvSpPr>
        <p:spPr>
          <a:xfrm>
            <a:off x="457200" y="193766"/>
            <a:ext cx="10972800" cy="640080"/>
          </a:xfrm>
          <a:prstGeom prst="rect">
            <a:avLst/>
          </a:prstGeom>
          <a:noFill/>
        </p:spPr>
        <p:txBody>
          <a:bodyPr wrap="square">
            <a:spAutoFit/>
          </a:bodyPr>
          <a:lstStyle/>
          <a:p>
            <a:r>
              <a:rPr sz="2600" b="1" i="0">
                <a:solidFill>
                  <a:srgbClr val="1A1A2E"/>
                </a:solidFill>
              </a:rPr>
              <a:t>High Deprivation Factor: Why IMD 1–3 Matters</a:t>
            </a:r>
          </a:p>
        </p:txBody>
      </p:sp>
      <p:sp>
        <p:nvSpPr>
          <p:cNvPr id="4" name="TitleDiv"/>
          <p:cNvSpPr/>
          <p:nvPr/>
        </p:nvSpPr>
        <p:spPr>
          <a:xfrm>
            <a:off x="457200" y="971006"/>
            <a:ext cx="11274552" cy="12700"/>
          </a:xfrm>
          <a:prstGeom prst="rect">
            <a:avLst/>
          </a:prstGeom>
          <a:solidFill>
            <a:srgbClr val="DDDDDD"/>
          </a:solidFill>
          <a:ln>
            <a:noFill/>
          </a:ln>
        </p:spPr>
        <p:txBody>
          <a:bodyPr rtlCol="0" anchor="ctr"/>
          <a:lstStyle/>
          <a:p>
            <a:endParaRPr/>
          </a:p>
        </p:txBody>
      </p:sp>
      <p:sp>
        <p:nvSpPr>
          <p:cNvPr id="10" name="LeftHeader"/>
          <p:cNvSpPr/>
          <p:nvPr/>
        </p:nvSpPr>
        <p:spPr>
          <a:xfrm>
            <a:off x="457200" y="1062446"/>
            <a:ext cx="5486400" cy="365760"/>
          </a:xfrm>
          <a:prstGeom prst="rect">
            <a:avLst/>
          </a:prstGeom>
          <a:solidFill>
            <a:srgbClr val="1A1A2E"/>
          </a:solidFill>
          <a:ln>
            <a:noFill/>
          </a:ln>
        </p:spPr>
        <p:txBody>
          <a:bodyPr rtlCol="0" anchor="ctr"/>
          <a:lstStyle/>
          <a:p>
            <a:pPr marL="91440" algn="l"/>
            <a:r>
              <a:rPr sz="1400" b="1" dirty="0">
                <a:solidFill>
                  <a:srgbClr val="FFFFFF"/>
                </a:solidFill>
              </a:rPr>
              <a:t>■  IMD Framework &amp; Deprivation Burden</a:t>
            </a:r>
          </a:p>
        </p:txBody>
      </p:sp>
      <p:sp>
        <p:nvSpPr>
          <p:cNvPr id="11" name="LeftContent"/>
          <p:cNvSpPr txBox="1"/>
          <p:nvPr/>
        </p:nvSpPr>
        <p:spPr>
          <a:xfrm>
            <a:off x="457199" y="1473926"/>
            <a:ext cx="10842171" cy="2190931"/>
          </a:xfrm>
          <a:prstGeom prst="rect">
            <a:avLst/>
          </a:prstGeom>
          <a:solidFill>
            <a:srgbClr val="F8F9FA"/>
          </a:solidFill>
          <a:ln>
            <a:noFill/>
          </a:ln>
        </p:spPr>
        <p:txBody>
          <a:bodyPr wrap="square" lIns="91440" tIns="91440" rIns="91440" bIns="91440"/>
          <a:lstStyle/>
          <a:p>
            <a:pPr marL="114300" indent="-114300">
              <a:lnSpc>
                <a:spcPts val="1400"/>
              </a:lnSpc>
              <a:spcBef>
                <a:spcPts val="200"/>
              </a:spcBef>
            </a:pPr>
            <a:r>
              <a:rPr b="1" dirty="0">
                <a:solidFill>
                  <a:srgbClr val="DC3545"/>
                </a:solidFill>
              </a:rPr>
              <a:t>●  </a:t>
            </a:r>
            <a:r>
              <a:rPr b="0" dirty="0">
                <a:solidFill>
                  <a:srgbClr val="333333"/>
                </a:solidFill>
              </a:rPr>
              <a:t>IMD 2025 now uses </a:t>
            </a:r>
            <a:r>
              <a:rPr b="1" dirty="0">
                <a:solidFill>
                  <a:srgbClr val="1A1A2E"/>
                </a:solidFill>
              </a:rPr>
              <a:t>55 indicators</a:t>
            </a:r>
            <a:r>
              <a:rPr b="0" dirty="0">
                <a:solidFill>
                  <a:srgbClr val="333333"/>
                </a:solidFill>
              </a:rPr>
              <a:t> across 7 domains: income, employment, education, health, housing, crime &amp; living environment (MHCLG, 2025)</a:t>
            </a:r>
            <a:endParaRPr lang="en-US" b="0" dirty="0">
              <a:solidFill>
                <a:srgbClr val="333333"/>
              </a:solidFill>
            </a:endParaRPr>
          </a:p>
          <a:p>
            <a:pPr marL="114300" indent="-114300">
              <a:lnSpc>
                <a:spcPts val="1400"/>
              </a:lnSpc>
              <a:spcBef>
                <a:spcPts val="200"/>
              </a:spcBef>
            </a:pPr>
            <a:endParaRPr b="0" dirty="0">
              <a:solidFill>
                <a:srgbClr val="333333"/>
              </a:solidFill>
            </a:endParaRPr>
          </a:p>
          <a:p>
            <a:pPr marL="114300" indent="-114300">
              <a:lnSpc>
                <a:spcPts val="1400"/>
              </a:lnSpc>
              <a:spcBef>
                <a:spcPts val="200"/>
              </a:spcBef>
            </a:pPr>
            <a:r>
              <a:rPr b="1" dirty="0">
                <a:solidFill>
                  <a:srgbClr val="DC3545"/>
                </a:solidFill>
              </a:rPr>
              <a:t>●  </a:t>
            </a:r>
            <a:r>
              <a:rPr b="0" dirty="0">
                <a:solidFill>
                  <a:srgbClr val="333333"/>
                </a:solidFill>
              </a:rPr>
              <a:t>IMD quintile 1 (most deprived) had </a:t>
            </a:r>
            <a:r>
              <a:rPr b="1" dirty="0">
                <a:solidFill>
                  <a:srgbClr val="1A1A2E"/>
                </a:solidFill>
              </a:rPr>
              <a:t>58% higher hospital admission rates</a:t>
            </a:r>
            <a:r>
              <a:rPr b="0" dirty="0">
                <a:solidFill>
                  <a:srgbClr val="333333"/>
                </a:solidFill>
              </a:rPr>
              <a:t> for dental caries vs least deprived (</a:t>
            </a:r>
            <a:r>
              <a:rPr lang="en-US" dirty="0">
                <a:solidFill>
                  <a:srgbClr val="333333"/>
                </a:solidFill>
              </a:rPr>
              <a:t>Public Health England, 2024</a:t>
            </a:r>
            <a:r>
              <a:rPr b="0" dirty="0">
                <a:solidFill>
                  <a:srgbClr val="333333"/>
                </a:solidFill>
              </a:rPr>
              <a:t>)</a:t>
            </a:r>
            <a:endParaRPr lang="en-US" b="0" dirty="0">
              <a:solidFill>
                <a:srgbClr val="333333"/>
              </a:solidFill>
            </a:endParaRPr>
          </a:p>
          <a:p>
            <a:pPr marL="114300" indent="-114300">
              <a:lnSpc>
                <a:spcPts val="1400"/>
              </a:lnSpc>
              <a:spcBef>
                <a:spcPts val="200"/>
              </a:spcBef>
            </a:pPr>
            <a:endParaRPr b="0" dirty="0">
              <a:solidFill>
                <a:srgbClr val="333333"/>
              </a:solidFill>
            </a:endParaRPr>
          </a:p>
          <a:p>
            <a:pPr marL="114300" indent="-114300">
              <a:lnSpc>
                <a:spcPts val="1400"/>
              </a:lnSpc>
              <a:spcBef>
                <a:spcPts val="200"/>
              </a:spcBef>
            </a:pPr>
            <a:r>
              <a:rPr b="1" dirty="0">
                <a:solidFill>
                  <a:srgbClr val="DC3545"/>
                </a:solidFill>
              </a:rPr>
              <a:t>●  </a:t>
            </a:r>
            <a:r>
              <a:rPr b="0" dirty="0">
                <a:solidFill>
                  <a:srgbClr val="333333"/>
                </a:solidFill>
              </a:rPr>
              <a:t>5-year-olds in most deprived areas: </a:t>
            </a:r>
            <a:r>
              <a:rPr b="1" dirty="0">
                <a:solidFill>
                  <a:srgbClr val="1A1A2E"/>
                </a:solidFill>
              </a:rPr>
              <a:t>32.2% dentinal decay</a:t>
            </a:r>
            <a:r>
              <a:rPr b="0" dirty="0">
                <a:solidFill>
                  <a:srgbClr val="333333"/>
                </a:solidFill>
              </a:rPr>
              <a:t> vs 13.6% in least deprived — a clear stepwise social gradient (DHSC, 2025</a:t>
            </a:r>
            <a:r>
              <a:rPr lang="en-US" b="0" dirty="0">
                <a:solidFill>
                  <a:srgbClr val="333333"/>
                </a:solidFill>
              </a:rPr>
              <a:t>; RCPHC, 2025</a:t>
            </a:r>
            <a:r>
              <a:rPr b="0" dirty="0">
                <a:solidFill>
                  <a:srgbClr val="333333"/>
                </a:solidFill>
              </a:rPr>
              <a:t>)</a:t>
            </a:r>
            <a:endParaRPr lang="en-US" b="0" dirty="0">
              <a:solidFill>
                <a:srgbClr val="333333"/>
              </a:solidFill>
            </a:endParaRPr>
          </a:p>
          <a:p>
            <a:pPr marL="114300" indent="-114300">
              <a:lnSpc>
                <a:spcPts val="1400"/>
              </a:lnSpc>
              <a:spcBef>
                <a:spcPts val="200"/>
              </a:spcBef>
            </a:pPr>
            <a:endParaRPr b="0" dirty="0">
              <a:solidFill>
                <a:srgbClr val="333333"/>
              </a:solidFill>
            </a:endParaRPr>
          </a:p>
          <a:p>
            <a:pPr marL="114300" indent="-114300">
              <a:lnSpc>
                <a:spcPts val="1400"/>
              </a:lnSpc>
              <a:spcBef>
                <a:spcPts val="200"/>
              </a:spcBef>
            </a:pPr>
            <a:r>
              <a:rPr b="1" dirty="0">
                <a:solidFill>
                  <a:srgbClr val="DC3545"/>
                </a:solidFill>
              </a:rPr>
              <a:t>●  </a:t>
            </a:r>
            <a:r>
              <a:rPr b="0" dirty="0">
                <a:solidFill>
                  <a:srgbClr val="333333"/>
                </a:solidFill>
              </a:rPr>
              <a:t>Oral health inequalities have </a:t>
            </a:r>
            <a:r>
              <a:rPr b="1" dirty="0">
                <a:solidFill>
                  <a:srgbClr val="1A1A2E"/>
                </a:solidFill>
              </a:rPr>
              <a:t>shown little change since 2015</a:t>
            </a:r>
            <a:r>
              <a:rPr b="0" dirty="0">
                <a:solidFill>
                  <a:srgbClr val="333333"/>
                </a:solidFill>
              </a:rPr>
              <a:t> despite overall improvement, demanding targeted intervention (B</a:t>
            </a:r>
            <a:r>
              <a:rPr lang="en-US" b="0" dirty="0">
                <a:solidFill>
                  <a:srgbClr val="333333"/>
                </a:solidFill>
              </a:rPr>
              <a:t>ritish Dental Journal</a:t>
            </a:r>
            <a:r>
              <a:rPr b="0" dirty="0">
                <a:solidFill>
                  <a:srgbClr val="333333"/>
                </a:solidFill>
              </a:rPr>
              <a:t>, 2025)</a:t>
            </a:r>
          </a:p>
        </p:txBody>
      </p:sp>
      <p:sp>
        <p:nvSpPr>
          <p:cNvPr id="30" name="Stat1Bg"/>
          <p:cNvSpPr/>
          <p:nvPr/>
        </p:nvSpPr>
        <p:spPr>
          <a:xfrm>
            <a:off x="457200" y="3988166"/>
            <a:ext cx="3566160" cy="822960"/>
          </a:xfrm>
          <a:prstGeom prst="rect">
            <a:avLst/>
          </a:prstGeom>
          <a:solidFill>
            <a:srgbClr val="DC3545"/>
          </a:solidFill>
          <a:ln>
            <a:noFill/>
          </a:ln>
        </p:spPr>
        <p:txBody>
          <a:bodyPr rtlCol="0" anchor="ctr"/>
          <a:lstStyle/>
          <a:p>
            <a:endParaRPr/>
          </a:p>
        </p:txBody>
      </p:sp>
      <p:sp>
        <p:nvSpPr>
          <p:cNvPr id="31" name="Stat1Text"/>
          <p:cNvSpPr txBox="1"/>
          <p:nvPr/>
        </p:nvSpPr>
        <p:spPr>
          <a:xfrm>
            <a:off x="457199" y="3988166"/>
            <a:ext cx="3566160" cy="822960"/>
          </a:xfrm>
          <a:prstGeom prst="rect">
            <a:avLst/>
          </a:prstGeom>
          <a:noFill/>
        </p:spPr>
        <p:txBody>
          <a:bodyPr wrap="square" lIns="91440" rIns="91440" anchor="ctr"/>
          <a:lstStyle/>
          <a:p>
            <a:pPr algn="ctr"/>
            <a:r>
              <a:rPr sz="3200" b="1" dirty="0">
                <a:solidFill>
                  <a:srgbClr val="FFFFFF"/>
                </a:solidFill>
              </a:rPr>
              <a:t>2.4×</a:t>
            </a:r>
          </a:p>
          <a:p>
            <a:pPr algn="ctr"/>
            <a:r>
              <a:rPr sz="1100" b="0" dirty="0">
                <a:solidFill>
                  <a:srgbClr val="FFD0D0"/>
                </a:solidFill>
              </a:rPr>
              <a:t>More decay in IMD 1 vs IMD 5</a:t>
            </a:r>
          </a:p>
        </p:txBody>
      </p:sp>
      <p:sp>
        <p:nvSpPr>
          <p:cNvPr id="32" name="Stat2Bg"/>
          <p:cNvSpPr/>
          <p:nvPr/>
        </p:nvSpPr>
        <p:spPr>
          <a:xfrm>
            <a:off x="4206360" y="3988166"/>
            <a:ext cx="3566160" cy="822960"/>
          </a:xfrm>
          <a:prstGeom prst="rect">
            <a:avLst/>
          </a:prstGeom>
          <a:solidFill>
            <a:srgbClr val="1A1A2E"/>
          </a:solidFill>
          <a:ln>
            <a:noFill/>
          </a:ln>
        </p:spPr>
        <p:txBody>
          <a:bodyPr rtlCol="0" anchor="ctr"/>
          <a:lstStyle/>
          <a:p>
            <a:endParaRPr/>
          </a:p>
        </p:txBody>
      </p:sp>
      <p:sp>
        <p:nvSpPr>
          <p:cNvPr id="33" name="Stat2Text"/>
          <p:cNvSpPr txBox="1"/>
          <p:nvPr/>
        </p:nvSpPr>
        <p:spPr>
          <a:xfrm>
            <a:off x="4206360" y="3988166"/>
            <a:ext cx="3566160" cy="822960"/>
          </a:xfrm>
          <a:prstGeom prst="rect">
            <a:avLst/>
          </a:prstGeom>
          <a:noFill/>
        </p:spPr>
        <p:txBody>
          <a:bodyPr wrap="square" lIns="91440" rIns="91440" anchor="ctr"/>
          <a:lstStyle/>
          <a:p>
            <a:pPr algn="ctr"/>
            <a:r>
              <a:rPr lang="en-US" sz="3200" b="1" dirty="0">
                <a:solidFill>
                  <a:srgbClr val="0D6EFD"/>
                </a:solidFill>
              </a:rPr>
              <a:t>37.7%</a:t>
            </a:r>
          </a:p>
          <a:p>
            <a:pPr algn="ctr"/>
            <a:r>
              <a:rPr lang="en-US" sz="1100" b="0" dirty="0">
                <a:solidFill>
                  <a:srgbClr val="AAAACC"/>
                </a:solidFill>
              </a:rPr>
              <a:t>Asian/Asian British 5-yr decay rate</a:t>
            </a:r>
          </a:p>
        </p:txBody>
      </p:sp>
      <p:sp>
        <p:nvSpPr>
          <p:cNvPr id="34" name="Stat3Bg"/>
          <p:cNvSpPr/>
          <p:nvPr/>
        </p:nvSpPr>
        <p:spPr>
          <a:xfrm>
            <a:off x="7955520" y="3988166"/>
            <a:ext cx="3775752" cy="822960"/>
          </a:xfrm>
          <a:prstGeom prst="rect">
            <a:avLst/>
          </a:prstGeom>
          <a:solidFill>
            <a:srgbClr val="DC3545"/>
          </a:solidFill>
          <a:ln>
            <a:noFill/>
          </a:ln>
        </p:spPr>
        <p:txBody>
          <a:bodyPr rtlCol="0" anchor="ctr"/>
          <a:lstStyle/>
          <a:p>
            <a:endParaRPr/>
          </a:p>
        </p:txBody>
      </p:sp>
      <p:sp>
        <p:nvSpPr>
          <p:cNvPr id="35" name="Stat3Text"/>
          <p:cNvSpPr txBox="1"/>
          <p:nvPr/>
        </p:nvSpPr>
        <p:spPr>
          <a:xfrm>
            <a:off x="7955520" y="3988166"/>
            <a:ext cx="3775752" cy="822960"/>
          </a:xfrm>
          <a:prstGeom prst="rect">
            <a:avLst/>
          </a:prstGeom>
          <a:noFill/>
        </p:spPr>
        <p:txBody>
          <a:bodyPr wrap="square" lIns="91440" rIns="91440" anchor="ctr"/>
          <a:lstStyle/>
          <a:p>
            <a:pPr algn="ctr"/>
            <a:r>
              <a:rPr sz="3200" b="1" dirty="0">
                <a:solidFill>
                  <a:srgbClr val="FFFFFF"/>
                </a:solidFill>
              </a:rPr>
              <a:t>81.4%</a:t>
            </a:r>
          </a:p>
          <a:p>
            <a:pPr algn="ctr"/>
            <a:r>
              <a:rPr sz="1100" b="0" dirty="0">
                <a:solidFill>
                  <a:srgbClr val="FFD0D0"/>
                </a:solidFill>
              </a:rPr>
              <a:t>Decayed teeth left untreated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492443"/>
          </a:xfrm>
          <a:prstGeom prst="rect">
            <a:avLst/>
          </a:prstGeom>
          <a:noFill/>
        </p:spPr>
        <p:txBody>
          <a:bodyPr wrap="square">
            <a:spAutoFit/>
          </a:bodyPr>
          <a:lstStyle/>
          <a:p>
            <a:pPr algn="l"/>
            <a:r>
              <a:rPr lang="en-US" sz="2600" b="1" dirty="0">
                <a:solidFill>
                  <a:srgbClr val="1A1A2E"/>
                </a:solidFill>
              </a:rPr>
              <a:t>Compound Risk </a:t>
            </a:r>
            <a:r>
              <a:rPr sz="2600" b="1" i="0" dirty="0">
                <a:solidFill>
                  <a:srgbClr val="1A1A2E"/>
                </a:solidFill>
              </a:rPr>
              <a:t>: Ethnicity &amp; Deprivation</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57200" y="1051560"/>
            <a:ext cx="5486400" cy="365760"/>
          </a:xfrm>
          <a:prstGeom prst="rect">
            <a:avLst/>
          </a:prstGeom>
          <a:noFill/>
        </p:spPr>
        <p:txBody>
          <a:bodyPr wrap="square">
            <a:spAutoFit/>
          </a:bodyPr>
          <a:lstStyle/>
          <a:p>
            <a:pPr algn="l"/>
            <a:r>
              <a:rPr sz="1600" b="1" i="0">
                <a:solidFill>
                  <a:srgbClr val="1A1A2E"/>
                </a:solidFill>
              </a:rPr>
              <a:t>Ethnic Inequalities in Oral Health</a:t>
            </a:r>
          </a:p>
        </p:txBody>
      </p:sp>
      <p:sp>
        <p:nvSpPr>
          <p:cNvPr id="6" name="Rectangle 5"/>
          <p:cNvSpPr/>
          <p:nvPr/>
        </p:nvSpPr>
        <p:spPr>
          <a:xfrm>
            <a:off x="457200" y="1508760"/>
            <a:ext cx="73152" cy="45720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1508760"/>
            <a:ext cx="5303520" cy="777240"/>
          </a:xfrm>
          <a:prstGeom prst="rect">
            <a:avLst/>
          </a:prstGeom>
          <a:noFill/>
        </p:spPr>
        <p:txBody>
          <a:bodyPr wrap="square">
            <a:spAutoFit/>
          </a:bodyPr>
          <a:lstStyle/>
          <a:p>
            <a:pPr algn="l"/>
            <a:r>
              <a:rPr sz="1200" b="0" i="0">
                <a:solidFill>
                  <a:srgbClr val="000000"/>
                </a:solidFill>
              </a:rPr>
              <a:t>British Asian children have 37.7% decay rate — nearly double White British children (20.5%) (Ethnicity Facts and Figures, 2024)</a:t>
            </a:r>
          </a:p>
        </p:txBody>
      </p:sp>
      <p:sp>
        <p:nvSpPr>
          <p:cNvPr id="8" name="Rectangle 7"/>
          <p:cNvSpPr/>
          <p:nvPr/>
        </p:nvSpPr>
        <p:spPr>
          <a:xfrm>
            <a:off x="457200" y="2377439"/>
            <a:ext cx="73152" cy="45720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85800" y="2377439"/>
            <a:ext cx="5303520" cy="777240"/>
          </a:xfrm>
          <a:prstGeom prst="rect">
            <a:avLst/>
          </a:prstGeom>
          <a:noFill/>
        </p:spPr>
        <p:txBody>
          <a:bodyPr wrap="square">
            <a:spAutoFit/>
          </a:bodyPr>
          <a:lstStyle/>
          <a:p>
            <a:pPr algn="l"/>
            <a:r>
              <a:rPr sz="1200" b="0" i="0">
                <a:solidFill>
                  <a:srgbClr val="000000"/>
                </a:solidFill>
              </a:rPr>
              <a:t>Cultural dietary habits including sweetened drinks contribute to higher risk (Moynihan and Kelly, 2021)</a:t>
            </a:r>
          </a:p>
        </p:txBody>
      </p:sp>
      <p:sp>
        <p:nvSpPr>
          <p:cNvPr id="10" name="Rectangle 9"/>
          <p:cNvSpPr/>
          <p:nvPr/>
        </p:nvSpPr>
        <p:spPr>
          <a:xfrm>
            <a:off x="457200" y="3246120"/>
            <a:ext cx="73152" cy="45720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85800" y="3246120"/>
            <a:ext cx="5303520" cy="461665"/>
          </a:xfrm>
          <a:prstGeom prst="rect">
            <a:avLst/>
          </a:prstGeom>
          <a:noFill/>
        </p:spPr>
        <p:txBody>
          <a:bodyPr wrap="square">
            <a:spAutoFit/>
          </a:bodyPr>
          <a:lstStyle/>
          <a:p>
            <a:pPr algn="l"/>
            <a:r>
              <a:rPr sz="1200" b="0" i="0" dirty="0">
                <a:solidFill>
                  <a:srgbClr val="000000"/>
                </a:solidFill>
              </a:rPr>
              <a:t>Lower rates of NHS dental registration in British Asian </a:t>
            </a:r>
            <a:r>
              <a:rPr sz="1200" b="0" i="0" dirty="0" err="1">
                <a:solidFill>
                  <a:srgbClr val="000000"/>
                </a:solidFill>
              </a:rPr>
              <a:t>communitie</a:t>
            </a:r>
            <a:r>
              <a:rPr lang="en-IN" sz="1200" b="0" i="0" dirty="0">
                <a:solidFill>
                  <a:srgbClr val="000000"/>
                </a:solidFill>
              </a:rPr>
              <a:t>s (Goodwin et al.</a:t>
            </a:r>
            <a:r>
              <a:rPr sz="1200" b="0" i="0" dirty="0">
                <a:solidFill>
                  <a:srgbClr val="000000"/>
                </a:solidFill>
              </a:rPr>
              <a:t>, 2023)</a:t>
            </a:r>
          </a:p>
        </p:txBody>
      </p:sp>
      <p:sp>
        <p:nvSpPr>
          <p:cNvPr id="12" name="Rectangle 11"/>
          <p:cNvSpPr/>
          <p:nvPr/>
        </p:nvSpPr>
        <p:spPr>
          <a:xfrm>
            <a:off x="457200" y="4114800"/>
            <a:ext cx="73152" cy="45720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85800" y="4114800"/>
            <a:ext cx="5303520" cy="461665"/>
          </a:xfrm>
          <a:prstGeom prst="rect">
            <a:avLst/>
          </a:prstGeom>
          <a:noFill/>
        </p:spPr>
        <p:txBody>
          <a:bodyPr wrap="square">
            <a:spAutoFit/>
          </a:bodyPr>
          <a:lstStyle/>
          <a:p>
            <a:pPr algn="l"/>
            <a:r>
              <a:rPr sz="1200" b="0" i="0" dirty="0">
                <a:solidFill>
                  <a:srgbClr val="000000"/>
                </a:solidFill>
              </a:rPr>
              <a:t>Language barriers and cultural differences reduce preventive dental visits (Watt </a:t>
            </a:r>
            <a:r>
              <a:rPr lang="en-US" sz="1200" dirty="0">
                <a:solidFill>
                  <a:srgbClr val="000000"/>
                </a:solidFill>
              </a:rPr>
              <a:t>et al.</a:t>
            </a:r>
            <a:r>
              <a:rPr sz="1200" b="0" i="0" dirty="0">
                <a:solidFill>
                  <a:srgbClr val="000000"/>
                </a:solidFill>
              </a:rPr>
              <a:t>, 2023)</a:t>
            </a:r>
          </a:p>
        </p:txBody>
      </p:sp>
      <p:sp>
        <p:nvSpPr>
          <p:cNvPr id="14" name="Rectangle 13"/>
          <p:cNvSpPr/>
          <p:nvPr/>
        </p:nvSpPr>
        <p:spPr>
          <a:xfrm>
            <a:off x="457200" y="4983479"/>
            <a:ext cx="73152" cy="45720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85800" y="4983479"/>
            <a:ext cx="5303520" cy="461665"/>
          </a:xfrm>
          <a:prstGeom prst="rect">
            <a:avLst/>
          </a:prstGeom>
          <a:noFill/>
        </p:spPr>
        <p:txBody>
          <a:bodyPr wrap="square">
            <a:spAutoFit/>
          </a:bodyPr>
          <a:lstStyle/>
          <a:p>
            <a:pPr algn="l"/>
            <a:r>
              <a:rPr sz="1200" b="0" i="0" dirty="0">
                <a:solidFill>
                  <a:srgbClr val="000000"/>
                </a:solidFill>
              </a:rPr>
              <a:t>Limited culturally sensitive oral health education materials available (</a:t>
            </a:r>
            <a:r>
              <a:rPr lang="en-US" sz="1200" dirty="0">
                <a:solidFill>
                  <a:srgbClr val="000000"/>
                </a:solidFill>
              </a:rPr>
              <a:t>OHID</a:t>
            </a:r>
            <a:r>
              <a:rPr sz="1200" b="0" i="0" dirty="0">
                <a:solidFill>
                  <a:srgbClr val="000000"/>
                </a:solidFill>
              </a:rPr>
              <a:t>, 202</a:t>
            </a:r>
            <a:r>
              <a:rPr lang="en-US" sz="1200" b="0" i="0" dirty="0">
                <a:solidFill>
                  <a:srgbClr val="000000"/>
                </a:solidFill>
              </a:rPr>
              <a:t>5</a:t>
            </a:r>
            <a:r>
              <a:rPr sz="1200" b="0" i="0" dirty="0">
                <a:solidFill>
                  <a:srgbClr val="000000"/>
                </a:solidFill>
              </a:rPr>
              <a:t>)</a:t>
            </a:r>
          </a:p>
        </p:txBody>
      </p:sp>
      <p:sp>
        <p:nvSpPr>
          <p:cNvPr id="16" name="TextBox 15"/>
          <p:cNvSpPr txBox="1"/>
          <p:nvPr/>
        </p:nvSpPr>
        <p:spPr>
          <a:xfrm>
            <a:off x="6583680" y="1051560"/>
            <a:ext cx="5120640" cy="365760"/>
          </a:xfrm>
          <a:prstGeom prst="rect">
            <a:avLst/>
          </a:prstGeom>
          <a:noFill/>
        </p:spPr>
        <p:txBody>
          <a:bodyPr wrap="square">
            <a:spAutoFit/>
          </a:bodyPr>
          <a:lstStyle/>
          <a:p>
            <a:pPr algn="l"/>
            <a:r>
              <a:rPr sz="1600" b="1" i="0">
                <a:solidFill>
                  <a:srgbClr val="1A1A2E"/>
                </a:solidFill>
              </a:rPr>
              <a:t>Deprivation Inequalities (IMD 1–3)</a:t>
            </a:r>
          </a:p>
        </p:txBody>
      </p:sp>
      <p:sp>
        <p:nvSpPr>
          <p:cNvPr id="17" name="Rectangle 16"/>
          <p:cNvSpPr/>
          <p:nvPr/>
        </p:nvSpPr>
        <p:spPr>
          <a:xfrm>
            <a:off x="6583680" y="1508760"/>
            <a:ext cx="5230368" cy="438912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6766560" y="1600200"/>
            <a:ext cx="4754880" cy="1092607"/>
          </a:xfrm>
          <a:prstGeom prst="rect">
            <a:avLst/>
          </a:prstGeom>
          <a:noFill/>
        </p:spPr>
        <p:txBody>
          <a:bodyPr wrap="square">
            <a:spAutoFit/>
          </a:bodyPr>
          <a:lstStyle/>
          <a:p>
            <a:pPr algn="l"/>
            <a:r>
              <a:rPr sz="1300" b="0" i="0" dirty="0">
                <a:solidFill>
                  <a:srgbClr val="000000"/>
                </a:solidFill>
              </a:rPr>
              <a:t>IMD Deprivation vs Dental Decay
Children in the most deprived areas (IMD 1) are more than twice as likely to experience decay than those in least deprived areas (IMD 5) (Marmot, 2020; OHID, 202</a:t>
            </a:r>
            <a:r>
              <a:rPr lang="en-US" sz="1300" b="0" i="0" dirty="0">
                <a:solidFill>
                  <a:srgbClr val="000000"/>
                </a:solidFill>
              </a:rPr>
              <a:t>5</a:t>
            </a:r>
            <a:r>
              <a:rPr sz="1300" b="0" i="0" dirty="0">
                <a:solidFill>
                  <a:srgbClr val="000000"/>
                </a:solidFill>
              </a:rPr>
              <a:t>).</a:t>
            </a:r>
          </a:p>
        </p:txBody>
      </p:sp>
      <p:graphicFrame>
        <p:nvGraphicFramePr>
          <p:cNvPr id="19" name="Chart 0">
            <a:extLst>
              <a:ext uri="{FF2B5EF4-FFF2-40B4-BE49-F238E27FC236}">
                <a16:creationId xmlns:a16="http://schemas.microsoft.com/office/drawing/2014/main" id="{E278F241-96EC-C516-9A36-8180EA6BA7EB}"/>
              </a:ext>
            </a:extLst>
          </p:cNvPr>
          <p:cNvGraphicFramePr/>
          <p:nvPr>
            <p:extLst>
              <p:ext uri="{D42A27DB-BD31-4B8C-83A1-F6EECF244321}">
                <p14:modId xmlns:p14="http://schemas.microsoft.com/office/powerpoint/2010/main" val="3179166740"/>
              </p:ext>
            </p:extLst>
          </p:nvPr>
        </p:nvGraphicFramePr>
        <p:xfrm>
          <a:off x="7120890" y="3154680"/>
          <a:ext cx="4046220" cy="2377440"/>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Rationale of the Research</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57200" y="1051560"/>
            <a:ext cx="2286000" cy="82296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57200" y="1153160"/>
            <a:ext cx="2286000" cy="685800"/>
          </a:xfrm>
          <a:prstGeom prst="rect">
            <a:avLst/>
          </a:prstGeom>
          <a:noFill/>
        </p:spPr>
        <p:txBody>
          <a:bodyPr wrap="square">
            <a:spAutoFit/>
          </a:bodyPr>
          <a:lstStyle/>
          <a:p>
            <a:pPr algn="ctr"/>
            <a:r>
              <a:rPr sz="1200" b="1" i="0">
                <a:solidFill>
                  <a:srgbClr val="FFFFFF"/>
                </a:solidFill>
              </a:rPr>
              <a:t>Research Gap</a:t>
            </a:r>
          </a:p>
        </p:txBody>
      </p:sp>
      <p:sp>
        <p:nvSpPr>
          <p:cNvPr id="7" name="TextBox 6"/>
          <p:cNvSpPr txBox="1"/>
          <p:nvPr/>
        </p:nvSpPr>
        <p:spPr>
          <a:xfrm>
            <a:off x="2926080" y="1051560"/>
            <a:ext cx="8778240" cy="461665"/>
          </a:xfrm>
          <a:prstGeom prst="rect">
            <a:avLst/>
          </a:prstGeom>
          <a:noFill/>
        </p:spPr>
        <p:txBody>
          <a:bodyPr wrap="square">
            <a:spAutoFit/>
          </a:bodyPr>
          <a:lstStyle/>
          <a:p>
            <a:r>
              <a:rPr sz="1200" b="0" i="0" dirty="0">
                <a:solidFill>
                  <a:srgbClr val="000000"/>
                </a:solidFill>
              </a:rPr>
              <a:t>Limited UK studies specifically investigate the relationship between deprivation, ethnicity and dental abscess risk among British Asian children (</a:t>
            </a:r>
            <a:r>
              <a:rPr lang="en-IN" sz="1200" dirty="0">
                <a:solidFill>
                  <a:srgbClr val="000000"/>
                </a:solidFill>
              </a:rPr>
              <a:t>Goodwin et al., 2023</a:t>
            </a:r>
            <a:r>
              <a:rPr sz="1200" b="0" i="0" dirty="0">
                <a:solidFill>
                  <a:srgbClr val="000000"/>
                </a:solidFill>
              </a:rPr>
              <a:t>; Royal College of Surgeons, 2023).</a:t>
            </a:r>
          </a:p>
        </p:txBody>
      </p:sp>
      <p:sp>
        <p:nvSpPr>
          <p:cNvPr id="8" name="Rectangle 7"/>
          <p:cNvSpPr/>
          <p:nvPr/>
        </p:nvSpPr>
        <p:spPr>
          <a:xfrm>
            <a:off x="457200" y="2057400"/>
            <a:ext cx="2286000" cy="82296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57200" y="2159000"/>
            <a:ext cx="2286000" cy="685800"/>
          </a:xfrm>
          <a:prstGeom prst="rect">
            <a:avLst/>
          </a:prstGeom>
          <a:noFill/>
        </p:spPr>
        <p:txBody>
          <a:bodyPr wrap="square">
            <a:spAutoFit/>
          </a:bodyPr>
          <a:lstStyle/>
          <a:p>
            <a:pPr algn="ctr"/>
            <a:r>
              <a:rPr sz="1200" b="1" i="0">
                <a:solidFill>
                  <a:srgbClr val="FFFFFF"/>
                </a:solidFill>
              </a:rPr>
              <a:t>NHS Under Pressure</a:t>
            </a:r>
          </a:p>
        </p:txBody>
      </p:sp>
      <p:sp>
        <p:nvSpPr>
          <p:cNvPr id="10" name="TextBox 9"/>
          <p:cNvSpPr txBox="1"/>
          <p:nvPr/>
        </p:nvSpPr>
        <p:spPr>
          <a:xfrm>
            <a:off x="2926080" y="2057400"/>
            <a:ext cx="8778240" cy="822960"/>
          </a:xfrm>
          <a:prstGeom prst="rect">
            <a:avLst/>
          </a:prstGeom>
          <a:noFill/>
        </p:spPr>
        <p:txBody>
          <a:bodyPr wrap="square">
            <a:spAutoFit/>
          </a:bodyPr>
          <a:lstStyle/>
          <a:p>
            <a:pPr algn="l"/>
            <a:r>
              <a:rPr sz="1200" b="0" i="0">
                <a:solidFill>
                  <a:srgbClr val="000000"/>
                </a:solidFill>
              </a:rPr>
              <a:t>Rising oral health inequalities and reduced NHS dentist access have made this research increasingly urgent and timely (NHS England, 2025).</a:t>
            </a:r>
          </a:p>
        </p:txBody>
      </p:sp>
      <p:sp>
        <p:nvSpPr>
          <p:cNvPr id="11" name="Rectangle 10"/>
          <p:cNvSpPr/>
          <p:nvPr/>
        </p:nvSpPr>
        <p:spPr>
          <a:xfrm>
            <a:off x="457200" y="3063240"/>
            <a:ext cx="2286000" cy="82296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7200" y="3164840"/>
            <a:ext cx="2286000" cy="685800"/>
          </a:xfrm>
          <a:prstGeom prst="rect">
            <a:avLst/>
          </a:prstGeom>
          <a:noFill/>
        </p:spPr>
        <p:txBody>
          <a:bodyPr wrap="square">
            <a:spAutoFit/>
          </a:bodyPr>
          <a:lstStyle/>
          <a:p>
            <a:pPr algn="ctr"/>
            <a:r>
              <a:rPr sz="1200" b="1" i="0">
                <a:solidFill>
                  <a:srgbClr val="FFFFFF"/>
                </a:solidFill>
              </a:rPr>
              <a:t>Vulnerable Group</a:t>
            </a:r>
          </a:p>
        </p:txBody>
      </p:sp>
      <p:sp>
        <p:nvSpPr>
          <p:cNvPr id="13" name="TextBox 12"/>
          <p:cNvSpPr txBox="1"/>
          <p:nvPr/>
        </p:nvSpPr>
        <p:spPr>
          <a:xfrm>
            <a:off x="2926080" y="3063240"/>
            <a:ext cx="8778240" cy="461665"/>
          </a:xfrm>
          <a:prstGeom prst="rect">
            <a:avLst/>
          </a:prstGeom>
          <a:noFill/>
        </p:spPr>
        <p:txBody>
          <a:bodyPr wrap="square">
            <a:spAutoFit/>
          </a:bodyPr>
          <a:lstStyle/>
          <a:p>
            <a:r>
              <a:rPr sz="1200" b="0" i="0" dirty="0">
                <a:solidFill>
                  <a:srgbClr val="000000"/>
                </a:solidFill>
              </a:rPr>
              <a:t>British Asian children in IMD 1–3 areas face compounded risks from both ethnicity and socioeconomic deprivation (Marmot, 2020;</a:t>
            </a:r>
            <a:r>
              <a:rPr lang="en-US" sz="1200" b="0" i="0" dirty="0">
                <a:solidFill>
                  <a:srgbClr val="000000"/>
                </a:solidFill>
              </a:rPr>
              <a:t> </a:t>
            </a:r>
            <a:r>
              <a:rPr lang="en-IN" sz="1200" dirty="0">
                <a:solidFill>
                  <a:srgbClr val="000000"/>
                </a:solidFill>
              </a:rPr>
              <a:t>Watt et al., 2023</a:t>
            </a:r>
            <a:r>
              <a:rPr sz="1200" b="0" i="0" dirty="0">
                <a:solidFill>
                  <a:srgbClr val="000000"/>
                </a:solidFill>
              </a:rPr>
              <a:t>).</a:t>
            </a:r>
          </a:p>
        </p:txBody>
      </p:sp>
      <p:sp>
        <p:nvSpPr>
          <p:cNvPr id="14" name="Rectangle 13"/>
          <p:cNvSpPr/>
          <p:nvPr/>
        </p:nvSpPr>
        <p:spPr>
          <a:xfrm>
            <a:off x="457200" y="4069080"/>
            <a:ext cx="2286000" cy="82296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7200" y="4170680"/>
            <a:ext cx="2286000" cy="685800"/>
          </a:xfrm>
          <a:prstGeom prst="rect">
            <a:avLst/>
          </a:prstGeom>
          <a:noFill/>
        </p:spPr>
        <p:txBody>
          <a:bodyPr wrap="square">
            <a:spAutoFit/>
          </a:bodyPr>
          <a:lstStyle/>
          <a:p>
            <a:pPr algn="ctr"/>
            <a:r>
              <a:rPr sz="1200" b="1" i="0">
                <a:solidFill>
                  <a:srgbClr val="FFFFFF"/>
                </a:solidFill>
              </a:rPr>
              <a:t>Original Research</a:t>
            </a:r>
          </a:p>
        </p:txBody>
      </p:sp>
      <p:sp>
        <p:nvSpPr>
          <p:cNvPr id="16" name="TextBox 15"/>
          <p:cNvSpPr txBox="1"/>
          <p:nvPr/>
        </p:nvSpPr>
        <p:spPr>
          <a:xfrm>
            <a:off x="2926080" y="4069080"/>
            <a:ext cx="8778240" cy="822960"/>
          </a:xfrm>
          <a:prstGeom prst="rect">
            <a:avLst/>
          </a:prstGeom>
          <a:noFill/>
        </p:spPr>
        <p:txBody>
          <a:bodyPr wrap="square">
            <a:spAutoFit/>
          </a:bodyPr>
          <a:lstStyle/>
          <a:p>
            <a:pPr algn="l"/>
            <a:r>
              <a:rPr sz="1200" b="0" i="0">
                <a:solidFill>
                  <a:srgbClr val="000000"/>
                </a:solidFill>
              </a:rPr>
              <a:t>No existing study combines British Asian ethnicity, IMD 1–3 deprivation and caries-to-abscess progression together (Bernabé et al., 2020; Peres et al., 2023).</a:t>
            </a:r>
          </a:p>
        </p:txBody>
      </p:sp>
      <p:sp>
        <p:nvSpPr>
          <p:cNvPr id="17" name="Rectangle 16"/>
          <p:cNvSpPr/>
          <p:nvPr/>
        </p:nvSpPr>
        <p:spPr>
          <a:xfrm>
            <a:off x="457200" y="5074920"/>
            <a:ext cx="2286000" cy="82296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57200" y="5176520"/>
            <a:ext cx="2286000" cy="685800"/>
          </a:xfrm>
          <a:prstGeom prst="rect">
            <a:avLst/>
          </a:prstGeom>
          <a:noFill/>
        </p:spPr>
        <p:txBody>
          <a:bodyPr wrap="square">
            <a:spAutoFit/>
          </a:bodyPr>
          <a:lstStyle/>
          <a:p>
            <a:pPr algn="ctr"/>
            <a:r>
              <a:rPr sz="1200" b="1" i="0">
                <a:solidFill>
                  <a:srgbClr val="FFFFFF"/>
                </a:solidFill>
              </a:rPr>
              <a:t>Public Health Value</a:t>
            </a:r>
          </a:p>
        </p:txBody>
      </p:sp>
      <p:sp>
        <p:nvSpPr>
          <p:cNvPr id="19" name="TextBox 18"/>
          <p:cNvSpPr txBox="1"/>
          <p:nvPr/>
        </p:nvSpPr>
        <p:spPr>
          <a:xfrm>
            <a:off x="2926080" y="5074920"/>
            <a:ext cx="8778240" cy="822960"/>
          </a:xfrm>
          <a:prstGeom prst="rect">
            <a:avLst/>
          </a:prstGeom>
          <a:noFill/>
        </p:spPr>
        <p:txBody>
          <a:bodyPr wrap="square">
            <a:spAutoFit/>
          </a:bodyPr>
          <a:lstStyle/>
          <a:p>
            <a:pPr algn="l"/>
            <a:r>
              <a:rPr sz="1200" b="0" i="0">
                <a:solidFill>
                  <a:srgbClr val="000000"/>
                </a:solidFill>
              </a:rPr>
              <a:t>Findings can support targeted prevention programmes and improve oral healthcare access for vulnerable children.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Research Question &amp; Aim</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57200" y="1097280"/>
            <a:ext cx="11274552" cy="1645920"/>
          </a:xfrm>
          <a:prstGeom prst="rect">
            <a:avLst/>
          </a:prstGeom>
          <a:solidFill>
            <a:srgbClr val="E8F4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640080" y="1143000"/>
            <a:ext cx="3657600" cy="365760"/>
          </a:xfrm>
          <a:prstGeom prst="rect">
            <a:avLst/>
          </a:prstGeom>
          <a:noFill/>
        </p:spPr>
        <p:txBody>
          <a:bodyPr wrap="square">
            <a:spAutoFit/>
          </a:bodyPr>
          <a:lstStyle/>
          <a:p>
            <a:pPr algn="l"/>
            <a:r>
              <a:rPr sz="1300" b="1" i="0" dirty="0">
                <a:solidFill>
                  <a:srgbClr val="0D6EFD"/>
                </a:solidFill>
              </a:rPr>
              <a:t>RESEARCH QUESTION</a:t>
            </a:r>
          </a:p>
        </p:txBody>
      </p:sp>
      <p:sp>
        <p:nvSpPr>
          <p:cNvPr id="7" name="TextBox 6"/>
          <p:cNvSpPr txBox="1"/>
          <p:nvPr/>
        </p:nvSpPr>
        <p:spPr>
          <a:xfrm>
            <a:off x="640080" y="1508760"/>
            <a:ext cx="10972800" cy="1097280"/>
          </a:xfrm>
          <a:prstGeom prst="rect">
            <a:avLst/>
          </a:prstGeom>
          <a:noFill/>
        </p:spPr>
        <p:txBody>
          <a:bodyPr wrap="square">
            <a:spAutoFit/>
          </a:bodyPr>
          <a:lstStyle/>
          <a:p>
            <a:pPr algn="l"/>
            <a:r>
              <a:rPr sz="1500" b="0" i="0">
                <a:solidFill>
                  <a:srgbClr val="1A1A2E"/>
                </a:solidFill>
              </a:rPr>
              <a:t>What is the relationship between dental caries and the risk of dental abscess among British Asian children living in high-deprivation areas (IMD 1–3) in England?</a:t>
            </a:r>
          </a:p>
        </p:txBody>
      </p:sp>
      <p:sp>
        <p:nvSpPr>
          <p:cNvPr id="8" name="Rectangle 7"/>
          <p:cNvSpPr/>
          <p:nvPr/>
        </p:nvSpPr>
        <p:spPr>
          <a:xfrm>
            <a:off x="457200" y="2926080"/>
            <a:ext cx="11274552" cy="164592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40080" y="2971800"/>
            <a:ext cx="3657600" cy="365760"/>
          </a:xfrm>
          <a:prstGeom prst="rect">
            <a:avLst/>
          </a:prstGeom>
          <a:noFill/>
        </p:spPr>
        <p:txBody>
          <a:bodyPr wrap="square">
            <a:spAutoFit/>
          </a:bodyPr>
          <a:lstStyle/>
          <a:p>
            <a:pPr algn="l"/>
            <a:r>
              <a:rPr sz="1300" b="1" i="0">
                <a:solidFill>
                  <a:srgbClr val="0D6EFD"/>
                </a:solidFill>
              </a:rPr>
              <a:t>RESEARCH AIM</a:t>
            </a:r>
          </a:p>
        </p:txBody>
      </p:sp>
      <p:sp>
        <p:nvSpPr>
          <p:cNvPr id="10" name="TextBox 9"/>
          <p:cNvSpPr txBox="1"/>
          <p:nvPr/>
        </p:nvSpPr>
        <p:spPr>
          <a:xfrm>
            <a:off x="640080" y="3337560"/>
            <a:ext cx="10972800" cy="1097280"/>
          </a:xfrm>
          <a:prstGeom prst="rect">
            <a:avLst/>
          </a:prstGeom>
          <a:noFill/>
        </p:spPr>
        <p:txBody>
          <a:bodyPr wrap="square">
            <a:spAutoFit/>
          </a:bodyPr>
          <a:lstStyle/>
          <a:p>
            <a:pPr algn="l"/>
            <a:r>
              <a:rPr sz="1500" b="0" i="0">
                <a:solidFill>
                  <a:srgbClr val="1A1A2E"/>
                </a:solidFill>
              </a:rPr>
              <a:t>To investigate the association between dental caries and the risk of dental abscess among British Asian children living in high-deprivation areas in England.</a:t>
            </a:r>
          </a:p>
        </p:txBody>
      </p:sp>
      <p:sp>
        <p:nvSpPr>
          <p:cNvPr id="11" name="TextBox 10"/>
          <p:cNvSpPr txBox="1"/>
          <p:nvPr/>
        </p:nvSpPr>
        <p:spPr>
          <a:xfrm>
            <a:off x="457200" y="4709160"/>
            <a:ext cx="2743200" cy="365760"/>
          </a:xfrm>
          <a:prstGeom prst="rect">
            <a:avLst/>
          </a:prstGeom>
          <a:noFill/>
        </p:spPr>
        <p:txBody>
          <a:bodyPr wrap="square">
            <a:spAutoFit/>
          </a:bodyPr>
          <a:lstStyle/>
          <a:p>
            <a:pPr algn="l"/>
            <a:r>
              <a:rPr sz="1300" b="1" i="0">
                <a:solidFill>
                  <a:srgbClr val="1A1A2E"/>
                </a:solidFill>
              </a:rPr>
              <a:t>Key Variables:</a:t>
            </a:r>
          </a:p>
        </p:txBody>
      </p:sp>
      <p:sp>
        <p:nvSpPr>
          <p:cNvPr id="12" name="Rectangle 11"/>
          <p:cNvSpPr/>
          <p:nvPr/>
        </p:nvSpPr>
        <p:spPr>
          <a:xfrm>
            <a:off x="457200" y="5120640"/>
            <a:ext cx="2743200" cy="10058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IN" sz="1400" dirty="0">
                <a:solidFill>
                  <a:srgbClr val="FFFFFF"/>
                </a:solidFill>
              </a:rPr>
              <a:t>British Asian children</a:t>
            </a:r>
          </a:p>
        </p:txBody>
      </p:sp>
      <p:sp>
        <p:nvSpPr>
          <p:cNvPr id="13" name="TextBox 12"/>
          <p:cNvSpPr txBox="1"/>
          <p:nvPr/>
        </p:nvSpPr>
        <p:spPr>
          <a:xfrm>
            <a:off x="457200" y="5138928"/>
            <a:ext cx="2743200" cy="261610"/>
          </a:xfrm>
          <a:prstGeom prst="rect">
            <a:avLst/>
          </a:prstGeom>
          <a:noFill/>
        </p:spPr>
        <p:txBody>
          <a:bodyPr wrap="square">
            <a:spAutoFit/>
          </a:bodyPr>
          <a:lstStyle/>
          <a:p>
            <a:pPr algn="ctr"/>
            <a:r>
              <a:rPr lang="en-US" sz="1100" b="1" dirty="0">
                <a:solidFill>
                  <a:srgbClr val="FFFFFF"/>
                </a:solidFill>
              </a:rPr>
              <a:t>Population</a:t>
            </a:r>
            <a:endParaRPr sz="1100" b="1" i="0" dirty="0">
              <a:solidFill>
                <a:srgbClr val="FFFFFF"/>
              </a:solidFill>
            </a:endParaRPr>
          </a:p>
        </p:txBody>
      </p:sp>
      <p:sp>
        <p:nvSpPr>
          <p:cNvPr id="15" name="Rectangle 14"/>
          <p:cNvSpPr/>
          <p:nvPr/>
        </p:nvSpPr>
        <p:spPr>
          <a:xfrm>
            <a:off x="3383280" y="5120640"/>
            <a:ext cx="2743200" cy="10058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3383280" y="5138928"/>
            <a:ext cx="2743200" cy="261610"/>
          </a:xfrm>
          <a:prstGeom prst="rect">
            <a:avLst/>
          </a:prstGeom>
          <a:noFill/>
        </p:spPr>
        <p:txBody>
          <a:bodyPr wrap="square">
            <a:spAutoFit/>
          </a:bodyPr>
          <a:lstStyle/>
          <a:p>
            <a:pPr algn="ctr"/>
            <a:r>
              <a:rPr lang="en-US" sz="1100" b="1" dirty="0">
                <a:solidFill>
                  <a:srgbClr val="FFFFFF"/>
                </a:solidFill>
              </a:rPr>
              <a:t>Exposure </a:t>
            </a:r>
            <a:endParaRPr sz="1100" b="1" i="0" dirty="0">
              <a:solidFill>
                <a:srgbClr val="FFFFFF"/>
              </a:solidFill>
            </a:endParaRPr>
          </a:p>
        </p:txBody>
      </p:sp>
      <p:sp>
        <p:nvSpPr>
          <p:cNvPr id="17" name="TextBox 16"/>
          <p:cNvSpPr txBox="1"/>
          <p:nvPr/>
        </p:nvSpPr>
        <p:spPr>
          <a:xfrm>
            <a:off x="3383280" y="5486400"/>
            <a:ext cx="2743200" cy="307777"/>
          </a:xfrm>
          <a:prstGeom prst="rect">
            <a:avLst/>
          </a:prstGeom>
          <a:noFill/>
        </p:spPr>
        <p:txBody>
          <a:bodyPr wrap="square">
            <a:spAutoFit/>
          </a:bodyPr>
          <a:lstStyle/>
          <a:p>
            <a:pPr algn="ctr"/>
            <a:r>
              <a:rPr lang="en-IN" sz="1400" b="0" i="0" dirty="0">
                <a:solidFill>
                  <a:srgbClr val="FFFFFF"/>
                </a:solidFill>
              </a:rPr>
              <a:t>Diet, Lifestyle, Oral Hygiene</a:t>
            </a:r>
            <a:endParaRPr sz="1400" b="0" i="0" dirty="0">
              <a:solidFill>
                <a:srgbClr val="FFFFFF"/>
              </a:solidFill>
            </a:endParaRPr>
          </a:p>
        </p:txBody>
      </p:sp>
      <p:sp>
        <p:nvSpPr>
          <p:cNvPr id="18" name="Rectangle 17"/>
          <p:cNvSpPr/>
          <p:nvPr/>
        </p:nvSpPr>
        <p:spPr>
          <a:xfrm>
            <a:off x="6309360" y="5120640"/>
            <a:ext cx="2743200" cy="10058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309360" y="5138928"/>
            <a:ext cx="2743200" cy="261610"/>
          </a:xfrm>
          <a:prstGeom prst="rect">
            <a:avLst/>
          </a:prstGeom>
          <a:noFill/>
        </p:spPr>
        <p:txBody>
          <a:bodyPr wrap="square">
            <a:spAutoFit/>
          </a:bodyPr>
          <a:lstStyle/>
          <a:p>
            <a:pPr algn="ctr"/>
            <a:r>
              <a:rPr lang="en-US" sz="1100" b="1" dirty="0">
                <a:solidFill>
                  <a:srgbClr val="FFFFFF"/>
                </a:solidFill>
              </a:rPr>
              <a:t>Outcome</a:t>
            </a:r>
            <a:endParaRPr sz="1100" b="1" i="0" dirty="0">
              <a:solidFill>
                <a:srgbClr val="FFFFFF"/>
              </a:solidFill>
            </a:endParaRPr>
          </a:p>
        </p:txBody>
      </p:sp>
      <p:sp>
        <p:nvSpPr>
          <p:cNvPr id="20" name="TextBox 19"/>
          <p:cNvSpPr txBox="1"/>
          <p:nvPr/>
        </p:nvSpPr>
        <p:spPr>
          <a:xfrm>
            <a:off x="6309360" y="5486400"/>
            <a:ext cx="2743200" cy="307777"/>
          </a:xfrm>
          <a:prstGeom prst="rect">
            <a:avLst/>
          </a:prstGeom>
          <a:noFill/>
        </p:spPr>
        <p:txBody>
          <a:bodyPr wrap="square">
            <a:spAutoFit/>
          </a:bodyPr>
          <a:lstStyle/>
          <a:p>
            <a:pPr algn="ctr"/>
            <a:r>
              <a:rPr lang="en-US" sz="1400" dirty="0">
                <a:solidFill>
                  <a:srgbClr val="FFFFFF"/>
                </a:solidFill>
              </a:rPr>
              <a:t>Dental caries or Dental Abscess</a:t>
            </a:r>
            <a:endParaRPr sz="1400" b="0" i="0" dirty="0">
              <a:solidFill>
                <a:srgbClr val="FFFFFF"/>
              </a:solidFill>
            </a:endParaRPr>
          </a:p>
        </p:txBody>
      </p:sp>
      <p:sp>
        <p:nvSpPr>
          <p:cNvPr id="21" name="Rectangle 20"/>
          <p:cNvSpPr/>
          <p:nvPr/>
        </p:nvSpPr>
        <p:spPr>
          <a:xfrm>
            <a:off x="9235440" y="5120640"/>
            <a:ext cx="2743200" cy="10058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9235440" y="5138928"/>
            <a:ext cx="2743200" cy="347472"/>
          </a:xfrm>
          <a:prstGeom prst="rect">
            <a:avLst/>
          </a:prstGeom>
          <a:noFill/>
        </p:spPr>
        <p:txBody>
          <a:bodyPr wrap="square">
            <a:spAutoFit/>
          </a:bodyPr>
          <a:lstStyle/>
          <a:p>
            <a:pPr algn="ctr"/>
            <a:r>
              <a:rPr sz="1100" b="1" i="0">
                <a:solidFill>
                  <a:srgbClr val="FFFFFF"/>
                </a:solidFill>
              </a:rPr>
              <a:t>Setting</a:t>
            </a:r>
          </a:p>
        </p:txBody>
      </p:sp>
      <p:sp>
        <p:nvSpPr>
          <p:cNvPr id="23" name="TextBox 22"/>
          <p:cNvSpPr txBox="1"/>
          <p:nvPr/>
        </p:nvSpPr>
        <p:spPr>
          <a:xfrm>
            <a:off x="9235440" y="5486400"/>
            <a:ext cx="2743200" cy="307777"/>
          </a:xfrm>
          <a:prstGeom prst="rect">
            <a:avLst/>
          </a:prstGeom>
          <a:noFill/>
        </p:spPr>
        <p:txBody>
          <a:bodyPr wrap="square">
            <a:spAutoFit/>
          </a:bodyPr>
          <a:lstStyle/>
          <a:p>
            <a:pPr algn="ctr"/>
            <a:r>
              <a:rPr sz="1400" b="0" i="0" dirty="0">
                <a:solidFill>
                  <a:srgbClr val="FFFFFF"/>
                </a:solidFill>
              </a:rPr>
              <a:t>IMD 1–3 deprived areas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Objectives of the Research</a:t>
            </a:r>
          </a:p>
        </p:txBody>
      </p:sp>
      <p:sp>
        <p:nvSpPr>
          <p:cNvPr id="5" name="Rectangle 4"/>
          <p:cNvSpPr/>
          <p:nvPr/>
        </p:nvSpPr>
        <p:spPr>
          <a:xfrm>
            <a:off x="457200" y="128016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457200" y="1371600"/>
            <a:ext cx="3657600" cy="5486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7200" y="1389888"/>
            <a:ext cx="3657600" cy="512064"/>
          </a:xfrm>
          <a:prstGeom prst="rect">
            <a:avLst/>
          </a:prstGeom>
          <a:noFill/>
        </p:spPr>
        <p:txBody>
          <a:bodyPr wrap="square">
            <a:spAutoFit/>
          </a:bodyPr>
          <a:lstStyle/>
          <a:p>
            <a:pPr algn="ctr"/>
            <a:r>
              <a:rPr sz="1300" b="1" i="0">
                <a:solidFill>
                  <a:srgbClr val="FFFFFF"/>
                </a:solidFill>
              </a:rPr>
              <a:t>01  Prevalence of Dental Caries</a:t>
            </a:r>
          </a:p>
        </p:txBody>
      </p:sp>
      <p:sp>
        <p:nvSpPr>
          <p:cNvPr id="8" name="Rectangle 7"/>
          <p:cNvSpPr/>
          <p:nvPr/>
        </p:nvSpPr>
        <p:spPr>
          <a:xfrm>
            <a:off x="457200" y="1920240"/>
            <a:ext cx="3657600" cy="347472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2011680"/>
            <a:ext cx="3383280" cy="1097280"/>
          </a:xfrm>
          <a:prstGeom prst="rect">
            <a:avLst/>
          </a:prstGeom>
          <a:noFill/>
        </p:spPr>
        <p:txBody>
          <a:bodyPr wrap="square">
            <a:spAutoFit/>
          </a:bodyPr>
          <a:lstStyle/>
          <a:p>
            <a:pPr algn="l"/>
            <a:r>
              <a:rPr sz="1200" b="0" i="0">
                <a:solidFill>
                  <a:srgbClr val="1A1A2E"/>
                </a:solidFill>
              </a:rPr>
              <a:t>To determine the prevalence of dental caries among British Asian children living in deprived areas of England (IMD 1–3).</a:t>
            </a:r>
          </a:p>
        </p:txBody>
      </p:sp>
      <p:sp>
        <p:nvSpPr>
          <p:cNvPr id="10" name="Rectangle 9"/>
          <p:cNvSpPr/>
          <p:nvPr/>
        </p:nvSpPr>
        <p:spPr>
          <a:xfrm>
            <a:off x="457200" y="320040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94360" y="3246120"/>
            <a:ext cx="3383280" cy="600164"/>
          </a:xfrm>
          <a:prstGeom prst="rect">
            <a:avLst/>
          </a:prstGeom>
          <a:noFill/>
        </p:spPr>
        <p:txBody>
          <a:bodyPr wrap="square">
            <a:spAutoFit/>
          </a:bodyPr>
          <a:lstStyle/>
          <a:p>
            <a:pPr algn="l"/>
            <a:r>
              <a:rPr sz="1100" b="0" i="0" dirty="0">
                <a:solidFill>
                  <a:srgbClr val="555555"/>
                </a:solidFill>
              </a:rPr>
              <a:t>Identify caries rates by age group  </a:t>
            </a:r>
            <a:endParaRPr lang="en-US" sz="1100" dirty="0">
              <a:solidFill>
                <a:srgbClr val="555555"/>
              </a:solidFill>
            </a:endParaRPr>
          </a:p>
          <a:p>
            <a:pPr algn="l"/>
            <a:r>
              <a:rPr sz="1100" b="0" i="0" dirty="0">
                <a:solidFill>
                  <a:srgbClr val="555555"/>
                </a:solidFill>
              </a:rPr>
              <a:t>Compare across ethnic sub-groups  </a:t>
            </a:r>
            <a:endParaRPr lang="en-US" sz="1100" dirty="0">
              <a:solidFill>
                <a:srgbClr val="555555"/>
              </a:solidFill>
            </a:endParaRPr>
          </a:p>
          <a:p>
            <a:pPr algn="l"/>
            <a:r>
              <a:rPr sz="1100" b="0" i="0" dirty="0">
                <a:solidFill>
                  <a:srgbClr val="555555"/>
                </a:solidFill>
              </a:rPr>
              <a:t> Map geographic distribution</a:t>
            </a:r>
          </a:p>
        </p:txBody>
      </p:sp>
      <p:sp>
        <p:nvSpPr>
          <p:cNvPr id="12" name="Rectangle 11"/>
          <p:cNvSpPr/>
          <p:nvPr/>
        </p:nvSpPr>
        <p:spPr>
          <a:xfrm>
            <a:off x="4389120" y="1371600"/>
            <a:ext cx="3657600" cy="5486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389120" y="1389888"/>
            <a:ext cx="3657600" cy="512064"/>
          </a:xfrm>
          <a:prstGeom prst="rect">
            <a:avLst/>
          </a:prstGeom>
          <a:noFill/>
        </p:spPr>
        <p:txBody>
          <a:bodyPr wrap="square">
            <a:spAutoFit/>
          </a:bodyPr>
          <a:lstStyle/>
          <a:p>
            <a:pPr algn="ctr"/>
            <a:r>
              <a:rPr sz="1300" b="1" i="0">
                <a:solidFill>
                  <a:srgbClr val="FFFFFF"/>
                </a:solidFill>
              </a:rPr>
              <a:t>02  Dental Abscess Occurrence</a:t>
            </a:r>
          </a:p>
        </p:txBody>
      </p:sp>
      <p:sp>
        <p:nvSpPr>
          <p:cNvPr id="14" name="Rectangle 13"/>
          <p:cNvSpPr/>
          <p:nvPr/>
        </p:nvSpPr>
        <p:spPr>
          <a:xfrm>
            <a:off x="4389120" y="1920240"/>
            <a:ext cx="3657600" cy="347472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2011680"/>
            <a:ext cx="3383280" cy="1097280"/>
          </a:xfrm>
          <a:prstGeom prst="rect">
            <a:avLst/>
          </a:prstGeom>
          <a:noFill/>
        </p:spPr>
        <p:txBody>
          <a:bodyPr wrap="square">
            <a:spAutoFit/>
          </a:bodyPr>
          <a:lstStyle/>
          <a:p>
            <a:pPr algn="l"/>
            <a:r>
              <a:rPr sz="1200" b="0" i="0">
                <a:solidFill>
                  <a:srgbClr val="1A1A2E"/>
                </a:solidFill>
              </a:rPr>
              <a:t>To examine the occurrence of dental abscesses associated with untreated dental caries in British Asian children.</a:t>
            </a:r>
          </a:p>
        </p:txBody>
      </p:sp>
      <p:sp>
        <p:nvSpPr>
          <p:cNvPr id="16" name="Rectangle 15"/>
          <p:cNvSpPr/>
          <p:nvPr/>
        </p:nvSpPr>
        <p:spPr>
          <a:xfrm>
            <a:off x="457200" y="320040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4526280" y="3246120"/>
            <a:ext cx="3383280" cy="600164"/>
          </a:xfrm>
          <a:prstGeom prst="rect">
            <a:avLst/>
          </a:prstGeom>
          <a:noFill/>
        </p:spPr>
        <p:txBody>
          <a:bodyPr wrap="square">
            <a:spAutoFit/>
          </a:bodyPr>
          <a:lstStyle/>
          <a:p>
            <a:pPr algn="l"/>
            <a:r>
              <a:rPr sz="1100" b="0" i="0" dirty="0">
                <a:solidFill>
                  <a:srgbClr val="555555"/>
                </a:solidFill>
              </a:rPr>
              <a:t>Track progression from caries to abscess  </a:t>
            </a:r>
            <a:endParaRPr lang="en-US" sz="1100" dirty="0">
              <a:solidFill>
                <a:srgbClr val="555555"/>
              </a:solidFill>
            </a:endParaRPr>
          </a:p>
          <a:p>
            <a:pPr algn="l"/>
            <a:r>
              <a:rPr sz="1100" b="0" i="0" dirty="0">
                <a:solidFill>
                  <a:srgbClr val="555555"/>
                </a:solidFill>
              </a:rPr>
              <a:t> Identify emergency treatment rates  </a:t>
            </a:r>
            <a:endParaRPr lang="en-US" sz="1100" dirty="0">
              <a:solidFill>
                <a:srgbClr val="555555"/>
              </a:solidFill>
            </a:endParaRPr>
          </a:p>
          <a:p>
            <a:pPr algn="l"/>
            <a:r>
              <a:rPr sz="1100" b="0" i="0" dirty="0">
                <a:solidFill>
                  <a:srgbClr val="555555"/>
                </a:solidFill>
              </a:rPr>
              <a:t>Assess hospital admission patterns</a:t>
            </a:r>
          </a:p>
        </p:txBody>
      </p:sp>
      <p:sp>
        <p:nvSpPr>
          <p:cNvPr id="18" name="Rectangle 17"/>
          <p:cNvSpPr/>
          <p:nvPr/>
        </p:nvSpPr>
        <p:spPr>
          <a:xfrm>
            <a:off x="8321040" y="1371600"/>
            <a:ext cx="3657600" cy="5486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321040" y="1389888"/>
            <a:ext cx="3657600" cy="512064"/>
          </a:xfrm>
          <a:prstGeom prst="rect">
            <a:avLst/>
          </a:prstGeom>
          <a:noFill/>
        </p:spPr>
        <p:txBody>
          <a:bodyPr wrap="square">
            <a:spAutoFit/>
          </a:bodyPr>
          <a:lstStyle/>
          <a:p>
            <a:pPr algn="ctr"/>
            <a:r>
              <a:rPr sz="1300" b="1" i="0">
                <a:solidFill>
                  <a:srgbClr val="FFFFFF"/>
                </a:solidFill>
              </a:rPr>
              <a:t>03  Deprivation &amp; Access Factors</a:t>
            </a:r>
          </a:p>
        </p:txBody>
      </p:sp>
      <p:sp>
        <p:nvSpPr>
          <p:cNvPr id="20" name="Rectangle 19"/>
          <p:cNvSpPr/>
          <p:nvPr/>
        </p:nvSpPr>
        <p:spPr>
          <a:xfrm>
            <a:off x="8321040" y="1920240"/>
            <a:ext cx="3657600" cy="347472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8458200" y="2011680"/>
            <a:ext cx="3383280" cy="1097280"/>
          </a:xfrm>
          <a:prstGeom prst="rect">
            <a:avLst/>
          </a:prstGeom>
          <a:noFill/>
        </p:spPr>
        <p:txBody>
          <a:bodyPr wrap="square">
            <a:spAutoFit/>
          </a:bodyPr>
          <a:lstStyle/>
          <a:p>
            <a:pPr algn="l"/>
            <a:r>
              <a:rPr sz="1200" b="0" i="0">
                <a:solidFill>
                  <a:srgbClr val="1A1A2E"/>
                </a:solidFill>
              </a:rPr>
              <a:t>To explore the relationship between deprivation (IMD), oral health behaviours and access to NHS dental services.</a:t>
            </a:r>
          </a:p>
        </p:txBody>
      </p:sp>
      <p:sp>
        <p:nvSpPr>
          <p:cNvPr id="22" name="Rectangle 21"/>
          <p:cNvSpPr/>
          <p:nvPr/>
        </p:nvSpPr>
        <p:spPr>
          <a:xfrm>
            <a:off x="457200" y="320040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458200" y="3246120"/>
            <a:ext cx="3383280" cy="600164"/>
          </a:xfrm>
          <a:prstGeom prst="rect">
            <a:avLst/>
          </a:prstGeom>
          <a:noFill/>
        </p:spPr>
        <p:txBody>
          <a:bodyPr wrap="square">
            <a:spAutoFit/>
          </a:bodyPr>
          <a:lstStyle/>
          <a:p>
            <a:pPr algn="l"/>
            <a:r>
              <a:rPr sz="1100" b="0" i="0" dirty="0" err="1">
                <a:solidFill>
                  <a:srgbClr val="555555"/>
                </a:solidFill>
              </a:rPr>
              <a:t>Analyse</a:t>
            </a:r>
            <a:r>
              <a:rPr sz="1100" b="0" i="0" dirty="0">
                <a:solidFill>
                  <a:srgbClr val="555555"/>
                </a:solidFill>
              </a:rPr>
              <a:t> NHS registration rates  </a:t>
            </a:r>
            <a:endParaRPr lang="en-US" sz="1100" dirty="0">
              <a:solidFill>
                <a:srgbClr val="555555"/>
              </a:solidFill>
            </a:endParaRPr>
          </a:p>
          <a:p>
            <a:pPr algn="l"/>
            <a:r>
              <a:rPr sz="1100" b="0" i="0" dirty="0">
                <a:solidFill>
                  <a:srgbClr val="555555"/>
                </a:solidFill>
              </a:rPr>
              <a:t>Examine dietary and hygiene </a:t>
            </a:r>
            <a:r>
              <a:rPr sz="1100" b="0" i="0" dirty="0" err="1">
                <a:solidFill>
                  <a:srgbClr val="555555"/>
                </a:solidFill>
              </a:rPr>
              <a:t>behaviours</a:t>
            </a:r>
            <a:r>
              <a:rPr sz="1100" b="0" i="0" dirty="0">
                <a:solidFill>
                  <a:srgbClr val="555555"/>
                </a:solidFill>
              </a:rPr>
              <a:t>  </a:t>
            </a:r>
            <a:endParaRPr lang="en-US" sz="1100" dirty="0">
              <a:solidFill>
                <a:srgbClr val="555555"/>
              </a:solidFill>
            </a:endParaRPr>
          </a:p>
          <a:p>
            <a:pPr algn="l"/>
            <a:r>
              <a:rPr sz="1100" b="0" i="0" dirty="0">
                <a:solidFill>
                  <a:srgbClr val="555555"/>
                </a:solidFill>
              </a:rPr>
              <a:t>Explore socioeconomic barriers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Research Impact &amp; Public Health Value</a:t>
            </a:r>
          </a:p>
        </p:txBody>
      </p:sp>
      <p:sp>
        <p:nvSpPr>
          <p:cNvPr id="5" name="Rectangle 4"/>
          <p:cNvSpPr/>
          <p:nvPr/>
        </p:nvSpPr>
        <p:spPr>
          <a:xfrm>
            <a:off x="457200" y="128016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457200" y="1371600"/>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94360" y="1463040"/>
            <a:ext cx="3383280" cy="411480"/>
          </a:xfrm>
          <a:prstGeom prst="rect">
            <a:avLst/>
          </a:prstGeom>
          <a:noFill/>
        </p:spPr>
        <p:txBody>
          <a:bodyPr wrap="square">
            <a:spAutoFit/>
          </a:bodyPr>
          <a:lstStyle/>
          <a:p>
            <a:pPr algn="l"/>
            <a:r>
              <a:rPr sz="1300" b="1" i="0">
                <a:solidFill>
                  <a:srgbClr val="0D6EFD"/>
                </a:solidFill>
              </a:rPr>
              <a:t>Targeted Prevention</a:t>
            </a:r>
          </a:p>
        </p:txBody>
      </p:sp>
      <p:sp>
        <p:nvSpPr>
          <p:cNvPr id="8" name="TextBox 7"/>
          <p:cNvSpPr txBox="1"/>
          <p:nvPr/>
        </p:nvSpPr>
        <p:spPr>
          <a:xfrm>
            <a:off x="594360" y="1920240"/>
            <a:ext cx="3383280" cy="1554480"/>
          </a:xfrm>
          <a:prstGeom prst="rect">
            <a:avLst/>
          </a:prstGeom>
          <a:noFill/>
        </p:spPr>
        <p:txBody>
          <a:bodyPr wrap="square">
            <a:spAutoFit/>
          </a:bodyPr>
          <a:lstStyle/>
          <a:p>
            <a:pPr algn="l"/>
            <a:r>
              <a:rPr sz="1200" b="0" i="0">
                <a:solidFill>
                  <a:srgbClr val="000000"/>
                </a:solidFill>
              </a:rPr>
              <a:t>Support culturally sensitive oral health promotion programmes for British Asian communities in deprived areas.</a:t>
            </a:r>
          </a:p>
        </p:txBody>
      </p:sp>
      <p:sp>
        <p:nvSpPr>
          <p:cNvPr id="9" name="Rectangle 8"/>
          <p:cNvSpPr/>
          <p:nvPr/>
        </p:nvSpPr>
        <p:spPr>
          <a:xfrm>
            <a:off x="4389120" y="1371600"/>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26280" y="1463040"/>
            <a:ext cx="3383280" cy="411480"/>
          </a:xfrm>
          <a:prstGeom prst="rect">
            <a:avLst/>
          </a:prstGeom>
          <a:noFill/>
        </p:spPr>
        <p:txBody>
          <a:bodyPr wrap="square">
            <a:spAutoFit/>
          </a:bodyPr>
          <a:lstStyle/>
          <a:p>
            <a:pPr algn="l"/>
            <a:r>
              <a:rPr sz="1300" b="1" i="0">
                <a:solidFill>
                  <a:srgbClr val="0D6EFD"/>
                </a:solidFill>
              </a:rPr>
              <a:t>Early Screening</a:t>
            </a:r>
          </a:p>
        </p:txBody>
      </p:sp>
      <p:sp>
        <p:nvSpPr>
          <p:cNvPr id="11" name="TextBox 10"/>
          <p:cNvSpPr txBox="1"/>
          <p:nvPr/>
        </p:nvSpPr>
        <p:spPr>
          <a:xfrm>
            <a:off x="4526280" y="1920240"/>
            <a:ext cx="3383280" cy="1554480"/>
          </a:xfrm>
          <a:prstGeom prst="rect">
            <a:avLst/>
          </a:prstGeom>
          <a:noFill/>
        </p:spPr>
        <p:txBody>
          <a:bodyPr wrap="square">
            <a:spAutoFit/>
          </a:bodyPr>
          <a:lstStyle/>
          <a:p>
            <a:pPr algn="l"/>
            <a:r>
              <a:rPr sz="1200" b="0" i="0">
                <a:solidFill>
                  <a:srgbClr val="000000"/>
                </a:solidFill>
              </a:rPr>
              <a:t>Improve early caries detection and prevention strategies in schools and primary care settings.</a:t>
            </a:r>
          </a:p>
        </p:txBody>
      </p:sp>
      <p:sp>
        <p:nvSpPr>
          <p:cNvPr id="12" name="Rectangle 11"/>
          <p:cNvSpPr/>
          <p:nvPr/>
        </p:nvSpPr>
        <p:spPr>
          <a:xfrm>
            <a:off x="8321040" y="1371600"/>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458200" y="1463040"/>
            <a:ext cx="3383280" cy="411480"/>
          </a:xfrm>
          <a:prstGeom prst="rect">
            <a:avLst/>
          </a:prstGeom>
          <a:noFill/>
        </p:spPr>
        <p:txBody>
          <a:bodyPr wrap="square">
            <a:spAutoFit/>
          </a:bodyPr>
          <a:lstStyle/>
          <a:p>
            <a:pPr algn="l"/>
            <a:r>
              <a:rPr sz="1300" b="1" i="0">
                <a:solidFill>
                  <a:srgbClr val="0D6EFD"/>
                </a:solidFill>
              </a:rPr>
              <a:t>NHS Resource Allocation</a:t>
            </a:r>
          </a:p>
        </p:txBody>
      </p:sp>
      <p:sp>
        <p:nvSpPr>
          <p:cNvPr id="14" name="TextBox 13"/>
          <p:cNvSpPr txBox="1"/>
          <p:nvPr/>
        </p:nvSpPr>
        <p:spPr>
          <a:xfrm>
            <a:off x="8458200" y="1920240"/>
            <a:ext cx="3383280" cy="1554480"/>
          </a:xfrm>
          <a:prstGeom prst="rect">
            <a:avLst/>
          </a:prstGeom>
          <a:noFill/>
        </p:spPr>
        <p:txBody>
          <a:bodyPr wrap="square">
            <a:spAutoFit/>
          </a:bodyPr>
          <a:lstStyle/>
          <a:p>
            <a:pPr algn="l"/>
            <a:r>
              <a:rPr sz="1200" b="0" i="0">
                <a:solidFill>
                  <a:srgbClr val="000000"/>
                </a:solidFill>
              </a:rPr>
              <a:t>Help NHS and public health organisations allocate dental resources to highest-need communities.</a:t>
            </a:r>
          </a:p>
        </p:txBody>
      </p:sp>
      <p:sp>
        <p:nvSpPr>
          <p:cNvPr id="15" name="Rectangle 14"/>
          <p:cNvSpPr/>
          <p:nvPr/>
        </p:nvSpPr>
        <p:spPr>
          <a:xfrm>
            <a:off x="457200" y="3749039"/>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94360" y="3840479"/>
            <a:ext cx="3383280" cy="411480"/>
          </a:xfrm>
          <a:prstGeom prst="rect">
            <a:avLst/>
          </a:prstGeom>
          <a:noFill/>
        </p:spPr>
        <p:txBody>
          <a:bodyPr wrap="square">
            <a:spAutoFit/>
          </a:bodyPr>
          <a:lstStyle/>
          <a:p>
            <a:pPr algn="l"/>
            <a:r>
              <a:rPr sz="1300" b="1" i="0">
                <a:solidFill>
                  <a:srgbClr val="0D6EFD"/>
                </a:solidFill>
              </a:rPr>
              <a:t>Reduce Emergency Costs</a:t>
            </a:r>
          </a:p>
        </p:txBody>
      </p:sp>
      <p:sp>
        <p:nvSpPr>
          <p:cNvPr id="17" name="TextBox 16"/>
          <p:cNvSpPr txBox="1"/>
          <p:nvPr/>
        </p:nvSpPr>
        <p:spPr>
          <a:xfrm>
            <a:off x="594360" y="4297679"/>
            <a:ext cx="3383280" cy="1554480"/>
          </a:xfrm>
          <a:prstGeom prst="rect">
            <a:avLst/>
          </a:prstGeom>
          <a:noFill/>
        </p:spPr>
        <p:txBody>
          <a:bodyPr wrap="square">
            <a:spAutoFit/>
          </a:bodyPr>
          <a:lstStyle/>
          <a:p>
            <a:pPr algn="l"/>
            <a:r>
              <a:rPr sz="1200" b="0" i="0">
                <a:solidFill>
                  <a:srgbClr val="000000"/>
                </a:solidFill>
              </a:rPr>
              <a:t>Reduce expensive emergency dental admissions and general anaesthesia tooth extractions.</a:t>
            </a:r>
          </a:p>
        </p:txBody>
      </p:sp>
      <p:sp>
        <p:nvSpPr>
          <p:cNvPr id="18" name="Rectangle 17"/>
          <p:cNvSpPr/>
          <p:nvPr/>
        </p:nvSpPr>
        <p:spPr>
          <a:xfrm>
            <a:off x="4389120" y="3749039"/>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4526280" y="3840479"/>
            <a:ext cx="3383280" cy="411480"/>
          </a:xfrm>
          <a:prstGeom prst="rect">
            <a:avLst/>
          </a:prstGeom>
          <a:noFill/>
        </p:spPr>
        <p:txBody>
          <a:bodyPr wrap="square">
            <a:spAutoFit/>
          </a:bodyPr>
          <a:lstStyle/>
          <a:p>
            <a:pPr algn="l"/>
            <a:r>
              <a:rPr sz="1300" b="1" i="0">
                <a:solidFill>
                  <a:srgbClr val="0D6EFD"/>
                </a:solidFill>
              </a:rPr>
              <a:t>Inform Health Policy</a:t>
            </a:r>
          </a:p>
        </p:txBody>
      </p:sp>
      <p:sp>
        <p:nvSpPr>
          <p:cNvPr id="20" name="TextBox 19"/>
          <p:cNvSpPr txBox="1"/>
          <p:nvPr/>
        </p:nvSpPr>
        <p:spPr>
          <a:xfrm>
            <a:off x="4526280" y="4297679"/>
            <a:ext cx="3383280" cy="1554480"/>
          </a:xfrm>
          <a:prstGeom prst="rect">
            <a:avLst/>
          </a:prstGeom>
          <a:noFill/>
        </p:spPr>
        <p:txBody>
          <a:bodyPr wrap="square">
            <a:spAutoFit/>
          </a:bodyPr>
          <a:lstStyle/>
          <a:p>
            <a:pPr algn="l"/>
            <a:r>
              <a:rPr sz="1200" b="0" i="0">
                <a:solidFill>
                  <a:srgbClr val="000000"/>
                </a:solidFill>
              </a:rPr>
              <a:t>Provide evidence to shape oral health policies for deprived communities and ethnic minority children.</a:t>
            </a:r>
          </a:p>
        </p:txBody>
      </p:sp>
      <p:sp>
        <p:nvSpPr>
          <p:cNvPr id="21" name="Rectangle 20"/>
          <p:cNvSpPr/>
          <p:nvPr/>
        </p:nvSpPr>
        <p:spPr>
          <a:xfrm>
            <a:off x="8321040" y="3749039"/>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8458200" y="3840479"/>
            <a:ext cx="3383280" cy="411480"/>
          </a:xfrm>
          <a:prstGeom prst="rect">
            <a:avLst/>
          </a:prstGeom>
          <a:noFill/>
        </p:spPr>
        <p:txBody>
          <a:bodyPr wrap="square">
            <a:spAutoFit/>
          </a:bodyPr>
          <a:lstStyle/>
          <a:p>
            <a:pPr algn="l"/>
            <a:r>
              <a:rPr sz="1300" b="1" i="0">
                <a:solidFill>
                  <a:srgbClr val="0D6EFD"/>
                </a:solidFill>
              </a:rPr>
              <a:t>School &amp; Community Action</a:t>
            </a:r>
          </a:p>
        </p:txBody>
      </p:sp>
      <p:sp>
        <p:nvSpPr>
          <p:cNvPr id="23" name="TextBox 22"/>
          <p:cNvSpPr txBox="1"/>
          <p:nvPr/>
        </p:nvSpPr>
        <p:spPr>
          <a:xfrm>
            <a:off x="8458200" y="4297679"/>
            <a:ext cx="3383280" cy="1554480"/>
          </a:xfrm>
          <a:prstGeom prst="rect">
            <a:avLst/>
          </a:prstGeom>
          <a:noFill/>
        </p:spPr>
        <p:txBody>
          <a:bodyPr wrap="square">
            <a:spAutoFit/>
          </a:bodyPr>
          <a:lstStyle/>
          <a:p>
            <a:pPr algn="l"/>
            <a:r>
              <a:rPr sz="1200" b="0" i="0">
                <a:solidFill>
                  <a:srgbClr val="000000"/>
                </a:solidFill>
              </a:rPr>
              <a:t>Assist schools, local authorities and community leaders in developing targeted oral health interventions.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Research Summary</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57200" y="1097280"/>
            <a:ext cx="365760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57200" y="1124712"/>
            <a:ext cx="3657600" cy="457200"/>
          </a:xfrm>
          <a:prstGeom prst="rect">
            <a:avLst/>
          </a:prstGeom>
          <a:noFill/>
        </p:spPr>
        <p:txBody>
          <a:bodyPr wrap="square">
            <a:spAutoFit/>
          </a:bodyPr>
          <a:lstStyle/>
          <a:p>
            <a:pPr algn="ctr"/>
            <a:r>
              <a:rPr sz="1400" b="1" i="0">
                <a:solidFill>
                  <a:srgbClr val="FFFFFF"/>
                </a:solidFill>
              </a:rPr>
              <a:t>The Problem</a:t>
            </a:r>
          </a:p>
        </p:txBody>
      </p:sp>
      <p:sp>
        <p:nvSpPr>
          <p:cNvPr id="7" name="Rectangle 6"/>
          <p:cNvSpPr/>
          <p:nvPr/>
        </p:nvSpPr>
        <p:spPr>
          <a:xfrm>
            <a:off x="457200" y="1600200"/>
            <a:ext cx="3657600" cy="320040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94360" y="1691640"/>
            <a:ext cx="3383280" cy="3017520"/>
          </a:xfrm>
          <a:prstGeom prst="rect">
            <a:avLst/>
          </a:prstGeom>
          <a:noFill/>
        </p:spPr>
        <p:txBody>
          <a:bodyPr wrap="square">
            <a:spAutoFit/>
          </a:bodyPr>
          <a:lstStyle/>
          <a:p>
            <a:pPr algn="l"/>
            <a:r>
              <a:rPr sz="1300" b="0" i="0">
                <a:solidFill>
                  <a:srgbClr val="000000"/>
                </a:solidFill>
              </a:rPr>
              <a:t>British Asian children face 37.7% decay rates — nearly double their White British peers — with the highest concentration in England's most deprived IMD 1–3 areas (Ethnicity Facts and Figures, 2024; DHSC, 2025).</a:t>
            </a:r>
          </a:p>
        </p:txBody>
      </p:sp>
      <p:sp>
        <p:nvSpPr>
          <p:cNvPr id="9" name="Rectangle 8"/>
          <p:cNvSpPr/>
          <p:nvPr/>
        </p:nvSpPr>
        <p:spPr>
          <a:xfrm>
            <a:off x="4389120" y="1097280"/>
            <a:ext cx="365760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389120" y="1124712"/>
            <a:ext cx="3657600" cy="457200"/>
          </a:xfrm>
          <a:prstGeom prst="rect">
            <a:avLst/>
          </a:prstGeom>
          <a:noFill/>
        </p:spPr>
        <p:txBody>
          <a:bodyPr wrap="square">
            <a:spAutoFit/>
          </a:bodyPr>
          <a:lstStyle/>
          <a:p>
            <a:pPr algn="ctr"/>
            <a:r>
              <a:rPr sz="1400" b="1" i="0">
                <a:solidFill>
                  <a:srgbClr val="FFFFFF"/>
                </a:solidFill>
              </a:rPr>
              <a:t>The Gap</a:t>
            </a:r>
          </a:p>
        </p:txBody>
      </p:sp>
      <p:sp>
        <p:nvSpPr>
          <p:cNvPr id="11" name="Rectangle 10"/>
          <p:cNvSpPr/>
          <p:nvPr/>
        </p:nvSpPr>
        <p:spPr>
          <a:xfrm>
            <a:off x="4389120" y="1600200"/>
            <a:ext cx="3657600" cy="320040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26280" y="1691640"/>
            <a:ext cx="3383280" cy="1308050"/>
          </a:xfrm>
          <a:prstGeom prst="rect">
            <a:avLst/>
          </a:prstGeom>
          <a:noFill/>
        </p:spPr>
        <p:txBody>
          <a:bodyPr wrap="square">
            <a:spAutoFit/>
          </a:bodyPr>
          <a:lstStyle/>
          <a:p>
            <a:r>
              <a:rPr sz="1300" b="0" i="0" dirty="0">
                <a:solidFill>
                  <a:srgbClr val="000000"/>
                </a:solidFill>
              </a:rPr>
              <a:t>No existing UK study combines British Asian ethnicity, IMD 1–3 deprivation and dental caries progression to abscess — a critical gap in public health research (</a:t>
            </a:r>
            <a:r>
              <a:rPr lang="en-IN" sz="1400" dirty="0">
                <a:solidFill>
                  <a:srgbClr val="000000"/>
                </a:solidFill>
              </a:rPr>
              <a:t>Goodwin et al., 2023</a:t>
            </a:r>
            <a:r>
              <a:rPr sz="1300" b="0" i="0" dirty="0">
                <a:solidFill>
                  <a:srgbClr val="000000"/>
                </a:solidFill>
              </a:rPr>
              <a:t>; Royal College of Surgeons, 2023).</a:t>
            </a:r>
          </a:p>
        </p:txBody>
      </p:sp>
      <p:sp>
        <p:nvSpPr>
          <p:cNvPr id="13" name="Rectangle 12"/>
          <p:cNvSpPr/>
          <p:nvPr/>
        </p:nvSpPr>
        <p:spPr>
          <a:xfrm>
            <a:off x="8321040" y="1097280"/>
            <a:ext cx="365760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321040" y="1124712"/>
            <a:ext cx="3657600" cy="457200"/>
          </a:xfrm>
          <a:prstGeom prst="rect">
            <a:avLst/>
          </a:prstGeom>
          <a:noFill/>
        </p:spPr>
        <p:txBody>
          <a:bodyPr wrap="square">
            <a:spAutoFit/>
          </a:bodyPr>
          <a:lstStyle/>
          <a:p>
            <a:pPr algn="ctr"/>
            <a:r>
              <a:rPr sz="1400" b="1" i="0">
                <a:solidFill>
                  <a:srgbClr val="FFFFFF"/>
                </a:solidFill>
              </a:rPr>
              <a:t>The Contribution</a:t>
            </a:r>
          </a:p>
        </p:txBody>
      </p:sp>
      <p:sp>
        <p:nvSpPr>
          <p:cNvPr id="15" name="Rectangle 14"/>
          <p:cNvSpPr/>
          <p:nvPr/>
        </p:nvSpPr>
        <p:spPr>
          <a:xfrm>
            <a:off x="8321040" y="1600200"/>
            <a:ext cx="3657600" cy="320040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458200" y="1691640"/>
            <a:ext cx="3383280" cy="3017520"/>
          </a:xfrm>
          <a:prstGeom prst="rect">
            <a:avLst/>
          </a:prstGeom>
          <a:noFill/>
        </p:spPr>
        <p:txBody>
          <a:bodyPr wrap="square">
            <a:spAutoFit/>
          </a:bodyPr>
          <a:lstStyle/>
          <a:p>
            <a:pPr algn="l"/>
            <a:r>
              <a:rPr sz="1300" b="0" i="0">
                <a:solidFill>
                  <a:srgbClr val="000000"/>
                </a:solidFill>
              </a:rPr>
              <a:t>This research will generate evidence to support targeted prevention, improve NHS access and reduce oral health inequalities for vulnerable children in England.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References (Harvard Style)</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57199" y="1051560"/>
            <a:ext cx="11625943" cy="5632311"/>
          </a:xfrm>
          <a:prstGeom prst="rect">
            <a:avLst/>
          </a:prstGeom>
          <a:noFill/>
        </p:spPr>
        <p:txBody>
          <a:bodyPr wrap="square">
            <a:spAutoFit/>
          </a:bodyPr>
          <a:lstStyle/>
          <a:p>
            <a:r>
              <a:rPr lang="en-US" sz="1200" dirty="0">
                <a:solidFill>
                  <a:srgbClr val="000000"/>
                </a:solidFill>
              </a:rPr>
              <a:t>1. Bernabé, E., </a:t>
            </a:r>
            <a:r>
              <a:rPr lang="en-US" sz="1200" dirty="0" err="1">
                <a:solidFill>
                  <a:srgbClr val="000000"/>
                </a:solidFill>
              </a:rPr>
              <a:t>Marcenes</a:t>
            </a:r>
            <a:r>
              <a:rPr lang="en-US" sz="1200" dirty="0">
                <a:solidFill>
                  <a:srgbClr val="000000"/>
                </a:solidFill>
              </a:rPr>
              <a:t>, W., Hernandez, C.R., Bailey, J., Abreu, L.G. and Alipour, V. (2020) ‘Global, regional and national levels and trends in burden of oral conditions from 1990 to 2017’, Journal of Dental Research, 99(4), pp. 362–373. Available at: https://journals.sagepub.com/doi/10.1177/0022034520908533 (Accessed: 7 June 2026).</a:t>
            </a:r>
          </a:p>
          <a:p>
            <a:endParaRPr lang="en-US" sz="1200" dirty="0">
              <a:solidFill>
                <a:srgbClr val="000000"/>
              </a:solidFill>
            </a:endParaRPr>
          </a:p>
          <a:p>
            <a:r>
              <a:rPr lang="en-US" sz="1200" dirty="0">
                <a:solidFill>
                  <a:srgbClr val="000000"/>
                </a:solidFill>
              </a:rPr>
              <a:t>2. British Dental Journal (2025) ‘Deprivation and family-level determinants for </a:t>
            </a:r>
            <a:r>
              <a:rPr lang="en-US" sz="1200" dirty="0" err="1">
                <a:solidFill>
                  <a:srgbClr val="000000"/>
                </a:solidFill>
              </a:rPr>
              <a:t>paediatric</a:t>
            </a:r>
            <a:r>
              <a:rPr lang="en-US" sz="1200" dirty="0">
                <a:solidFill>
                  <a:srgbClr val="000000"/>
                </a:solidFill>
              </a:rPr>
              <a:t> dental extractions under general </a:t>
            </a:r>
            <a:r>
              <a:rPr lang="en-US" sz="1200" dirty="0" err="1">
                <a:solidFill>
                  <a:srgbClr val="000000"/>
                </a:solidFill>
              </a:rPr>
              <a:t>anaesthetic</a:t>
            </a:r>
            <a:r>
              <a:rPr lang="en-US" sz="1200" dirty="0">
                <a:solidFill>
                  <a:srgbClr val="000000"/>
                </a:solidFill>
              </a:rPr>
              <a:t>: an ecological study’, BDJ. doi:10.1038/s41415-025-8336-9.</a:t>
            </a:r>
          </a:p>
          <a:p>
            <a:endParaRPr lang="en-US" sz="1200" dirty="0">
              <a:solidFill>
                <a:srgbClr val="000000"/>
              </a:solidFill>
            </a:endParaRPr>
          </a:p>
          <a:p>
            <a:r>
              <a:rPr lang="en-US" sz="1200" dirty="0">
                <a:solidFill>
                  <a:srgbClr val="000000"/>
                </a:solidFill>
              </a:rPr>
              <a:t>3. Department of Health and Social Care (2025) National Dental Epidemiology </a:t>
            </a:r>
            <a:r>
              <a:rPr lang="en-US" sz="1200" dirty="0" err="1">
                <a:solidFill>
                  <a:srgbClr val="000000"/>
                </a:solidFill>
              </a:rPr>
              <a:t>Programme</a:t>
            </a:r>
            <a:r>
              <a:rPr lang="en-US" sz="1200" dirty="0">
                <a:solidFill>
                  <a:srgbClr val="000000"/>
                </a:solidFill>
              </a:rPr>
              <a:t> (NDEP) for England: Oral Health Survey of 5-Year-Old Schoolchildren 2024. Available at: https://www.gov.uk/government/statistics/oral-health-survey-of-5-year-old-schoolchildren-2024 (Accessed: 7 June 2026).</a:t>
            </a:r>
          </a:p>
          <a:p>
            <a:endParaRPr lang="en-US" sz="1200" dirty="0">
              <a:solidFill>
                <a:srgbClr val="000000"/>
              </a:solidFill>
            </a:endParaRPr>
          </a:p>
          <a:p>
            <a:r>
              <a:rPr lang="en-US" sz="1200" dirty="0">
                <a:solidFill>
                  <a:srgbClr val="000000"/>
                </a:solidFill>
              </a:rPr>
              <a:t>4. Ethnicity Facts and Figures (2024) Tooth Decay in 5-Year-Olds. Available at: https://www.ethnicity-facts-figures.service.gov.uk/health/physical-health/absence-of-tooth-decay-in-5-year-olds/latest (Accessed: 7 June 2026).</a:t>
            </a:r>
          </a:p>
          <a:p>
            <a:endParaRPr lang="en-US" sz="1200" dirty="0">
              <a:solidFill>
                <a:srgbClr val="000000"/>
              </a:solidFill>
            </a:endParaRPr>
          </a:p>
          <a:p>
            <a:r>
              <a:rPr lang="en-US" sz="1200" dirty="0">
                <a:solidFill>
                  <a:srgbClr val="000000"/>
                </a:solidFill>
              </a:rPr>
              <a:t>5. Goodwin, M., Henshaw, M. and Borrelli, B. (2023) ‘Inequities and oral health: A </a:t>
            </a:r>
            <a:r>
              <a:rPr lang="en-US" sz="1200" dirty="0" err="1">
                <a:solidFill>
                  <a:srgbClr val="000000"/>
                </a:solidFill>
              </a:rPr>
              <a:t>behavioural</a:t>
            </a:r>
            <a:r>
              <a:rPr lang="en-US" sz="1200" dirty="0">
                <a:solidFill>
                  <a:srgbClr val="000000"/>
                </a:solidFill>
              </a:rPr>
              <a:t> sciences perspective’, Community Dentistry and Oral Epidemiology, 51, pp. 108–115. doi:10.1111/cdoe.12826.</a:t>
            </a:r>
          </a:p>
          <a:p>
            <a:endParaRPr lang="en-US" sz="1200" dirty="0">
              <a:solidFill>
                <a:srgbClr val="000000"/>
              </a:solidFill>
            </a:endParaRPr>
          </a:p>
          <a:p>
            <a:r>
              <a:rPr lang="en-US" sz="1200" dirty="0">
                <a:solidFill>
                  <a:srgbClr val="000000"/>
                </a:solidFill>
              </a:rPr>
              <a:t>6. Marmot, M., Allen, J., Boyce, T., Goldblatt, P. and Morrison, J. (2020) Health Equity in England: The Marmot Review 10 Years On. London: Institute of Health Equity. Available at:  https://www.instituteofhealthequity.org/resources-reports/marmot-review-10-years-on⁠￼ (Accessed: 15 June 2026)</a:t>
            </a:r>
          </a:p>
          <a:p>
            <a:endParaRPr lang="en-US" sz="1200" dirty="0">
              <a:solidFill>
                <a:srgbClr val="000000"/>
              </a:solidFill>
            </a:endParaRPr>
          </a:p>
          <a:p>
            <a:r>
              <a:rPr lang="en-US" sz="1200" dirty="0">
                <a:solidFill>
                  <a:srgbClr val="000000"/>
                </a:solidFill>
              </a:rPr>
              <a:t>7. Moynihan, P. and Kelly, S. (2021) ‘Effect on caries of restricting sugars intake’, Journal of Dental Research, 100(1), pp. 18–24. Available at: https://journals.sagepub.com/doi/10.1177/0022034520965291 (Accessed: 7 June 2026).</a:t>
            </a:r>
          </a:p>
          <a:p>
            <a:endParaRPr lang="en-US" sz="1200" dirty="0">
              <a:solidFill>
                <a:srgbClr val="000000"/>
              </a:solidFill>
            </a:endParaRPr>
          </a:p>
          <a:p>
            <a:r>
              <a:rPr lang="en-US" sz="1200" dirty="0">
                <a:solidFill>
                  <a:srgbClr val="000000"/>
                </a:solidFill>
              </a:rPr>
              <a:t>8. Ministry of Housing, Communities and Local Government (2025) English Indices of Deprivation 2025: Research Report. London: Ministry of Housing, Communities and Local Government. Available at:  English Indices of Deprivation 2025: Research Report⁠￼ (Accessed: 15 June 2026).</a:t>
            </a:r>
          </a:p>
          <a:p>
            <a:endParaRPr lang="en-US" sz="1200" dirty="0">
              <a:solidFill>
                <a:srgbClr val="000000"/>
              </a:solidFill>
            </a:endParaRPr>
          </a:p>
          <a:p>
            <a:r>
              <a:rPr lang="en-US" sz="1200" dirty="0">
                <a:solidFill>
                  <a:srgbClr val="000000"/>
                </a:solidFill>
              </a:rPr>
              <a:t>9. NHS England (2025) NHS Dental Charges and Treatment Costs. Available at: https://www.nhs.uk/nhs-services/dentists/dental-costs/ (Accessed: 7 June 2026).</a:t>
            </a:r>
          </a:p>
          <a:p>
            <a:endParaRPr lang="en-US" sz="1200" dirty="0">
              <a:solidFill>
                <a:srgbClr val="000000"/>
              </a:solidFill>
            </a:endParaRPr>
          </a:p>
          <a:p>
            <a:r>
              <a:rPr lang="en-US" sz="1200" dirty="0">
                <a:solidFill>
                  <a:srgbClr val="000000"/>
                </a:solidFill>
              </a:rPr>
              <a:t>10. Office for Health Improvement and Disparities (2025) Adult Oral Health Survey 2023. Available at: https://www.gov.uk/government/statistics/adult-oral-health-survey-2023 (Accessed: 7 June 2026).</a:t>
            </a:r>
          </a:p>
          <a:p>
            <a:endParaRPr lang="en-US" sz="1200" dirty="0">
              <a:solidFill>
                <a:srgbClr val="000000"/>
              </a:solidFill>
            </a:endParaRPr>
          </a:p>
          <a:p>
            <a:endParaRPr lang="en-US" sz="1200" dirty="0">
              <a:solidFill>
                <a:srgbClr val="00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FA1FF6-9704-43BF-CA23-06590EF0D047}"/>
              </a:ext>
            </a:extLst>
          </p:cNvPr>
          <p:cNvSpPr txBox="1"/>
          <p:nvPr/>
        </p:nvSpPr>
        <p:spPr>
          <a:xfrm>
            <a:off x="533399" y="489857"/>
            <a:ext cx="11364686" cy="5816977"/>
          </a:xfrm>
          <a:prstGeom prst="rect">
            <a:avLst/>
          </a:prstGeom>
          <a:noFill/>
        </p:spPr>
        <p:txBody>
          <a:bodyPr wrap="square" rtlCol="0">
            <a:spAutoFit/>
          </a:bodyPr>
          <a:lstStyle/>
          <a:p>
            <a:endParaRPr lang="en-US" sz="1200" dirty="0">
              <a:solidFill>
                <a:srgbClr val="000000"/>
              </a:solidFill>
            </a:endParaRPr>
          </a:p>
          <a:p>
            <a:r>
              <a:rPr lang="en-US" sz="1200" dirty="0">
                <a:solidFill>
                  <a:srgbClr val="000000"/>
                </a:solidFill>
              </a:rPr>
              <a:t>11. Office for Health Improvement and Disparities (2025) Hospital tooth extractions in 0 to 19 year olds 2024. Available at:  https://www.gov.uk/government/statistics/hospital-tooth-extractions-in-0-to-19-year-olds-2024⁠￼ (Accessed: 15 June 2026).</a:t>
            </a:r>
          </a:p>
          <a:p>
            <a:endParaRPr lang="en-US" sz="1200" dirty="0">
              <a:solidFill>
                <a:srgbClr val="000000"/>
              </a:solidFill>
            </a:endParaRPr>
          </a:p>
          <a:p>
            <a:r>
              <a:rPr lang="en-US" sz="1200" dirty="0">
                <a:solidFill>
                  <a:srgbClr val="000000"/>
                </a:solidFill>
              </a:rPr>
              <a:t>13. Office for Health Improvement and Disparities (2025) Oral health survey of 5 year old schoolchildren 2024. Available at:  Oral health survey of 5 year old schoolchildren 2024⁠￼ (Accessed: 15 June 2026).</a:t>
            </a:r>
          </a:p>
          <a:p>
            <a:endParaRPr lang="en-US" sz="1200" dirty="0">
              <a:solidFill>
                <a:srgbClr val="000000"/>
              </a:solidFill>
            </a:endParaRPr>
          </a:p>
          <a:p>
            <a:r>
              <a:rPr lang="en-US" sz="1200" dirty="0">
                <a:solidFill>
                  <a:srgbClr val="000000"/>
                </a:solidFill>
              </a:rPr>
              <a:t>13. Peres, M.A., Macpherson, L.M.D. and Weyant, R.J. (2023) ‘Oral diseases: a global public health challenge’, The Lancet, 401(10376), pp. 155–170. https://doi.org/10.1016/S0140-6736(22)02090-4</a:t>
            </a:r>
          </a:p>
          <a:p>
            <a:endParaRPr lang="en-US" sz="1200" dirty="0">
              <a:solidFill>
                <a:srgbClr val="000000"/>
              </a:solidFill>
            </a:endParaRPr>
          </a:p>
          <a:p>
            <a:r>
              <a:rPr lang="en-US" sz="1200" dirty="0">
                <a:solidFill>
                  <a:srgbClr val="000000"/>
                </a:solidFill>
              </a:rPr>
              <a:t>14. Pitts, N., </a:t>
            </a:r>
            <a:r>
              <a:rPr lang="en-US" sz="1200" dirty="0" err="1">
                <a:solidFill>
                  <a:srgbClr val="000000"/>
                </a:solidFill>
              </a:rPr>
              <a:t>Twetman</a:t>
            </a:r>
            <a:r>
              <a:rPr lang="en-US" sz="1200" dirty="0">
                <a:solidFill>
                  <a:srgbClr val="000000"/>
                </a:solidFill>
              </a:rPr>
              <a:t>, S. and Fisher, J. (2021) ‘Understanding dental caries as a non-communicable disease’, British Dental Journal, 231, pp. 749–753. </a:t>
            </a:r>
            <a:r>
              <a:rPr lang="en-US" sz="1200" dirty="0">
                <a:solidFill>
                  <a:srgbClr val="000000"/>
                </a:solidFill>
                <a:hlinkClick r:id="rId2"/>
              </a:rPr>
              <a:t>https://doi.org/10.1038/s41415-021-3775-4</a:t>
            </a:r>
            <a:endParaRPr lang="en-US" sz="1200" dirty="0">
              <a:solidFill>
                <a:srgbClr val="000000"/>
              </a:solidFill>
            </a:endParaRPr>
          </a:p>
          <a:p>
            <a:endParaRPr lang="en-US" sz="1200" dirty="0">
              <a:solidFill>
                <a:srgbClr val="000000"/>
              </a:solidFill>
            </a:endParaRPr>
          </a:p>
          <a:p>
            <a:r>
              <a:rPr lang="en-US" sz="1200" dirty="0">
                <a:solidFill>
                  <a:srgbClr val="000000"/>
                </a:solidFill>
              </a:rPr>
              <a:t>15. Public Health England (2024) Hospital tooth extractions in children: National data analysis report. Available at: https://www.gov.uk/government/statistics (Accessed: 13 June 2026).</a:t>
            </a:r>
          </a:p>
          <a:p>
            <a:endParaRPr lang="en-US" sz="1200" dirty="0">
              <a:solidFill>
                <a:srgbClr val="000000"/>
              </a:solidFill>
            </a:endParaRPr>
          </a:p>
          <a:p>
            <a:r>
              <a:rPr lang="en-US" sz="1200" dirty="0">
                <a:solidFill>
                  <a:srgbClr val="000000"/>
                </a:solidFill>
              </a:rPr>
              <a:t>16. Royal College of </a:t>
            </a:r>
            <a:r>
              <a:rPr lang="en-US" sz="1200" dirty="0" err="1">
                <a:solidFill>
                  <a:srgbClr val="000000"/>
                </a:solidFill>
              </a:rPr>
              <a:t>Paediatrics</a:t>
            </a:r>
            <a:r>
              <a:rPr lang="en-US" sz="1200" dirty="0">
                <a:solidFill>
                  <a:srgbClr val="000000"/>
                </a:solidFill>
              </a:rPr>
              <a:t> and Child Health (2025) RCPCH responds to alarming health inequalities in oral health of young children. Available at: https://www.rcpch.ac.uk/news-events/news/rcpch-responds-alarming-health-inequalities-oral-health-young-children (Accessed: 8 June 2026).</a:t>
            </a:r>
          </a:p>
          <a:p>
            <a:endParaRPr lang="en-US" sz="1200" dirty="0">
              <a:solidFill>
                <a:srgbClr val="000000"/>
              </a:solidFill>
            </a:endParaRPr>
          </a:p>
          <a:p>
            <a:r>
              <a:rPr lang="en-US" sz="1200" dirty="0">
                <a:solidFill>
                  <a:srgbClr val="000000"/>
                </a:solidFill>
              </a:rPr>
              <a:t>17. Royal College of Surgeons (2023) The State of Children’s Oral Health in England. Available at: https://www.rcseng.ac.uk/library-and-publications/rcs-publications/docs/state-of-childrens-oral-health/ (Accessed: 7 June 2026).</a:t>
            </a:r>
          </a:p>
          <a:p>
            <a:endParaRPr lang="en-US" sz="1200" dirty="0">
              <a:solidFill>
                <a:srgbClr val="000000"/>
              </a:solidFill>
            </a:endParaRPr>
          </a:p>
          <a:p>
            <a:r>
              <a:rPr lang="en-US" sz="1200" dirty="0">
                <a:solidFill>
                  <a:srgbClr val="000000"/>
                </a:solidFill>
              </a:rPr>
              <a:t>18. Watt, R.G. (2023) ‘Oral health inequalities—Developments in research, policy and practice over the last 50 years’, Community Dentistry and Oral Epidemiology, 51(4), pp. 595–599. doi:10.1111/cdoe.12880.</a:t>
            </a:r>
          </a:p>
          <a:p>
            <a:endParaRPr lang="en-US" sz="1200" dirty="0">
              <a:solidFill>
                <a:srgbClr val="000000"/>
              </a:solidFill>
            </a:endParaRPr>
          </a:p>
          <a:p>
            <a:r>
              <a:rPr lang="en-US" sz="1200" dirty="0">
                <a:solidFill>
                  <a:srgbClr val="000000"/>
                </a:solidFill>
              </a:rPr>
              <a:t>19. World Health Organization (2025) Oral Health Fact Sheet. Available at: https://www.who.int/news-room/fact-sheets/detail/oral-health (Accessed: 7 June 2026).</a:t>
            </a:r>
          </a:p>
          <a:p>
            <a:endParaRPr lang="en-US" sz="1200" dirty="0">
              <a:solidFill>
                <a:srgbClr val="000000"/>
              </a:solidFill>
            </a:endParaRPr>
          </a:p>
          <a:p>
            <a:endParaRPr lang="en-IN" sz="1200" dirty="0"/>
          </a:p>
          <a:p>
            <a:endParaRPr lang="en-US" sz="1200" dirty="0">
              <a:solidFill>
                <a:srgbClr val="000000"/>
              </a:solidFill>
            </a:endParaRPr>
          </a:p>
          <a:p>
            <a:endParaRPr lang="en-US" sz="1200" dirty="0">
              <a:solidFill>
                <a:srgbClr val="000000"/>
              </a:solidFill>
            </a:endParaRPr>
          </a:p>
          <a:p>
            <a:endParaRPr lang="en-US" sz="1200" dirty="0">
              <a:solidFill>
                <a:srgbClr val="000000"/>
              </a:solidFill>
            </a:endParaRPr>
          </a:p>
        </p:txBody>
      </p:sp>
    </p:spTree>
    <p:extLst>
      <p:ext uri="{BB962C8B-B14F-4D97-AF65-F5344CB8AC3E}">
        <p14:creationId xmlns:p14="http://schemas.microsoft.com/office/powerpoint/2010/main" val="18694342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181</TotalTime>
  <Words>2132</Words>
  <Application>Microsoft Office PowerPoint</Application>
  <PresentationFormat>Custom</PresentationFormat>
  <Paragraphs>185</Paragraphs>
  <Slides>13</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Rajveer Rana</cp:lastModifiedBy>
  <cp:revision>51</cp:revision>
  <dcterms:created xsi:type="dcterms:W3CDTF">2013-01-27T09:14:16Z</dcterms:created>
  <dcterms:modified xsi:type="dcterms:W3CDTF">2026-06-15T08:10:51Z</dcterms:modified>
  <cp:category/>
</cp:coreProperties>
</file>