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3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4A22E3-E056-471C-93EE-01805DF50F9A}" v="13" dt="2025-07-02T15:19:58.947"/>
    <p1510:client id="{FBD08D1D-0F7B-CBCD-DD15-C61C47C4CDCA}" v="1" dt="2025-07-02T15:53:22.2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beriu-Cristian Anghel (2422970)" userId="db61db12-e46c-4a1e-a1c3-3a4ae27bbdb7" providerId="ADAL" clId="{B14A22E3-E056-471C-93EE-01805DF50F9A}"/>
    <pc:docChg chg="custSel addSld delSld modSld">
      <pc:chgData name="Tiberiu-Cristian Anghel (2422970)" userId="db61db12-e46c-4a1e-a1c3-3a4ae27bbdb7" providerId="ADAL" clId="{B14A22E3-E056-471C-93EE-01805DF50F9A}" dt="2025-07-02T15:20:02.758" v="231" actId="20577"/>
      <pc:docMkLst>
        <pc:docMk/>
      </pc:docMkLst>
      <pc:sldChg chg="modSp mod">
        <pc:chgData name="Tiberiu-Cristian Anghel (2422970)" userId="db61db12-e46c-4a1e-a1c3-3a4ae27bbdb7" providerId="ADAL" clId="{B14A22E3-E056-471C-93EE-01805DF50F9A}" dt="2025-07-02T15:09:44.312" v="77" actId="1076"/>
        <pc:sldMkLst>
          <pc:docMk/>
          <pc:sldMk cId="1798420498" sldId="256"/>
        </pc:sldMkLst>
        <pc:spChg chg="mod">
          <ac:chgData name="Tiberiu-Cristian Anghel (2422970)" userId="db61db12-e46c-4a1e-a1c3-3a4ae27bbdb7" providerId="ADAL" clId="{B14A22E3-E056-471C-93EE-01805DF50F9A}" dt="2025-07-02T15:09:44.312" v="77" actId="1076"/>
          <ac:spMkLst>
            <pc:docMk/>
            <pc:sldMk cId="1798420498" sldId="256"/>
            <ac:spMk id="4" creationId="{13A869B0-3BC0-CEA2-FEEA-AD84FFCC414F}"/>
          </ac:spMkLst>
        </pc:spChg>
      </pc:sldChg>
      <pc:sldChg chg="modSp mod">
        <pc:chgData name="Tiberiu-Cristian Anghel (2422970)" userId="db61db12-e46c-4a1e-a1c3-3a4ae27bbdb7" providerId="ADAL" clId="{B14A22E3-E056-471C-93EE-01805DF50F9A}" dt="2025-07-02T15:12:22.737" v="105" actId="27636"/>
        <pc:sldMkLst>
          <pc:docMk/>
          <pc:sldMk cId="468985421" sldId="259"/>
        </pc:sldMkLst>
        <pc:spChg chg="mod">
          <ac:chgData name="Tiberiu-Cristian Anghel (2422970)" userId="db61db12-e46c-4a1e-a1c3-3a4ae27bbdb7" providerId="ADAL" clId="{B14A22E3-E056-471C-93EE-01805DF50F9A}" dt="2025-07-02T15:12:03.751" v="97" actId="20577"/>
          <ac:spMkLst>
            <pc:docMk/>
            <pc:sldMk cId="468985421" sldId="259"/>
            <ac:spMk id="2" creationId="{810B0FC8-0E4E-4C04-753C-5AFEE5EC7CD4}"/>
          </ac:spMkLst>
        </pc:spChg>
        <pc:spChg chg="mod">
          <ac:chgData name="Tiberiu-Cristian Anghel (2422970)" userId="db61db12-e46c-4a1e-a1c3-3a4ae27bbdb7" providerId="ADAL" clId="{B14A22E3-E056-471C-93EE-01805DF50F9A}" dt="2025-07-02T15:12:22.737" v="105" actId="27636"/>
          <ac:spMkLst>
            <pc:docMk/>
            <pc:sldMk cId="468985421" sldId="259"/>
            <ac:spMk id="3" creationId="{31F0672A-9B3B-FEF7-BC99-95091AD117C2}"/>
          </ac:spMkLst>
        </pc:spChg>
      </pc:sldChg>
      <pc:sldChg chg="del">
        <pc:chgData name="Tiberiu-Cristian Anghel (2422970)" userId="db61db12-e46c-4a1e-a1c3-3a4ae27bbdb7" providerId="ADAL" clId="{B14A22E3-E056-471C-93EE-01805DF50F9A}" dt="2025-07-02T14:56:27.613" v="0" actId="47"/>
        <pc:sldMkLst>
          <pc:docMk/>
          <pc:sldMk cId="435644895" sldId="260"/>
        </pc:sldMkLst>
      </pc:sldChg>
      <pc:sldChg chg="addSp delSp modSp new mod">
        <pc:chgData name="Tiberiu-Cristian Anghel (2422970)" userId="db61db12-e46c-4a1e-a1c3-3a4ae27bbdb7" providerId="ADAL" clId="{B14A22E3-E056-471C-93EE-01805DF50F9A}" dt="2025-07-02T15:20:02.758" v="231" actId="20577"/>
        <pc:sldMkLst>
          <pc:docMk/>
          <pc:sldMk cId="378517321" sldId="263"/>
        </pc:sldMkLst>
        <pc:spChg chg="mod">
          <ac:chgData name="Tiberiu-Cristian Anghel (2422970)" userId="db61db12-e46c-4a1e-a1c3-3a4ae27bbdb7" providerId="ADAL" clId="{B14A22E3-E056-471C-93EE-01805DF50F9A}" dt="2025-07-02T15:11:21.333" v="90" actId="20577"/>
          <ac:spMkLst>
            <pc:docMk/>
            <pc:sldMk cId="378517321" sldId="263"/>
            <ac:spMk id="2" creationId="{117ACC62-D7DB-99CC-6003-28F79273F10A}"/>
          </ac:spMkLst>
        </pc:spChg>
        <pc:spChg chg="del">
          <ac:chgData name="Tiberiu-Cristian Anghel (2422970)" userId="db61db12-e46c-4a1e-a1c3-3a4ae27bbdb7" providerId="ADAL" clId="{B14A22E3-E056-471C-93EE-01805DF50F9A}" dt="2025-07-02T15:11:34.330" v="91" actId="3680"/>
          <ac:spMkLst>
            <pc:docMk/>
            <pc:sldMk cId="378517321" sldId="263"/>
            <ac:spMk id="3" creationId="{C0763F9A-2CB0-329B-D27B-089AD96B1A9F}"/>
          </ac:spMkLst>
        </pc:spChg>
        <pc:graphicFrameChg chg="add mod ord modGraphic">
          <ac:chgData name="Tiberiu-Cristian Anghel (2422970)" userId="db61db12-e46c-4a1e-a1c3-3a4ae27bbdb7" providerId="ADAL" clId="{B14A22E3-E056-471C-93EE-01805DF50F9A}" dt="2025-07-02T15:20:02.758" v="231" actId="20577"/>
          <ac:graphicFrameMkLst>
            <pc:docMk/>
            <pc:sldMk cId="378517321" sldId="263"/>
            <ac:graphicFrameMk id="4" creationId="{C47A5578-0EDE-7E98-130E-E94EB191BEEE}"/>
          </ac:graphicFrameMkLst>
        </pc:graphicFrameChg>
      </pc:sldChg>
    </pc:docChg>
  </pc:docChgLst>
  <pc:docChgLst>
    <pc:chgData name="Miruna-Sofia Spircaci (2422969)" userId="S::2422969@student.uwtsd.ac.uk::6735e4bc-a0ac-4ab3-a776-ac3f940a5e13" providerId="AD" clId="Web-{FBD08D1D-0F7B-CBCD-DD15-C61C47C4CDCA}"/>
    <pc:docChg chg="modSld">
      <pc:chgData name="Miruna-Sofia Spircaci (2422969)" userId="S::2422969@student.uwtsd.ac.uk::6735e4bc-a0ac-4ab3-a776-ac3f940a5e13" providerId="AD" clId="Web-{FBD08D1D-0F7B-CBCD-DD15-C61C47C4CDCA}" dt="2025-07-02T15:53:22.225" v="0" actId="14100"/>
      <pc:docMkLst>
        <pc:docMk/>
      </pc:docMkLst>
      <pc:sldChg chg="modSp">
        <pc:chgData name="Miruna-Sofia Spircaci (2422969)" userId="S::2422969@student.uwtsd.ac.uk::6735e4bc-a0ac-4ab3-a776-ac3f940a5e13" providerId="AD" clId="Web-{FBD08D1D-0F7B-CBCD-DD15-C61C47C4CDCA}" dt="2025-07-02T15:53:22.225" v="0" actId="14100"/>
        <pc:sldMkLst>
          <pc:docMk/>
          <pc:sldMk cId="468985421" sldId="259"/>
        </pc:sldMkLst>
        <pc:spChg chg="mod">
          <ac:chgData name="Miruna-Sofia Spircaci (2422969)" userId="S::2422969@student.uwtsd.ac.uk::6735e4bc-a0ac-4ab3-a776-ac3f940a5e13" providerId="AD" clId="Web-{FBD08D1D-0F7B-CBCD-DD15-C61C47C4CDCA}" dt="2025-07-02T15:53:22.225" v="0" actId="14100"/>
          <ac:spMkLst>
            <pc:docMk/>
            <pc:sldMk cId="468985421" sldId="259"/>
            <ac:spMk id="2" creationId="{810B0FC8-0E4E-4C04-753C-5AFEE5EC7CD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4884BA-ACCF-42C1-A11A-A651C53FF77B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48BCB8-8202-4281-9111-B03B04B894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098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8BCB8-8202-4281-9111-B03B04B8942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970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E47E3-32B4-0F34-D1A3-DDDC36E1B3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8CC7D2-04A0-F250-4262-A036BDF783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4E235-82B3-BAD2-B16B-4A1CBCD23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B8C04-55BD-CBCC-EE67-F62F3F7C6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1DAF5-B425-6EB2-BF0C-E5F1B40B1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999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A8986-A784-91EE-73A7-FD04311A8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5FD93-69D3-391C-C2D5-BF162C7AB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39B183-DA70-7981-4873-410197358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C6D213-DC00-1CDB-B386-BDB1704C9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68FC9-D990-2713-6D90-95D6C6BBC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062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776D2-D352-0208-0164-6DE67B52F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315DB9-0393-D013-5418-7D8402FE1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DDED0-D1AD-D16A-D76C-E1F9F4045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A0E0F0-D672-1D99-ADF7-C5B9ECCA2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3F64E2-65F1-F338-E48D-39438C595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983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B6DB8-53DC-FB9F-2942-DEA530B89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32841-2037-1BFE-9E6A-200EA68D4A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0587D3-061D-C384-238C-9B61295227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C93769-8206-B20A-55CE-CE0B510E1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0D5825-1512-C758-E028-6979B9FFD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D69595-856A-4FA9-F5CD-24FE8A2F2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58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89C7B-D164-FAEE-32E7-3D684B42E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E5C70-6803-D176-3858-5375E95295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87D6F8-DC3B-69A4-68B6-D800D6D1CA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64BD3F-25D6-6A1D-EB29-361E79C79F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5BEC38-B3A1-C096-DBFD-D22EF1FCDF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9AA019-3620-4244-389C-EE4F453EE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5D15CB-4852-747C-A055-58010B602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73C101-273B-A453-212A-55E263747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796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12B35-5AEB-52F3-B995-30876AAAD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58A443-A489-60E5-2A41-30E4AA87C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CB3BAE-0EC6-A004-D568-E6C343D7A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784F22-5171-191A-FC07-FDD8791E3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01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EE9F7B-D236-A203-743B-2EACA4D2B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EFBB4-9081-0223-52A5-C835EDDC7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59C4A5-89B6-F4A2-8A77-220C44F7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068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0E273-EAF4-219E-4F1D-E5EC0DB6E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924CA-D8B2-A4CB-33E2-0E059BB94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4F9FEA-B301-BBD6-CFD0-2A9EA908C5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B0A611-A923-CEC3-2445-145DC7CB4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2226CB-2B1B-017D-E2C3-5850CDB8A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E00EB-D8D8-AF49-D314-211E22D6C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38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28AAE-E61E-7BD6-0F48-8155E0722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145635-23D1-7EED-CC7F-680F26CE5F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422B98-8E50-63F7-ACAF-EF24CD24B1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79A066-DF42-7BC9-F3DD-AC20CD518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DAB4BB-F0A7-E732-8DB2-73C629EB2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D67B2D-6595-0430-99EA-FF8EBC633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06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AE7E7-23C5-0A16-B1BA-80040CDD7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71AF5C-74D0-475D-8421-1BC65DA9D5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91F59-B812-AA75-9C7B-CA0AF35A7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EF6E4-1764-35CE-2082-BB4132A2D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FF7069-DE29-304E-5776-0C17C9CFD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005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C2011F-0C53-B9F3-974D-B75EC9AA23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832095-05E7-2E4E-967A-1D891DD563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A92DBF-6A59-4E5D-312A-205ED6E9F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4EDE3-2435-9D0A-95A4-466491F28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18328-32E3-E28F-49AE-6CEB2CE65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489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5D6166-CE7B-76AE-9F5F-2DAC3234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633964-5E99-D4DC-E0E5-A18951C811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FF4C0-1CBF-7B15-F16B-BCC7C7E322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F32FDE-DDB4-42C4-9AAE-37B490728B7C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7AAB79-50C2-6C26-8A66-EFBD069622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B968C-FC4F-5082-6E84-859AD280E2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C7D589-3282-4892-9A9F-740CAF7D9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83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77400-2414-ADB1-2653-C583BDBA20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24889"/>
            <a:ext cx="9144000" cy="1167816"/>
          </a:xfrm>
        </p:spPr>
        <p:txBody>
          <a:bodyPr/>
          <a:lstStyle/>
          <a:p>
            <a:r>
              <a:rPr lang="en-GB"/>
              <a:t>The Olive Tree Bistro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79B7C4-6A48-0476-C02A-29610C8248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045661"/>
            <a:ext cx="9144000" cy="2766678"/>
          </a:xfrm>
        </p:spPr>
        <p:txBody>
          <a:bodyPr>
            <a:normAutofit/>
          </a:bodyPr>
          <a:lstStyle/>
          <a:p>
            <a:r>
              <a:rPr lang="en-GB"/>
              <a:t>Identifying the Problem (5W2H)</a:t>
            </a:r>
          </a:p>
          <a:p>
            <a:r>
              <a:rPr lang="en-GB"/>
              <a:t>External Factors – PASTEL Analysis</a:t>
            </a:r>
          </a:p>
          <a:p>
            <a:r>
              <a:rPr lang="en-GB"/>
              <a:t>Couse and Effect Analysis</a:t>
            </a:r>
          </a:p>
          <a:p>
            <a:r>
              <a:rPr lang="en-GB"/>
              <a:t>Summary And Next Steps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A869B0-3BC0-CEA2-FEEA-AD84FFCC414F}"/>
              </a:ext>
            </a:extLst>
          </p:cNvPr>
          <p:cNvSpPr txBox="1"/>
          <p:nvPr/>
        </p:nvSpPr>
        <p:spPr>
          <a:xfrm>
            <a:off x="576998" y="4213898"/>
            <a:ext cx="763293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Presentation By : Tiberiu Anghel</a:t>
            </a:r>
          </a:p>
          <a:p>
            <a:r>
              <a:rPr lang="en-GB" sz="2800"/>
              <a:t>Student No. : 2422970</a:t>
            </a:r>
          </a:p>
          <a:p>
            <a:r>
              <a:rPr lang="en-GB" sz="2800"/>
              <a:t>Date : 02/07/2025</a:t>
            </a:r>
          </a:p>
          <a:p>
            <a:r>
              <a:rPr lang="en-GB" sz="2800"/>
              <a:t>LCLM 4004 Component 1</a:t>
            </a:r>
          </a:p>
          <a:p>
            <a:r>
              <a:rPr lang="en-GB" sz="2800"/>
              <a:t>Problem Solving and Decision Making </a:t>
            </a:r>
          </a:p>
        </p:txBody>
      </p:sp>
    </p:spTree>
    <p:extLst>
      <p:ext uri="{BB962C8B-B14F-4D97-AF65-F5344CB8AC3E}">
        <p14:creationId xmlns:p14="http://schemas.microsoft.com/office/powerpoint/2010/main" val="1798420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18C1F-DCFD-6560-9A4B-F6CF18E5D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2E5B6-6BD3-1C74-038D-1927F79EF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Brief Overview of The Olive Tree Bistro</a:t>
            </a:r>
            <a:endParaRPr lang="en-GB"/>
          </a:p>
          <a:p>
            <a:r>
              <a:rPr lang="en-GB"/>
              <a:t>Founded in 2019, The Olive Tree Bistro is a family-run Mediterranean restaurant in Bristol, known for its authentic dishes and welcoming atmosphere. </a:t>
            </a:r>
          </a:p>
          <a:p>
            <a:r>
              <a:rPr lang="en-GB"/>
              <a:t>Recently, the bistro has faced challenges leading to a 25% decline in sales, prompting a review of its business strategy.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291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ED65D-684B-9304-EE9D-8BF8D057B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Identifying the Problem (5W2H)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6ED184D-52E0-532D-A83C-15E8F57380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2648482"/>
              </p:ext>
            </p:extLst>
          </p:nvPr>
        </p:nvGraphicFramePr>
        <p:xfrm>
          <a:off x="838200" y="1475874"/>
          <a:ext cx="105156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00072797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837258650"/>
                    </a:ext>
                  </a:extLst>
                </a:gridCol>
              </a:tblGrid>
              <a:tr h="647700">
                <a:tc>
                  <a:txBody>
                    <a:bodyPr/>
                    <a:lstStyle/>
                    <a:p>
                      <a:r>
                        <a:rPr lang="en-GB"/>
                        <a:t>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Answer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5834450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r>
                        <a:rPr lang="en-GB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The Olive Tree &amp; Owner Sofia Moretti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0144656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r>
                        <a:rPr lang="en-GB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25% Drop In Sales, Less Weekday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9596947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r>
                        <a:rPr lang="en-GB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Last 12 Months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9900875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r>
                        <a:rPr lang="en-GB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Bristol, 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7064791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r>
                        <a:rPr lang="en-GB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Rising Cost, Competition, Old Menu, Slow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9282142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r>
                        <a:rPr lang="en-GB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Customers Choosing Cheaper, Faster Alternatives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263089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r>
                        <a:rPr lang="en-GB"/>
                        <a:t>How Much?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25% Sales Decline, Margin Pressure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38032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0159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B0FC8-0E4E-4C04-753C-5AFEE5EC7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642" y="118225"/>
            <a:ext cx="10395285" cy="1355641"/>
          </a:xfrm>
        </p:spPr>
        <p:txBody>
          <a:bodyPr/>
          <a:lstStyle/>
          <a:p>
            <a:r>
              <a:rPr lang="en-GB"/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0672A-9B3B-FEF7-BC99-95091AD11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442" y="1283368"/>
            <a:ext cx="10515600" cy="6015789"/>
          </a:xfrm>
        </p:spPr>
        <p:txBody>
          <a:bodyPr>
            <a:normAutofit/>
          </a:bodyPr>
          <a:lstStyle/>
          <a:p>
            <a:r>
              <a:rPr lang="en-GB"/>
              <a:t>Political : Post-Brexit import delays and tariffs affect ingredient supply, alongside changing local food and business regulations.</a:t>
            </a:r>
          </a:p>
          <a:p>
            <a:r>
              <a:rPr lang="en-GB"/>
              <a:t>Economic: Inflation reduces customers’ dining budgets and increases ingredient costs, squeezing profits.</a:t>
            </a:r>
          </a:p>
          <a:p>
            <a:r>
              <a:rPr lang="en-GB"/>
              <a:t>Social: Customers Favor convenience, novelty, and diverse dietary options, prompting menu innovation.</a:t>
            </a:r>
          </a:p>
          <a:p>
            <a:r>
              <a:rPr lang="en-GB"/>
              <a:t>Technological: Competitors use delivery apps, online booking, and social media, requiring a stronger digital presence.</a:t>
            </a:r>
          </a:p>
          <a:p>
            <a:r>
              <a:rPr lang="en-GB"/>
              <a:t>Legal : Compliance with labour laws and import/export regulations affects staffing and supply chains.</a:t>
            </a:r>
          </a:p>
          <a:p>
            <a:r>
              <a:rPr lang="en-GB"/>
              <a:t>Environmental: Growing demand for sustainability and local sourcing influences customer choices.</a:t>
            </a:r>
          </a:p>
        </p:txBody>
      </p:sp>
    </p:spTree>
    <p:extLst>
      <p:ext uri="{BB962C8B-B14F-4D97-AF65-F5344CB8AC3E}">
        <p14:creationId xmlns:p14="http://schemas.microsoft.com/office/powerpoint/2010/main" val="468985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ACC62-D7DB-99CC-6003-28F79273F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PESTLE CHART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7A5578-0EDE-7E98-130E-E94EB191BE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3024218"/>
              </p:ext>
            </p:extLst>
          </p:nvPr>
        </p:nvGraphicFramePr>
        <p:xfrm>
          <a:off x="838200" y="1825625"/>
          <a:ext cx="11088328" cy="26918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9865">
                  <a:extLst>
                    <a:ext uri="{9D8B030D-6E8A-4147-A177-3AD203B41FA5}">
                      <a16:colId xmlns:a16="http://schemas.microsoft.com/office/drawing/2014/main" val="3994140802"/>
                    </a:ext>
                  </a:extLst>
                </a:gridCol>
                <a:gridCol w="1563329">
                  <a:extLst>
                    <a:ext uri="{9D8B030D-6E8A-4147-A177-3AD203B41FA5}">
                      <a16:colId xmlns:a16="http://schemas.microsoft.com/office/drawing/2014/main" val="3843496816"/>
                    </a:ext>
                  </a:extLst>
                </a:gridCol>
                <a:gridCol w="1573161">
                  <a:extLst>
                    <a:ext uri="{9D8B030D-6E8A-4147-A177-3AD203B41FA5}">
                      <a16:colId xmlns:a16="http://schemas.microsoft.com/office/drawing/2014/main" val="3037038479"/>
                    </a:ext>
                  </a:extLst>
                </a:gridCol>
                <a:gridCol w="2045110">
                  <a:extLst>
                    <a:ext uri="{9D8B030D-6E8A-4147-A177-3AD203B41FA5}">
                      <a16:colId xmlns:a16="http://schemas.microsoft.com/office/drawing/2014/main" val="778989950"/>
                    </a:ext>
                  </a:extLst>
                </a:gridCol>
                <a:gridCol w="2094270">
                  <a:extLst>
                    <a:ext uri="{9D8B030D-6E8A-4147-A177-3AD203B41FA5}">
                      <a16:colId xmlns:a16="http://schemas.microsoft.com/office/drawing/2014/main" val="1150310833"/>
                    </a:ext>
                  </a:extLst>
                </a:gridCol>
                <a:gridCol w="2192593">
                  <a:extLst>
                    <a:ext uri="{9D8B030D-6E8A-4147-A177-3AD203B41FA5}">
                      <a16:colId xmlns:a16="http://schemas.microsoft.com/office/drawing/2014/main" val="335748915"/>
                    </a:ext>
                  </a:extLst>
                </a:gridCol>
              </a:tblGrid>
              <a:tr h="821322">
                <a:tc>
                  <a:txBody>
                    <a:bodyPr/>
                    <a:lstStyle/>
                    <a:p>
                      <a:r>
                        <a:rPr lang="en-GB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ENVIRONMENTAL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2116641"/>
                  </a:ext>
                </a:extLst>
              </a:tr>
              <a:tr h="187049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Import delays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Business regulations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Inflation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Ingredient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Diverse dietary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Menu innovation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Delivery apps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Digital presence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Import/export regulations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Supply chains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Growing demand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Local sourcing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89264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517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BC51B-7FA9-B2F8-D3A6-3D5BDC135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15"/>
            <a:ext cx="10515600" cy="1325563"/>
          </a:xfrm>
        </p:spPr>
        <p:txBody>
          <a:bodyPr/>
          <a:lstStyle/>
          <a:p>
            <a:r>
              <a:rPr lang="en-GB"/>
              <a:t>Cause-And-Effect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397B3-F58A-24E6-CA90-6DA7F07CA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3578"/>
            <a:ext cx="10515600" cy="5494421"/>
          </a:xfrm>
        </p:spPr>
        <p:txBody>
          <a:bodyPr>
            <a:normAutofit/>
          </a:bodyPr>
          <a:lstStyle/>
          <a:p>
            <a:r>
              <a:rPr lang="en-GB" b="1"/>
              <a:t>Main Problem:</a:t>
            </a:r>
            <a:br>
              <a:rPr lang="en-GB"/>
            </a:br>
            <a:r>
              <a:rPr lang="en-GB"/>
              <a:t>Decline in Sales &amp; Profitability</a:t>
            </a:r>
          </a:p>
          <a:p>
            <a:r>
              <a:rPr lang="en-GB" b="1"/>
              <a:t>Causes:</a:t>
            </a:r>
            <a:endParaRPr lang="en-GB"/>
          </a:p>
          <a:p>
            <a:r>
              <a:rPr lang="en-GB" b="1"/>
              <a:t>People:</a:t>
            </a:r>
            <a:r>
              <a:rPr lang="en-GB"/>
              <a:t> Staffing issues, inconsistent service</a:t>
            </a:r>
          </a:p>
          <a:p>
            <a:r>
              <a:rPr lang="en-GB" b="1"/>
              <a:t>Menu:</a:t>
            </a:r>
            <a:r>
              <a:rPr lang="en-GB"/>
              <a:t> Limited choices, outdated options</a:t>
            </a:r>
          </a:p>
          <a:p>
            <a:r>
              <a:rPr lang="en-GB" b="1"/>
              <a:t>Place:</a:t>
            </a:r>
            <a:r>
              <a:rPr lang="en-GB"/>
              <a:t> Lower foot traffic, ambiance problems</a:t>
            </a:r>
          </a:p>
          <a:p>
            <a:r>
              <a:rPr lang="en-GB" b="1"/>
              <a:t>Pricing:</a:t>
            </a:r>
            <a:r>
              <a:rPr lang="en-GB"/>
              <a:t> Uncompetitive pricing</a:t>
            </a:r>
          </a:p>
          <a:p>
            <a:r>
              <a:rPr lang="en-GB" b="1"/>
              <a:t>Promotion:</a:t>
            </a:r>
            <a:r>
              <a:rPr lang="en-GB"/>
              <a:t> Weak marketing, low visibility</a:t>
            </a:r>
          </a:p>
          <a:p>
            <a:r>
              <a:rPr lang="en-GB" b="1"/>
              <a:t>Processes:</a:t>
            </a:r>
            <a:r>
              <a:rPr lang="en-GB"/>
              <a:t> Inefficient operations, no delivery options</a:t>
            </a:r>
          </a:p>
          <a:p>
            <a:r>
              <a:rPr lang="en-GB" b="1"/>
              <a:t>External Environment:</a:t>
            </a:r>
            <a:r>
              <a:rPr lang="en-GB"/>
              <a:t> Brexit impacts, inflation, shifting customer tastes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777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4B593-52A7-CDA5-2310-A0D95EBFB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 &amp;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58706-B2C6-955E-945C-02DD2EE20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5662"/>
            <a:ext cx="10515600" cy="5462338"/>
          </a:xfrm>
        </p:spPr>
        <p:txBody>
          <a:bodyPr>
            <a:normAutofit lnSpcReduction="10000"/>
          </a:bodyPr>
          <a:lstStyle/>
          <a:p>
            <a:r>
              <a:rPr lang="en-GB" b="1"/>
              <a:t>Summary:</a:t>
            </a:r>
            <a:br>
              <a:rPr lang="en-GB"/>
            </a:br>
            <a:r>
              <a:rPr lang="en-GB"/>
              <a:t>The Olive Tree Bistro faces internal issues like slow service, an outdated menu, and limited staff, along with external pressures from competition, inflation, and changing customer habits.</a:t>
            </a:r>
          </a:p>
          <a:p>
            <a:r>
              <a:rPr lang="en-GB" b="1"/>
              <a:t>Recommendations:</a:t>
            </a:r>
            <a:endParaRPr lang="en-GB"/>
          </a:p>
          <a:p>
            <a:r>
              <a:rPr lang="en-GB"/>
              <a:t>Update the menu with diverse, modern options</a:t>
            </a:r>
          </a:p>
          <a:p>
            <a:r>
              <a:rPr lang="en-GB"/>
              <a:t>Train and expand staff to improve service</a:t>
            </a:r>
          </a:p>
          <a:p>
            <a:r>
              <a:rPr lang="en-GB"/>
              <a:t>Boost marketing and strengthen online presence</a:t>
            </a:r>
          </a:p>
          <a:p>
            <a:r>
              <a:rPr lang="en-GB"/>
              <a:t>Introduce delivery services</a:t>
            </a:r>
          </a:p>
          <a:p>
            <a:r>
              <a:rPr lang="en-GB"/>
              <a:t>Focus on sustainability and local sourcing</a:t>
            </a:r>
          </a:p>
          <a:p>
            <a:r>
              <a:rPr lang="en-GB"/>
              <a:t>These steps will help improve customer satisfaction and drive sales growth.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7411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The Olive Tree Bistro</vt:lpstr>
      <vt:lpstr>Introduction</vt:lpstr>
      <vt:lpstr>Identifying the Problem (5W2H)</vt:lpstr>
      <vt:lpstr>PESTLE Analysis</vt:lpstr>
      <vt:lpstr>PESTLE CHART</vt:lpstr>
      <vt:lpstr>Cause-And-Effect Analysis</vt:lpstr>
      <vt:lpstr>Summary &amp; Recommendations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Tiberiu-Cristian Anghel (2422970)</dc:creator>
  <cp:revision>1</cp:revision>
  <dcterms:created xsi:type="dcterms:W3CDTF">2025-07-02T14:27:22Z</dcterms:created>
  <dcterms:modified xsi:type="dcterms:W3CDTF">2025-07-02T15:53:52Z</dcterms:modified>
</cp:coreProperties>
</file>