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086" autoAdjust="0"/>
    <p:restoredTop sz="69804" autoAdjust="0"/>
  </p:normalViewPr>
  <p:slideViewPr>
    <p:cSldViewPr snapToGrid="0">
      <p:cViewPr varScale="1">
        <p:scale>
          <a:sx n="48" d="100"/>
          <a:sy n="48" d="100"/>
        </p:scale>
        <p:origin x="120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D751F9-6C2B-4B24-8786-838716155936}" type="datetimeFigureOut">
              <a:rPr lang="en-IN" smtClean="0"/>
              <a:t>06-11-2024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FAED7E-1721-452B-A82B-7718607F34DB}" type="slidenum">
              <a:rPr lang="en-IN" smtClean="0"/>
              <a:t>‹#›</a:t>
            </a:fld>
            <a:endParaRPr lang="en-IN"/>
          </a:p>
        </p:txBody>
      </p:sp>
    </p:spTree>
    <p:extLst>
      <p:ext uri="{BB962C8B-B14F-4D97-AF65-F5344CB8AC3E}">
        <p14:creationId xmlns:p14="http://schemas.microsoft.com/office/powerpoint/2010/main" val="3925772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Module Title: Contemporary Themes in the Hotel and Hospitality Sector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Module code: BMIH6001</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Name: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ID:</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7FAED7E-1721-452B-A82B-7718607F34DB}" type="slidenum">
              <a:rPr lang="en-IN" smtClean="0"/>
              <a:t>1</a:t>
            </a:fld>
            <a:endParaRPr lang="en-IN"/>
          </a:p>
        </p:txBody>
      </p:sp>
    </p:spTree>
    <p:extLst>
      <p:ext uri="{BB962C8B-B14F-4D97-AF65-F5344CB8AC3E}">
        <p14:creationId xmlns:p14="http://schemas.microsoft.com/office/powerpoint/2010/main" val="2342517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US" sz="18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rPr>
              <a:t>Table of Contents</a:t>
            </a:r>
            <a:endParaRPr lang="en-IN" sz="1800" b="1" dirty="0">
              <a:solidFill>
                <a:srgbClr val="365F91"/>
              </a:solidFill>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200000"/>
              </a:lnSpc>
              <a:spcAft>
                <a:spcPts val="500"/>
              </a:spcAft>
              <a:tabLst>
                <a:tab pos="5937250" algn="r"/>
              </a:tabLst>
            </a:pP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Aft>
                <a:spcPts val="500"/>
              </a:spcAft>
              <a:tabLst>
                <a:tab pos="5937250" algn="r"/>
              </a:tabLst>
            </a:pPr>
            <a:r>
              <a:rPr lang="en-IN" sz="1800" u="sng"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Introduction………3</a:t>
            </a: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1800" u="sng"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Literature Review……4</a:t>
            </a: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1800" u="sng"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PESTEL Analysis of the hotel and hospitality sector…..7</a:t>
            </a: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1800" u="sng"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Evaluation of Future Policy and Management Options…..9</a:t>
            </a: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1800" u="sng"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Recommendation…..11</a:t>
            </a: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Aft>
                <a:spcPts val="500"/>
              </a:spcAft>
              <a:tabLst>
                <a:tab pos="5937250" algn="r"/>
              </a:tabLst>
            </a:pPr>
            <a:r>
              <a:rPr lang="en-IN" sz="1800" u="sng"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Conclusion….13</a:t>
            </a: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Aft>
                <a:spcPts val="500"/>
              </a:spcAft>
              <a:tabLst>
                <a:tab pos="5937250" algn="r"/>
              </a:tabLst>
            </a:pPr>
            <a:r>
              <a:rPr lang="en-IN" sz="1800" u="sng"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References…..14</a:t>
            </a:r>
            <a:r>
              <a:rPr lang="en-IN" sz="1800" u="none" strike="noStrike" dirty="0">
                <a:solidFill>
                  <a:srgbClr val="0000FF"/>
                </a:solidFill>
                <a:effectLst/>
                <a:latin typeface="Times New Roman" panose="02020603050405020304" pitchFamily="18" charset="0"/>
                <a:ea typeface="Arial" panose="020B0604020202020204" pitchFamily="34" charset="0"/>
                <a:cs typeface="Arial" panose="020B0604020202020204" pitchFamily="34"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F7FAED7E-1721-452B-A82B-7718607F34DB}" type="slidenum">
              <a:rPr lang="en-IN" smtClean="0"/>
              <a:t>2</a:t>
            </a:fld>
            <a:endParaRPr lang="en-IN"/>
          </a:p>
        </p:txBody>
      </p:sp>
    </p:spTree>
    <p:extLst>
      <p:ext uri="{BB962C8B-B14F-4D97-AF65-F5344CB8AC3E}">
        <p14:creationId xmlns:p14="http://schemas.microsoft.com/office/powerpoint/2010/main" val="325572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kern="0" dirty="0">
                <a:effectLst/>
                <a:latin typeface="Times New Roman" panose="02020603050405020304" pitchFamily="18" charset="0"/>
                <a:cs typeface="Arial" panose="020B0604020202020204" pitchFamily="34" charset="0"/>
              </a:rPr>
              <a:t>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cs typeface="Arial" panose="020B0604020202020204" pitchFamily="34" charset="0"/>
              </a:rPr>
              <a:t>Numerous factors are available that are causing the crisis situation like shortages of staff in the hospital and hotel industry. The stressful working environment of the hospitality industry is one of the causes of insufficient availability of staff</a:t>
            </a:r>
            <a:r>
              <a:rPr lang="en-IN" sz="1800" b="1" kern="0" dirty="0">
                <a:effectLst/>
                <a:latin typeface="Times New Roman" panose="02020603050405020304" pitchFamily="18" charset="0"/>
                <a:ea typeface="Arial" panose="020B0604020202020204" pitchFamily="34" charset="0"/>
                <a:cs typeface="Arial" panose="020B0604020202020204" pitchFamily="34" charset="0"/>
              </a:rPr>
              <a:t>.</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long working hours are affecting the work-life balance of the staff working in this sector. The hotel conducts its operations around the clock making it difficult for the workers to cope with the longer hours of work. The hospitality sector requires a large supply of efficient and semi-efficient staff to carry on its operations smoothly. The absence of the proper number of working people generates some huge problems like serving the customers and maintaining the reputation of the organisation.  </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Due to the lack of labour supply, the operational areas will face challenges in the form of increasing workloads for the existing staff. This may lead to lower morale of the working employees and results in burnout. The financial condition of the organisation will also be hampered. The presentation will deal with the problems of the supply of staff in the hospitality sector along with its importance.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b="1" kern="0" dirty="0">
              <a:effectLst/>
              <a:latin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7FAED7E-1721-452B-A82B-7718607F34DB}" type="slidenum">
              <a:rPr lang="en-IN" smtClean="0"/>
              <a:t>3</a:t>
            </a:fld>
            <a:endParaRPr lang="en-IN"/>
          </a:p>
        </p:txBody>
      </p:sp>
    </p:spTree>
    <p:extLst>
      <p:ext uri="{BB962C8B-B14F-4D97-AF65-F5344CB8AC3E}">
        <p14:creationId xmlns:p14="http://schemas.microsoft.com/office/powerpoint/2010/main" val="3068010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effectLst/>
                <a:latin typeface="Times New Roman" panose="02020603050405020304" pitchFamily="18" charset="0"/>
                <a:cs typeface="Arial" panose="020B0604020202020204" pitchFamily="34" charset="0"/>
              </a:rPr>
              <a:t>Literature Review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b="1" dirty="0">
              <a:effectLst/>
              <a:latin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cs typeface="Arial" panose="020B0604020202020204" pitchFamily="34" charset="0"/>
              </a:rPr>
              <a:t>Some of the factors that are causing the problems of shortage in the hotel industry can be discussed as follows.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b="1" dirty="0">
              <a:effectLst/>
              <a:latin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effectLst/>
                <a:latin typeface="Times New Roman" panose="02020603050405020304" pitchFamily="18" charset="0"/>
                <a:ea typeface="Arial" panose="020B0604020202020204" pitchFamily="34" charset="0"/>
                <a:cs typeface="Arial" panose="020B0604020202020204" pitchFamily="34" charset="0"/>
              </a:rPr>
              <a:t>Inability to attract new talent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b="1" dirty="0">
              <a:effectLst/>
              <a:latin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Arial" panose="020B0604020202020204" pitchFamily="34" charset="0"/>
                <a:cs typeface="Arial" panose="020B0604020202020204" pitchFamily="34" charset="0"/>
              </a:rPr>
              <a:t>According to Morosan and Bowen (2022), new and emerging employees are changing their areas of work and selecting different career approaches. A lot of the staff in the hotel industry are baby boomers and they have already started to retire. The lack of people to replace them is raising the problem of shortages in the supply of staff.  As per some of the reports, the present generation of students are more attracted towards office jobs rather than working in the hotel sector. The hotel staff feels disrespected because of being underpaid and overtime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effectLst/>
                <a:latin typeface="Times New Roman" panose="02020603050405020304" pitchFamily="18" charset="0"/>
                <a:ea typeface="Arial" panose="020B0604020202020204" pitchFamily="34" charset="0"/>
                <a:cs typeface="Arial" panose="020B0604020202020204" pitchFamily="34" charset="0"/>
              </a:rPr>
              <a:t>Hours of unsociable work</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This is one of the factors that the hospitality industry is losing employees day by day.</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Lack of flexibility</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There is little room for flexibility for the people working in the hospitality sector. The long hours of working are cause that does not allow flexibility to the staffs of this sectors. Rather than working in hotels, the workers find it more comfortable working in any other industry. </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above factors are some of the causes that are affecting the hospitality and hotel sector and creating a grave impact on the operations and development of the industry. Some of the impact created on the hotel and hospitality zone can be discussed as follows.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b="1" dirty="0">
              <a:effectLst/>
              <a:latin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b="1" dirty="0">
              <a:effectLst/>
              <a:latin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F7FAED7E-1721-452B-A82B-7718607F34DB}" type="slidenum">
              <a:rPr lang="en-IN" smtClean="0"/>
              <a:t>4</a:t>
            </a:fld>
            <a:endParaRPr lang="en-IN"/>
          </a:p>
        </p:txBody>
      </p:sp>
    </p:spTree>
    <p:extLst>
      <p:ext uri="{BB962C8B-B14F-4D97-AF65-F5344CB8AC3E}">
        <p14:creationId xmlns:p14="http://schemas.microsoft.com/office/powerpoint/2010/main" val="3826343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err="1"/>
              <a:t>Contd</a:t>
            </a:r>
            <a:r>
              <a:rPr lang="en-IN"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dirty="0">
                <a:effectLst/>
                <a:latin typeface="Times New Roman" panose="02020603050405020304" pitchFamily="18" charset="0"/>
                <a:ea typeface="Arial" panose="020B0604020202020204" pitchFamily="34" charset="0"/>
                <a:cs typeface="Arial" panose="020B0604020202020204" pitchFamily="34" charset="0"/>
              </a:rPr>
              <a:t>Reduction in customer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Times New Roman" panose="02020603050405020304" pitchFamily="18" charset="0"/>
                <a:ea typeface="Arial" panose="020B0604020202020204" pitchFamily="34" charset="0"/>
                <a:cs typeface="Arial" panose="020B0604020202020204" pitchFamily="34" charset="0"/>
              </a:rPr>
              <a:t>The lack of operating members affects the working qualities of the existing staff and the end result is that the quality of serving the customers is decreased. This arouses dissatisfaction among the customers and a reduction in the ratings from the travellers.</a:t>
            </a:r>
          </a:p>
          <a:p>
            <a:endParaRPr lang="en-IN" dirty="0"/>
          </a:p>
        </p:txBody>
      </p:sp>
      <p:sp>
        <p:nvSpPr>
          <p:cNvPr id="4" name="Slide Number Placeholder 3"/>
          <p:cNvSpPr>
            <a:spLocks noGrp="1"/>
          </p:cNvSpPr>
          <p:nvPr>
            <p:ph type="sldNum" sz="quarter" idx="5"/>
          </p:nvPr>
        </p:nvSpPr>
        <p:spPr/>
        <p:txBody>
          <a:bodyPr/>
          <a:lstStyle/>
          <a:p>
            <a:fld id="{F7FAED7E-1721-452B-A82B-7718607F34DB}" type="slidenum">
              <a:rPr lang="en-IN" smtClean="0"/>
              <a:t>5</a:t>
            </a:fld>
            <a:endParaRPr lang="en-IN"/>
          </a:p>
        </p:txBody>
      </p:sp>
    </p:spTree>
    <p:extLst>
      <p:ext uri="{BB962C8B-B14F-4D97-AF65-F5344CB8AC3E}">
        <p14:creationId xmlns:p14="http://schemas.microsoft.com/office/powerpoint/2010/main" val="809541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err="1"/>
              <a:t>Contd</a:t>
            </a:r>
            <a:r>
              <a:rPr lang="en-IN" dirty="0"/>
              <a:t>…</a:t>
            </a:r>
          </a:p>
          <a:p>
            <a:endParaRPr lang="en-IN" dirty="0"/>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Loss of revenue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opportunities for sales are reduced to a great extent and the organisation starts to face loss in generating revenue. </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Increased workloads of the existing employees</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workloads of the existing staff increase due to a lack of supply of sufficient employees in the workplace. The work life and the personal life of the existing members are affected badly because of the increased workloads.</a:t>
            </a:r>
          </a:p>
          <a:p>
            <a:endParaRPr lang="en-IN" dirty="0"/>
          </a:p>
        </p:txBody>
      </p:sp>
      <p:sp>
        <p:nvSpPr>
          <p:cNvPr id="4" name="Slide Number Placeholder 3"/>
          <p:cNvSpPr>
            <a:spLocks noGrp="1"/>
          </p:cNvSpPr>
          <p:nvPr>
            <p:ph type="sldNum" sz="quarter" idx="5"/>
          </p:nvPr>
        </p:nvSpPr>
        <p:spPr/>
        <p:txBody>
          <a:bodyPr/>
          <a:lstStyle/>
          <a:p>
            <a:fld id="{F7FAED7E-1721-452B-A82B-7718607F34DB}" type="slidenum">
              <a:rPr lang="en-IN" smtClean="0"/>
              <a:t>6</a:t>
            </a:fld>
            <a:endParaRPr lang="en-IN"/>
          </a:p>
        </p:txBody>
      </p:sp>
    </p:spTree>
    <p:extLst>
      <p:ext uri="{BB962C8B-B14F-4D97-AF65-F5344CB8AC3E}">
        <p14:creationId xmlns:p14="http://schemas.microsoft.com/office/powerpoint/2010/main" val="1731077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IN" sz="1800" b="1" dirty="0">
                <a:effectLst/>
                <a:latin typeface="Times New Roman" panose="02020603050405020304" pitchFamily="18" charset="0"/>
                <a:cs typeface="Arial" panose="020B0604020202020204" pitchFamily="34" charset="0"/>
              </a:rPr>
              <a:t>PESTEL Analysis of the hotel and hospitality sector</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Through the process of PESTEL Analysis, the external factors that are affecting the said business sectors can be classified thoroughly.</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Political Factors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political instability affects negatively the growth of the industry and any kind of turmoil harms the development of the hospitality sector. Any kind of changes in the state of the government force the hotels, restaurants or tourism to alter their decisions (Carlo, 2021).</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Economic Factors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 Economic conditions such as unemployment, inflation, recession and economic instability create a direct impact on the working conditions of the hospitality sector (Bianchi, 2022).</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Socio-cultural Factor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l">
              <a:lnSpc>
                <a:spcPct val="115000"/>
              </a:lnSpc>
            </a:pPr>
            <a:br>
              <a:rPr lang="en-IN" sz="1800" dirty="0">
                <a:effectLst/>
                <a:latin typeface="Times New Roman" panose="02020603050405020304" pitchFamily="18" charset="0"/>
                <a:ea typeface="Arial" panose="020B0604020202020204" pitchFamily="34" charset="0"/>
                <a:cs typeface="Arial" panose="020B0604020202020204" pitchFamily="34" charset="0"/>
              </a:rPr>
            </a:br>
            <a:r>
              <a:rPr lang="en-IN"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F7FAED7E-1721-452B-A82B-7718607F34DB}" type="slidenum">
              <a:rPr lang="en-IN" smtClean="0"/>
              <a:t>7</a:t>
            </a:fld>
            <a:endParaRPr lang="en-IN"/>
          </a:p>
        </p:txBody>
      </p:sp>
    </p:spTree>
    <p:extLst>
      <p:ext uri="{BB962C8B-B14F-4D97-AF65-F5344CB8AC3E}">
        <p14:creationId xmlns:p14="http://schemas.microsoft.com/office/powerpoint/2010/main" val="1593181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err="1"/>
              <a:t>Contd</a:t>
            </a:r>
            <a:r>
              <a:rPr lang="en-IN" dirty="0"/>
              <a:t>…</a:t>
            </a:r>
          </a:p>
          <a:p>
            <a:pPr algn="just">
              <a:lnSpc>
                <a:spcPct val="200000"/>
              </a:lnSpc>
            </a:pPr>
            <a:r>
              <a:rPr lang="en-IN" sz="1200" b="1" dirty="0">
                <a:effectLst/>
                <a:latin typeface="Times New Roman" panose="02020603050405020304" pitchFamily="18" charset="0"/>
                <a:ea typeface="Arial" panose="020B0604020202020204" pitchFamily="34" charset="0"/>
                <a:cs typeface="Arial" panose="020B0604020202020204" pitchFamily="34" charset="0"/>
              </a:rPr>
              <a:t>Technological Factors</a:t>
            </a:r>
            <a:r>
              <a:rPr lang="en-IN" sz="1200" dirty="0">
                <a:effectLst/>
                <a:latin typeface="Times New Roman" panose="02020603050405020304" pitchFamily="18" charset="0"/>
                <a:ea typeface="Arial" panose="020B0604020202020204" pitchFamily="34" charset="0"/>
                <a:cs typeface="Arial" panose="020B0604020202020204" pitchFamily="34" charset="0"/>
              </a:rPr>
              <a:t>  </a:t>
            </a:r>
          </a:p>
          <a:p>
            <a:pPr algn="just">
              <a:lnSpc>
                <a:spcPct val="200000"/>
              </a:lnSpc>
            </a:pPr>
            <a:r>
              <a:rPr lang="en-IN" sz="1200" dirty="0">
                <a:effectLst/>
                <a:latin typeface="Times New Roman" panose="02020603050405020304" pitchFamily="18" charset="0"/>
                <a:ea typeface="Arial" panose="020B0604020202020204" pitchFamily="34" charset="0"/>
                <a:cs typeface="Arial" panose="020B0604020202020204" pitchFamily="34" charset="0"/>
              </a:rPr>
              <a:t>The new era of technology has benefitted the hospitality industry in numerous ways through the introduction of AI and VR. The industry is able to provide the best service to its customers.</a:t>
            </a:r>
          </a:p>
          <a:p>
            <a:pPr algn="just">
              <a:lnSpc>
                <a:spcPct val="200000"/>
              </a:lnSpc>
            </a:pPr>
            <a:r>
              <a:rPr lang="en-IN" sz="1200" b="1" dirty="0">
                <a:effectLst/>
                <a:latin typeface="Times New Roman" panose="02020603050405020304" pitchFamily="18" charset="0"/>
                <a:ea typeface="Arial" panose="020B0604020202020204" pitchFamily="34" charset="0"/>
                <a:cs typeface="Arial" panose="020B0604020202020204" pitchFamily="34" charset="0"/>
              </a:rPr>
              <a:t>Environmental Factors</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200" dirty="0">
                <a:effectLst/>
                <a:latin typeface="Times New Roman" panose="02020603050405020304" pitchFamily="18" charset="0"/>
                <a:ea typeface="Arial" panose="020B0604020202020204" pitchFamily="34" charset="0"/>
                <a:cs typeface="Arial" panose="020B0604020202020204" pitchFamily="34" charset="0"/>
              </a:rPr>
              <a:t>People prefer sustainable destinations, eco-friendly foods and going for environment-friendly options (Baum, 2019). </a:t>
            </a:r>
          </a:p>
          <a:p>
            <a:pPr algn="just">
              <a:lnSpc>
                <a:spcPct val="200000"/>
              </a:lnSpc>
            </a:pPr>
            <a:r>
              <a:rPr lang="en-IN" sz="1200" b="1" dirty="0">
                <a:effectLst/>
                <a:latin typeface="Times New Roman" panose="02020603050405020304" pitchFamily="18" charset="0"/>
                <a:ea typeface="Arial" panose="020B0604020202020204" pitchFamily="34" charset="0"/>
                <a:cs typeface="Arial" panose="020B0604020202020204" pitchFamily="34" charset="0"/>
              </a:rPr>
              <a:t>Legal Factors</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200" dirty="0">
                <a:effectLst/>
                <a:latin typeface="Times New Roman" panose="02020603050405020304" pitchFamily="18" charset="0"/>
                <a:ea typeface="Arial" panose="020B0604020202020204" pitchFamily="34" charset="0"/>
                <a:cs typeface="Arial" panose="020B0604020202020204" pitchFamily="34" charset="0"/>
              </a:rPr>
              <a:t>The legal factors and regulatory rules are decisive factors behind the strategic decisions of the hospitality and hotel industry. The laws of taxation create a big impact on the revenue generation and decision-making of the hospitality sector (Peters et al., 2019). </a:t>
            </a:r>
          </a:p>
          <a:p>
            <a:r>
              <a:rPr lang="en-IN" dirty="0"/>
              <a:t>.</a:t>
            </a:r>
          </a:p>
        </p:txBody>
      </p:sp>
      <p:sp>
        <p:nvSpPr>
          <p:cNvPr id="4" name="Slide Number Placeholder 3"/>
          <p:cNvSpPr>
            <a:spLocks noGrp="1"/>
          </p:cNvSpPr>
          <p:nvPr>
            <p:ph type="sldNum" sz="quarter" idx="5"/>
          </p:nvPr>
        </p:nvSpPr>
        <p:spPr/>
        <p:txBody>
          <a:bodyPr/>
          <a:lstStyle/>
          <a:p>
            <a:fld id="{F7FAED7E-1721-452B-A82B-7718607F34DB}" type="slidenum">
              <a:rPr lang="en-IN" smtClean="0"/>
              <a:t>8</a:t>
            </a:fld>
            <a:endParaRPr lang="en-IN"/>
          </a:p>
        </p:txBody>
      </p:sp>
    </p:spTree>
    <p:extLst>
      <p:ext uri="{BB962C8B-B14F-4D97-AF65-F5344CB8AC3E}">
        <p14:creationId xmlns:p14="http://schemas.microsoft.com/office/powerpoint/2010/main" val="3147340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Evaluation of Future Policy and Management Options</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Those reasons are stressful work environment, the industry has a rapid work environment because its priority is fulfilling the demands of its customers. This is affecting the industry negatively and due to this reason, the entire industry is facing staff shortages in many ways. The staff is not gaining a work-life balance due to the over-pressure and that is affecting the industry's productivity (</a:t>
            </a:r>
            <a:r>
              <a:rPr lang="en-US" sz="1800" dirty="0">
                <a:effectLst/>
                <a:latin typeface="Times New Roman" panose="02020603050405020304" pitchFamily="18" charset="0"/>
                <a:ea typeface="Arial" panose="020B0604020202020204" pitchFamily="34" charset="0"/>
              </a:rPr>
              <a:t>Filimonau, 2021).</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7F943C8-36B9-4295-828A-1C18099F288A}" type="slidenum">
              <a:rPr lang="en-US" smtClean="0"/>
              <a:t>9</a:t>
            </a:fld>
            <a:endParaRPr lang="en-US"/>
          </a:p>
        </p:txBody>
      </p:sp>
    </p:spTree>
    <p:extLst>
      <p:ext uri="{BB962C8B-B14F-4D97-AF65-F5344CB8AC3E}">
        <p14:creationId xmlns:p14="http://schemas.microsoft.com/office/powerpoint/2010/main" val="1560210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The industry has introduced some policies that will be beneficial for the industry in reducing the staff shortage for a long time. </a:t>
            </a:r>
            <a:endParaRPr lang="en-US" dirty="0"/>
          </a:p>
        </p:txBody>
      </p:sp>
      <p:sp>
        <p:nvSpPr>
          <p:cNvPr id="4" name="Slide Number Placeholder 3"/>
          <p:cNvSpPr>
            <a:spLocks noGrp="1"/>
          </p:cNvSpPr>
          <p:nvPr>
            <p:ph type="sldNum" sz="quarter" idx="5"/>
          </p:nvPr>
        </p:nvSpPr>
        <p:spPr/>
        <p:txBody>
          <a:bodyPr/>
          <a:lstStyle/>
          <a:p>
            <a:fld id="{D7F943C8-36B9-4295-828A-1C18099F288A}" type="slidenum">
              <a:rPr lang="en-US" smtClean="0"/>
              <a:t>10</a:t>
            </a:fld>
            <a:endParaRPr lang="en-US"/>
          </a:p>
        </p:txBody>
      </p:sp>
    </p:spTree>
    <p:extLst>
      <p:ext uri="{BB962C8B-B14F-4D97-AF65-F5344CB8AC3E}">
        <p14:creationId xmlns:p14="http://schemas.microsoft.com/office/powerpoint/2010/main" val="2644426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endParaRPr lang="en-US" dirty="0"/>
          </a:p>
        </p:txBody>
      </p:sp>
      <p:sp>
        <p:nvSpPr>
          <p:cNvPr id="4" name="Slide Number Placeholder 3"/>
          <p:cNvSpPr>
            <a:spLocks noGrp="1"/>
          </p:cNvSpPr>
          <p:nvPr>
            <p:ph type="sldNum" sz="quarter" idx="5"/>
          </p:nvPr>
        </p:nvSpPr>
        <p:spPr/>
        <p:txBody>
          <a:bodyPr/>
          <a:lstStyle/>
          <a:p>
            <a:fld id="{D7F943C8-36B9-4295-828A-1C18099F288A}" type="slidenum">
              <a:rPr lang="en-US" smtClean="0"/>
              <a:t>11</a:t>
            </a:fld>
            <a:endParaRPr lang="en-US"/>
          </a:p>
        </p:txBody>
      </p:sp>
    </p:spTree>
    <p:extLst>
      <p:ext uri="{BB962C8B-B14F-4D97-AF65-F5344CB8AC3E}">
        <p14:creationId xmlns:p14="http://schemas.microsoft.com/office/powerpoint/2010/main" val="674865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rPr>
              <a:t>This is the main reason for recommending automation to use for the industry Most of the employees have less skills and information which is also causing reduced productivity. </a:t>
            </a:r>
            <a:endParaRPr lang="en-US" dirty="0"/>
          </a:p>
        </p:txBody>
      </p:sp>
      <p:sp>
        <p:nvSpPr>
          <p:cNvPr id="4" name="Slide Number Placeholder 3"/>
          <p:cNvSpPr>
            <a:spLocks noGrp="1"/>
          </p:cNvSpPr>
          <p:nvPr>
            <p:ph type="sldNum" sz="quarter" idx="5"/>
          </p:nvPr>
        </p:nvSpPr>
        <p:spPr/>
        <p:txBody>
          <a:bodyPr/>
          <a:lstStyle/>
          <a:p>
            <a:fld id="{D7F943C8-36B9-4295-828A-1C18099F288A}" type="slidenum">
              <a:rPr lang="en-US" smtClean="0"/>
              <a:t>12</a:t>
            </a:fld>
            <a:endParaRPr lang="en-US"/>
          </a:p>
        </p:txBody>
      </p:sp>
    </p:spTree>
    <p:extLst>
      <p:ext uri="{BB962C8B-B14F-4D97-AF65-F5344CB8AC3E}">
        <p14:creationId xmlns:p14="http://schemas.microsoft.com/office/powerpoint/2010/main" val="3683214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Conclusion </a:t>
            </a:r>
            <a:endParaRPr lang="en-US" sz="1800" b="1" dirty="0">
              <a:effectLst/>
              <a:latin typeface="Arial" panose="020B0604020202020204" pitchFamily="34" charset="0"/>
              <a:ea typeface="Times New Roman" panose="02020603050405020304" pitchFamily="18"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Staff shortage has reduced the productivity of the industry and it is also causing bad customer experience. The impact of these issues has been discussed in the assessment and it has also included the economic factor that has been affected due to staff shortage. It has also discussed the labor market and its fluctuations that are also causing staff shortages. </a:t>
            </a:r>
            <a:endParaRPr lang="en-US" sz="1800" dirty="0">
              <a:effectLst/>
              <a:latin typeface="Arial" panose="020B0604020202020204" pitchFamily="34" charset="0"/>
              <a:ea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paperwork has also provided some recommendations to reduce the issues related to staff shortages in the industry. By implementing that recommendation, the industry can reduce its issue and can face some improvement in its productivity </a:t>
            </a:r>
            <a:r>
              <a:rPr lang="en-US" sz="1800" dirty="0">
                <a:effectLst/>
                <a:latin typeface="Times New Roman" panose="02020603050405020304" pitchFamily="18" charset="0"/>
                <a:ea typeface="Arial" panose="020B0604020202020204" pitchFamily="34" charset="0"/>
              </a:rPr>
              <a:t>and customer service.</a:t>
            </a:r>
            <a:r>
              <a:rPr lang="en-US" sz="1800" dirty="0">
                <a:effectLst/>
                <a:latin typeface="Arial" panose="020B0604020202020204" pitchFamily="34" charset="0"/>
                <a:ea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D7F943C8-36B9-4295-828A-1C18099F288A}" type="slidenum">
              <a:rPr lang="en-US" smtClean="0"/>
              <a:t>13</a:t>
            </a:fld>
            <a:endParaRPr lang="en-US"/>
          </a:p>
        </p:txBody>
      </p:sp>
    </p:spTree>
    <p:extLst>
      <p:ext uri="{BB962C8B-B14F-4D97-AF65-F5344CB8AC3E}">
        <p14:creationId xmlns:p14="http://schemas.microsoft.com/office/powerpoint/2010/main" val="2663925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rPr>
              <a:t>References </a:t>
            </a:r>
            <a:endParaRPr lang="en-US" sz="1800" dirty="0">
              <a:effectLst/>
              <a:latin typeface="Arial" panose="020B0604020202020204" pitchFamily="34" charset="0"/>
              <a:ea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Morosan, C. and Bowen, J.T., (2022). Labor shortage solution: redefining hospitality through digitization. </a:t>
            </a:r>
            <a:r>
              <a:rPr lang="en-IN" sz="1800" i="1" dirty="0">
                <a:effectLst/>
                <a:latin typeface="Times New Roman" panose="02020603050405020304" pitchFamily="18" charset="0"/>
                <a:ea typeface="Arial" panose="020B0604020202020204" pitchFamily="34" charset="0"/>
                <a:cs typeface="Arial" panose="020B0604020202020204" pitchFamily="34" charset="0"/>
              </a:rPr>
              <a:t>International Journal of Contemporary Hospitality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34</a:t>
            </a:r>
            <a:r>
              <a:rPr lang="en-IN" sz="1800" dirty="0">
                <a:effectLst/>
                <a:latin typeface="Times New Roman" panose="02020603050405020304" pitchFamily="18" charset="0"/>
                <a:ea typeface="Arial" panose="020B0604020202020204" pitchFamily="34" charset="0"/>
                <a:cs typeface="Arial" panose="020B0604020202020204" pitchFamily="34" charset="0"/>
              </a:rPr>
              <a:t>(12), pp.4674-4685.</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Johnson, A.G., (2020). We are not yet done exploring the hospitality workforce. </a:t>
            </a:r>
            <a:r>
              <a:rPr lang="en-IN" sz="1800" i="1" dirty="0">
                <a:effectLst/>
                <a:latin typeface="Times New Roman" panose="02020603050405020304" pitchFamily="18" charset="0"/>
                <a:ea typeface="Arial" panose="020B0604020202020204" pitchFamily="34" charset="0"/>
                <a:cs typeface="Arial" panose="020B0604020202020204" pitchFamily="34" charset="0"/>
              </a:rPr>
              <a:t>International Journal of hospitality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86</a:t>
            </a:r>
            <a:r>
              <a:rPr lang="en-IN" sz="1800" dirty="0">
                <a:effectLst/>
                <a:latin typeface="Times New Roman" panose="02020603050405020304" pitchFamily="18" charset="0"/>
                <a:ea typeface="Arial" panose="020B0604020202020204" pitchFamily="34" charset="0"/>
                <a:cs typeface="Arial" panose="020B0604020202020204" pitchFamily="34" charset="0"/>
              </a:rPr>
              <a:t>, p.102402.</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Carlo, C., (2021). Critical Success Factors in Hotel Companies: A Managerial Perspective. </a:t>
            </a:r>
            <a:r>
              <a:rPr lang="en-IN" sz="1800" i="1" dirty="0">
                <a:effectLst/>
                <a:latin typeface="Times New Roman" panose="02020603050405020304" pitchFamily="18" charset="0"/>
                <a:ea typeface="Arial" panose="020B0604020202020204" pitchFamily="34" charset="0"/>
                <a:cs typeface="Arial" panose="020B0604020202020204" pitchFamily="34" charset="0"/>
              </a:rPr>
              <a:t>Journal of Tourism and Hospitality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9</a:t>
            </a:r>
            <a:r>
              <a:rPr lang="en-IN" sz="1800" dirty="0">
                <a:effectLst/>
                <a:latin typeface="Times New Roman" panose="02020603050405020304" pitchFamily="18" charset="0"/>
                <a:ea typeface="Arial" panose="020B0604020202020204" pitchFamily="34" charset="0"/>
                <a:cs typeface="Arial" panose="020B0604020202020204" pitchFamily="34" charset="0"/>
              </a:rPr>
              <a:t>(2), pp.1-7.</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Bianchi, M., (2022). DECIPHERING THE VITAL INGREDIENTS OF SUCCESS IN HOTEL COMPANIES: A MANAGERIAL INSIGHT. </a:t>
            </a:r>
            <a:r>
              <a:rPr lang="en-IN" sz="1800" i="1" dirty="0">
                <a:effectLst/>
                <a:latin typeface="Times New Roman" panose="02020603050405020304" pitchFamily="18" charset="0"/>
                <a:ea typeface="Arial" panose="020B0604020202020204" pitchFamily="34" charset="0"/>
                <a:cs typeface="Arial" panose="020B0604020202020204" pitchFamily="34" charset="0"/>
              </a:rPr>
              <a:t>Journal of Sustainable Tourism and Hospitality Research</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10</a:t>
            </a:r>
            <a:r>
              <a:rPr lang="en-IN" sz="1800" dirty="0">
                <a:effectLst/>
                <a:latin typeface="Times New Roman" panose="02020603050405020304" pitchFamily="18" charset="0"/>
                <a:ea typeface="Arial" panose="020B0604020202020204" pitchFamily="34" charset="0"/>
                <a:cs typeface="Arial" panose="020B0604020202020204" pitchFamily="34" charset="0"/>
              </a:rPr>
              <a:t>(1), pp.14-23.</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Baum, T., (2019). Does the hospitality industry need or deserve talent?. </a:t>
            </a:r>
            <a:r>
              <a:rPr lang="en-IN" sz="1800" i="1" dirty="0">
                <a:effectLst/>
                <a:latin typeface="Times New Roman" panose="02020603050405020304" pitchFamily="18" charset="0"/>
                <a:ea typeface="Arial" panose="020B0604020202020204" pitchFamily="34" charset="0"/>
                <a:cs typeface="Arial" panose="020B0604020202020204" pitchFamily="34" charset="0"/>
              </a:rPr>
              <a:t>International Journal of Contemporary Hospitality Management</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31</a:t>
            </a:r>
            <a:r>
              <a:rPr lang="en-IN" sz="1800" dirty="0">
                <a:effectLst/>
                <a:latin typeface="Times New Roman" panose="02020603050405020304" pitchFamily="18" charset="0"/>
                <a:ea typeface="Arial" panose="020B0604020202020204" pitchFamily="34" charset="0"/>
                <a:cs typeface="Arial" panose="020B0604020202020204" pitchFamily="34" charset="0"/>
              </a:rPr>
              <a:t>(10), pp.3823-3837.</a:t>
            </a: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Peters, M., </a:t>
            </a:r>
            <a:r>
              <a:rPr lang="en-IN" sz="1800" dirty="0" err="1">
                <a:effectLst/>
                <a:latin typeface="Times New Roman" panose="02020603050405020304" pitchFamily="18" charset="0"/>
                <a:ea typeface="Arial" panose="020B0604020202020204" pitchFamily="34" charset="0"/>
                <a:cs typeface="Arial" panose="020B0604020202020204" pitchFamily="34" charset="0"/>
              </a:rPr>
              <a:t>Kallmuenzer</a:t>
            </a:r>
            <a:r>
              <a:rPr lang="en-IN" sz="1800" dirty="0">
                <a:effectLst/>
                <a:latin typeface="Times New Roman" panose="02020603050405020304" pitchFamily="18" charset="0"/>
                <a:ea typeface="Arial" panose="020B0604020202020204" pitchFamily="34" charset="0"/>
                <a:cs typeface="Arial" panose="020B0604020202020204" pitchFamily="34" charset="0"/>
              </a:rPr>
              <a:t>, A. and </a:t>
            </a:r>
            <a:r>
              <a:rPr lang="en-IN" sz="1800" dirty="0" err="1">
                <a:effectLst/>
                <a:latin typeface="Times New Roman" panose="02020603050405020304" pitchFamily="18" charset="0"/>
                <a:ea typeface="Arial" panose="020B0604020202020204" pitchFamily="34" charset="0"/>
                <a:cs typeface="Arial" panose="020B0604020202020204" pitchFamily="34" charset="0"/>
              </a:rPr>
              <a:t>Buhalis</a:t>
            </a:r>
            <a:r>
              <a:rPr lang="en-IN" sz="1800" dirty="0">
                <a:effectLst/>
                <a:latin typeface="Times New Roman" panose="02020603050405020304" pitchFamily="18" charset="0"/>
                <a:ea typeface="Arial" panose="020B0604020202020204" pitchFamily="34" charset="0"/>
                <a:cs typeface="Arial" panose="020B0604020202020204" pitchFamily="34" charset="0"/>
              </a:rPr>
              <a:t>, D., (2019). Hospitality entrepreneurs managing quality of life and business growth. </a:t>
            </a:r>
            <a:r>
              <a:rPr lang="en-IN" sz="1800" i="1" dirty="0">
                <a:effectLst/>
                <a:latin typeface="Times New Roman" panose="02020603050405020304" pitchFamily="18" charset="0"/>
                <a:ea typeface="Arial" panose="020B0604020202020204" pitchFamily="34" charset="0"/>
                <a:cs typeface="Arial" panose="020B0604020202020204" pitchFamily="34" charset="0"/>
              </a:rPr>
              <a:t>Current Issues in Tourism</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r>
              <a:rPr lang="en-IN" sz="1800" i="1" dirty="0">
                <a:effectLst/>
                <a:latin typeface="Times New Roman" panose="02020603050405020304" pitchFamily="18" charset="0"/>
                <a:ea typeface="Arial" panose="020B0604020202020204" pitchFamily="34" charset="0"/>
                <a:cs typeface="Arial" panose="020B0604020202020204" pitchFamily="34" charset="0"/>
              </a:rPr>
              <a:t>22</a:t>
            </a:r>
            <a:r>
              <a:rPr lang="en-IN" sz="1800" dirty="0">
                <a:effectLst/>
                <a:latin typeface="Times New Roman" panose="02020603050405020304" pitchFamily="18" charset="0"/>
                <a:ea typeface="Arial" panose="020B0604020202020204" pitchFamily="34" charset="0"/>
                <a:cs typeface="Arial" panose="020B0604020202020204" pitchFamily="34" charset="0"/>
              </a:rPr>
              <a:t>(16), pp.2014-2033.</a:t>
            </a:r>
          </a:p>
          <a:p>
            <a:pPr marL="0" marR="0" algn="just">
              <a:lnSpc>
                <a:spcPct val="200000"/>
              </a:lnSpc>
              <a:spcBef>
                <a:spcPts val="0"/>
              </a:spcBef>
              <a:spcAft>
                <a:spcPts val="0"/>
              </a:spcAft>
            </a:pPr>
            <a:r>
              <a:rPr lang="en-US" sz="1800" dirty="0" err="1">
                <a:effectLst/>
                <a:latin typeface="Times New Roman" panose="02020603050405020304" pitchFamily="18" charset="0"/>
                <a:ea typeface="Arial" panose="020B0604020202020204" pitchFamily="34" charset="0"/>
                <a:cs typeface="Arial" panose="020B0604020202020204" pitchFamily="34" charset="0"/>
              </a:rPr>
              <a:t>Gowreesunkar</a:t>
            </a:r>
            <a:r>
              <a:rPr lang="en-US" sz="1800" dirty="0">
                <a:effectLst/>
                <a:latin typeface="Times New Roman" panose="02020603050405020304" pitchFamily="18" charset="0"/>
                <a:ea typeface="Arial" panose="020B0604020202020204" pitchFamily="34" charset="0"/>
                <a:cs typeface="Arial" panose="020B0604020202020204" pitchFamily="34" charset="0"/>
              </a:rPr>
              <a:t>, V.G. (2021) Tourism destination management in a post- pandemic context : global issues and destination management solutions. Bingley, England: Emerald Publishing. </a:t>
            </a:r>
          </a:p>
          <a:p>
            <a:pPr marL="0" marR="0" algn="just">
              <a:lnSpc>
                <a:spcPct val="200000"/>
              </a:lnSpc>
              <a:spcBef>
                <a:spcPts val="0"/>
              </a:spcBef>
              <a:spcAft>
                <a:spcPts val="0"/>
              </a:spcAft>
            </a:pPr>
            <a:r>
              <a:rPr lang="en-US" sz="1800" b="1">
                <a:effectLst/>
                <a:latin typeface="Times New Roman" panose="02020603050405020304" pitchFamily="18" charset="0"/>
                <a:ea typeface="Arial" panose="020B0604020202020204" pitchFamily="34" charset="0"/>
                <a:cs typeface="Arial" panose="020B0604020202020204" pitchFamily="34" charset="0"/>
              </a:rPr>
              <a:t> </a:t>
            </a:r>
            <a:endParaRPr lang="en-US" sz="180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7F943C8-36B9-4295-828A-1C18099F288A}" type="slidenum">
              <a:rPr lang="en-US" smtClean="0"/>
              <a:t>14</a:t>
            </a:fld>
            <a:endParaRPr lang="en-US"/>
          </a:p>
        </p:txBody>
      </p:sp>
    </p:spTree>
    <p:extLst>
      <p:ext uri="{BB962C8B-B14F-4D97-AF65-F5344CB8AC3E}">
        <p14:creationId xmlns:p14="http://schemas.microsoft.com/office/powerpoint/2010/main" val="858535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Thank You</a:t>
            </a:r>
          </a:p>
        </p:txBody>
      </p:sp>
      <p:sp>
        <p:nvSpPr>
          <p:cNvPr id="4" name="Slide Number Placeholder 3"/>
          <p:cNvSpPr>
            <a:spLocks noGrp="1"/>
          </p:cNvSpPr>
          <p:nvPr>
            <p:ph type="sldNum" sz="quarter" idx="5"/>
          </p:nvPr>
        </p:nvSpPr>
        <p:spPr/>
        <p:txBody>
          <a:bodyPr/>
          <a:lstStyle/>
          <a:p>
            <a:fld id="{F7FAED7E-1721-452B-A82B-7718607F34DB}" type="slidenum">
              <a:rPr lang="en-IN" smtClean="0"/>
              <a:t>15</a:t>
            </a:fld>
            <a:endParaRPr lang="en-IN"/>
          </a:p>
        </p:txBody>
      </p:sp>
    </p:spTree>
    <p:extLst>
      <p:ext uri="{BB962C8B-B14F-4D97-AF65-F5344CB8AC3E}">
        <p14:creationId xmlns:p14="http://schemas.microsoft.com/office/powerpoint/2010/main" val="361815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346770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1513543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2024311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8E00E8-7678-4555-8056-5BA091F95FBD}" type="datetimeFigureOut">
              <a:rPr lang="en-IN" smtClean="0"/>
              <a:t>06-11-2024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3760706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8E00E8-7678-4555-8056-5BA091F95FBD}" type="datetimeFigureOut">
              <a:rPr lang="en-IN" smtClean="0"/>
              <a:t>06-11-2024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303451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8E00E8-7678-4555-8056-5BA091F95FBD}" type="datetimeFigureOut">
              <a:rPr lang="en-IN" smtClean="0"/>
              <a:t>06-11-2024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2686294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8E00E8-7678-4555-8056-5BA091F95FBD}" type="datetimeFigureOut">
              <a:rPr lang="en-IN" smtClean="0"/>
              <a:t>06-11-2024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1259820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8E00E8-7678-4555-8056-5BA091F95FBD}" type="datetimeFigureOut">
              <a:rPr lang="en-IN" smtClean="0"/>
              <a:t>06-11-2024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1185775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8E00E8-7678-4555-8056-5BA091F95FBD}" type="datetimeFigureOut">
              <a:rPr lang="en-IN" smtClean="0"/>
              <a:t>06-11-2024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2516055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1575918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38638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4028377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10682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190018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2347594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8E00E8-7678-4555-8056-5BA091F95FBD}" type="datetimeFigureOut">
              <a:rPr lang="en-IN" smtClean="0"/>
              <a:t>06-11-2024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294353-4665-45C7-B042-8125CF7BB199}" type="slidenum">
              <a:rPr lang="en-IN" smtClean="0"/>
              <a:t>‹#›</a:t>
            </a:fld>
            <a:endParaRPr lang="en-IN"/>
          </a:p>
        </p:txBody>
      </p:sp>
    </p:spTree>
    <p:extLst>
      <p:ext uri="{BB962C8B-B14F-4D97-AF65-F5344CB8AC3E}">
        <p14:creationId xmlns:p14="http://schemas.microsoft.com/office/powerpoint/2010/main" val="1512442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8E00E8-7678-4555-8056-5BA091F95FBD}" type="datetimeFigureOut">
              <a:rPr lang="en-IN" smtClean="0"/>
              <a:t>06-11-2024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D294353-4665-45C7-B042-8125CF7BB199}" type="slidenum">
              <a:rPr lang="en-IN" smtClean="0"/>
              <a:t>‹#›</a:t>
            </a:fld>
            <a:endParaRPr lang="en-IN"/>
          </a:p>
        </p:txBody>
      </p:sp>
    </p:spTree>
    <p:extLst>
      <p:ext uri="{BB962C8B-B14F-4D97-AF65-F5344CB8AC3E}">
        <p14:creationId xmlns:p14="http://schemas.microsoft.com/office/powerpoint/2010/main" val="11356902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991508-213E-5FE9-64FB-A0EC8C1A27BA}"/>
              </a:ext>
            </a:extLst>
          </p:cNvPr>
          <p:cNvSpPr txBox="1"/>
          <p:nvPr/>
        </p:nvSpPr>
        <p:spPr>
          <a:xfrm>
            <a:off x="2702859" y="1750918"/>
            <a:ext cx="6104964" cy="2777940"/>
          </a:xfrm>
          <a:prstGeom prst="rect">
            <a:avLst/>
          </a:prstGeom>
          <a:noFill/>
        </p:spPr>
        <p:txBody>
          <a:bodyPr wrap="square">
            <a:spAutoFit/>
          </a:bodyPr>
          <a:lstStyle/>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Module Title: Contemporary Themes in the Hotel and Hospitality Sector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Module code: BMIH6001</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Name: Bianca Alexandra Burcea</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Student ID: 2122114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0702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783EF25-7CDA-C08D-458B-E755D36CD437}"/>
              </a:ext>
            </a:extLst>
          </p:cNvPr>
          <p:cNvSpPr txBox="1"/>
          <p:nvPr/>
        </p:nvSpPr>
        <p:spPr>
          <a:xfrm>
            <a:off x="1600199" y="1287171"/>
            <a:ext cx="7153835" cy="5371792"/>
          </a:xfrm>
          <a:prstGeom prst="rect">
            <a:avLst/>
          </a:prstGeom>
          <a:noFill/>
        </p:spPr>
        <p:txBody>
          <a:bodyPr wrap="square">
            <a:spAutoFit/>
          </a:bodyPr>
          <a:lstStyle/>
          <a:p>
            <a:pPr algn="just">
              <a:lnSpc>
                <a:spcPct val="200000"/>
              </a:lnSpc>
              <a:spcAft>
                <a:spcPts val="500"/>
              </a:spcAft>
              <a:tabLst>
                <a:tab pos="5937250" algn="r"/>
              </a:tabLst>
            </a:pPr>
            <a:r>
              <a:rPr lang="en-IN" sz="2000" u="sng" dirty="0">
                <a:effectLst/>
                <a:latin typeface="Times New Roman" panose="02020603050405020304" pitchFamily="18" charset="0"/>
                <a:ea typeface="Arial" panose="020B0604020202020204" pitchFamily="34" charset="0"/>
                <a:cs typeface="Arial" panose="020B0604020202020204" pitchFamily="34" charset="0"/>
              </a:rPr>
              <a:t>Introduction………3</a:t>
            </a:r>
            <a:r>
              <a:rPr lang="en-IN" sz="200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2000" u="sng" dirty="0">
                <a:effectLst/>
                <a:latin typeface="Times New Roman" panose="02020603050405020304" pitchFamily="18" charset="0"/>
                <a:ea typeface="Arial" panose="020B0604020202020204" pitchFamily="34" charset="0"/>
                <a:cs typeface="Arial" panose="020B0604020202020204" pitchFamily="34" charset="0"/>
              </a:rPr>
              <a:t>Literature Review……4</a:t>
            </a:r>
            <a:r>
              <a:rPr lang="en-IN" sz="200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2000" u="sng" dirty="0">
                <a:effectLst/>
                <a:latin typeface="Times New Roman" panose="02020603050405020304" pitchFamily="18" charset="0"/>
                <a:ea typeface="Arial" panose="020B0604020202020204" pitchFamily="34" charset="0"/>
                <a:cs typeface="Arial" panose="020B0604020202020204" pitchFamily="34" charset="0"/>
              </a:rPr>
              <a:t>PESTEL Analysis of the hotel and hospitality sector…..7</a:t>
            </a:r>
            <a:r>
              <a:rPr lang="en-IN" sz="200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2000" u="sng" dirty="0">
                <a:effectLst/>
                <a:latin typeface="Times New Roman" panose="02020603050405020304" pitchFamily="18" charset="0"/>
                <a:ea typeface="Arial" panose="020B0604020202020204" pitchFamily="34" charset="0"/>
                <a:cs typeface="Arial" panose="020B0604020202020204" pitchFamily="34" charset="0"/>
              </a:rPr>
              <a:t>Evaluation of Future Policy and Management Options…..9</a:t>
            </a:r>
            <a:r>
              <a:rPr lang="en-IN" sz="200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marL="152400" algn="just">
              <a:lnSpc>
                <a:spcPct val="200000"/>
              </a:lnSpc>
              <a:spcAft>
                <a:spcPts val="500"/>
              </a:spcAft>
              <a:tabLst>
                <a:tab pos="5937250" algn="r"/>
              </a:tabLst>
            </a:pPr>
            <a:r>
              <a:rPr lang="en-IN" sz="2000" u="sng" dirty="0">
                <a:effectLst/>
                <a:latin typeface="Times New Roman" panose="02020603050405020304" pitchFamily="18" charset="0"/>
                <a:ea typeface="Arial" panose="020B0604020202020204" pitchFamily="34" charset="0"/>
                <a:cs typeface="Arial" panose="020B0604020202020204" pitchFamily="34" charset="0"/>
              </a:rPr>
              <a:t>Recommendation…..11</a:t>
            </a:r>
            <a:r>
              <a:rPr lang="en-IN" sz="200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Aft>
                <a:spcPts val="500"/>
              </a:spcAft>
              <a:tabLst>
                <a:tab pos="5937250" algn="r"/>
              </a:tabLst>
            </a:pPr>
            <a:r>
              <a:rPr lang="en-IN" sz="2000" u="sng" dirty="0">
                <a:effectLst/>
                <a:latin typeface="Times New Roman" panose="02020603050405020304" pitchFamily="18" charset="0"/>
                <a:ea typeface="Arial" panose="020B0604020202020204" pitchFamily="34" charset="0"/>
                <a:cs typeface="Arial" panose="020B0604020202020204" pitchFamily="34" charset="0"/>
              </a:rPr>
              <a:t>Conclusion….13</a:t>
            </a:r>
            <a:r>
              <a:rPr lang="en-IN" sz="200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Aft>
                <a:spcPts val="500"/>
              </a:spcAft>
              <a:tabLst>
                <a:tab pos="5937250" algn="r"/>
              </a:tabLst>
            </a:pPr>
            <a:r>
              <a:rPr lang="en-IN" sz="2000" u="sng" dirty="0">
                <a:effectLst/>
                <a:latin typeface="Times New Roman" panose="02020603050405020304" pitchFamily="18" charset="0"/>
                <a:ea typeface="Arial" panose="020B0604020202020204" pitchFamily="34" charset="0"/>
                <a:cs typeface="Arial" panose="020B0604020202020204" pitchFamily="34" charset="0"/>
              </a:rPr>
              <a:t>References…..14</a:t>
            </a:r>
            <a:r>
              <a:rPr lang="en-IN" sz="200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2000" dirty="0">
                <a:effectLst/>
                <a:latin typeface="Times New Roman" panose="02020603050405020304" pitchFamily="18" charset="0"/>
                <a:ea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0028A349-AD5A-A226-96CE-499456FF9523}"/>
              </a:ext>
            </a:extLst>
          </p:cNvPr>
          <p:cNvSpPr txBox="1"/>
          <p:nvPr/>
        </p:nvSpPr>
        <p:spPr>
          <a:xfrm>
            <a:off x="3043518" y="251749"/>
            <a:ext cx="6104964" cy="658835"/>
          </a:xfrm>
          <a:prstGeom prst="rect">
            <a:avLst/>
          </a:prstGeom>
          <a:noFill/>
        </p:spPr>
        <p:txBody>
          <a:bodyPr wrap="square">
            <a:spAutoFit/>
          </a:bodyPr>
          <a:lstStyle/>
          <a:p>
            <a:pPr>
              <a:lnSpc>
                <a:spcPct val="107000"/>
              </a:lnSpc>
              <a:spcBef>
                <a:spcPts val="1200"/>
              </a:spcBef>
            </a:pPr>
            <a:r>
              <a:rPr lang="en-US" sz="3600" b="1" dirty="0">
                <a:effectLst/>
                <a:latin typeface="Algerian" panose="04020705040A02060702" pitchFamily="82" charset="0"/>
                <a:ea typeface="Times New Roman" panose="02020603050405020304" pitchFamily="18" charset="0"/>
                <a:cs typeface="Times New Roman" panose="02020603050405020304" pitchFamily="18" charset="0"/>
              </a:rPr>
              <a:t>Table of Contents</a:t>
            </a:r>
            <a:endParaRPr lang="en-IN" sz="3600" b="1" dirty="0">
              <a:effectLst/>
              <a:latin typeface="Algerian" panose="04020705040A02060702" pitchFamily="82"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7096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FDE66A3-8CCB-A9B0-C843-0BD6B6C61D7E}"/>
              </a:ext>
            </a:extLst>
          </p:cNvPr>
          <p:cNvSpPr txBox="1"/>
          <p:nvPr/>
        </p:nvSpPr>
        <p:spPr>
          <a:xfrm>
            <a:off x="457198" y="1651204"/>
            <a:ext cx="6112564" cy="4154984"/>
          </a:xfrm>
          <a:prstGeom prst="rect">
            <a:avLst/>
          </a:prstGeom>
          <a:noFill/>
        </p:spPr>
        <p:txBody>
          <a:bodyPr wrap="square">
            <a:spAutoFit/>
          </a:bodyPr>
          <a:lstStyle/>
          <a:p>
            <a:pPr marL="342900" indent="-342900" algn="just">
              <a:buFont typeface="Wingdings" panose="05000000000000000000" pitchFamily="2" charset="2"/>
              <a:buChar char="ü"/>
            </a:pPr>
            <a:r>
              <a:rPr lang="en-IN" sz="2400" dirty="0">
                <a:effectLst/>
                <a:latin typeface="Times New Roman" panose="02020603050405020304" pitchFamily="18" charset="0"/>
                <a:ea typeface="Arial" panose="020B0604020202020204" pitchFamily="34" charset="0"/>
                <a:cs typeface="Arial" panose="020B0604020202020204" pitchFamily="34" charset="0"/>
              </a:rPr>
              <a:t>The hotel and hospitality industry is increasingly experiencing the problems of staff shortages in conducting their day-to-day operations of business. </a:t>
            </a:r>
          </a:p>
          <a:p>
            <a:pPr algn="just"/>
            <a:endParaRPr lang="en-IN" sz="2400" dirty="0">
              <a:effectLst/>
              <a:latin typeface="Times New Roman" panose="02020603050405020304" pitchFamily="18" charset="0"/>
              <a:ea typeface="Arial" panose="020B0604020202020204" pitchFamily="34" charset="0"/>
              <a:cs typeface="Arial" panose="020B0604020202020204" pitchFamily="34" charset="0"/>
            </a:endParaRPr>
          </a:p>
          <a:p>
            <a:pPr algn="just"/>
            <a:endParaRPr lang="en-IN" sz="2400" dirty="0">
              <a:latin typeface="Times New Roman" panose="02020603050405020304" pitchFamily="18" charset="0"/>
              <a:ea typeface="Arial" panose="020B0604020202020204" pitchFamily="34" charset="0"/>
              <a:cs typeface="Arial" panose="020B0604020202020204" pitchFamily="34" charset="0"/>
            </a:endParaRPr>
          </a:p>
          <a:p>
            <a:pPr algn="just"/>
            <a:endParaRPr lang="en-IN" sz="2400" dirty="0">
              <a:effectLst/>
              <a:latin typeface="Times New Roman" panose="02020603050405020304" pitchFamily="18" charset="0"/>
              <a:ea typeface="Arial" panose="020B0604020202020204" pitchFamily="34" charset="0"/>
              <a:cs typeface="Arial" panose="020B0604020202020204" pitchFamily="34" charset="0"/>
            </a:endParaRPr>
          </a:p>
          <a:p>
            <a:pPr marL="342900" indent="-342900" algn="just">
              <a:buFont typeface="Wingdings" panose="05000000000000000000" pitchFamily="2" charset="2"/>
              <a:buChar char="ü"/>
            </a:pPr>
            <a:r>
              <a:rPr lang="en-IN" sz="2400" dirty="0">
                <a:effectLst/>
                <a:latin typeface="Times New Roman" panose="02020603050405020304" pitchFamily="18" charset="0"/>
                <a:ea typeface="Arial" panose="020B0604020202020204" pitchFamily="34" charset="0"/>
                <a:cs typeface="Arial" panose="020B0604020202020204" pitchFamily="34" charset="0"/>
              </a:rPr>
              <a:t>Hotels in different parts of the world are suffering from an insufficient supply of qualified staff to serve the company and meet the demands of the customers.</a:t>
            </a:r>
            <a:endParaRPr lang="en-IN" sz="2400" dirty="0"/>
          </a:p>
        </p:txBody>
      </p:sp>
      <p:sp>
        <p:nvSpPr>
          <p:cNvPr id="7" name="TextBox 6">
            <a:extLst>
              <a:ext uri="{FF2B5EF4-FFF2-40B4-BE49-F238E27FC236}">
                <a16:creationId xmlns:a16="http://schemas.microsoft.com/office/drawing/2014/main" id="{DD131C7B-3E92-927E-091C-46CD2161F18F}"/>
              </a:ext>
            </a:extLst>
          </p:cNvPr>
          <p:cNvSpPr txBox="1"/>
          <p:nvPr/>
        </p:nvSpPr>
        <p:spPr>
          <a:xfrm>
            <a:off x="564775" y="234061"/>
            <a:ext cx="610496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3600" b="1" kern="0" dirty="0">
                <a:effectLst/>
                <a:latin typeface="Times New Roman" panose="02020603050405020304" pitchFamily="18" charset="0"/>
                <a:cs typeface="Arial" panose="020B0604020202020204" pitchFamily="34" charset="0"/>
              </a:rPr>
              <a:t>Introduction</a:t>
            </a:r>
          </a:p>
        </p:txBody>
      </p:sp>
      <p:pic>
        <p:nvPicPr>
          <p:cNvPr id="8" name="Picture 7">
            <a:extLst>
              <a:ext uri="{FF2B5EF4-FFF2-40B4-BE49-F238E27FC236}">
                <a16:creationId xmlns:a16="http://schemas.microsoft.com/office/drawing/2014/main" id="{D3C8AF26-7725-F0F0-0BDD-D6C5758D134D}"/>
              </a:ext>
            </a:extLst>
          </p:cNvPr>
          <p:cNvPicPr>
            <a:picLocks noChangeAspect="1"/>
          </p:cNvPicPr>
          <p:nvPr/>
        </p:nvPicPr>
        <p:blipFill>
          <a:blip r:embed="rId3"/>
          <a:stretch>
            <a:fillRect/>
          </a:stretch>
        </p:blipFill>
        <p:spPr>
          <a:xfrm>
            <a:off x="7342094" y="1083961"/>
            <a:ext cx="4567520" cy="4181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C116BF72-80C8-32F8-0BEA-50E88F228339}"/>
              </a:ext>
            </a:extLst>
          </p:cNvPr>
          <p:cNvSpPr txBox="1"/>
          <p:nvPr/>
        </p:nvSpPr>
        <p:spPr>
          <a:xfrm>
            <a:off x="7637929" y="5589373"/>
            <a:ext cx="6104964" cy="369332"/>
          </a:xfrm>
          <a:prstGeom prst="rect">
            <a:avLst/>
          </a:prstGeom>
          <a:noFill/>
        </p:spPr>
        <p:txBody>
          <a:bodyPr wrap="square">
            <a:spAutoFit/>
          </a:bodyPr>
          <a:lstStyle/>
          <a:p>
            <a:r>
              <a:rPr lang="en-IN" sz="1800" dirty="0">
                <a:effectLst/>
                <a:latin typeface="Times New Roman" panose="02020603050405020304" pitchFamily="18" charset="0"/>
                <a:ea typeface="Arial" panose="020B0604020202020204" pitchFamily="34" charset="0"/>
                <a:cs typeface="Arial" panose="020B0604020202020204" pitchFamily="34" charset="0"/>
              </a:rPr>
              <a:t>Source- (Morosan and Bowen, 2022)</a:t>
            </a:r>
            <a:endParaRPr lang="en-IN" dirty="0"/>
          </a:p>
        </p:txBody>
      </p:sp>
    </p:spTree>
    <p:extLst>
      <p:ext uri="{BB962C8B-B14F-4D97-AF65-F5344CB8AC3E}">
        <p14:creationId xmlns:p14="http://schemas.microsoft.com/office/powerpoint/2010/main" val="1108432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385E36-F500-604B-E384-189415914FF0}"/>
              </a:ext>
            </a:extLst>
          </p:cNvPr>
          <p:cNvSpPr txBox="1"/>
          <p:nvPr/>
        </p:nvSpPr>
        <p:spPr>
          <a:xfrm>
            <a:off x="5728447" y="475777"/>
            <a:ext cx="6104964" cy="822789"/>
          </a:xfrm>
          <a:prstGeom prst="rect">
            <a:avLst/>
          </a:prstGeom>
          <a:noFill/>
        </p:spPr>
        <p:txBody>
          <a:bodyPr wrap="square">
            <a:spAutoFit/>
          </a:bodyPr>
          <a:lstStyle/>
          <a:p>
            <a:pPr algn="just">
              <a:lnSpc>
                <a:spcPct val="200000"/>
              </a:lnSpc>
              <a:spcBef>
                <a:spcPts val="1800"/>
              </a:spcBef>
              <a:spcAft>
                <a:spcPts val="600"/>
              </a:spcAft>
            </a:pPr>
            <a:r>
              <a:rPr lang="en-IN" sz="2800" b="1" dirty="0">
                <a:effectLst/>
                <a:latin typeface="Times New Roman" panose="02020603050405020304" pitchFamily="18" charset="0"/>
                <a:cs typeface="Arial" panose="020B0604020202020204" pitchFamily="34" charset="0"/>
              </a:rPr>
              <a:t>Literature Review</a:t>
            </a:r>
          </a:p>
        </p:txBody>
      </p:sp>
      <p:sp>
        <p:nvSpPr>
          <p:cNvPr id="7" name="TextBox 6">
            <a:extLst>
              <a:ext uri="{FF2B5EF4-FFF2-40B4-BE49-F238E27FC236}">
                <a16:creationId xmlns:a16="http://schemas.microsoft.com/office/drawing/2014/main" id="{F2D876A5-2333-915D-6D2A-A9D95500797D}"/>
              </a:ext>
            </a:extLst>
          </p:cNvPr>
          <p:cNvSpPr txBox="1"/>
          <p:nvPr/>
        </p:nvSpPr>
        <p:spPr>
          <a:xfrm>
            <a:off x="5113244" y="1641491"/>
            <a:ext cx="6595782" cy="2308324"/>
          </a:xfrm>
          <a:prstGeom prst="rect">
            <a:avLst/>
          </a:prstGeom>
          <a:noFill/>
        </p:spPr>
        <p:txBody>
          <a:bodyPr wrap="square">
            <a:spAutoFit/>
          </a:bodyPr>
          <a:lstStyle/>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Staff shortage has become one of the alarming problems for the hospitality industry.</a:t>
            </a:r>
          </a:p>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Inability to attract new talent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r>
              <a:rPr lang="en-IN" sz="1800" dirty="0">
                <a:effectLst/>
                <a:latin typeface="Times New Roman" panose="02020603050405020304" pitchFamily="18" charset="0"/>
                <a:ea typeface="Arial" panose="020B0604020202020204" pitchFamily="34" charset="0"/>
                <a:cs typeface="Arial" panose="020B0604020202020204" pitchFamily="34" charset="0"/>
              </a:rPr>
              <a:t>The challenge of attracting new and fresh talents in the hotel sector has been increasing even after the end of the pandemic situation. </a:t>
            </a:r>
            <a:endParaRPr lang="en-IN" dirty="0"/>
          </a:p>
        </p:txBody>
      </p:sp>
      <p:sp>
        <p:nvSpPr>
          <p:cNvPr id="9" name="TextBox 8">
            <a:extLst>
              <a:ext uri="{FF2B5EF4-FFF2-40B4-BE49-F238E27FC236}">
                <a16:creationId xmlns:a16="http://schemas.microsoft.com/office/drawing/2014/main" id="{074E7D57-C401-D3B0-F759-697EF0C800EB}"/>
              </a:ext>
            </a:extLst>
          </p:cNvPr>
          <p:cNvSpPr txBox="1"/>
          <p:nvPr/>
        </p:nvSpPr>
        <p:spPr>
          <a:xfrm>
            <a:off x="5113244" y="4082106"/>
            <a:ext cx="6595782" cy="1477328"/>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Hours of unsociable work</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r>
              <a:rPr lang="en-IN" sz="1800" dirty="0">
                <a:effectLst/>
                <a:latin typeface="Times New Roman" panose="02020603050405020304" pitchFamily="18" charset="0"/>
                <a:ea typeface="Arial" panose="020B0604020202020204" pitchFamily="34" charset="0"/>
                <a:cs typeface="Arial" panose="020B0604020202020204" pitchFamily="34" charset="0"/>
              </a:rPr>
              <a:t>Many of the hotels remain open throughout the night and start their operations early in the morning. Committing to these odd hours is a challenging task for the employees. </a:t>
            </a:r>
            <a:endParaRPr lang="en-IN" dirty="0"/>
          </a:p>
        </p:txBody>
      </p:sp>
      <p:pic>
        <p:nvPicPr>
          <p:cNvPr id="10" name="Picture 9">
            <a:extLst>
              <a:ext uri="{FF2B5EF4-FFF2-40B4-BE49-F238E27FC236}">
                <a16:creationId xmlns:a16="http://schemas.microsoft.com/office/drawing/2014/main" id="{BAC9F9C9-B05C-FF7F-0BDA-E7A62D488175}"/>
              </a:ext>
            </a:extLst>
          </p:cNvPr>
          <p:cNvPicPr>
            <a:picLocks noChangeAspect="1"/>
          </p:cNvPicPr>
          <p:nvPr/>
        </p:nvPicPr>
        <p:blipFill>
          <a:blip r:embed="rId3"/>
          <a:stretch>
            <a:fillRect/>
          </a:stretch>
        </p:blipFill>
        <p:spPr>
          <a:xfrm>
            <a:off x="482974" y="540220"/>
            <a:ext cx="4572000" cy="5559434"/>
          </a:xfrm>
          <a:prstGeom prst="rect">
            <a:avLst/>
          </a:prstGeom>
          <a:ln>
            <a:noFill/>
          </a:ln>
          <a:effectLst>
            <a:softEdge rad="112500"/>
          </a:effectLst>
        </p:spPr>
      </p:pic>
      <p:sp>
        <p:nvSpPr>
          <p:cNvPr id="12" name="TextBox 11">
            <a:extLst>
              <a:ext uri="{FF2B5EF4-FFF2-40B4-BE49-F238E27FC236}">
                <a16:creationId xmlns:a16="http://schemas.microsoft.com/office/drawing/2014/main" id="{74F8E557-26DC-ABFB-770D-E6123356C49B}"/>
              </a:ext>
            </a:extLst>
          </p:cNvPr>
          <p:cNvSpPr txBox="1"/>
          <p:nvPr/>
        </p:nvSpPr>
        <p:spPr>
          <a:xfrm>
            <a:off x="1455643" y="5652077"/>
            <a:ext cx="6595782" cy="369332"/>
          </a:xfrm>
          <a:prstGeom prst="rect">
            <a:avLst/>
          </a:prstGeom>
          <a:noFill/>
        </p:spPr>
        <p:txBody>
          <a:bodyPr wrap="square">
            <a:spAutoFit/>
          </a:bodyPr>
          <a:lstStyle/>
          <a:p>
            <a:r>
              <a:rPr lang="en-IN" sz="1800" dirty="0">
                <a:effectLst/>
                <a:latin typeface="Times New Roman" panose="02020603050405020304" pitchFamily="18" charset="0"/>
                <a:ea typeface="Arial" panose="020B0604020202020204" pitchFamily="34" charset="0"/>
                <a:cs typeface="Arial" panose="020B0604020202020204" pitchFamily="34" charset="0"/>
              </a:rPr>
              <a:t>Source- (Johnson, 2020)</a:t>
            </a:r>
            <a:endParaRPr lang="en-IN" dirty="0"/>
          </a:p>
        </p:txBody>
      </p:sp>
    </p:spTree>
    <p:extLst>
      <p:ext uri="{BB962C8B-B14F-4D97-AF65-F5344CB8AC3E}">
        <p14:creationId xmlns:p14="http://schemas.microsoft.com/office/powerpoint/2010/main" val="3077291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484EE3-3B44-8A34-6234-CF906357DE6B}"/>
              </a:ext>
            </a:extLst>
          </p:cNvPr>
          <p:cNvSpPr txBox="1"/>
          <p:nvPr/>
        </p:nvSpPr>
        <p:spPr>
          <a:xfrm>
            <a:off x="739588" y="655035"/>
            <a:ext cx="5755341" cy="5732595"/>
          </a:xfrm>
          <a:prstGeom prst="rect">
            <a:avLst/>
          </a:prstGeom>
          <a:noFill/>
        </p:spPr>
        <p:txBody>
          <a:bodyPr wrap="square">
            <a:spAutoFit/>
          </a:bodyPr>
          <a:lstStyle/>
          <a:p>
            <a:pPr algn="just">
              <a:lnSpc>
                <a:spcPct val="200000"/>
              </a:lnSpc>
            </a:pPr>
            <a:r>
              <a:rPr lang="en-IN" sz="3200" b="1" dirty="0" err="1">
                <a:effectLst/>
                <a:latin typeface="Times New Roman" panose="02020603050405020304" pitchFamily="18" charset="0"/>
                <a:ea typeface="Arial" panose="020B0604020202020204" pitchFamily="34" charset="0"/>
                <a:cs typeface="Arial" panose="020B0604020202020204" pitchFamily="34" charset="0"/>
              </a:rPr>
              <a:t>Contd</a:t>
            </a:r>
            <a:r>
              <a:rPr lang="en-IN" sz="3200" b="1" dirty="0">
                <a:effectLst/>
                <a:latin typeface="Times New Roman" panose="02020603050405020304" pitchFamily="18" charset="0"/>
                <a:ea typeface="Arial" panose="020B0604020202020204" pitchFamily="34" charset="0"/>
                <a:cs typeface="Arial" panose="020B0604020202020204" pitchFamily="34" charset="0"/>
              </a:rPr>
              <a:t>…</a:t>
            </a:r>
          </a:p>
          <a:p>
            <a:pPr algn="just">
              <a:lnSpc>
                <a:spcPct val="200000"/>
              </a:lnSpc>
            </a:pPr>
            <a:r>
              <a:rPr lang="en-IN" sz="3200" b="1" dirty="0">
                <a:effectLst/>
                <a:latin typeface="Times New Roman" panose="02020603050405020304" pitchFamily="18" charset="0"/>
                <a:ea typeface="Arial" panose="020B0604020202020204" pitchFamily="34" charset="0"/>
                <a:cs typeface="Arial" panose="020B0604020202020204" pitchFamily="34" charset="0"/>
              </a:rPr>
              <a:t>Reduction in customer satisfaction</a:t>
            </a:r>
            <a:endParaRPr lang="en-IN" sz="32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The satisfaction of the customers is one of the areas which is essential for the functioning of hotels, restaurants and other areas of the hospitality sector. A smaller number of staff creates a grave impact on conducting the operations of restaurants and hotels. </a:t>
            </a:r>
          </a:p>
        </p:txBody>
      </p:sp>
      <p:pic>
        <p:nvPicPr>
          <p:cNvPr id="6" name="Picture 5">
            <a:extLst>
              <a:ext uri="{FF2B5EF4-FFF2-40B4-BE49-F238E27FC236}">
                <a16:creationId xmlns:a16="http://schemas.microsoft.com/office/drawing/2014/main" id="{86D04993-C675-79E4-EDEE-EB61827019F8}"/>
              </a:ext>
            </a:extLst>
          </p:cNvPr>
          <p:cNvPicPr>
            <a:picLocks noChangeAspect="1"/>
          </p:cNvPicPr>
          <p:nvPr/>
        </p:nvPicPr>
        <p:blipFill>
          <a:blip r:embed="rId3"/>
          <a:stretch>
            <a:fillRect/>
          </a:stretch>
        </p:blipFill>
        <p:spPr>
          <a:xfrm>
            <a:off x="7059706" y="1089212"/>
            <a:ext cx="4392706" cy="4487675"/>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FF1EF169-ABA9-E313-0B81-02E4F9A5C504}"/>
              </a:ext>
            </a:extLst>
          </p:cNvPr>
          <p:cNvSpPr txBox="1"/>
          <p:nvPr/>
        </p:nvSpPr>
        <p:spPr>
          <a:xfrm>
            <a:off x="8256494" y="5768788"/>
            <a:ext cx="6104964" cy="369332"/>
          </a:xfrm>
          <a:prstGeom prst="rect">
            <a:avLst/>
          </a:prstGeom>
          <a:noFill/>
        </p:spPr>
        <p:txBody>
          <a:bodyPr wrap="square">
            <a:spAutoFit/>
          </a:bodyPr>
          <a:lstStyle/>
          <a:p>
            <a:r>
              <a:rPr lang="en-IN" sz="1800" dirty="0">
                <a:effectLst/>
                <a:latin typeface="Times New Roman" panose="02020603050405020304" pitchFamily="18" charset="0"/>
                <a:ea typeface="Arial" panose="020B0604020202020204" pitchFamily="34" charset="0"/>
                <a:cs typeface="Arial" panose="020B0604020202020204" pitchFamily="34" charset="0"/>
              </a:rPr>
              <a:t>Source- (Carlo, 2021)</a:t>
            </a:r>
            <a:endParaRPr lang="en-IN" dirty="0"/>
          </a:p>
        </p:txBody>
      </p:sp>
    </p:spTree>
    <p:extLst>
      <p:ext uri="{BB962C8B-B14F-4D97-AF65-F5344CB8AC3E}">
        <p14:creationId xmlns:p14="http://schemas.microsoft.com/office/powerpoint/2010/main" val="697818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42D2E5-563E-0BEF-69F1-F67EFD416075}"/>
              </a:ext>
            </a:extLst>
          </p:cNvPr>
          <p:cNvSpPr txBox="1"/>
          <p:nvPr/>
        </p:nvSpPr>
        <p:spPr>
          <a:xfrm>
            <a:off x="8095129" y="10316"/>
            <a:ext cx="6104964" cy="369332"/>
          </a:xfrm>
          <a:prstGeom prst="rect">
            <a:avLst/>
          </a:prstGeom>
          <a:noFill/>
        </p:spPr>
        <p:txBody>
          <a:bodyPr wrap="square">
            <a:spAutoFit/>
          </a:bodyPr>
          <a:lstStyle/>
          <a:p>
            <a:r>
              <a:rPr lang="en-IN" dirty="0" err="1"/>
              <a:t>Contd</a:t>
            </a:r>
            <a:r>
              <a:rPr lang="en-IN" dirty="0"/>
              <a:t>…</a:t>
            </a:r>
          </a:p>
        </p:txBody>
      </p:sp>
      <p:sp>
        <p:nvSpPr>
          <p:cNvPr id="7" name="TextBox 6">
            <a:extLst>
              <a:ext uri="{FF2B5EF4-FFF2-40B4-BE49-F238E27FC236}">
                <a16:creationId xmlns:a16="http://schemas.microsoft.com/office/drawing/2014/main" id="{DB551A2A-8DFF-91E3-36C2-B23A6A650CBD}"/>
              </a:ext>
            </a:extLst>
          </p:cNvPr>
          <p:cNvSpPr txBox="1"/>
          <p:nvPr/>
        </p:nvSpPr>
        <p:spPr>
          <a:xfrm>
            <a:off x="6481483" y="1270285"/>
            <a:ext cx="7126940" cy="822789"/>
          </a:xfrm>
          <a:prstGeom prst="rect">
            <a:avLst/>
          </a:prstGeom>
          <a:noFill/>
        </p:spPr>
        <p:txBody>
          <a:bodyPr wrap="square">
            <a:spAutoFit/>
          </a:bodyPr>
          <a:lstStyle/>
          <a:p>
            <a:pPr algn="just">
              <a:lnSpc>
                <a:spcPct val="200000"/>
              </a:lnSpc>
            </a:pPr>
            <a:r>
              <a:rPr lang="en-IN" sz="2800" b="1" dirty="0">
                <a:effectLst/>
                <a:latin typeface="Times New Roman" panose="02020603050405020304" pitchFamily="18" charset="0"/>
                <a:ea typeface="Arial" panose="020B0604020202020204" pitchFamily="34" charset="0"/>
                <a:cs typeface="Arial" panose="020B0604020202020204" pitchFamily="34" charset="0"/>
              </a:rPr>
              <a:t>Loss of revenue</a:t>
            </a:r>
            <a:endParaRPr lang="en-IN" sz="2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1DF1AB0-53B7-0401-8510-93F95BC60D7D}"/>
              </a:ext>
            </a:extLst>
          </p:cNvPr>
          <p:cNvSpPr txBox="1"/>
          <p:nvPr/>
        </p:nvSpPr>
        <p:spPr>
          <a:xfrm>
            <a:off x="5271247" y="2540727"/>
            <a:ext cx="4975410" cy="3046988"/>
          </a:xfrm>
          <a:prstGeom prst="rect">
            <a:avLst/>
          </a:prstGeom>
          <a:noFill/>
        </p:spPr>
        <p:txBody>
          <a:bodyPr wrap="square">
            <a:spAutoFit/>
          </a:bodyPr>
          <a:lstStyle/>
          <a:p>
            <a:pPr algn="just"/>
            <a:r>
              <a:rPr lang="en-IN" sz="2400" dirty="0">
                <a:effectLst/>
                <a:latin typeface="Times New Roman" panose="02020603050405020304" pitchFamily="18" charset="0"/>
                <a:ea typeface="Arial" panose="020B0604020202020204" pitchFamily="34" charset="0"/>
                <a:cs typeface="Arial" panose="020B0604020202020204" pitchFamily="34" charset="0"/>
              </a:rPr>
              <a:t>A decrease in the rating of the customers implies that the customers feel dissatisfied with the performance of the hotel or restaurant. As per Johnson (2020), the generation of revenue declines to a large extent due to the lack of availability of efficient and required staff. </a:t>
            </a:r>
            <a:endParaRPr lang="en-IN" sz="2400" dirty="0"/>
          </a:p>
        </p:txBody>
      </p:sp>
      <p:pic>
        <p:nvPicPr>
          <p:cNvPr id="10" name="Picture 9">
            <a:extLst>
              <a:ext uri="{FF2B5EF4-FFF2-40B4-BE49-F238E27FC236}">
                <a16:creationId xmlns:a16="http://schemas.microsoft.com/office/drawing/2014/main" id="{EE282AE7-C641-26F0-D49B-573D40E88B17}"/>
              </a:ext>
            </a:extLst>
          </p:cNvPr>
          <p:cNvPicPr>
            <a:picLocks noChangeAspect="1"/>
          </p:cNvPicPr>
          <p:nvPr/>
        </p:nvPicPr>
        <p:blipFill>
          <a:blip r:embed="rId3"/>
          <a:stretch>
            <a:fillRect/>
          </a:stretch>
        </p:blipFill>
        <p:spPr>
          <a:xfrm>
            <a:off x="735107" y="1410938"/>
            <a:ext cx="3764054" cy="433450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2" name="TextBox 11">
            <a:extLst>
              <a:ext uri="{FF2B5EF4-FFF2-40B4-BE49-F238E27FC236}">
                <a16:creationId xmlns:a16="http://schemas.microsoft.com/office/drawing/2014/main" id="{A0DDC2EC-927F-3E21-2C2E-4551AE2BCF1B}"/>
              </a:ext>
            </a:extLst>
          </p:cNvPr>
          <p:cNvSpPr txBox="1"/>
          <p:nvPr/>
        </p:nvSpPr>
        <p:spPr>
          <a:xfrm>
            <a:off x="1707777" y="6000519"/>
            <a:ext cx="7126940" cy="369332"/>
          </a:xfrm>
          <a:prstGeom prst="rect">
            <a:avLst/>
          </a:prstGeom>
          <a:noFill/>
        </p:spPr>
        <p:txBody>
          <a:bodyPr wrap="square">
            <a:spAutoFit/>
          </a:bodyPr>
          <a:lstStyle/>
          <a:p>
            <a:r>
              <a:rPr lang="en-IN" sz="1800" dirty="0">
                <a:effectLst/>
                <a:latin typeface="Times New Roman" panose="02020603050405020304" pitchFamily="18" charset="0"/>
                <a:ea typeface="Arial" panose="020B0604020202020204" pitchFamily="34" charset="0"/>
                <a:cs typeface="Arial" panose="020B0604020202020204" pitchFamily="34" charset="0"/>
              </a:rPr>
              <a:t>Source- (Bianchi, 2022)</a:t>
            </a:r>
            <a:endParaRPr lang="en-IN" dirty="0"/>
          </a:p>
        </p:txBody>
      </p:sp>
    </p:spTree>
    <p:extLst>
      <p:ext uri="{BB962C8B-B14F-4D97-AF65-F5344CB8AC3E}">
        <p14:creationId xmlns:p14="http://schemas.microsoft.com/office/powerpoint/2010/main" val="584650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75E37D8-6C9F-F77A-1179-8B23E659AE38}"/>
              </a:ext>
            </a:extLst>
          </p:cNvPr>
          <p:cNvSpPr txBox="1"/>
          <p:nvPr/>
        </p:nvSpPr>
        <p:spPr>
          <a:xfrm>
            <a:off x="2097741" y="142608"/>
            <a:ext cx="7221069" cy="718466"/>
          </a:xfrm>
          <a:prstGeom prst="rect">
            <a:avLst/>
          </a:prstGeom>
          <a:noFill/>
        </p:spPr>
        <p:txBody>
          <a:bodyPr wrap="square">
            <a:spAutoFit/>
          </a:bodyPr>
          <a:lstStyle/>
          <a:p>
            <a:pPr algn="just">
              <a:lnSpc>
                <a:spcPct val="200000"/>
              </a:lnSpc>
              <a:spcBef>
                <a:spcPts val="1800"/>
              </a:spcBef>
              <a:spcAft>
                <a:spcPts val="600"/>
              </a:spcAft>
            </a:pPr>
            <a:r>
              <a:rPr lang="en-IN" sz="2400" b="1" dirty="0">
                <a:effectLst/>
                <a:latin typeface="Times New Roman" panose="02020603050405020304" pitchFamily="18" charset="0"/>
                <a:cs typeface="Arial" panose="020B0604020202020204" pitchFamily="34" charset="0"/>
              </a:rPr>
              <a:t>PESTEL Analysis of the hotel and hospitality sector</a:t>
            </a:r>
          </a:p>
        </p:txBody>
      </p:sp>
      <p:sp>
        <p:nvSpPr>
          <p:cNvPr id="7" name="TextBox 6">
            <a:extLst>
              <a:ext uri="{FF2B5EF4-FFF2-40B4-BE49-F238E27FC236}">
                <a16:creationId xmlns:a16="http://schemas.microsoft.com/office/drawing/2014/main" id="{AE6AC6B7-622B-6AB5-EFED-C59AE4922B28}"/>
              </a:ext>
            </a:extLst>
          </p:cNvPr>
          <p:cNvSpPr txBox="1"/>
          <p:nvPr/>
        </p:nvSpPr>
        <p:spPr>
          <a:xfrm>
            <a:off x="363070" y="873864"/>
            <a:ext cx="6104964" cy="561949"/>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Political Factors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8AEBBDA-2438-5D27-E1BC-996F209EF184}"/>
              </a:ext>
            </a:extLst>
          </p:cNvPr>
          <p:cNvSpPr txBox="1"/>
          <p:nvPr/>
        </p:nvSpPr>
        <p:spPr>
          <a:xfrm>
            <a:off x="363070" y="1513986"/>
            <a:ext cx="6104964" cy="646331"/>
          </a:xfrm>
          <a:prstGeom prst="rect">
            <a:avLst/>
          </a:prstGeom>
          <a:noFill/>
        </p:spPr>
        <p:txBody>
          <a:bodyPr wrap="square">
            <a:spAutoFit/>
          </a:bodyPr>
          <a:lstStyle/>
          <a:p>
            <a:pPr marL="285750" indent="-285750">
              <a:buFont typeface="Wingdings" panose="05000000000000000000" pitchFamily="2" charset="2"/>
              <a:buChar char="q"/>
            </a:pPr>
            <a:r>
              <a:rPr lang="en-IN" sz="1800" dirty="0">
                <a:effectLst/>
                <a:latin typeface="Times New Roman" panose="02020603050405020304" pitchFamily="18" charset="0"/>
                <a:ea typeface="Arial" panose="020B0604020202020204" pitchFamily="34" charset="0"/>
                <a:cs typeface="Arial" panose="020B0604020202020204" pitchFamily="34" charset="0"/>
              </a:rPr>
              <a:t>The industry of tourism, hotel and hospitality is greatly affected by the decisions taken by the local governments. </a:t>
            </a:r>
            <a:endParaRPr lang="en-IN" dirty="0"/>
          </a:p>
        </p:txBody>
      </p:sp>
      <p:sp>
        <p:nvSpPr>
          <p:cNvPr id="11" name="TextBox 10">
            <a:extLst>
              <a:ext uri="{FF2B5EF4-FFF2-40B4-BE49-F238E27FC236}">
                <a16:creationId xmlns:a16="http://schemas.microsoft.com/office/drawing/2014/main" id="{0FB4670A-594C-43BD-66C2-6F9CEB443F78}"/>
              </a:ext>
            </a:extLst>
          </p:cNvPr>
          <p:cNvSpPr txBox="1"/>
          <p:nvPr/>
        </p:nvSpPr>
        <p:spPr>
          <a:xfrm>
            <a:off x="363070" y="2072998"/>
            <a:ext cx="6104964" cy="561949"/>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Economic Factors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8945FA6-F5E2-5F1C-4D0D-7B95A46B1B62}"/>
              </a:ext>
            </a:extLst>
          </p:cNvPr>
          <p:cNvSpPr txBox="1"/>
          <p:nvPr/>
        </p:nvSpPr>
        <p:spPr>
          <a:xfrm>
            <a:off x="363070" y="2986517"/>
            <a:ext cx="6104964" cy="923330"/>
          </a:xfrm>
          <a:prstGeom prst="rect">
            <a:avLst/>
          </a:prstGeom>
          <a:noFill/>
        </p:spPr>
        <p:txBody>
          <a:bodyPr wrap="square">
            <a:spAutoFit/>
          </a:bodyPr>
          <a:lstStyle/>
          <a:p>
            <a:pPr marL="285750" indent="-285750" algn="just">
              <a:buFont typeface="Wingdings" panose="05000000000000000000" pitchFamily="2" charset="2"/>
              <a:buChar char="q"/>
            </a:pPr>
            <a:r>
              <a:rPr lang="en-IN" sz="1800" dirty="0">
                <a:effectLst/>
                <a:latin typeface="Times New Roman" panose="02020603050405020304" pitchFamily="18" charset="0"/>
                <a:ea typeface="Arial" panose="020B0604020202020204" pitchFamily="34" charset="0"/>
                <a:cs typeface="Arial" panose="020B0604020202020204" pitchFamily="34" charset="0"/>
              </a:rPr>
              <a:t>The current scenario of the hospitality sector is experiencing some kind of growth because investors are showing increasing interest in investing in this sector. </a:t>
            </a:r>
            <a:endParaRPr lang="en-IN" dirty="0"/>
          </a:p>
        </p:txBody>
      </p:sp>
      <p:sp>
        <p:nvSpPr>
          <p:cNvPr id="15" name="TextBox 14">
            <a:extLst>
              <a:ext uri="{FF2B5EF4-FFF2-40B4-BE49-F238E27FC236}">
                <a16:creationId xmlns:a16="http://schemas.microsoft.com/office/drawing/2014/main" id="{3D1A811F-FF54-848B-E820-2979FAAF8D69}"/>
              </a:ext>
            </a:extLst>
          </p:cNvPr>
          <p:cNvSpPr txBox="1"/>
          <p:nvPr/>
        </p:nvSpPr>
        <p:spPr>
          <a:xfrm>
            <a:off x="363070" y="3884291"/>
            <a:ext cx="6104964" cy="561949"/>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Socio-cultural Factor</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FC90D5F7-3078-9A08-C872-5B433E03F51F}"/>
              </a:ext>
            </a:extLst>
          </p:cNvPr>
          <p:cNvSpPr txBox="1"/>
          <p:nvPr/>
        </p:nvSpPr>
        <p:spPr>
          <a:xfrm>
            <a:off x="363070" y="4882349"/>
            <a:ext cx="6104964" cy="923330"/>
          </a:xfrm>
          <a:prstGeom prst="rect">
            <a:avLst/>
          </a:prstGeom>
          <a:noFill/>
        </p:spPr>
        <p:txBody>
          <a:bodyPr wrap="square">
            <a:spAutoFit/>
          </a:bodyPr>
          <a:lstStyle/>
          <a:p>
            <a:pPr marL="285750" indent="-285750" algn="just">
              <a:buFont typeface="Wingdings" panose="05000000000000000000" pitchFamily="2" charset="2"/>
              <a:buChar char="q"/>
            </a:pPr>
            <a:r>
              <a:rPr lang="en-IN" sz="1800" dirty="0">
                <a:effectLst/>
                <a:latin typeface="Times New Roman" panose="02020603050405020304" pitchFamily="18" charset="0"/>
                <a:ea typeface="Arial" panose="020B0604020202020204" pitchFamily="34" charset="0"/>
                <a:cs typeface="Arial" panose="020B0604020202020204" pitchFamily="34" charset="0"/>
              </a:rPr>
              <a:t>Factors like the spending habits of the consumers and the tastes and preferences of people create a huge impact on the hotel and hospitality industry.</a:t>
            </a:r>
          </a:p>
        </p:txBody>
      </p:sp>
      <p:pic>
        <p:nvPicPr>
          <p:cNvPr id="20" name="Picture 19">
            <a:extLst>
              <a:ext uri="{FF2B5EF4-FFF2-40B4-BE49-F238E27FC236}">
                <a16:creationId xmlns:a16="http://schemas.microsoft.com/office/drawing/2014/main" id="{BF0DB75C-3D99-2ADA-B28B-32A949B6097B}"/>
              </a:ext>
            </a:extLst>
          </p:cNvPr>
          <p:cNvPicPr>
            <a:picLocks noChangeAspect="1"/>
          </p:cNvPicPr>
          <p:nvPr/>
        </p:nvPicPr>
        <p:blipFill>
          <a:blip r:embed="rId3"/>
          <a:stretch>
            <a:fillRect/>
          </a:stretch>
        </p:blipFill>
        <p:spPr>
          <a:xfrm>
            <a:off x="6894071" y="1965585"/>
            <a:ext cx="4849478" cy="296519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1" name="TextBox 20">
            <a:extLst>
              <a:ext uri="{FF2B5EF4-FFF2-40B4-BE49-F238E27FC236}">
                <a16:creationId xmlns:a16="http://schemas.microsoft.com/office/drawing/2014/main" id="{29AD235C-8C94-FD75-753E-F31EBA0A3BC5}"/>
              </a:ext>
            </a:extLst>
          </p:cNvPr>
          <p:cNvSpPr txBox="1"/>
          <p:nvPr/>
        </p:nvSpPr>
        <p:spPr>
          <a:xfrm>
            <a:off x="7879977" y="4974877"/>
            <a:ext cx="7126940" cy="369332"/>
          </a:xfrm>
          <a:prstGeom prst="rect">
            <a:avLst/>
          </a:prstGeom>
          <a:noFill/>
        </p:spPr>
        <p:txBody>
          <a:bodyPr wrap="square">
            <a:spAutoFit/>
          </a:bodyPr>
          <a:lstStyle/>
          <a:p>
            <a:r>
              <a:rPr lang="en-IN" sz="1800" dirty="0">
                <a:effectLst/>
                <a:latin typeface="Times New Roman" panose="02020603050405020304" pitchFamily="18" charset="0"/>
                <a:ea typeface="Arial" panose="020B0604020202020204" pitchFamily="34" charset="0"/>
                <a:cs typeface="Arial" panose="020B0604020202020204" pitchFamily="34" charset="0"/>
              </a:rPr>
              <a:t>Source- (Bianchi, 2022)</a:t>
            </a:r>
            <a:endParaRPr lang="en-IN" dirty="0"/>
          </a:p>
        </p:txBody>
      </p:sp>
    </p:spTree>
    <p:extLst>
      <p:ext uri="{BB962C8B-B14F-4D97-AF65-F5344CB8AC3E}">
        <p14:creationId xmlns:p14="http://schemas.microsoft.com/office/powerpoint/2010/main" val="2224722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F2C6E8-120E-C4F4-BA6D-B222086B5572}"/>
              </a:ext>
            </a:extLst>
          </p:cNvPr>
          <p:cNvSpPr txBox="1"/>
          <p:nvPr/>
        </p:nvSpPr>
        <p:spPr>
          <a:xfrm>
            <a:off x="470647" y="801514"/>
            <a:ext cx="6104964" cy="561949"/>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Technological Factors</a:t>
            </a:r>
            <a:r>
              <a:rPr lang="en-IN" sz="1800" dirty="0">
                <a:effectLst/>
                <a:latin typeface="Times New Roman" panose="02020603050405020304" pitchFamily="18" charset="0"/>
                <a:ea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E6EED061-8DEE-3FCA-8680-5088236D4F42}"/>
              </a:ext>
            </a:extLst>
          </p:cNvPr>
          <p:cNvSpPr txBox="1"/>
          <p:nvPr/>
        </p:nvSpPr>
        <p:spPr>
          <a:xfrm>
            <a:off x="470647" y="1602458"/>
            <a:ext cx="6104964" cy="923330"/>
          </a:xfrm>
          <a:prstGeom prst="rect">
            <a:avLst/>
          </a:prstGeom>
          <a:noFill/>
        </p:spPr>
        <p:txBody>
          <a:bodyPr wrap="square">
            <a:spAutoFit/>
          </a:bodyPr>
          <a:lstStyle/>
          <a:p>
            <a:pPr marL="285750" indent="-285750" algn="just">
              <a:buFont typeface="Wingdings" panose="05000000000000000000" pitchFamily="2" charset="2"/>
              <a:buChar char="q"/>
            </a:pPr>
            <a:r>
              <a:rPr lang="en-IN" sz="1800" dirty="0">
                <a:effectLst/>
                <a:latin typeface="Times New Roman" panose="02020603050405020304" pitchFamily="18" charset="0"/>
                <a:ea typeface="Arial" panose="020B0604020202020204" pitchFamily="34" charset="0"/>
                <a:cs typeface="Arial" panose="020B0604020202020204" pitchFamily="34" charset="0"/>
              </a:rPr>
              <a:t>The new era of technology has benefitted the hospitality industry in numerous ways through the introduction of AI and VR. </a:t>
            </a:r>
            <a:endParaRPr lang="en-IN" dirty="0"/>
          </a:p>
        </p:txBody>
      </p:sp>
      <p:sp>
        <p:nvSpPr>
          <p:cNvPr id="9" name="TextBox 8">
            <a:extLst>
              <a:ext uri="{FF2B5EF4-FFF2-40B4-BE49-F238E27FC236}">
                <a16:creationId xmlns:a16="http://schemas.microsoft.com/office/drawing/2014/main" id="{5AD24962-6455-A770-00FB-E7C2AD8A72F4}"/>
              </a:ext>
            </a:extLst>
          </p:cNvPr>
          <p:cNvSpPr txBox="1"/>
          <p:nvPr/>
        </p:nvSpPr>
        <p:spPr>
          <a:xfrm>
            <a:off x="470647" y="2764783"/>
            <a:ext cx="6104964" cy="561949"/>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Environmental Factors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2320000-9D4E-9D04-6C55-3E83851FA80F}"/>
              </a:ext>
            </a:extLst>
          </p:cNvPr>
          <p:cNvSpPr txBox="1"/>
          <p:nvPr/>
        </p:nvSpPr>
        <p:spPr>
          <a:xfrm>
            <a:off x="470647" y="3565727"/>
            <a:ext cx="6104964" cy="923330"/>
          </a:xfrm>
          <a:prstGeom prst="rect">
            <a:avLst/>
          </a:prstGeom>
          <a:noFill/>
        </p:spPr>
        <p:txBody>
          <a:bodyPr wrap="square">
            <a:spAutoFit/>
          </a:bodyPr>
          <a:lstStyle/>
          <a:p>
            <a:pPr marL="285750" indent="-285750">
              <a:buFont typeface="Wingdings" panose="05000000000000000000" pitchFamily="2" charset="2"/>
              <a:buChar char="q"/>
            </a:pPr>
            <a:r>
              <a:rPr lang="en-IN" sz="1800" dirty="0">
                <a:effectLst/>
                <a:latin typeface="Times New Roman" panose="02020603050405020304" pitchFamily="18" charset="0"/>
                <a:ea typeface="Arial" panose="020B0604020202020204" pitchFamily="34" charset="0"/>
                <a:cs typeface="Arial" panose="020B0604020202020204" pitchFamily="34" charset="0"/>
              </a:rPr>
              <a:t>The environmental conditions and the concepts of sustainability have changed the area of working in the hospitality and hotel industry. </a:t>
            </a:r>
            <a:endParaRPr lang="en-IN" dirty="0"/>
          </a:p>
        </p:txBody>
      </p:sp>
      <p:sp>
        <p:nvSpPr>
          <p:cNvPr id="13" name="TextBox 12">
            <a:extLst>
              <a:ext uri="{FF2B5EF4-FFF2-40B4-BE49-F238E27FC236}">
                <a16:creationId xmlns:a16="http://schemas.microsoft.com/office/drawing/2014/main" id="{9014A1B2-DE65-E304-19C5-7DBFB2343B46}"/>
              </a:ext>
            </a:extLst>
          </p:cNvPr>
          <p:cNvSpPr txBox="1"/>
          <p:nvPr/>
        </p:nvSpPr>
        <p:spPr>
          <a:xfrm>
            <a:off x="470647" y="4693593"/>
            <a:ext cx="6104964" cy="561949"/>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Arial" panose="020B0604020202020204" pitchFamily="34" charset="0"/>
                <a:cs typeface="Arial" panose="020B0604020202020204" pitchFamily="34" charset="0"/>
              </a:rPr>
              <a:t>Legal Factors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0DAC3621-6CE0-441C-FEEA-1A7D3C27512D}"/>
              </a:ext>
            </a:extLst>
          </p:cNvPr>
          <p:cNvSpPr txBox="1"/>
          <p:nvPr/>
        </p:nvSpPr>
        <p:spPr>
          <a:xfrm>
            <a:off x="470647" y="5594821"/>
            <a:ext cx="6104964" cy="923330"/>
          </a:xfrm>
          <a:prstGeom prst="rect">
            <a:avLst/>
          </a:prstGeom>
          <a:noFill/>
        </p:spPr>
        <p:txBody>
          <a:bodyPr wrap="square">
            <a:spAutoFit/>
          </a:bodyPr>
          <a:lstStyle/>
          <a:p>
            <a:pPr marL="285750" indent="-285750">
              <a:buFont typeface="Wingdings" panose="05000000000000000000" pitchFamily="2" charset="2"/>
              <a:buChar char="q"/>
            </a:pPr>
            <a:r>
              <a:rPr lang="en-IN" sz="1800" dirty="0">
                <a:effectLst/>
                <a:latin typeface="Times New Roman" panose="02020603050405020304" pitchFamily="18" charset="0"/>
                <a:ea typeface="Arial" panose="020B0604020202020204" pitchFamily="34" charset="0"/>
                <a:cs typeface="Arial" panose="020B0604020202020204" pitchFamily="34" charset="0"/>
              </a:rPr>
              <a:t>The legal factors and regulatory rules are decisive factors behind the strategic decisions of the hospitality and hotel industry. </a:t>
            </a:r>
            <a:endParaRPr lang="en-IN" dirty="0"/>
          </a:p>
        </p:txBody>
      </p:sp>
      <p:sp>
        <p:nvSpPr>
          <p:cNvPr id="17" name="TextBox 16">
            <a:extLst>
              <a:ext uri="{FF2B5EF4-FFF2-40B4-BE49-F238E27FC236}">
                <a16:creationId xmlns:a16="http://schemas.microsoft.com/office/drawing/2014/main" id="{3DC253E7-7041-33FB-5B64-995918C2778B}"/>
              </a:ext>
            </a:extLst>
          </p:cNvPr>
          <p:cNvSpPr txBox="1"/>
          <p:nvPr/>
        </p:nvSpPr>
        <p:spPr>
          <a:xfrm>
            <a:off x="470647" y="92903"/>
            <a:ext cx="6104964" cy="369332"/>
          </a:xfrm>
          <a:prstGeom prst="rect">
            <a:avLst/>
          </a:prstGeom>
          <a:noFill/>
        </p:spPr>
        <p:txBody>
          <a:bodyPr wrap="square">
            <a:spAutoFit/>
          </a:bodyPr>
          <a:lstStyle/>
          <a:p>
            <a:r>
              <a:rPr lang="en-IN" dirty="0" err="1">
                <a:latin typeface="Times New Roman" panose="02020603050405020304" pitchFamily="18" charset="0"/>
                <a:cs typeface="Times New Roman" panose="02020603050405020304" pitchFamily="18" charset="0"/>
              </a:rPr>
              <a:t>Contd</a:t>
            </a:r>
            <a:r>
              <a:rPr lang="en-IN" dirty="0">
                <a:latin typeface="Times New Roman" panose="02020603050405020304" pitchFamily="18" charset="0"/>
                <a:cs typeface="Times New Roman" panose="02020603050405020304" pitchFamily="18" charset="0"/>
              </a:rPr>
              <a:t>…</a:t>
            </a:r>
          </a:p>
        </p:txBody>
      </p:sp>
      <p:pic>
        <p:nvPicPr>
          <p:cNvPr id="18" name="Picture 17">
            <a:extLst>
              <a:ext uri="{FF2B5EF4-FFF2-40B4-BE49-F238E27FC236}">
                <a16:creationId xmlns:a16="http://schemas.microsoft.com/office/drawing/2014/main" id="{F12B7BB3-B822-4AC1-49B5-9612C55D5847}"/>
              </a:ext>
            </a:extLst>
          </p:cNvPr>
          <p:cNvPicPr>
            <a:picLocks noChangeAspect="1"/>
          </p:cNvPicPr>
          <p:nvPr/>
        </p:nvPicPr>
        <p:blipFill>
          <a:blip r:embed="rId3"/>
          <a:stretch>
            <a:fillRect/>
          </a:stretch>
        </p:blipFill>
        <p:spPr>
          <a:xfrm>
            <a:off x="6938421" y="2389335"/>
            <a:ext cx="4782932" cy="25672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9" name="TextBox 18">
            <a:extLst>
              <a:ext uri="{FF2B5EF4-FFF2-40B4-BE49-F238E27FC236}">
                <a16:creationId xmlns:a16="http://schemas.microsoft.com/office/drawing/2014/main" id="{526E153F-4801-41EF-FA35-04F97E0125CC}"/>
              </a:ext>
            </a:extLst>
          </p:cNvPr>
          <p:cNvSpPr txBox="1"/>
          <p:nvPr/>
        </p:nvSpPr>
        <p:spPr>
          <a:xfrm>
            <a:off x="8157883" y="5225489"/>
            <a:ext cx="7126940" cy="369332"/>
          </a:xfrm>
          <a:prstGeom prst="rect">
            <a:avLst/>
          </a:prstGeom>
          <a:noFill/>
        </p:spPr>
        <p:txBody>
          <a:bodyPr wrap="square">
            <a:spAutoFit/>
          </a:bodyPr>
          <a:lstStyle/>
          <a:p>
            <a:r>
              <a:rPr lang="en-IN" sz="1800" dirty="0">
                <a:effectLst/>
                <a:latin typeface="Times New Roman" panose="02020603050405020304" pitchFamily="18" charset="0"/>
                <a:ea typeface="Arial" panose="020B0604020202020204" pitchFamily="34" charset="0"/>
                <a:cs typeface="Arial" panose="020B0604020202020204" pitchFamily="34" charset="0"/>
              </a:rPr>
              <a:t>Source- (Bianchi, 2022)</a:t>
            </a:r>
            <a:endParaRPr lang="en-IN" dirty="0"/>
          </a:p>
        </p:txBody>
      </p:sp>
    </p:spTree>
    <p:extLst>
      <p:ext uri="{BB962C8B-B14F-4D97-AF65-F5344CB8AC3E}">
        <p14:creationId xmlns:p14="http://schemas.microsoft.com/office/powerpoint/2010/main" val="942142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EB1B11-EF11-C6A0-6C40-5F8E7D346423}"/>
              </a:ext>
            </a:extLst>
          </p:cNvPr>
          <p:cNvSpPr txBox="1"/>
          <p:nvPr/>
        </p:nvSpPr>
        <p:spPr>
          <a:xfrm>
            <a:off x="977264" y="187816"/>
            <a:ext cx="8669656" cy="822341"/>
          </a:xfrm>
          <a:prstGeom prst="rect">
            <a:avLst/>
          </a:prstGeom>
          <a:noFill/>
        </p:spPr>
        <p:txBody>
          <a:bodyPr wrap="square">
            <a:spAutoFit/>
          </a:bodyPr>
          <a:lstStyle/>
          <a:p>
            <a:pPr marL="0" marR="0" algn="just">
              <a:lnSpc>
                <a:spcPct val="200000"/>
              </a:lnSpc>
              <a:spcBef>
                <a:spcPts val="0"/>
              </a:spcBef>
              <a:spcAft>
                <a:spcPts val="0"/>
              </a:spcAft>
            </a:pPr>
            <a:r>
              <a:rPr lang="en-US" sz="2800" b="1" dirty="0">
                <a:effectLst/>
                <a:latin typeface="Times New Roman" panose="02020603050405020304" pitchFamily="18" charset="0"/>
                <a:ea typeface="Times New Roman" panose="02020603050405020304" pitchFamily="18" charset="0"/>
              </a:rPr>
              <a:t>Evaluation of Future Policy and Management Options</a:t>
            </a:r>
            <a:endParaRPr lang="en-US" sz="28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7F08C7DC-9EAC-B63C-4BFF-F9C892070564}"/>
              </a:ext>
            </a:extLst>
          </p:cNvPr>
          <p:cNvSpPr txBox="1"/>
          <p:nvPr/>
        </p:nvSpPr>
        <p:spPr>
          <a:xfrm>
            <a:off x="0" y="1384077"/>
            <a:ext cx="8852535" cy="1456874"/>
          </a:xfrm>
          <a:prstGeom prst="rect">
            <a:avLst/>
          </a:prstGeom>
          <a:noFill/>
        </p:spPr>
        <p:txBody>
          <a:bodyPr wrap="square">
            <a:spAutoFit/>
          </a:bodyPr>
          <a:lstStyle/>
          <a:p>
            <a:pPr marL="342900" indent="-342900" algn="just">
              <a:lnSpc>
                <a:spcPct val="20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A major issue that has been faced by the industry is staff shortage and this is happening due to some reason. </a:t>
            </a:r>
            <a:endParaRPr lang="en-US" sz="2400" dirty="0"/>
          </a:p>
        </p:txBody>
      </p:sp>
      <p:sp>
        <p:nvSpPr>
          <p:cNvPr id="9" name="TextBox 8">
            <a:extLst>
              <a:ext uri="{FF2B5EF4-FFF2-40B4-BE49-F238E27FC236}">
                <a16:creationId xmlns:a16="http://schemas.microsoft.com/office/drawing/2014/main" id="{C0DCDCC5-BA86-1536-8581-820771089D00}"/>
              </a:ext>
            </a:extLst>
          </p:cNvPr>
          <p:cNvSpPr txBox="1"/>
          <p:nvPr/>
        </p:nvSpPr>
        <p:spPr>
          <a:xfrm>
            <a:off x="0" y="4745485"/>
            <a:ext cx="8966835" cy="1456874"/>
          </a:xfrm>
          <a:prstGeom prst="rect">
            <a:avLst/>
          </a:prstGeom>
          <a:noFill/>
        </p:spPr>
        <p:txBody>
          <a:bodyPr wrap="square">
            <a:spAutoFit/>
          </a:bodyPr>
          <a:lstStyle/>
          <a:p>
            <a:pPr marL="342900" indent="-342900" algn="just">
              <a:lnSpc>
                <a:spcPct val="20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Due to this reason, some staff has to work overtime and they may feel huge pressure during the work. </a:t>
            </a:r>
            <a:endParaRPr lang="en-US" sz="2400" dirty="0"/>
          </a:p>
        </p:txBody>
      </p:sp>
      <p:pic>
        <p:nvPicPr>
          <p:cNvPr id="1030" name="Picture 6" descr="Staff shortages in the AV world are creating 'The Big R - Inavate">
            <a:extLst>
              <a:ext uri="{FF2B5EF4-FFF2-40B4-BE49-F238E27FC236}">
                <a16:creationId xmlns:a16="http://schemas.microsoft.com/office/drawing/2014/main" id="{88A14A7B-5D54-6884-E720-1BBE7D9075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0147" y="2227391"/>
            <a:ext cx="4954194" cy="240321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8F5D732-D887-24FB-D8F4-CB12251AC226}"/>
              </a:ext>
            </a:extLst>
          </p:cNvPr>
          <p:cNvSpPr txBox="1"/>
          <p:nvPr/>
        </p:nvSpPr>
        <p:spPr>
          <a:xfrm>
            <a:off x="7783830" y="4349794"/>
            <a:ext cx="6195060" cy="561629"/>
          </a:xfrm>
          <a:prstGeom prst="rect">
            <a:avLst/>
          </a:prstGeom>
          <a:noFill/>
        </p:spPr>
        <p:txBody>
          <a:bodyPr wrap="square">
            <a:spAutoFit/>
          </a:bodyPr>
          <a:lstStyle/>
          <a:p>
            <a:pPr marL="0"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Source -(</a:t>
            </a:r>
            <a:r>
              <a:rPr lang="en-US" sz="1800" dirty="0">
                <a:effectLst/>
                <a:latin typeface="Times New Roman" panose="02020603050405020304" pitchFamily="18" charset="0"/>
                <a:ea typeface="Arial" panose="020B0604020202020204" pitchFamily="34" charset="0"/>
              </a:rPr>
              <a:t>Filimonau, 2021).</a:t>
            </a:r>
            <a:endParaRPr lang="en-US" sz="1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300182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B5FC8E-43B5-A8F5-EAB1-2D99B1F1D069}"/>
              </a:ext>
            </a:extLst>
          </p:cNvPr>
          <p:cNvSpPr txBox="1"/>
          <p:nvPr/>
        </p:nvSpPr>
        <p:spPr>
          <a:xfrm>
            <a:off x="177164" y="785545"/>
            <a:ext cx="7640955" cy="1133708"/>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Overpressure is a huge reason that is causing reducing the important resources for the industry</a:t>
            </a:r>
            <a:endParaRPr lang="en-US" sz="2400" dirty="0"/>
          </a:p>
        </p:txBody>
      </p:sp>
      <p:sp>
        <p:nvSpPr>
          <p:cNvPr id="7" name="TextBox 6">
            <a:extLst>
              <a:ext uri="{FF2B5EF4-FFF2-40B4-BE49-F238E27FC236}">
                <a16:creationId xmlns:a16="http://schemas.microsoft.com/office/drawing/2014/main" id="{EEDB82B2-3FDE-2392-A4A3-B1C8A73A967F}"/>
              </a:ext>
            </a:extLst>
          </p:cNvPr>
          <p:cNvSpPr txBox="1"/>
          <p:nvPr/>
        </p:nvSpPr>
        <p:spPr>
          <a:xfrm>
            <a:off x="3997641" y="2521565"/>
            <a:ext cx="7960995" cy="1687706"/>
          </a:xfrm>
          <a:prstGeom prst="rect">
            <a:avLst/>
          </a:prstGeom>
          <a:noFill/>
        </p:spPr>
        <p:txBody>
          <a:bodyPr wrap="square">
            <a:spAutoFit/>
          </a:bodyPr>
          <a:lstStyle/>
          <a:p>
            <a:pPr marL="342900" indent="-342900" algn="just">
              <a:lnSpc>
                <a:spcPct val="15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The staff has to work after their duty hours and that is also a reason behind the industry has faced a huge staff shortage in recent times</a:t>
            </a:r>
            <a:endParaRPr lang="en-US" sz="2400" dirty="0"/>
          </a:p>
        </p:txBody>
      </p:sp>
      <p:sp>
        <p:nvSpPr>
          <p:cNvPr id="9" name="TextBox 8">
            <a:extLst>
              <a:ext uri="{FF2B5EF4-FFF2-40B4-BE49-F238E27FC236}">
                <a16:creationId xmlns:a16="http://schemas.microsoft.com/office/drawing/2014/main" id="{C96B7C69-CB26-81A5-1BCB-B3E5DDC279C5}"/>
              </a:ext>
            </a:extLst>
          </p:cNvPr>
          <p:cNvSpPr txBox="1"/>
          <p:nvPr/>
        </p:nvSpPr>
        <p:spPr>
          <a:xfrm>
            <a:off x="177165" y="4996070"/>
            <a:ext cx="7640954" cy="1687578"/>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US" sz="2400" dirty="0">
                <a:effectLst/>
                <a:latin typeface="Times New Roman" panose="02020603050405020304" pitchFamily="18" charset="0"/>
                <a:ea typeface="Times New Roman" panose="02020603050405020304" pitchFamily="18" charset="0"/>
              </a:rPr>
              <a:t>The industry has planned to provide flexibility to its employees to reduce the shortage that has been faced by the industry in many negative ways (</a:t>
            </a:r>
            <a:r>
              <a:rPr lang="en-US" sz="2400" dirty="0">
                <a:effectLst/>
                <a:latin typeface="Times New Roman" panose="02020603050405020304" pitchFamily="18" charset="0"/>
                <a:ea typeface="Arial" panose="020B0604020202020204" pitchFamily="34" charset="0"/>
              </a:rPr>
              <a:t>Ruel, 2021).</a:t>
            </a:r>
            <a:endParaRPr lang="en-US" sz="2400" dirty="0">
              <a:effectLst/>
              <a:latin typeface="Arial" panose="020B0604020202020204" pitchFamily="34" charset="0"/>
              <a:ea typeface="Arial" panose="020B0604020202020204" pitchFamily="34" charset="0"/>
            </a:endParaRPr>
          </a:p>
        </p:txBody>
      </p:sp>
      <p:sp>
        <p:nvSpPr>
          <p:cNvPr id="11" name="TextBox 10">
            <a:extLst>
              <a:ext uri="{FF2B5EF4-FFF2-40B4-BE49-F238E27FC236}">
                <a16:creationId xmlns:a16="http://schemas.microsoft.com/office/drawing/2014/main" id="{4B0599B1-0E02-D613-3CDE-D88DDE143261}"/>
              </a:ext>
            </a:extLst>
          </p:cNvPr>
          <p:cNvSpPr txBox="1"/>
          <p:nvPr/>
        </p:nvSpPr>
        <p:spPr>
          <a:xfrm>
            <a:off x="428625" y="207480"/>
            <a:ext cx="6115050" cy="369332"/>
          </a:xfrm>
          <a:prstGeom prst="rect">
            <a:avLst/>
          </a:prstGeom>
          <a:noFill/>
        </p:spPr>
        <p:txBody>
          <a:bodyPr wrap="square">
            <a:spAutoFit/>
          </a:bodyPr>
          <a:lstStyle/>
          <a:p>
            <a:r>
              <a:rPr lang="en-US" sz="1800" dirty="0" err="1">
                <a:effectLst/>
                <a:latin typeface="Times New Roman" panose="02020603050405020304" pitchFamily="18" charset="0"/>
                <a:ea typeface="Times New Roman" panose="02020603050405020304" pitchFamily="18" charset="0"/>
              </a:rPr>
              <a:t>contd</a:t>
            </a:r>
            <a:r>
              <a:rPr lang="en-US" sz="1800" dirty="0">
                <a:effectLst/>
                <a:latin typeface="Times New Roman" panose="02020603050405020304" pitchFamily="18" charset="0"/>
                <a:ea typeface="Times New Roman" panose="02020603050405020304" pitchFamily="18" charset="0"/>
              </a:rPr>
              <a:t>… </a:t>
            </a:r>
            <a:endParaRPr lang="en-US" dirty="0"/>
          </a:p>
        </p:txBody>
      </p:sp>
      <p:pic>
        <p:nvPicPr>
          <p:cNvPr id="2050" name="Picture 2" descr="3D Flat Icon Manager Addressing Sudden Staff Shortage with Urgency and  Leadership in Cartoon Style | Premium AI-generated image">
            <a:extLst>
              <a:ext uri="{FF2B5EF4-FFF2-40B4-BE49-F238E27FC236}">
                <a16:creationId xmlns:a16="http://schemas.microsoft.com/office/drawing/2014/main" id="{9EB23208-F90A-D457-A687-857691A07F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364" y="2127986"/>
            <a:ext cx="3915484" cy="257519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8BD428EC-E07E-4119-89CE-0FF5D045ED04}"/>
              </a:ext>
            </a:extLst>
          </p:cNvPr>
          <p:cNvSpPr txBox="1"/>
          <p:nvPr/>
        </p:nvSpPr>
        <p:spPr>
          <a:xfrm>
            <a:off x="940116" y="4670985"/>
            <a:ext cx="6115050" cy="369332"/>
          </a:xfrm>
          <a:prstGeom prst="rect">
            <a:avLst/>
          </a:prstGeom>
          <a:noFill/>
        </p:spPr>
        <p:txBody>
          <a:bodyPr wrap="square">
            <a:spAutoFit/>
          </a:bodyPr>
          <a:lstStyle/>
          <a:p>
            <a:r>
              <a:rPr lang="en-US" sz="1800" b="1" dirty="0">
                <a:effectLst/>
                <a:latin typeface="Times New Roman" panose="02020603050405020304" pitchFamily="18" charset="0"/>
                <a:ea typeface="Times New Roman" panose="02020603050405020304" pitchFamily="18" charset="0"/>
              </a:rPr>
              <a:t>Source - (</a:t>
            </a:r>
            <a:r>
              <a:rPr lang="en-US" sz="1800" b="1" dirty="0">
                <a:effectLst/>
                <a:latin typeface="Times New Roman" panose="02020603050405020304" pitchFamily="18" charset="0"/>
                <a:ea typeface="Arial" panose="020B0604020202020204" pitchFamily="34" charset="0"/>
              </a:rPr>
              <a:t>Ruel, 2021).</a:t>
            </a:r>
            <a:endParaRPr lang="en-US" dirty="0"/>
          </a:p>
        </p:txBody>
      </p:sp>
    </p:spTree>
    <p:extLst>
      <p:ext uri="{BB962C8B-B14F-4D97-AF65-F5344CB8AC3E}">
        <p14:creationId xmlns:p14="http://schemas.microsoft.com/office/powerpoint/2010/main" val="2067535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3A1B6B-E1E9-1DB9-3A2D-9B3542FB3BCA}"/>
              </a:ext>
            </a:extLst>
          </p:cNvPr>
          <p:cNvSpPr txBox="1"/>
          <p:nvPr/>
        </p:nvSpPr>
        <p:spPr>
          <a:xfrm>
            <a:off x="3038475" y="0"/>
            <a:ext cx="6115050" cy="1030923"/>
          </a:xfrm>
          <a:prstGeom prst="rect">
            <a:avLst/>
          </a:prstGeom>
          <a:noFill/>
        </p:spPr>
        <p:txBody>
          <a:bodyPr wrap="square">
            <a:spAutoFit/>
          </a:bodyPr>
          <a:lstStyle/>
          <a:p>
            <a:pPr marL="0" marR="0" algn="just">
              <a:lnSpc>
                <a:spcPct val="200000"/>
              </a:lnSpc>
              <a:spcBef>
                <a:spcPts val="0"/>
              </a:spcBef>
              <a:spcAft>
                <a:spcPts val="0"/>
              </a:spcAft>
            </a:pPr>
            <a:r>
              <a:rPr lang="en-US" sz="3600" b="1" dirty="0">
                <a:effectLst/>
                <a:latin typeface="Times New Roman" panose="02020603050405020304" pitchFamily="18" charset="0"/>
                <a:ea typeface="Times New Roman" panose="02020603050405020304" pitchFamily="18" charset="0"/>
              </a:rPr>
              <a:t>Recommendation </a:t>
            </a:r>
            <a:endParaRPr lang="en-US" sz="36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71924B30-E484-470B-A61E-C1B624FD1D45}"/>
              </a:ext>
            </a:extLst>
          </p:cNvPr>
          <p:cNvSpPr txBox="1"/>
          <p:nvPr/>
        </p:nvSpPr>
        <p:spPr>
          <a:xfrm>
            <a:off x="245744" y="955943"/>
            <a:ext cx="9424036" cy="2195537"/>
          </a:xfrm>
          <a:prstGeom prst="rect">
            <a:avLst/>
          </a:prstGeom>
          <a:noFill/>
        </p:spPr>
        <p:txBody>
          <a:bodyPr wrap="square">
            <a:spAutoFit/>
          </a:bodyPr>
          <a:lstStyle/>
          <a:p>
            <a:pPr marL="342900" indent="-342900" algn="just">
              <a:lnSpc>
                <a:spcPct val="20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The industry can start using robots and automation to improve the work quality and it will help the industry in enhancing productivity and profitability. </a:t>
            </a:r>
            <a:endParaRPr lang="en-US" sz="2400" dirty="0"/>
          </a:p>
        </p:txBody>
      </p:sp>
      <p:sp>
        <p:nvSpPr>
          <p:cNvPr id="9" name="TextBox 8">
            <a:extLst>
              <a:ext uri="{FF2B5EF4-FFF2-40B4-BE49-F238E27FC236}">
                <a16:creationId xmlns:a16="http://schemas.microsoft.com/office/drawing/2014/main" id="{75AB31DD-85A6-5F86-561E-83EC3F7CA998}"/>
              </a:ext>
            </a:extLst>
          </p:cNvPr>
          <p:cNvSpPr txBox="1"/>
          <p:nvPr/>
        </p:nvSpPr>
        <p:spPr>
          <a:xfrm>
            <a:off x="4481121" y="3910171"/>
            <a:ext cx="6599256" cy="2195537"/>
          </a:xfrm>
          <a:prstGeom prst="rect">
            <a:avLst/>
          </a:prstGeom>
          <a:noFill/>
        </p:spPr>
        <p:txBody>
          <a:bodyPr wrap="square">
            <a:spAutoFit/>
          </a:bodyPr>
          <a:lstStyle/>
          <a:p>
            <a:pPr marL="342900" indent="-342900" algn="just">
              <a:lnSpc>
                <a:spcPct val="20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Automation takes less time to complete any tasks than humans and that is the positive side of using automation. </a:t>
            </a:r>
            <a:endParaRPr lang="en-US" sz="2400" dirty="0"/>
          </a:p>
        </p:txBody>
      </p:sp>
      <p:pic>
        <p:nvPicPr>
          <p:cNvPr id="1026" name="Picture 2" descr="Tourism Industry - Geographic Book">
            <a:extLst>
              <a:ext uri="{FF2B5EF4-FFF2-40B4-BE49-F238E27FC236}">
                <a16:creationId xmlns:a16="http://schemas.microsoft.com/office/drawing/2014/main" id="{0F9F47B1-12D3-B041-A711-AB0535704C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745" y="3706521"/>
            <a:ext cx="3960496" cy="260283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AB639DDC-0B3F-14E2-D4A4-B579CF41A303}"/>
              </a:ext>
            </a:extLst>
          </p:cNvPr>
          <p:cNvSpPr txBox="1"/>
          <p:nvPr/>
        </p:nvSpPr>
        <p:spPr>
          <a:xfrm>
            <a:off x="925830" y="6457097"/>
            <a:ext cx="614934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Source -(</a:t>
            </a:r>
            <a:r>
              <a:rPr lang="en-US" sz="1800" dirty="0">
                <a:effectLst/>
                <a:latin typeface="Times New Roman" panose="02020603050405020304" pitchFamily="18" charset="0"/>
                <a:ea typeface="Arial" panose="020B0604020202020204" pitchFamily="34" charset="0"/>
              </a:rPr>
              <a:t>Filimonau, 2021).</a:t>
            </a:r>
            <a:endParaRPr lang="en-US" dirty="0"/>
          </a:p>
        </p:txBody>
      </p:sp>
    </p:spTree>
    <p:extLst>
      <p:ext uri="{BB962C8B-B14F-4D97-AF65-F5344CB8AC3E}">
        <p14:creationId xmlns:p14="http://schemas.microsoft.com/office/powerpoint/2010/main" val="2630072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92227A-6CE8-D96D-C0D3-018BD5373DF2}"/>
              </a:ext>
            </a:extLst>
          </p:cNvPr>
          <p:cNvSpPr txBox="1"/>
          <p:nvPr/>
        </p:nvSpPr>
        <p:spPr>
          <a:xfrm>
            <a:off x="588645" y="443984"/>
            <a:ext cx="6115050" cy="369332"/>
          </a:xfrm>
          <a:prstGeom prst="rect">
            <a:avLst/>
          </a:prstGeom>
          <a:noFill/>
        </p:spPr>
        <p:txBody>
          <a:bodyPr wrap="square">
            <a:spAutoFit/>
          </a:bodyPr>
          <a:lstStyle/>
          <a:p>
            <a:r>
              <a:rPr lang="en-US" dirty="0"/>
              <a:t>Contd…</a:t>
            </a:r>
          </a:p>
        </p:txBody>
      </p:sp>
      <p:sp>
        <p:nvSpPr>
          <p:cNvPr id="5" name="TextBox 4">
            <a:extLst>
              <a:ext uri="{FF2B5EF4-FFF2-40B4-BE49-F238E27FC236}">
                <a16:creationId xmlns:a16="http://schemas.microsoft.com/office/drawing/2014/main" id="{4369B74E-DEFE-3665-78FF-E27238C346D5}"/>
              </a:ext>
            </a:extLst>
          </p:cNvPr>
          <p:cNvSpPr txBox="1"/>
          <p:nvPr/>
        </p:nvSpPr>
        <p:spPr>
          <a:xfrm>
            <a:off x="3354705" y="165318"/>
            <a:ext cx="6115050" cy="926664"/>
          </a:xfrm>
          <a:prstGeom prst="rect">
            <a:avLst/>
          </a:prstGeom>
          <a:noFill/>
        </p:spPr>
        <p:txBody>
          <a:bodyPr wrap="square">
            <a:spAutoFit/>
          </a:bodyPr>
          <a:lstStyle/>
          <a:p>
            <a:pPr marL="0" marR="0" algn="just">
              <a:lnSpc>
                <a:spcPct val="200000"/>
              </a:lnSpc>
              <a:spcBef>
                <a:spcPts val="0"/>
              </a:spcBef>
              <a:spcAft>
                <a:spcPts val="0"/>
              </a:spcAft>
            </a:pPr>
            <a:r>
              <a:rPr lang="en-US" sz="3200" b="1" dirty="0">
                <a:effectLst/>
                <a:latin typeface="Times New Roman" panose="02020603050405020304" pitchFamily="18" charset="0"/>
                <a:ea typeface="Times New Roman" panose="02020603050405020304" pitchFamily="18" charset="0"/>
              </a:rPr>
              <a:t>Recommendation </a:t>
            </a:r>
            <a:endParaRPr lang="en-US" sz="32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B0C0970E-9028-42E3-6BC2-5DA3927BC189}"/>
              </a:ext>
            </a:extLst>
          </p:cNvPr>
          <p:cNvSpPr txBox="1"/>
          <p:nvPr/>
        </p:nvSpPr>
        <p:spPr>
          <a:xfrm>
            <a:off x="588644" y="1677085"/>
            <a:ext cx="6520815" cy="1133708"/>
          </a:xfrm>
          <a:prstGeom prst="rect">
            <a:avLst/>
          </a:prstGeom>
          <a:noFill/>
        </p:spPr>
        <p:txBody>
          <a:bodyPr wrap="square">
            <a:spAutoFit/>
          </a:bodyPr>
          <a:lstStyle/>
          <a:p>
            <a:pPr marL="342900" indent="-342900" algn="just">
              <a:lnSpc>
                <a:spcPct val="15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Another thing that could be done by the industry providing proper training to its employees. </a:t>
            </a:r>
            <a:endParaRPr lang="en-US" sz="2400" dirty="0"/>
          </a:p>
        </p:txBody>
      </p:sp>
      <p:sp>
        <p:nvSpPr>
          <p:cNvPr id="9" name="TextBox 8">
            <a:extLst>
              <a:ext uri="{FF2B5EF4-FFF2-40B4-BE49-F238E27FC236}">
                <a16:creationId xmlns:a16="http://schemas.microsoft.com/office/drawing/2014/main" id="{48779911-78C4-963C-DE69-18422D4195CC}"/>
              </a:ext>
            </a:extLst>
          </p:cNvPr>
          <p:cNvSpPr txBox="1"/>
          <p:nvPr/>
        </p:nvSpPr>
        <p:spPr>
          <a:xfrm>
            <a:off x="588645" y="4022735"/>
            <a:ext cx="6955155" cy="1687706"/>
          </a:xfrm>
          <a:prstGeom prst="rect">
            <a:avLst/>
          </a:prstGeom>
          <a:noFill/>
        </p:spPr>
        <p:txBody>
          <a:bodyPr wrap="square">
            <a:spAutoFit/>
          </a:bodyPr>
          <a:lstStyle/>
          <a:p>
            <a:pPr marL="342900" indent="-342900" algn="just">
              <a:lnSpc>
                <a:spcPct val="150000"/>
              </a:lnSpc>
              <a:buFont typeface="Wingdings" panose="05000000000000000000" pitchFamily="2" charset="2"/>
              <a:buChar char="Ø"/>
            </a:pPr>
            <a:r>
              <a:rPr lang="en-US" sz="2400" dirty="0">
                <a:effectLst/>
                <a:latin typeface="Times New Roman" panose="02020603050405020304" pitchFamily="18" charset="0"/>
                <a:ea typeface="Times New Roman" panose="02020603050405020304" pitchFamily="18" charset="0"/>
              </a:rPr>
              <a:t>Providing accurate training will help the industry to increase its productivity and that will also help in enhancing the profitability of the industry. </a:t>
            </a:r>
            <a:endParaRPr lang="en-US" sz="2400" dirty="0"/>
          </a:p>
        </p:txBody>
      </p:sp>
      <p:pic>
        <p:nvPicPr>
          <p:cNvPr id="10" name="Picture 9">
            <a:extLst>
              <a:ext uri="{FF2B5EF4-FFF2-40B4-BE49-F238E27FC236}">
                <a16:creationId xmlns:a16="http://schemas.microsoft.com/office/drawing/2014/main" id="{3B80C39D-F780-71D7-A3B6-1034EB44BBA8}"/>
              </a:ext>
            </a:extLst>
          </p:cNvPr>
          <p:cNvPicPr>
            <a:picLocks noChangeAspect="1"/>
          </p:cNvPicPr>
          <p:nvPr/>
        </p:nvPicPr>
        <p:blipFill>
          <a:blip r:embed="rId3"/>
          <a:stretch>
            <a:fillRect/>
          </a:stretch>
        </p:blipFill>
        <p:spPr>
          <a:xfrm>
            <a:off x="7206614" y="165318"/>
            <a:ext cx="4648200" cy="64008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2" name="TextBox 11">
            <a:extLst>
              <a:ext uri="{FF2B5EF4-FFF2-40B4-BE49-F238E27FC236}">
                <a16:creationId xmlns:a16="http://schemas.microsoft.com/office/drawing/2014/main" id="{0C647ABC-3DF1-B040-B0A5-576BB026F94C}"/>
              </a:ext>
            </a:extLst>
          </p:cNvPr>
          <p:cNvSpPr txBox="1"/>
          <p:nvPr/>
        </p:nvSpPr>
        <p:spPr>
          <a:xfrm>
            <a:off x="8086725" y="6508016"/>
            <a:ext cx="6115050" cy="369332"/>
          </a:xfrm>
          <a:prstGeom prst="rect">
            <a:avLst/>
          </a:prstGeom>
          <a:noFill/>
        </p:spPr>
        <p:txBody>
          <a:bodyPr wrap="square">
            <a:spAutoFit/>
          </a:bodyPr>
          <a:lstStyle/>
          <a:p>
            <a:r>
              <a:rPr lang="en-US" sz="1800" b="1" dirty="0">
                <a:effectLst/>
                <a:latin typeface="Times New Roman" panose="02020603050405020304" pitchFamily="18" charset="0"/>
                <a:ea typeface="Times New Roman" panose="02020603050405020304" pitchFamily="18" charset="0"/>
              </a:rPr>
              <a:t>Source - (</a:t>
            </a:r>
            <a:r>
              <a:rPr lang="en-US" sz="1800" b="1" dirty="0">
                <a:effectLst/>
                <a:latin typeface="Times New Roman" panose="02020603050405020304" pitchFamily="18" charset="0"/>
                <a:ea typeface="Arial" panose="020B0604020202020204" pitchFamily="34" charset="0"/>
              </a:rPr>
              <a:t>Ruel, 2021).</a:t>
            </a:r>
            <a:endParaRPr lang="en-US" dirty="0"/>
          </a:p>
        </p:txBody>
      </p:sp>
    </p:spTree>
    <p:extLst>
      <p:ext uri="{BB962C8B-B14F-4D97-AF65-F5344CB8AC3E}">
        <p14:creationId xmlns:p14="http://schemas.microsoft.com/office/powerpoint/2010/main" val="40526797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5AA20F5-FDC2-A373-60E8-F27407D9B8E8}"/>
              </a:ext>
            </a:extLst>
          </p:cNvPr>
          <p:cNvSpPr txBox="1"/>
          <p:nvPr/>
        </p:nvSpPr>
        <p:spPr>
          <a:xfrm>
            <a:off x="3560444" y="507856"/>
            <a:ext cx="8418195" cy="1135247"/>
          </a:xfrm>
          <a:prstGeom prst="rect">
            <a:avLst/>
          </a:prstGeom>
          <a:noFill/>
        </p:spPr>
        <p:txBody>
          <a:bodyPr wrap="square">
            <a:spAutoFit/>
          </a:bodyPr>
          <a:lstStyle/>
          <a:p>
            <a:pPr marL="0" marR="0" algn="just">
              <a:lnSpc>
                <a:spcPct val="200000"/>
              </a:lnSpc>
              <a:spcBef>
                <a:spcPts val="0"/>
              </a:spcBef>
              <a:spcAft>
                <a:spcPts val="0"/>
              </a:spcAft>
            </a:pPr>
            <a:r>
              <a:rPr lang="en-US" sz="4000" b="1" dirty="0">
                <a:effectLst/>
                <a:latin typeface="Times New Roman" panose="02020603050405020304" pitchFamily="18" charset="0"/>
                <a:ea typeface="Times New Roman" panose="02020603050405020304" pitchFamily="18" charset="0"/>
              </a:rPr>
              <a:t>Conclusion </a:t>
            </a:r>
            <a:endParaRPr lang="en-US" sz="4000" dirty="0">
              <a:effectLst/>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8A8AB869-0989-41C0-74D9-0AA784597431}"/>
              </a:ext>
            </a:extLst>
          </p:cNvPr>
          <p:cNvSpPr txBox="1"/>
          <p:nvPr/>
        </p:nvSpPr>
        <p:spPr>
          <a:xfrm>
            <a:off x="457978" y="1569914"/>
            <a:ext cx="8823961" cy="1684244"/>
          </a:xfrm>
          <a:prstGeom prst="rect">
            <a:avLst/>
          </a:prstGeom>
          <a:noFill/>
        </p:spPr>
        <p:txBody>
          <a:bodyPr wrap="square">
            <a:spAutoFit/>
          </a:bodyPr>
          <a:lstStyle/>
          <a:p>
            <a:pPr marL="457200" indent="-457200" algn="just">
              <a:lnSpc>
                <a:spcPct val="200000"/>
              </a:lnSpc>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The paperwork has discussed the issues that have been faced by the hotel and hospitality industry</a:t>
            </a:r>
            <a:endParaRPr lang="en-US" sz="2800" dirty="0"/>
          </a:p>
        </p:txBody>
      </p:sp>
      <p:sp>
        <p:nvSpPr>
          <p:cNvPr id="9" name="TextBox 8">
            <a:extLst>
              <a:ext uri="{FF2B5EF4-FFF2-40B4-BE49-F238E27FC236}">
                <a16:creationId xmlns:a16="http://schemas.microsoft.com/office/drawing/2014/main" id="{F910C27A-287F-42DC-C195-5D0DCF13BE6E}"/>
              </a:ext>
            </a:extLst>
          </p:cNvPr>
          <p:cNvSpPr txBox="1"/>
          <p:nvPr/>
        </p:nvSpPr>
        <p:spPr>
          <a:xfrm>
            <a:off x="4914898" y="3804126"/>
            <a:ext cx="7292339" cy="2546018"/>
          </a:xfrm>
          <a:prstGeom prst="rect">
            <a:avLst/>
          </a:prstGeom>
          <a:noFill/>
        </p:spPr>
        <p:txBody>
          <a:bodyPr wrap="square">
            <a:spAutoFit/>
          </a:bodyPr>
          <a:lstStyle/>
          <a:p>
            <a:pPr marL="457200" indent="-457200">
              <a:lnSpc>
                <a:spcPct val="200000"/>
              </a:lnSpc>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The paperwork has discussed the strengths and limitations of the industry in retaining employees.</a:t>
            </a:r>
            <a:endParaRPr lang="en-US" sz="2800" dirty="0"/>
          </a:p>
        </p:txBody>
      </p:sp>
      <p:pic>
        <p:nvPicPr>
          <p:cNvPr id="10" name="Picture 9">
            <a:extLst>
              <a:ext uri="{FF2B5EF4-FFF2-40B4-BE49-F238E27FC236}">
                <a16:creationId xmlns:a16="http://schemas.microsoft.com/office/drawing/2014/main" id="{23246A84-3642-9C37-FED0-1611223578DF}"/>
              </a:ext>
            </a:extLst>
          </p:cNvPr>
          <p:cNvPicPr>
            <a:picLocks noChangeAspect="1"/>
          </p:cNvPicPr>
          <p:nvPr/>
        </p:nvPicPr>
        <p:blipFill>
          <a:blip r:embed="rId3"/>
          <a:stretch>
            <a:fillRect/>
          </a:stretch>
        </p:blipFill>
        <p:spPr>
          <a:xfrm>
            <a:off x="502918" y="3676950"/>
            <a:ext cx="4367041" cy="254601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2" name="TextBox 11">
            <a:extLst>
              <a:ext uri="{FF2B5EF4-FFF2-40B4-BE49-F238E27FC236}">
                <a16:creationId xmlns:a16="http://schemas.microsoft.com/office/drawing/2014/main" id="{42035E42-064D-4C1F-D426-7DE1FA559935}"/>
              </a:ext>
            </a:extLst>
          </p:cNvPr>
          <p:cNvSpPr txBox="1"/>
          <p:nvPr/>
        </p:nvSpPr>
        <p:spPr>
          <a:xfrm>
            <a:off x="1654491" y="6333955"/>
            <a:ext cx="611505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Source -(</a:t>
            </a:r>
            <a:r>
              <a:rPr lang="en-US" sz="1800" dirty="0">
                <a:effectLst/>
                <a:latin typeface="Times New Roman" panose="02020603050405020304" pitchFamily="18" charset="0"/>
                <a:ea typeface="Arial" panose="020B0604020202020204" pitchFamily="34" charset="0"/>
              </a:rPr>
              <a:t>Filimonau, 2021).</a:t>
            </a:r>
            <a:endParaRPr lang="en-US" dirty="0"/>
          </a:p>
        </p:txBody>
      </p:sp>
    </p:spTree>
    <p:extLst>
      <p:ext uri="{BB962C8B-B14F-4D97-AF65-F5344CB8AC3E}">
        <p14:creationId xmlns:p14="http://schemas.microsoft.com/office/powerpoint/2010/main" val="2186171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70D804-3CA5-D818-EE11-914DD61F5A29}"/>
              </a:ext>
            </a:extLst>
          </p:cNvPr>
          <p:cNvSpPr txBox="1"/>
          <p:nvPr/>
        </p:nvSpPr>
        <p:spPr>
          <a:xfrm>
            <a:off x="533400" y="378036"/>
            <a:ext cx="6428874" cy="6409703"/>
          </a:xfrm>
          <a:prstGeom prst="rect">
            <a:avLst/>
          </a:prstGeom>
          <a:noFill/>
        </p:spPr>
        <p:txBody>
          <a:bodyPr wrap="square">
            <a:spAutoFit/>
          </a:bodyPr>
          <a:lstStyle/>
          <a:p>
            <a:pPr marL="0" marR="0" algn="just">
              <a:lnSpc>
                <a:spcPct val="200000"/>
              </a:lnSpc>
              <a:spcBef>
                <a:spcPts val="0"/>
              </a:spcBef>
              <a:spcAft>
                <a:spcPts val="0"/>
              </a:spcAft>
            </a:pPr>
            <a:r>
              <a:rPr lang="en-US" sz="2800" b="1" dirty="0">
                <a:effectLst/>
                <a:latin typeface="Times New Roman" panose="02020603050405020304" pitchFamily="18" charset="0"/>
                <a:ea typeface="Arial" panose="020B0604020202020204" pitchFamily="34" charset="0"/>
              </a:rPr>
              <a:t>References </a:t>
            </a:r>
            <a:endParaRPr lang="en-US" sz="2800" dirty="0">
              <a:effectLst/>
              <a:latin typeface="Arial" panose="020B0604020202020204" pitchFamily="34" charset="0"/>
              <a:ea typeface="Arial" panose="020B0604020202020204" pitchFamily="34" charset="0"/>
            </a:endParaRPr>
          </a:p>
          <a:p>
            <a:pPr marL="285750" marR="0" indent="-285750" algn="just">
              <a:lnSpc>
                <a:spcPct val="200000"/>
              </a:lnSpc>
              <a:spcBef>
                <a:spcPts val="0"/>
              </a:spcBef>
              <a:spcAft>
                <a:spcPts val="0"/>
              </a:spcAft>
              <a:buFont typeface="Arial" panose="020B0604020202020204" pitchFamily="34" charset="0"/>
              <a:buChar char="•"/>
            </a:pPr>
            <a:r>
              <a:rPr lang="en-US" sz="1800" dirty="0" err="1">
                <a:effectLst/>
                <a:latin typeface="Times New Roman" panose="02020603050405020304" pitchFamily="18" charset="0"/>
                <a:ea typeface="Arial" panose="020B0604020202020204" pitchFamily="34" charset="0"/>
              </a:rPr>
              <a:t>Filimonau</a:t>
            </a:r>
            <a:r>
              <a:rPr lang="en-US" sz="1800" dirty="0">
                <a:effectLst/>
                <a:latin typeface="Times New Roman" panose="02020603050405020304" pitchFamily="18" charset="0"/>
                <a:ea typeface="Arial" panose="020B0604020202020204" pitchFamily="34" charset="0"/>
              </a:rPr>
              <a:t>, V., (2021). The prospects of waste management in the hospitality sector post COVID-19. </a:t>
            </a:r>
            <a:r>
              <a:rPr lang="en-US" sz="1800" i="1" dirty="0">
                <a:effectLst/>
                <a:latin typeface="Times New Roman" panose="02020603050405020304" pitchFamily="18" charset="0"/>
                <a:ea typeface="Arial" panose="020B0604020202020204" pitchFamily="34" charset="0"/>
              </a:rPr>
              <a:t>Resources, Conservation and Recycling</a:t>
            </a:r>
            <a:r>
              <a:rPr lang="en-US" sz="1800" dirty="0">
                <a:effectLst/>
                <a:latin typeface="Times New Roman" panose="02020603050405020304" pitchFamily="18" charset="0"/>
                <a:ea typeface="Arial" panose="020B0604020202020204" pitchFamily="34" charset="0"/>
              </a:rPr>
              <a:t>, </a:t>
            </a:r>
            <a:r>
              <a:rPr lang="en-US" sz="1800" i="1" dirty="0">
                <a:effectLst/>
                <a:latin typeface="Times New Roman" panose="02020603050405020304" pitchFamily="18" charset="0"/>
                <a:ea typeface="Arial" panose="020B0604020202020204" pitchFamily="34" charset="0"/>
              </a:rPr>
              <a:t>168</a:t>
            </a:r>
            <a:r>
              <a:rPr lang="en-US" sz="1800" dirty="0">
                <a:effectLst/>
                <a:latin typeface="Times New Roman" panose="02020603050405020304" pitchFamily="18" charset="0"/>
                <a:ea typeface="Arial" panose="020B0604020202020204" pitchFamily="34" charset="0"/>
              </a:rPr>
              <a:t>, p.105272.</a:t>
            </a:r>
            <a:endParaRPr lang="en-US" sz="1800" dirty="0">
              <a:effectLst/>
              <a:latin typeface="Arial" panose="020B0604020202020204" pitchFamily="34" charset="0"/>
              <a:ea typeface="Arial" panose="020B0604020202020204" pitchFamily="34" charset="0"/>
            </a:endParaRPr>
          </a:p>
          <a:p>
            <a:pPr marL="285750" marR="0" indent="-285750" algn="just">
              <a:lnSpc>
                <a:spcPct val="200000"/>
              </a:lnSpc>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rPr>
              <a:t>Ruel, H. and Njoku, E., (2021). AI redefining the hospitality industry. </a:t>
            </a:r>
            <a:r>
              <a:rPr lang="en-US" sz="1800" i="1" dirty="0">
                <a:effectLst/>
                <a:latin typeface="Times New Roman" panose="02020603050405020304" pitchFamily="18" charset="0"/>
                <a:ea typeface="Arial" panose="020B0604020202020204" pitchFamily="34" charset="0"/>
              </a:rPr>
              <a:t>Journal of Tourism Futures</a:t>
            </a:r>
            <a:r>
              <a:rPr lang="en-US" sz="1800" dirty="0">
                <a:effectLst/>
                <a:latin typeface="Times New Roman" panose="02020603050405020304" pitchFamily="18" charset="0"/>
                <a:ea typeface="Arial" panose="020B0604020202020204" pitchFamily="34" charset="0"/>
              </a:rPr>
              <a:t>, </a:t>
            </a:r>
            <a:r>
              <a:rPr lang="en-US" sz="1800" i="1" dirty="0">
                <a:effectLst/>
                <a:latin typeface="Times New Roman" panose="02020603050405020304" pitchFamily="18" charset="0"/>
                <a:ea typeface="Arial" panose="020B0604020202020204" pitchFamily="34" charset="0"/>
              </a:rPr>
              <a:t>7</a:t>
            </a:r>
            <a:r>
              <a:rPr lang="en-US" sz="1800" dirty="0">
                <a:effectLst/>
                <a:latin typeface="Times New Roman" panose="02020603050405020304" pitchFamily="18" charset="0"/>
                <a:ea typeface="Arial" panose="020B0604020202020204" pitchFamily="34" charset="0"/>
              </a:rPr>
              <a:t>(1), pp.53-66.</a:t>
            </a:r>
            <a:endParaRPr lang="en-US" sz="1800" dirty="0">
              <a:effectLst/>
              <a:latin typeface="Arial" panose="020B0604020202020204" pitchFamily="34" charset="0"/>
              <a:ea typeface="Arial" panose="020B0604020202020204" pitchFamily="34" charset="0"/>
            </a:endParaRPr>
          </a:p>
          <a:p>
            <a:pPr marL="285750" marR="0" indent="-285750" algn="just">
              <a:lnSpc>
                <a:spcPct val="200000"/>
              </a:lnSpc>
              <a:spcBef>
                <a:spcPts val="0"/>
              </a:spcBef>
              <a:spcAft>
                <a:spcPts val="0"/>
              </a:spcAft>
              <a:buFont typeface="Arial" panose="020B0604020202020204" pitchFamily="34" charset="0"/>
              <a:buChar char="•"/>
            </a:pPr>
            <a:r>
              <a:rPr lang="en-US" sz="1800" dirty="0" err="1">
                <a:effectLst/>
                <a:latin typeface="Times New Roman" panose="02020603050405020304" pitchFamily="18" charset="0"/>
                <a:ea typeface="Arial" panose="020B0604020202020204" pitchFamily="34" charset="0"/>
              </a:rPr>
              <a:t>Köseoglu</a:t>
            </a:r>
            <a:r>
              <a:rPr lang="en-US" sz="1800" dirty="0">
                <a:effectLst/>
                <a:latin typeface="Times New Roman" panose="02020603050405020304" pitchFamily="18" charset="0"/>
                <a:ea typeface="Arial" panose="020B0604020202020204" pitchFamily="34" charset="0"/>
              </a:rPr>
              <a:t>, M.A., </a:t>
            </a:r>
            <a:r>
              <a:rPr lang="en-US" sz="1800" dirty="0" err="1">
                <a:effectLst/>
                <a:latin typeface="Times New Roman" panose="02020603050405020304" pitchFamily="18" charset="0"/>
                <a:ea typeface="Arial" panose="020B0604020202020204" pitchFamily="34" charset="0"/>
              </a:rPr>
              <a:t>Altin</a:t>
            </a:r>
            <a:r>
              <a:rPr lang="en-US" sz="1800" dirty="0">
                <a:effectLst/>
                <a:latin typeface="Times New Roman" panose="02020603050405020304" pitchFamily="18" charset="0"/>
                <a:ea typeface="Arial" panose="020B0604020202020204" pitchFamily="34" charset="0"/>
              </a:rPr>
              <a:t>, M., Chan, E. and </a:t>
            </a:r>
            <a:r>
              <a:rPr lang="en-US" sz="1800" dirty="0" err="1">
                <a:effectLst/>
                <a:latin typeface="Times New Roman" panose="02020603050405020304" pitchFamily="18" charset="0"/>
                <a:ea typeface="Arial" panose="020B0604020202020204" pitchFamily="34" charset="0"/>
              </a:rPr>
              <a:t>Aladag</a:t>
            </a:r>
            <a:r>
              <a:rPr lang="en-US" sz="1800" dirty="0">
                <a:effectLst/>
                <a:latin typeface="Times New Roman" panose="02020603050405020304" pitchFamily="18" charset="0"/>
                <a:ea typeface="Arial" panose="020B0604020202020204" pitchFamily="34" charset="0"/>
              </a:rPr>
              <a:t>, O.F., (2020). What are the key success factors for strategy formulation and implementation? Perspectives of managers in the hotel industry. </a:t>
            </a:r>
            <a:r>
              <a:rPr lang="en-US" sz="1800" i="1" dirty="0">
                <a:effectLst/>
                <a:latin typeface="Times New Roman" panose="02020603050405020304" pitchFamily="18" charset="0"/>
                <a:ea typeface="Arial" panose="020B0604020202020204" pitchFamily="34" charset="0"/>
              </a:rPr>
              <a:t>International Journal of Hospitality Management</a:t>
            </a:r>
            <a:r>
              <a:rPr lang="en-US" sz="1800" dirty="0">
                <a:effectLst/>
                <a:latin typeface="Times New Roman" panose="02020603050405020304" pitchFamily="18" charset="0"/>
                <a:ea typeface="Arial" panose="020B0604020202020204" pitchFamily="34" charset="0"/>
              </a:rPr>
              <a:t>, </a:t>
            </a:r>
            <a:r>
              <a:rPr lang="en-US" sz="1800" i="1" dirty="0">
                <a:effectLst/>
                <a:latin typeface="Times New Roman" panose="02020603050405020304" pitchFamily="18" charset="0"/>
                <a:ea typeface="Arial" panose="020B0604020202020204" pitchFamily="34" charset="0"/>
              </a:rPr>
              <a:t>89</a:t>
            </a:r>
            <a:r>
              <a:rPr lang="en-US" sz="1800" dirty="0">
                <a:effectLst/>
                <a:latin typeface="Times New Roman" panose="02020603050405020304" pitchFamily="18" charset="0"/>
                <a:ea typeface="Arial" panose="020B0604020202020204" pitchFamily="34" charset="0"/>
              </a:rPr>
              <a:t>, p.102574.</a:t>
            </a:r>
          </a:p>
        </p:txBody>
      </p:sp>
      <p:pic>
        <p:nvPicPr>
          <p:cNvPr id="7" name="Picture 6">
            <a:extLst>
              <a:ext uri="{FF2B5EF4-FFF2-40B4-BE49-F238E27FC236}">
                <a16:creationId xmlns:a16="http://schemas.microsoft.com/office/drawing/2014/main" id="{4F986E1B-08C2-02FD-29DE-C295FDFF0617}"/>
              </a:ext>
            </a:extLst>
          </p:cNvPr>
          <p:cNvPicPr>
            <a:picLocks noChangeAspect="1"/>
          </p:cNvPicPr>
          <p:nvPr/>
        </p:nvPicPr>
        <p:blipFill>
          <a:blip r:embed="rId3"/>
          <a:stretch>
            <a:fillRect/>
          </a:stretch>
        </p:blipFill>
        <p:spPr>
          <a:xfrm>
            <a:off x="7490012" y="0"/>
            <a:ext cx="4701988" cy="6260360"/>
          </a:xfrm>
          <a:prstGeom prst="rect">
            <a:avLst/>
          </a:prstGeom>
        </p:spPr>
      </p:pic>
      <p:sp>
        <p:nvSpPr>
          <p:cNvPr id="9" name="TextBox 8">
            <a:extLst>
              <a:ext uri="{FF2B5EF4-FFF2-40B4-BE49-F238E27FC236}">
                <a16:creationId xmlns:a16="http://schemas.microsoft.com/office/drawing/2014/main" id="{07056E7C-F343-8099-3E3E-96FF7BF21B59}"/>
              </a:ext>
            </a:extLst>
          </p:cNvPr>
          <p:cNvSpPr txBox="1"/>
          <p:nvPr/>
        </p:nvSpPr>
        <p:spPr>
          <a:xfrm>
            <a:off x="7799294" y="6418407"/>
            <a:ext cx="6104964" cy="369332"/>
          </a:xfrm>
          <a:prstGeom prst="rect">
            <a:avLst/>
          </a:prstGeom>
          <a:noFill/>
        </p:spPr>
        <p:txBody>
          <a:bodyPr wrap="square">
            <a:spAutoFit/>
          </a:bodyPr>
          <a:lstStyle/>
          <a:p>
            <a:r>
              <a:rPr lang="en-IN" sz="1800" dirty="0">
                <a:effectLst/>
                <a:latin typeface="Times New Roman" panose="02020603050405020304" pitchFamily="18" charset="0"/>
                <a:ea typeface="Arial" panose="020B0604020202020204" pitchFamily="34" charset="0"/>
                <a:cs typeface="Arial" panose="020B0604020202020204" pitchFamily="34" charset="0"/>
              </a:rPr>
              <a:t>Source- (</a:t>
            </a:r>
            <a:r>
              <a:rPr lang="en-IN" sz="1800" dirty="0" err="1">
                <a:effectLst/>
                <a:latin typeface="Times New Roman" panose="02020603050405020304" pitchFamily="18" charset="0"/>
                <a:ea typeface="Arial" panose="020B0604020202020204" pitchFamily="34" charset="0"/>
                <a:cs typeface="Arial" panose="020B0604020202020204" pitchFamily="34" charset="0"/>
              </a:rPr>
              <a:t>Köseoglu</a:t>
            </a:r>
            <a:r>
              <a:rPr lang="en-IN" sz="1800" dirty="0">
                <a:effectLst/>
                <a:latin typeface="Times New Roman" panose="02020603050405020304" pitchFamily="18" charset="0"/>
                <a:ea typeface="Arial" panose="020B0604020202020204" pitchFamily="34" charset="0"/>
                <a:cs typeface="Arial" panose="020B0604020202020204" pitchFamily="34" charset="0"/>
              </a:rPr>
              <a:t> et al., 2020)</a:t>
            </a:r>
            <a:endParaRPr lang="en-IN" dirty="0"/>
          </a:p>
        </p:txBody>
      </p:sp>
    </p:spTree>
    <p:extLst>
      <p:ext uri="{BB962C8B-B14F-4D97-AF65-F5344CB8AC3E}">
        <p14:creationId xmlns:p14="http://schemas.microsoft.com/office/powerpoint/2010/main" val="764382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18418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58</TotalTime>
  <Words>2252</Words>
  <Application>Microsoft Office PowerPoint</Application>
  <PresentationFormat>Widescreen</PresentationFormat>
  <Paragraphs>170</Paragraphs>
  <Slides>15</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Algerian</vt:lpstr>
      <vt:lpstr>Arial</vt:lpstr>
      <vt:lpstr>Calibri</vt:lpstr>
      <vt:lpstr>Times New Roman</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Gabriel Florin Burcea (2325506)</cp:lastModifiedBy>
  <cp:revision>1</cp:revision>
  <dcterms:created xsi:type="dcterms:W3CDTF">2024-10-21T14:50:53Z</dcterms:created>
  <dcterms:modified xsi:type="dcterms:W3CDTF">2024-11-06T21:07:20Z</dcterms:modified>
</cp:coreProperties>
</file>