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829024-C1DF-3DD2-4BBB-3B81AAA33966}" v="2960" dt="2026-08-12T17:08:25.197"/>
    <p1510:client id="{BDFCC0C0-8BC3-ACE1-37E7-4665C224F30F}" v="780" dt="2026-08-14T07:27:51.148"/>
    <p1510:client id="{C77D666D-EBF2-A65D-5A2C-2307C1562E4C}" v="165" dt="2026-08-13T16:46:14.372"/>
    <p1510:client id="{F91DC868-3CBD-4908-325B-EDAE027C016B}" v="26" dt="2026-08-14T06:14:42.162"/>
    <p1510:client id="{FD6F38EE-74EC-4A78-ADF9-E43C0F092153}" v="72" dt="2026-08-14T08:46:21.1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22EA4EB-2AD2-C110-998A-2F8ED1691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331" y="703943"/>
            <a:ext cx="3066597" cy="545011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7A399D-C5CE-4651-CB82-7B6A904D7DE0}"/>
              </a:ext>
            </a:extLst>
          </p:cNvPr>
          <p:cNvSpPr txBox="1"/>
          <p:nvPr/>
        </p:nvSpPr>
        <p:spPr>
          <a:xfrm>
            <a:off x="3719353" y="264911"/>
            <a:ext cx="8174585" cy="710963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+mn-lt"/>
              <a:cs typeface="+mn-lt"/>
            </a:endParaRPr>
          </a:p>
          <a:p>
            <a:r>
              <a:rPr lang="en-GB" b="1" i="1" u="sng">
                <a:ea typeface="+mn-lt"/>
                <a:cs typeface="+mn-lt"/>
              </a:rPr>
              <a:t>Canary Wharf</a:t>
            </a:r>
          </a:p>
          <a:p>
            <a:endParaRPr lang="en-GB">
              <a:ea typeface="+mn-lt"/>
              <a:cs typeface="+mn-lt"/>
            </a:endParaRPr>
          </a:p>
          <a:p>
            <a:r>
              <a:rPr lang="en-GB" i="1" u="sng">
                <a:highlight>
                  <a:srgbClr val="FEFEFE"/>
                </a:highlight>
                <a:ea typeface="+mn-lt"/>
                <a:cs typeface="+mn-lt"/>
              </a:rPr>
              <a:t>Why did you choose these items?</a:t>
            </a:r>
            <a:endParaRPr lang="en-GB" i="1" u="sng">
              <a:highlight>
                <a:srgbClr val="FEFEFE"/>
              </a:highlight>
            </a:endParaRPr>
          </a:p>
          <a:p>
            <a:r>
              <a:rPr lang="en-GB" sz="1600">
                <a:ea typeface="+mn-lt"/>
                <a:cs typeface="+mn-lt"/>
              </a:rPr>
              <a:t>I chose these item because they helped me identify how in London Business and leisure are promoted</a:t>
            </a:r>
            <a:endParaRPr lang="en-GB" sz="1600" i="1" u="sng">
              <a:highlight>
                <a:srgbClr val="FEFEFE"/>
              </a:highlight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 sz="1600" b="1" u="sng">
                <a:ea typeface="+mn-lt"/>
                <a:cs typeface="+mn-lt"/>
              </a:rPr>
              <a:t>REFLECTION DIGITAL SKILLS</a:t>
            </a:r>
          </a:p>
          <a:p>
            <a:r>
              <a:rPr lang="en-GB" sz="1600" i="1">
                <a:ea typeface="+mn-lt"/>
                <a:cs typeface="+mn-lt"/>
              </a:rPr>
              <a:t>What does your portfolio show about the digital tools you used?</a:t>
            </a:r>
            <a:endParaRPr lang="en-US" sz="1600">
              <a:ea typeface="+mn-lt"/>
              <a:cs typeface="+mn-lt"/>
            </a:endParaRPr>
          </a:p>
          <a:p>
            <a:endParaRPr lang="en-GB" sz="1600" i="1">
              <a:ea typeface="+mn-lt"/>
              <a:cs typeface="+mn-lt"/>
            </a:endParaRPr>
          </a:p>
          <a:p>
            <a:r>
              <a:rPr lang="en-GB" sz="1600" u="sng">
                <a:ea typeface="+mn-lt"/>
                <a:cs typeface="+mn-lt"/>
              </a:rPr>
              <a:t>My portfolio shows that I used:</a:t>
            </a:r>
            <a:r>
              <a:rPr lang="en-GB" sz="1600">
                <a:ea typeface="+mn-lt"/>
                <a:cs typeface="+mn-lt"/>
              </a:rPr>
              <a:t>    </a:t>
            </a:r>
          </a:p>
          <a:p>
            <a:pPr marL="285750" indent="-285750">
              <a:buFont typeface="Arial"/>
              <a:buChar char="•"/>
            </a:pPr>
            <a:r>
              <a:rPr lang="en-GB" sz="1600" err="1">
                <a:ea typeface="+mn-lt"/>
                <a:cs typeface="+mn-lt"/>
              </a:rPr>
              <a:t>Wor</a:t>
            </a:r>
            <a:r>
              <a:rPr lang="en-GB" sz="1600">
                <a:ea typeface="+mn-lt"/>
                <a:cs typeface="+mn-lt"/>
              </a:rPr>
              <a:t>k for create simple document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PowerPoint to insert pictures, design slides and explain my ideas clearly. 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Different digital tools like: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Insert pictures 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Italics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Pictures Styles</a:t>
            </a:r>
          </a:p>
          <a:p>
            <a:endParaRPr lang="en-GB" u="sng">
              <a:ea typeface="+mn-lt"/>
              <a:cs typeface="+mn-lt"/>
            </a:endParaRPr>
          </a:p>
          <a:p>
            <a:r>
              <a:rPr lang="en-GB" i="1" u="sng">
                <a:ea typeface="+mn-lt"/>
                <a:cs typeface="+mn-lt"/>
              </a:rPr>
              <a:t>These items show that I learned: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How to insert photos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How to use image styles</a:t>
            </a: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How to use a text box to organise and explain my work.</a:t>
            </a:r>
            <a:endParaRPr lang="en-GB" sz="1600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7D9B52-5740-5900-878F-1125B9586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393" y="624113"/>
            <a:ext cx="3996871" cy="53340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6A136E-72C7-4177-3B37-294277025390}"/>
              </a:ext>
            </a:extLst>
          </p:cNvPr>
          <p:cNvSpPr txBox="1"/>
          <p:nvPr/>
        </p:nvSpPr>
        <p:spPr>
          <a:xfrm>
            <a:off x="5314196" y="423772"/>
            <a:ext cx="536251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ONE BANK STREET</a:t>
            </a: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This image of the buildings showcases the creativity of the architects who make London an attractive city, promoting tourism and commerce.</a:t>
            </a: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8861B5-E30F-7AF4-CEB9-1EF016D35E39}"/>
              </a:ext>
            </a:extLst>
          </p:cNvPr>
          <p:cNvSpPr txBox="1"/>
          <p:nvPr/>
        </p:nvSpPr>
        <p:spPr>
          <a:xfrm>
            <a:off x="4946968" y="2066701"/>
            <a:ext cx="6092233" cy="5078313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u="sng">
                <a:ea typeface="+mn-lt"/>
                <a:cs typeface="+mn-lt"/>
              </a:rPr>
              <a:t>REFLECTION DIGITAL SKILLS</a:t>
            </a:r>
            <a:endParaRPr lang="en-US" sz="1600" b="1" u="sng">
              <a:ea typeface="+mn-lt"/>
              <a:cs typeface="+mn-lt"/>
            </a:endParaRPr>
          </a:p>
          <a:p>
            <a:endParaRPr lang="en-US" i="1" u="sng">
              <a:ea typeface="+mn-lt"/>
              <a:cs typeface="+mn-lt"/>
            </a:endParaRPr>
          </a:p>
          <a:p>
            <a:r>
              <a:rPr lang="en-US" i="1" u="sng">
                <a:ea typeface="+mn-lt"/>
                <a:cs typeface="+mn-lt"/>
              </a:rPr>
              <a:t>What skills did you use when you created your digital work?  </a:t>
            </a:r>
            <a:endParaRPr lang="en-US" i="1" u="sng"/>
          </a:p>
          <a:p>
            <a:endParaRPr lang="en-US">
              <a:latin typeface="Arial"/>
              <a:ea typeface="Arial"/>
              <a:cs typeface="Arial"/>
            </a:endParaRPr>
          </a:p>
          <a:p>
            <a:r>
              <a:rPr lang="en-US" i="1">
                <a:latin typeface="Arial"/>
                <a:ea typeface="Arial"/>
                <a:cs typeface="Arial"/>
              </a:rPr>
              <a:t>In my work I used skills like: </a:t>
            </a:r>
            <a:endParaRPr lang="en-US" i="1"/>
          </a:p>
          <a:p>
            <a:endParaRPr lang="en-US" i="1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1600">
                <a:latin typeface="Arial"/>
                <a:cs typeface="Arial"/>
              </a:rPr>
              <a:t>Timing images</a:t>
            </a:r>
          </a:p>
          <a:p>
            <a:pPr marL="285750" indent="-285750">
              <a:buFont typeface="Wingdings"/>
              <a:buChar char="Ø"/>
            </a:pPr>
            <a:r>
              <a:rPr lang="en-US" sz="1600" err="1">
                <a:latin typeface="Arial"/>
                <a:cs typeface="Arial"/>
              </a:rPr>
              <a:t>Organisation</a:t>
            </a:r>
            <a:r>
              <a:rPr lang="en-US" sz="1600">
                <a:latin typeface="Arial"/>
                <a:cs typeface="Arial"/>
              </a:rPr>
              <a:t> Files</a:t>
            </a:r>
          </a:p>
          <a:p>
            <a:pPr marL="285750" indent="-285750">
              <a:buFont typeface="Wingdings"/>
              <a:buChar char="Ø"/>
            </a:pPr>
            <a:r>
              <a:rPr lang="en-US" sz="1600">
                <a:latin typeface="Arial"/>
                <a:cs typeface="Arial"/>
              </a:rPr>
              <a:t>Adding images</a:t>
            </a:r>
          </a:p>
          <a:p>
            <a:pPr marL="285750" indent="-285750">
              <a:buFont typeface="Wingdings"/>
              <a:buChar char="Ø"/>
            </a:pPr>
            <a:r>
              <a:rPr lang="en-US" sz="1600">
                <a:latin typeface="Arial"/>
                <a:cs typeface="Arial"/>
              </a:rPr>
              <a:t>Adding Bulleted points</a:t>
            </a:r>
          </a:p>
          <a:p>
            <a:pPr marL="285750" indent="-285750">
              <a:buFont typeface="Wingdings"/>
              <a:buChar char="Ø"/>
            </a:pPr>
            <a:r>
              <a:rPr lang="en-US" sz="1600">
                <a:latin typeface="Arial"/>
                <a:cs typeface="Arial"/>
              </a:rPr>
              <a:t>Format Painter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 i="1" u="sng">
                <a:latin typeface="Arial"/>
                <a:cs typeface="Arial"/>
              </a:rPr>
              <a:t>I am comfortable using use tools like: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1600">
                <a:latin typeface="Arial"/>
                <a:cs typeface="Arial"/>
              </a:rPr>
              <a:t>Excel to create artefacts</a:t>
            </a:r>
          </a:p>
          <a:p>
            <a:pPr marL="285750" indent="-285750">
              <a:buFont typeface="Wingdings"/>
              <a:buChar char="Ø"/>
            </a:pPr>
            <a:r>
              <a:rPr lang="en-US" sz="1600">
                <a:latin typeface="Arial"/>
                <a:cs typeface="Arial"/>
              </a:rPr>
              <a:t>PowerPoint to create presentation </a:t>
            </a:r>
          </a:p>
          <a:p>
            <a:endParaRPr lang="en-US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42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09F5EBC-B012-D471-36B3-9053054D66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050668"/>
              </p:ext>
            </p:extLst>
          </p:nvPr>
        </p:nvGraphicFramePr>
        <p:xfrm>
          <a:off x="406375" y="1466338"/>
          <a:ext cx="6256116" cy="251044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20661">
                  <a:extLst>
                    <a:ext uri="{9D8B030D-6E8A-4147-A177-3AD203B41FA5}">
                      <a16:colId xmlns:a16="http://schemas.microsoft.com/office/drawing/2014/main" val="1454342486"/>
                    </a:ext>
                  </a:extLst>
                </a:gridCol>
                <a:gridCol w="1235805">
                  <a:extLst>
                    <a:ext uri="{9D8B030D-6E8A-4147-A177-3AD203B41FA5}">
                      <a16:colId xmlns:a16="http://schemas.microsoft.com/office/drawing/2014/main" val="2608618886"/>
                    </a:ext>
                  </a:extLst>
                </a:gridCol>
                <a:gridCol w="1432680">
                  <a:extLst>
                    <a:ext uri="{9D8B030D-6E8A-4147-A177-3AD203B41FA5}">
                      <a16:colId xmlns:a16="http://schemas.microsoft.com/office/drawing/2014/main" val="2391517699"/>
                    </a:ext>
                  </a:extLst>
                </a:gridCol>
                <a:gridCol w="1966970">
                  <a:extLst>
                    <a:ext uri="{9D8B030D-6E8A-4147-A177-3AD203B41FA5}">
                      <a16:colId xmlns:a16="http://schemas.microsoft.com/office/drawing/2014/main" val="503333427"/>
                    </a:ext>
                  </a:extLst>
                </a:gridCol>
              </a:tblGrid>
              <a:tr h="546639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Green </a:t>
                      </a:r>
                      <a:r>
                        <a:rPr lang="en-GB" sz="180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LeafGrocers</a:t>
                      </a: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F2D9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3734668"/>
                  </a:ext>
                </a:extLst>
              </a:tr>
              <a:tr h="256585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Product Stock List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Quantities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Low/High Items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40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Itams</a:t>
                      </a:r>
                      <a:r>
                        <a:rPr lang="en-GB" sz="14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Order Soon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3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0855190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Apples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Order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3570559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Bananas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Order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5215489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Carrots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High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Enough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3199801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 err="1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Patatoes</a:t>
                      </a: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High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Enough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0655146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Milk 2L\Bottle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Order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6115535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Bread Loaves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Order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047335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Eggs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C91D32"/>
                          </a:solidFill>
                          <a:effectLst/>
                          <a:latin typeface="Calibri" panose="020F0502020204030204" pitchFamily="34" charset="0"/>
                        </a:rPr>
                        <a:t>Order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5601828"/>
                  </a:ext>
                </a:extLst>
              </a:tr>
              <a:tr h="21196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Pasta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High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Enough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8072879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8DDEF84-D366-0A3F-736C-09608C4CE0B6}"/>
              </a:ext>
            </a:extLst>
          </p:cNvPr>
          <p:cNvSpPr txBox="1"/>
          <p:nvPr/>
        </p:nvSpPr>
        <p:spPr>
          <a:xfrm>
            <a:off x="4146176" y="627530"/>
            <a:ext cx="37203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The Green Leaf Grocers Table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E60FDA-DC90-1AFB-12D3-ED4D77F11B30}"/>
              </a:ext>
            </a:extLst>
          </p:cNvPr>
          <p:cNvSpPr txBox="1"/>
          <p:nvPr/>
        </p:nvSpPr>
        <p:spPr>
          <a:xfrm>
            <a:off x="7003676" y="907676"/>
            <a:ext cx="4515970" cy="52014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The Green Leaf Grocers table shows the list of product stocks, quantities, items with low and high levels, and items that the company needs to order soon.</a:t>
            </a:r>
            <a:endParaRPr lang="en-US" sz="1600"/>
          </a:p>
          <a:p>
            <a:r>
              <a:rPr lang="en-GB" sz="1600" b="1" u="sng"/>
              <a:t>REFLECTION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These skills help me in my studies because I know how to use Excel.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These skills help me at work because they allow me to be efficient and open up new job opportunities.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On the other hand these skills help me in daily life because I can manage my finances, my schedule, and organize my personal bills.</a:t>
            </a:r>
          </a:p>
          <a:p>
            <a:r>
              <a:rPr lang="en-GB" sz="1400" b="1"/>
              <a:t>Reasoning And Evaluation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In my artifacts, I used some colours to identify columns , rows and some words. I also used some tools such as adding slides, bolding, font size, and aligning paragraphs.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I modified my artifact because the </a:t>
            </a:r>
            <a:r>
              <a:rPr lang="en-GB" sz="1400" err="1">
                <a:ea typeface="+mn-lt"/>
                <a:cs typeface="+mn-lt"/>
              </a:rPr>
              <a:t>colors</a:t>
            </a:r>
            <a:r>
              <a:rPr lang="en-GB" sz="1400">
                <a:ea typeface="+mn-lt"/>
                <a:cs typeface="+mn-lt"/>
              </a:rPr>
              <a:t> improved my work.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I removed a column because the information was not organized.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I modified the formula for ranking items from highest to lowest.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87B0DB-796D-2707-8897-DA8D21C1BFC3}"/>
              </a:ext>
            </a:extLst>
          </p:cNvPr>
          <p:cNvSpPr txBox="1"/>
          <p:nvPr/>
        </p:nvSpPr>
        <p:spPr>
          <a:xfrm>
            <a:off x="764780" y="4585509"/>
            <a:ext cx="5890467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>
                <a:ea typeface="+mn-lt"/>
                <a:cs typeface="+mn-lt"/>
              </a:rPr>
              <a:t>This Digital Skills assignment definitely helps me in:</a:t>
            </a:r>
            <a:endParaRPr lang="en-US" b="1" u="sng"/>
          </a:p>
          <a:p>
            <a:pPr marL="285750" indent="-285750">
              <a:buFont typeface="Wingdings"/>
              <a:buChar char="ü"/>
            </a:pPr>
            <a:r>
              <a:rPr lang="en-GB" sz="1600">
                <a:ea typeface="+mn-lt"/>
                <a:cs typeface="+mn-lt"/>
              </a:rPr>
              <a:t>Studies, because I can learn and improve my skills and knowledge.</a:t>
            </a:r>
            <a:endParaRPr lang="en-GB" sz="1600"/>
          </a:p>
          <a:p>
            <a:pPr marL="285750" indent="-285750">
              <a:buFont typeface="Wingdings"/>
              <a:buChar char="ü"/>
            </a:pPr>
            <a:r>
              <a:rPr lang="en-GB" sz="1600">
                <a:ea typeface="+mn-lt"/>
                <a:cs typeface="+mn-lt"/>
              </a:rPr>
              <a:t>Work, because it helps me find a job where I can use my skills.</a:t>
            </a:r>
            <a:endParaRPr lang="en-GB" sz="1600"/>
          </a:p>
          <a:p>
            <a:pPr marL="285750" indent="-285750">
              <a:buFont typeface="Wingdings"/>
              <a:buChar char="ü"/>
            </a:pPr>
            <a:r>
              <a:rPr lang="en-GB" sz="1600">
                <a:ea typeface="+mn-lt"/>
                <a:cs typeface="+mn-lt"/>
              </a:rPr>
              <a:t>Daily life, because I can organize my documents and finances.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930137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305E9E-749E-A142-619A-B3869AE7D396}"/>
              </a:ext>
            </a:extLst>
          </p:cNvPr>
          <p:cNvSpPr txBox="1"/>
          <p:nvPr/>
        </p:nvSpPr>
        <p:spPr>
          <a:xfrm>
            <a:off x="6657162" y="886090"/>
            <a:ext cx="4595626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These charts explain my previous work. Here, the DS2 scenarios for the business task are shown. This chart includes some items that the company needs to order soon.</a:t>
            </a:r>
            <a:endParaRPr lang="en-US" sz="1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46A6B0-57BB-687F-1017-75619C290A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331" y="1386472"/>
            <a:ext cx="6044462" cy="33914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D32067-22A4-467F-EA64-20F4ED3C5791}"/>
              </a:ext>
            </a:extLst>
          </p:cNvPr>
          <p:cNvSpPr txBox="1"/>
          <p:nvPr/>
        </p:nvSpPr>
        <p:spPr>
          <a:xfrm>
            <a:off x="6751674" y="437115"/>
            <a:ext cx="39458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Green </a:t>
            </a:r>
            <a:r>
              <a:rPr lang="en-GB" b="1" u="sng" err="1"/>
              <a:t>LeafGrocers</a:t>
            </a:r>
            <a:endParaRPr lang="en-GB" b="1" u="sng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6EA5E2-2E69-459B-E19B-44E5D0288D58}"/>
              </a:ext>
            </a:extLst>
          </p:cNvPr>
          <p:cNvSpPr txBox="1"/>
          <p:nvPr/>
        </p:nvSpPr>
        <p:spPr>
          <a:xfrm>
            <a:off x="6574464" y="2240742"/>
            <a:ext cx="5381255" cy="3877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u="sng"/>
              <a:t>REFLECTION</a:t>
            </a:r>
          </a:p>
          <a:p>
            <a:endParaRPr lang="en-GB" sz="1600" b="1" u="sng">
              <a:ea typeface="+mn-lt"/>
              <a:cs typeface="+mn-lt"/>
            </a:endParaRPr>
          </a:p>
          <a:p>
            <a:r>
              <a:rPr lang="en-GB" sz="1600" i="1" u="sng">
                <a:ea typeface="+mn-lt"/>
                <a:cs typeface="+mn-lt"/>
              </a:rPr>
              <a:t>What digital tasks did you find difficult at the start of the module?</a:t>
            </a:r>
            <a:endParaRPr lang="en-GB" i="1" u="sng"/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At the start, I found Excel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difficult because the formula.</a:t>
            </a:r>
            <a:endParaRPr lang="en-GB" sz="1400"/>
          </a:p>
          <a:p>
            <a:endParaRPr lang="en-GB" sz="1600">
              <a:ea typeface="+mn-lt"/>
              <a:cs typeface="+mn-lt"/>
            </a:endParaRPr>
          </a:p>
          <a:p>
            <a:r>
              <a:rPr lang="en-GB" sz="1600" i="1" u="sng">
                <a:ea typeface="+mn-lt"/>
                <a:cs typeface="+mn-lt"/>
              </a:rPr>
              <a:t>Why were these tasks difficult for you? Can you give one short example?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At first, I struggled to figure out how to apply the formula, but now I can do it.</a:t>
            </a:r>
            <a:br>
              <a:rPr lang="en-US" sz="1400"/>
            </a:br>
            <a:endParaRPr lang="en-US" sz="1400"/>
          </a:p>
          <a:p>
            <a:r>
              <a:rPr lang="en-GB" sz="1600" b="1" u="sng"/>
              <a:t>Say what you can now do alone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Now I can do more things on my own, like organizing the information and apply the formula. </a:t>
            </a:r>
          </a:p>
          <a:p>
            <a:r>
              <a:rPr lang="en-GB" sz="1600">
                <a:ea typeface="+mn-lt"/>
                <a:cs typeface="+mn-lt"/>
              </a:rPr>
              <a:t>I can now use Excel and PowerPoint without help.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055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19BAC28-EADD-3832-A696-D4CB923607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29" y="1565854"/>
            <a:ext cx="5262780" cy="394957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D60F96-E5EC-9188-5D81-3493396F3CD6}"/>
              </a:ext>
            </a:extLst>
          </p:cNvPr>
          <p:cNvSpPr txBox="1"/>
          <p:nvPr/>
        </p:nvSpPr>
        <p:spPr>
          <a:xfrm>
            <a:off x="1916206" y="336176"/>
            <a:ext cx="56813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One Of The Most Visited Metropolises In  The World.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CFD492-C350-8209-32A4-3914D1E029C9}"/>
              </a:ext>
            </a:extLst>
          </p:cNvPr>
          <p:cNvSpPr txBox="1"/>
          <p:nvPr/>
        </p:nvSpPr>
        <p:spPr>
          <a:xfrm>
            <a:off x="6402294" y="1488514"/>
            <a:ext cx="4631764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From the Greenish cable car, many tourists can admire the city of London and its impressive buildings. </a:t>
            </a:r>
            <a:endParaRPr lang="en-US" sz="140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Besides the architecture, one of London's biggest tourist attractions is its royal palaces, museums, and galleries, many of which offer free admission.</a:t>
            </a:r>
            <a:endParaRPr lang="en-US" sz="1400"/>
          </a:p>
          <a:p>
            <a:endParaRPr lang="en-GB" sz="1400"/>
          </a:p>
          <a:p>
            <a:r>
              <a:rPr lang="en-GB" sz="1600" b="1" u="sng"/>
              <a:t>Keep it simple &amp; a Siple Reflection</a:t>
            </a:r>
          </a:p>
          <a:p>
            <a:endParaRPr lang="en-GB" sz="1400"/>
          </a:p>
          <a:p>
            <a:r>
              <a:rPr lang="en-GB" sz="1400"/>
              <a:t>I learned</a:t>
            </a:r>
            <a:r>
              <a:rPr lang="en-GB" sz="1400">
                <a:ea typeface="+mn-lt"/>
                <a:cs typeface="+mn-lt"/>
              </a:rPr>
              <a:t> this in class when we practiced how to prepare and organize information in a table, and how to use columns and rows to create formulas.</a:t>
            </a:r>
          </a:p>
          <a:p>
            <a:r>
              <a:rPr lang="en-GB" sz="1400">
                <a:ea typeface="+mn-lt"/>
                <a:cs typeface="+mn-lt"/>
              </a:rPr>
              <a:t>We also practiced in class how to insert photos and text to organize our own ideas.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In addition, my tutor encouraged us to look for Microsoft tutorials to learn more about how this application works.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Overall, I feel more confident with Digital Skills, and know I can keep improving on Microsoft Application..</a:t>
            </a:r>
            <a:endParaRPr lang="en-GB" sz="1400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2040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2026-07-28T10:00:53Z</dcterms:created>
  <dcterms:modified xsi:type="dcterms:W3CDTF">2026-08-14T08:55:34Z</dcterms:modified>
</cp:coreProperties>
</file>