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9"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255"/>
    <p:restoredTop sz="94666"/>
  </p:normalViewPr>
  <p:slideViewPr>
    <p:cSldViewPr snapToGrid="0">
      <p:cViewPr varScale="1">
        <p:scale>
          <a:sx n="102" d="100"/>
          <a:sy n="102" d="100"/>
        </p:scale>
        <p:origin x="840" y="184"/>
      </p:cViewPr>
      <p:guideLst/>
    </p:cSldViewPr>
  </p:slideViewPr>
  <p:notesTextViewPr>
    <p:cViewPr>
      <p:scale>
        <a:sx n="110" d="100"/>
        <a:sy n="11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F62BA1F-9453-3940-8914-19FB322D730C}" type="datetimeFigureOut">
              <a:rPr lang="en-US" smtClean="0"/>
              <a:t>5/15/25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5A3D86-7D3F-3A4F-8E36-A844F3949F49}" type="slidenum">
              <a:rPr lang="en-US" smtClean="0"/>
              <a:t>‹#›</a:t>
            </a:fld>
            <a:endParaRPr lang="en-US"/>
          </a:p>
        </p:txBody>
      </p:sp>
    </p:spTree>
    <p:extLst>
      <p:ext uri="{BB962C8B-B14F-4D97-AF65-F5344CB8AC3E}">
        <p14:creationId xmlns:p14="http://schemas.microsoft.com/office/powerpoint/2010/main" val="15652425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85A3D86-7D3F-3A4F-8E36-A844F3949F49}" type="slidenum">
              <a:rPr lang="en-US" smtClean="0"/>
              <a:t>1</a:t>
            </a:fld>
            <a:endParaRPr lang="en-US"/>
          </a:p>
        </p:txBody>
      </p:sp>
    </p:spTree>
    <p:extLst>
      <p:ext uri="{BB962C8B-B14F-4D97-AF65-F5344CB8AC3E}">
        <p14:creationId xmlns:p14="http://schemas.microsoft.com/office/powerpoint/2010/main" val="39742753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371B3-4379-03AF-85CB-2AE4C06A7FF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57FD748-51CF-2605-6C72-F3C2AF3070B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6A6B51F-B05D-FA79-2920-350F724CD280}"/>
              </a:ext>
            </a:extLst>
          </p:cNvPr>
          <p:cNvSpPr>
            <a:spLocks noGrp="1"/>
          </p:cNvSpPr>
          <p:nvPr>
            <p:ph type="dt" sz="half" idx="10"/>
          </p:nvPr>
        </p:nvSpPr>
        <p:spPr/>
        <p:txBody>
          <a:bodyPr/>
          <a:lstStyle/>
          <a:p>
            <a:fld id="{073D55F9-11A3-4523-8F38-6BA37933791A}" type="datetime1">
              <a:rPr lang="en-US" smtClean="0"/>
              <a:t>5/15/25</a:t>
            </a:fld>
            <a:endParaRPr lang="en-US"/>
          </a:p>
        </p:txBody>
      </p:sp>
      <p:sp>
        <p:nvSpPr>
          <p:cNvPr id="5" name="Footer Placeholder 4">
            <a:extLst>
              <a:ext uri="{FF2B5EF4-FFF2-40B4-BE49-F238E27FC236}">
                <a16:creationId xmlns:a16="http://schemas.microsoft.com/office/drawing/2014/main" id="{C5E8EA48-5206-C707-412A-2EED2F8F2F92}"/>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C698E20A-90D5-8D82-C8EC-B88484C460C4}"/>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3399509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5A1D5-B5B1-7F96-28A7-2C0FD0FA662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82A99BA-376B-1F6A-9D61-AC621269DE2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3598AD0-3BE0-A57F-21E5-17A0C562A174}"/>
              </a:ext>
            </a:extLst>
          </p:cNvPr>
          <p:cNvSpPr>
            <a:spLocks noGrp="1"/>
          </p:cNvSpPr>
          <p:nvPr>
            <p:ph type="dt" sz="half" idx="10"/>
          </p:nvPr>
        </p:nvSpPr>
        <p:spPr/>
        <p:txBody>
          <a:bodyPr/>
          <a:lstStyle/>
          <a:p>
            <a:fld id="{1CB9D56B-6EBE-4E5F-99D9-2A3DBDF37D0A}" type="datetime1">
              <a:rPr lang="en-US" smtClean="0"/>
              <a:t>5/15/25</a:t>
            </a:fld>
            <a:endParaRPr lang="en-US"/>
          </a:p>
        </p:txBody>
      </p:sp>
      <p:sp>
        <p:nvSpPr>
          <p:cNvPr id="5" name="Footer Placeholder 4">
            <a:extLst>
              <a:ext uri="{FF2B5EF4-FFF2-40B4-BE49-F238E27FC236}">
                <a16:creationId xmlns:a16="http://schemas.microsoft.com/office/drawing/2014/main" id="{5396D832-E1E5-AC1B-1F75-4B271B912B59}"/>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7F9E21F7-FE3D-D749-70AD-24E717104B06}"/>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1472499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00B02-504A-758C-7117-1B440FB1851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8AD69BC-89D6-EE88-6112-C65EB2D5430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8176225-E975-B7CD-596E-FD9E8C591444}"/>
              </a:ext>
            </a:extLst>
          </p:cNvPr>
          <p:cNvSpPr>
            <a:spLocks noGrp="1"/>
          </p:cNvSpPr>
          <p:nvPr>
            <p:ph type="dt" sz="half" idx="10"/>
          </p:nvPr>
        </p:nvSpPr>
        <p:spPr/>
        <p:txBody>
          <a:bodyPr/>
          <a:lstStyle/>
          <a:p>
            <a:fld id="{8C33F3CA-C7E3-432D-9282-18F13836509A}" type="datetime1">
              <a:rPr lang="en-US" smtClean="0"/>
              <a:t>5/15/25</a:t>
            </a:fld>
            <a:endParaRPr lang="en-US" dirty="0"/>
          </a:p>
        </p:txBody>
      </p:sp>
      <p:sp>
        <p:nvSpPr>
          <p:cNvPr id="5" name="Footer Placeholder 4">
            <a:extLst>
              <a:ext uri="{FF2B5EF4-FFF2-40B4-BE49-F238E27FC236}">
                <a16:creationId xmlns:a16="http://schemas.microsoft.com/office/drawing/2014/main" id="{34A07F06-5776-2C57-FBEF-C4CBF8B63984}"/>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CDC2D043-350E-F2B3-ED6B-AFDF7C720D7B}"/>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9466147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EF35B-71A2-F0F1-B239-1175A5E6274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7982D38-4901-7E01-5823-CE50F607E0F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1FB55D3-9471-2597-6DD1-9B13AC4230E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09C148C-9C3F-FBD7-FF5D-7BDD43B75C9D}"/>
              </a:ext>
            </a:extLst>
          </p:cNvPr>
          <p:cNvSpPr>
            <a:spLocks noGrp="1"/>
          </p:cNvSpPr>
          <p:nvPr>
            <p:ph type="dt" sz="half" idx="10"/>
          </p:nvPr>
        </p:nvSpPr>
        <p:spPr/>
        <p:txBody>
          <a:bodyPr/>
          <a:lstStyle/>
          <a:p>
            <a:fld id="{75BE9C62-1337-40B8-BA50-E9F4861DB4BC}" type="datetime1">
              <a:rPr lang="en-US" smtClean="0"/>
              <a:t>5/15/25</a:t>
            </a:fld>
            <a:endParaRPr lang="en-US"/>
          </a:p>
        </p:txBody>
      </p:sp>
      <p:sp>
        <p:nvSpPr>
          <p:cNvPr id="6" name="Footer Placeholder 5">
            <a:extLst>
              <a:ext uri="{FF2B5EF4-FFF2-40B4-BE49-F238E27FC236}">
                <a16:creationId xmlns:a16="http://schemas.microsoft.com/office/drawing/2014/main" id="{16D229B2-21A6-DF6B-1A06-F839EB8D9703}"/>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A2EEF642-0004-5A2D-EF42-24D1D300037D}"/>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9865525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AB3C41-5813-EDE6-77BE-2A1C4ACB1B1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63D5902-5ACC-50B4-BBBA-8453C71DE3F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0AC43ED-69B1-D70E-4CE3-16B48CE5AD4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AB9045C-36F8-1E8F-D7D7-62C22CE46A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BAFFD19-04B7-F66B-0215-0CD8C895F85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97C07E6-0A9B-B8BD-1CA2-AC0073967A93}"/>
              </a:ext>
            </a:extLst>
          </p:cNvPr>
          <p:cNvSpPr>
            <a:spLocks noGrp="1"/>
          </p:cNvSpPr>
          <p:nvPr>
            <p:ph type="dt" sz="half" idx="10"/>
          </p:nvPr>
        </p:nvSpPr>
        <p:spPr/>
        <p:txBody>
          <a:bodyPr/>
          <a:lstStyle/>
          <a:p>
            <a:fld id="{47C195EB-2DA3-4B24-8725-19BC22A7BE50}" type="datetime1">
              <a:rPr lang="en-US" smtClean="0"/>
              <a:t>5/15/25</a:t>
            </a:fld>
            <a:endParaRPr lang="en-US"/>
          </a:p>
        </p:txBody>
      </p:sp>
      <p:sp>
        <p:nvSpPr>
          <p:cNvPr id="8" name="Footer Placeholder 7">
            <a:extLst>
              <a:ext uri="{FF2B5EF4-FFF2-40B4-BE49-F238E27FC236}">
                <a16:creationId xmlns:a16="http://schemas.microsoft.com/office/drawing/2014/main" id="{E8366C35-E375-4965-0A66-BF0C9335A773}"/>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13D021C4-4E3A-0E69-2FCE-186C2F0AEB49}"/>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2163625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D0FE2-8797-43A8-5A0F-30F1D204519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86950973-DBCA-B447-AE92-10E7A2E1485E}"/>
              </a:ext>
            </a:extLst>
          </p:cNvPr>
          <p:cNvSpPr>
            <a:spLocks noGrp="1"/>
          </p:cNvSpPr>
          <p:nvPr>
            <p:ph type="dt" sz="half" idx="10"/>
          </p:nvPr>
        </p:nvSpPr>
        <p:spPr/>
        <p:txBody>
          <a:bodyPr/>
          <a:lstStyle/>
          <a:p>
            <a:fld id="{F4E237E6-0076-4915-A5A8-B7C11FA4F374}" type="datetime1">
              <a:rPr lang="en-US" smtClean="0"/>
              <a:t>5/15/25</a:t>
            </a:fld>
            <a:endParaRPr lang="en-US"/>
          </a:p>
        </p:txBody>
      </p:sp>
      <p:sp>
        <p:nvSpPr>
          <p:cNvPr id="4" name="Footer Placeholder 3">
            <a:extLst>
              <a:ext uri="{FF2B5EF4-FFF2-40B4-BE49-F238E27FC236}">
                <a16:creationId xmlns:a16="http://schemas.microsoft.com/office/drawing/2014/main" id="{D9D2DF16-D265-92C2-4DB9-0208548F507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3C1F9B16-044A-7EAE-3AD4-3F3D765A3C78}"/>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4836715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390D130-064D-3CF8-53FB-05AFBD041B8A}"/>
              </a:ext>
            </a:extLst>
          </p:cNvPr>
          <p:cNvSpPr>
            <a:spLocks noGrp="1"/>
          </p:cNvSpPr>
          <p:nvPr>
            <p:ph type="dt" sz="half" idx="10"/>
          </p:nvPr>
        </p:nvSpPr>
        <p:spPr/>
        <p:txBody>
          <a:bodyPr/>
          <a:lstStyle/>
          <a:p>
            <a:fld id="{3505F58F-C0B5-422A-8E5A-6B99E5D80F0A}" type="datetime1">
              <a:rPr lang="en-US" smtClean="0"/>
              <a:t>5/15/25</a:t>
            </a:fld>
            <a:endParaRPr lang="en-US"/>
          </a:p>
        </p:txBody>
      </p:sp>
      <p:sp>
        <p:nvSpPr>
          <p:cNvPr id="3" name="Footer Placeholder 2">
            <a:extLst>
              <a:ext uri="{FF2B5EF4-FFF2-40B4-BE49-F238E27FC236}">
                <a16:creationId xmlns:a16="http://schemas.microsoft.com/office/drawing/2014/main" id="{1E018AA4-25C1-A45A-9967-30B975DCDD53}"/>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5697FF25-8736-42D1-E93E-8FB7E2E53087}"/>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758401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C2BF4-B8E7-1C80-1C26-878954F20F0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3B00003-537B-07BE-2C54-6FF4AFCDC64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A5C6BDF-CFEA-C71C-C416-AE938C7314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6E3C41B-88D2-F5FD-B777-6AD402723918}"/>
              </a:ext>
            </a:extLst>
          </p:cNvPr>
          <p:cNvSpPr>
            <a:spLocks noGrp="1"/>
          </p:cNvSpPr>
          <p:nvPr>
            <p:ph type="dt" sz="half" idx="10"/>
          </p:nvPr>
        </p:nvSpPr>
        <p:spPr/>
        <p:txBody>
          <a:bodyPr/>
          <a:lstStyle/>
          <a:p>
            <a:fld id="{7565E655-9687-48DF-A33F-F8824CCCB5D1}" type="datetime1">
              <a:rPr lang="en-US" smtClean="0"/>
              <a:t>5/15/25</a:t>
            </a:fld>
            <a:endParaRPr lang="en-US"/>
          </a:p>
        </p:txBody>
      </p:sp>
      <p:sp>
        <p:nvSpPr>
          <p:cNvPr id="6" name="Footer Placeholder 5">
            <a:extLst>
              <a:ext uri="{FF2B5EF4-FFF2-40B4-BE49-F238E27FC236}">
                <a16:creationId xmlns:a16="http://schemas.microsoft.com/office/drawing/2014/main" id="{877ADD93-4530-BB31-2079-F2F92083F7D4}"/>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03EC53EB-A4A2-B70C-A2DC-8F1F52ABE353}"/>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0034827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A3DBF3-58D3-B628-7995-A200BE29E37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7B11EE9-B90E-F383-D632-1D8B7A8DC33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CE47678-F5BD-40C1-3B0B-CC117471A1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044914D-CFE9-863D-C5C9-FE81C8B38AC6}"/>
              </a:ext>
            </a:extLst>
          </p:cNvPr>
          <p:cNvSpPr>
            <a:spLocks noGrp="1"/>
          </p:cNvSpPr>
          <p:nvPr>
            <p:ph type="dt" sz="half" idx="10"/>
          </p:nvPr>
        </p:nvSpPr>
        <p:spPr/>
        <p:txBody>
          <a:bodyPr/>
          <a:lstStyle/>
          <a:p>
            <a:fld id="{B97FD56A-AAB8-4544-A495-D0645413C9E3}" type="datetime1">
              <a:rPr lang="en-US" smtClean="0"/>
              <a:t>5/15/25</a:t>
            </a:fld>
            <a:endParaRPr lang="en-US"/>
          </a:p>
        </p:txBody>
      </p:sp>
      <p:sp>
        <p:nvSpPr>
          <p:cNvPr id="6" name="Footer Placeholder 5">
            <a:extLst>
              <a:ext uri="{FF2B5EF4-FFF2-40B4-BE49-F238E27FC236}">
                <a16:creationId xmlns:a16="http://schemas.microsoft.com/office/drawing/2014/main" id="{002D0F0A-DEB0-45B8-12F5-FFC899FC95C3}"/>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86EE8073-FE87-4767-3181-885E176CAD15}"/>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0284701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BA3F3-27BF-245D-66C8-5568295C1E1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B4D5396-6CAC-FCBA-1FF2-6DE82AD3F59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C313DE3-31F5-78B7-8059-666E8235F4A4}"/>
              </a:ext>
            </a:extLst>
          </p:cNvPr>
          <p:cNvSpPr>
            <a:spLocks noGrp="1"/>
          </p:cNvSpPr>
          <p:nvPr>
            <p:ph type="dt" sz="half" idx="10"/>
          </p:nvPr>
        </p:nvSpPr>
        <p:spPr/>
        <p:txBody>
          <a:bodyPr/>
          <a:lstStyle/>
          <a:p>
            <a:fld id="{0B4E757A-3EC2-4683-9080-1A460C37C843}" type="datetime1">
              <a:rPr lang="en-US" smtClean="0"/>
              <a:t>5/15/25</a:t>
            </a:fld>
            <a:endParaRPr lang="en-US"/>
          </a:p>
        </p:txBody>
      </p:sp>
      <p:sp>
        <p:nvSpPr>
          <p:cNvPr id="5" name="Footer Placeholder 4">
            <a:extLst>
              <a:ext uri="{FF2B5EF4-FFF2-40B4-BE49-F238E27FC236}">
                <a16:creationId xmlns:a16="http://schemas.microsoft.com/office/drawing/2014/main" id="{0A5ACD1B-8BC6-F05A-B412-1CF6D2324766}"/>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E4D96A0-C185-23C6-F110-D2CCE8247F6B}"/>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8357726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33CC384-2450-ABE4-E651-CCE897AF36D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4B8C855-63B3-C267-4649-FE3737C364F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5A05698-B41B-E217-BEEB-3F2CB22D05A9}"/>
              </a:ext>
            </a:extLst>
          </p:cNvPr>
          <p:cNvSpPr>
            <a:spLocks noGrp="1"/>
          </p:cNvSpPr>
          <p:nvPr>
            <p:ph type="dt" sz="half" idx="10"/>
          </p:nvPr>
        </p:nvSpPr>
        <p:spPr/>
        <p:txBody>
          <a:bodyPr/>
          <a:lstStyle/>
          <a:p>
            <a:fld id="{5CC8096C-64ED-4153-A483-5C02E44AD5C3}" type="datetime1">
              <a:rPr lang="en-US" smtClean="0"/>
              <a:t>5/15/25</a:t>
            </a:fld>
            <a:endParaRPr lang="en-US" dirty="0"/>
          </a:p>
        </p:txBody>
      </p:sp>
      <p:sp>
        <p:nvSpPr>
          <p:cNvPr id="5" name="Footer Placeholder 4">
            <a:extLst>
              <a:ext uri="{FF2B5EF4-FFF2-40B4-BE49-F238E27FC236}">
                <a16:creationId xmlns:a16="http://schemas.microsoft.com/office/drawing/2014/main" id="{2BA1F788-8FCE-895E-96F0-361AFFD8F8CD}"/>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1BB2730-2DFA-A666-E2EC-2CCBCF871D4A}"/>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338668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9CBF8CB-FAD3-3A60-0E3C-A8894F49D22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3A5F97B-120F-BC10-1D56-B92F051799F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E82D5FF-F79E-D502-7B25-0CC344709CD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93BAB95-8DA7-460B-B00A-7037C8394FB0}" type="datetime1">
              <a:rPr lang="en-US" smtClean="0"/>
              <a:pPr/>
              <a:t>5/15/25</a:t>
            </a:fld>
            <a:endParaRPr lang="en-US" dirty="0"/>
          </a:p>
        </p:txBody>
      </p:sp>
      <p:sp>
        <p:nvSpPr>
          <p:cNvPr id="5" name="Footer Placeholder 4">
            <a:extLst>
              <a:ext uri="{FF2B5EF4-FFF2-40B4-BE49-F238E27FC236}">
                <a16:creationId xmlns:a16="http://schemas.microsoft.com/office/drawing/2014/main" id="{28397798-97E1-670B-DDB6-1B09354BFF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US"/>
              <a:t>Sample Footer Text</a:t>
            </a:r>
            <a:endParaRPr lang="en-US" dirty="0">
              <a:solidFill>
                <a:srgbClr val="FFFFFF"/>
              </a:solidFill>
            </a:endParaRPr>
          </a:p>
        </p:txBody>
      </p:sp>
      <p:sp>
        <p:nvSpPr>
          <p:cNvPr id="6" name="Slide Number Placeholder 5">
            <a:extLst>
              <a:ext uri="{FF2B5EF4-FFF2-40B4-BE49-F238E27FC236}">
                <a16:creationId xmlns:a16="http://schemas.microsoft.com/office/drawing/2014/main" id="{32A7DCB6-F3AC-4459-475C-13BEA79757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1A71338-8BA2-4C79-A6C5-5A8E30081D0C}" type="slidenum">
              <a:rPr lang="en-US" smtClean="0"/>
              <a:pPr/>
              <a:t>‹#›</a:t>
            </a:fld>
            <a:endParaRPr lang="en-US" dirty="0"/>
          </a:p>
        </p:txBody>
      </p:sp>
    </p:spTree>
    <p:extLst>
      <p:ext uri="{BB962C8B-B14F-4D97-AF65-F5344CB8AC3E}">
        <p14:creationId xmlns:p14="http://schemas.microsoft.com/office/powerpoint/2010/main" val="3498353647"/>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hyperlink" Target="https://my.clevelandclinic.org/health/diseases/6005-dyslexia#symptoms-and-causes" TargetMode="External"/><Relationship Id="rId2" Type="http://schemas.openxmlformats.org/officeDocument/2006/relationships/hyperlink" Target="https://www.bdadyslexia.org.uk/advice/children/is-my-child-dyslexic/signs-of-dyslexia-secondary-school-age" TargetMode="External"/><Relationship Id="rId1" Type="http://schemas.openxmlformats.org/officeDocument/2006/relationships/slideLayout" Target="../slideLayouts/slideLayout2.xml"/><Relationship Id="rId5" Type="http://schemas.openxmlformats.org/officeDocument/2006/relationships/hyperlink" Target="https://www.nhs.uk/conditions/dyslexia/diagnosis/" TargetMode="External"/><Relationship Id="rId4" Type="http://schemas.openxmlformats.org/officeDocument/2006/relationships/hyperlink" Target="https://www.nhs.uk/conditions/Dyslexi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8" name="Picture 77" descr="Gradient pastel colours on a top view">
            <a:extLst>
              <a:ext uri="{FF2B5EF4-FFF2-40B4-BE49-F238E27FC236}">
                <a16:creationId xmlns:a16="http://schemas.microsoft.com/office/drawing/2014/main" id="{FFC50E01-ED04-E12C-0A70-F98D7AD14110}"/>
              </a:ext>
            </a:extLst>
          </p:cNvPr>
          <p:cNvPicPr>
            <a:picLocks noChangeAspect="1"/>
          </p:cNvPicPr>
          <p:nvPr/>
        </p:nvPicPr>
        <p:blipFill>
          <a:blip r:embed="rId3"/>
          <a:srcRect t="14996" r="-1" b="6036"/>
          <a:stretch/>
        </p:blipFill>
        <p:spPr>
          <a:xfrm>
            <a:off x="27140" y="7505"/>
            <a:ext cx="12185567" cy="6423112"/>
          </a:xfrm>
          <a:custGeom>
            <a:avLst/>
            <a:gdLst/>
            <a:ahLst/>
            <a:cxnLst/>
            <a:rect l="l" t="t" r="r" b="b"/>
            <a:pathLst>
              <a:path w="12205236" h="6424896">
                <a:moveTo>
                  <a:pt x="0" y="0"/>
                </a:moveTo>
                <a:lnTo>
                  <a:pt x="12205236" y="0"/>
                </a:lnTo>
                <a:lnTo>
                  <a:pt x="12205236" y="5218929"/>
                </a:lnTo>
                <a:cubicBezTo>
                  <a:pt x="6290213" y="5218929"/>
                  <a:pt x="6105369" y="7085096"/>
                  <a:pt x="548482" y="6174545"/>
                </a:cubicBezTo>
                <a:lnTo>
                  <a:pt x="0" y="6078725"/>
                </a:lnTo>
                <a:close/>
              </a:path>
            </a:pathLst>
          </a:custGeom>
        </p:spPr>
      </p:pic>
      <p:sp>
        <p:nvSpPr>
          <p:cNvPr id="5" name="TextBox 4">
            <a:extLst>
              <a:ext uri="{FF2B5EF4-FFF2-40B4-BE49-F238E27FC236}">
                <a16:creationId xmlns:a16="http://schemas.microsoft.com/office/drawing/2014/main" id="{2987E3E7-2718-B2D8-1F8E-E2E140910B04}"/>
              </a:ext>
            </a:extLst>
          </p:cNvPr>
          <p:cNvSpPr txBox="1"/>
          <p:nvPr/>
        </p:nvSpPr>
        <p:spPr>
          <a:xfrm>
            <a:off x="4612171" y="7505"/>
            <a:ext cx="3187938" cy="307777"/>
          </a:xfrm>
          <a:prstGeom prst="rect">
            <a:avLst/>
          </a:prstGeom>
          <a:noFill/>
        </p:spPr>
        <p:txBody>
          <a:bodyPr wrap="square" rtlCol="0">
            <a:spAutoFit/>
          </a:bodyPr>
          <a:lstStyle/>
          <a:p>
            <a:r>
              <a:rPr lang="en-US" sz="1400" b="1" u="sng" dirty="0"/>
              <a:t>Supporting children with Dyslexia </a:t>
            </a:r>
          </a:p>
        </p:txBody>
      </p:sp>
      <p:sp>
        <p:nvSpPr>
          <p:cNvPr id="6" name="TextBox 5">
            <a:extLst>
              <a:ext uri="{FF2B5EF4-FFF2-40B4-BE49-F238E27FC236}">
                <a16:creationId xmlns:a16="http://schemas.microsoft.com/office/drawing/2014/main" id="{29249CB5-48EF-0341-700C-CBDCF16F2786}"/>
              </a:ext>
            </a:extLst>
          </p:cNvPr>
          <p:cNvSpPr txBox="1"/>
          <p:nvPr/>
        </p:nvSpPr>
        <p:spPr>
          <a:xfrm>
            <a:off x="47128" y="17854"/>
            <a:ext cx="4203011" cy="2354491"/>
          </a:xfrm>
          <a:prstGeom prst="rect">
            <a:avLst/>
          </a:prstGeom>
          <a:noFill/>
          <a:ln>
            <a:solidFill>
              <a:schemeClr val="accent1"/>
            </a:solidFill>
          </a:ln>
        </p:spPr>
        <p:txBody>
          <a:bodyPr wrap="square" rtlCol="0">
            <a:spAutoFit/>
          </a:bodyPr>
          <a:lstStyle/>
          <a:p>
            <a:r>
              <a:rPr lang="en-US" sz="1050" dirty="0"/>
              <a:t>Introduction:</a:t>
            </a:r>
          </a:p>
          <a:p>
            <a:r>
              <a:rPr lang="en-US" sz="1050" dirty="0"/>
              <a:t>The chosen additional learning need (ALN) explored through this poster will be Dyslexia in children. Dyslexia is a common learning difference that primarily affects a person's ability to read, write and spell. According to the NHS (2022), dyslexia is a frequent learning challenge that mostly impacts skills such as reading, writing and spelling. It learning a specific learning difficulty as it affects learning abilities, especially those related to language. However, it does not influence and person's intelligence. As well as people with dyslexia may struggle to process and retain information they see and hear, which can affect their ability to learn and develop literacy skills. In addition to reading and writing challenges, dyslexia can influence other areas such as time management and organisational skills (British dyslexia Association, 2010).</a:t>
            </a:r>
          </a:p>
        </p:txBody>
      </p:sp>
      <p:sp>
        <p:nvSpPr>
          <p:cNvPr id="8" name="TextBox 7">
            <a:extLst>
              <a:ext uri="{FF2B5EF4-FFF2-40B4-BE49-F238E27FC236}">
                <a16:creationId xmlns:a16="http://schemas.microsoft.com/office/drawing/2014/main" id="{AEA17CE6-A444-4F37-4332-A15F22868018}"/>
              </a:ext>
            </a:extLst>
          </p:cNvPr>
          <p:cNvSpPr txBox="1"/>
          <p:nvPr/>
        </p:nvSpPr>
        <p:spPr>
          <a:xfrm>
            <a:off x="53811" y="2469718"/>
            <a:ext cx="4203011" cy="2839239"/>
          </a:xfrm>
          <a:prstGeom prst="rect">
            <a:avLst/>
          </a:prstGeom>
          <a:noFill/>
          <a:ln>
            <a:solidFill>
              <a:schemeClr val="accent1"/>
            </a:solidFill>
          </a:ln>
        </p:spPr>
        <p:txBody>
          <a:bodyPr wrap="square" rtlCol="0">
            <a:spAutoFit/>
          </a:bodyPr>
          <a:lstStyle/>
          <a:p>
            <a:r>
              <a:rPr lang="en-US" sz="1050" dirty="0"/>
              <a:t>Identification and Diagnosis:</a:t>
            </a:r>
          </a:p>
          <a:p>
            <a:r>
              <a:rPr lang="en-US" sz="1050" dirty="0"/>
              <a:t>Identifying dyslexia involves recognising patterns of difficulty which are consistent with the conditions, especially reading, writing and language-related tasks. Early identification is important so support can be provided as soon as possible. According to the British Dyslexia Association (2018), dyslexia can only be diagnosed through a diagnostic assessment. The evaluation process may involve watching how the child learns in their usual setting, discussing their progress with teachers and other key adults and having the child participate. In various assessments (NHS choices, 2019).</a:t>
            </a:r>
          </a:p>
          <a:p>
            <a:r>
              <a:rPr lang="en-US" sz="1050" dirty="0"/>
              <a:t>Symptoms and signs:</a:t>
            </a:r>
          </a:p>
          <a:p>
            <a:r>
              <a:rPr lang="en-US" sz="1050" dirty="0"/>
              <a:t>Here are some signs and symptoms,</a:t>
            </a:r>
          </a:p>
          <a:p>
            <a:pPr marL="171450" indent="-171450">
              <a:buFont typeface="Arial" panose="020B0604020202020204" pitchFamily="34" charset="0"/>
              <a:buChar char="•"/>
            </a:pPr>
            <a:r>
              <a:rPr lang="en-US" sz="1050" dirty="0"/>
              <a:t>Difficulty spelling simple words.</a:t>
            </a:r>
          </a:p>
          <a:p>
            <a:pPr marL="171450" indent="-171450">
              <a:buFont typeface="Arial" panose="020B0604020202020204" pitchFamily="34" charset="0"/>
              <a:buChar char="•"/>
            </a:pPr>
            <a:r>
              <a:rPr lang="en-US" sz="1050" dirty="0"/>
              <a:t>Trouble sounding out new words.</a:t>
            </a:r>
          </a:p>
          <a:p>
            <a:pPr marL="171450" indent="-171450">
              <a:buFont typeface="Arial" panose="020B0604020202020204" pitchFamily="34" charset="0"/>
              <a:buChar char="•"/>
            </a:pPr>
            <a:r>
              <a:rPr lang="en-US" sz="1050" dirty="0"/>
              <a:t>Mixing up the position of sounds in a word.</a:t>
            </a:r>
          </a:p>
          <a:p>
            <a:pPr marL="171450" indent="-171450">
              <a:buFont typeface="Arial" panose="020B0604020202020204" pitchFamily="34" charset="0"/>
              <a:buChar char="•"/>
            </a:pPr>
            <a:r>
              <a:rPr lang="en-US" sz="1050" dirty="0"/>
              <a:t>Problem telling apart letters with similar shapes.</a:t>
            </a:r>
          </a:p>
          <a:p>
            <a:r>
              <a:rPr lang="en-US" sz="1050" dirty="0"/>
              <a:t>(Cleveland Clinic, no date).</a:t>
            </a:r>
          </a:p>
        </p:txBody>
      </p:sp>
      <p:sp>
        <p:nvSpPr>
          <p:cNvPr id="109" name="TextBox 108">
            <a:extLst>
              <a:ext uri="{FF2B5EF4-FFF2-40B4-BE49-F238E27FC236}">
                <a16:creationId xmlns:a16="http://schemas.microsoft.com/office/drawing/2014/main" id="{09A35781-9DC1-2E65-CD70-FB79BB94E0FB}"/>
              </a:ext>
            </a:extLst>
          </p:cNvPr>
          <p:cNvSpPr txBox="1"/>
          <p:nvPr/>
        </p:nvSpPr>
        <p:spPr>
          <a:xfrm>
            <a:off x="4283493" y="275775"/>
            <a:ext cx="3810000" cy="4293483"/>
          </a:xfrm>
          <a:prstGeom prst="rect">
            <a:avLst/>
          </a:prstGeom>
          <a:noFill/>
          <a:ln>
            <a:solidFill>
              <a:schemeClr val="accent1"/>
            </a:solidFill>
          </a:ln>
        </p:spPr>
        <p:txBody>
          <a:bodyPr wrap="square" rtlCol="0">
            <a:spAutoFit/>
          </a:bodyPr>
          <a:lstStyle/>
          <a:p>
            <a:r>
              <a:rPr lang="en-US" sz="1050" dirty="0"/>
              <a:t>Impact of barriers on children with Dyslexia:</a:t>
            </a:r>
          </a:p>
          <a:p>
            <a:r>
              <a:rPr lang="en-US" sz="1050" dirty="0"/>
              <a:t>Children with dyslexia often face various barriers that can affect their academic performance, emotional well-being, and overall development. </a:t>
            </a:r>
            <a:r>
              <a:rPr lang="en-GB" sz="1050" b="0" i="0" u="none" strike="noStrike" dirty="0">
                <a:solidFill>
                  <a:srgbClr val="000000"/>
                </a:solidFill>
                <a:effectLst/>
                <a:latin typeface="-webkit-standard"/>
              </a:rPr>
              <a:t>These barriers, which can range from educational and social challenges to environmental factors, can significantly hinder the academic progress and overall well-being of children with dyslexia. Understanding these barriers is crucial for providing better support and creating more inclusive educational environments. This essay will explore the impact of these barriers on children with dyslexia, focusing on the challenges they face in education, social interaction, and self-esteem. There</a:t>
            </a:r>
            <a:r>
              <a:rPr lang="en-US" sz="1050" dirty="0"/>
              <a:t> are many obstacles, such as:</a:t>
            </a:r>
          </a:p>
          <a:p>
            <a:r>
              <a:rPr lang="en-US" sz="1050" dirty="0"/>
              <a:t>Educational: </a:t>
            </a:r>
          </a:p>
          <a:p>
            <a:r>
              <a:rPr lang="en-GB" sz="1050" b="0" i="0" u="none" strike="noStrike" dirty="0">
                <a:solidFill>
                  <a:srgbClr val="000000"/>
                </a:solidFill>
                <a:effectLst/>
                <a:latin typeface="-webkit-standard"/>
              </a:rPr>
              <a:t>Dyslexia is a specific learning disability that affects reading, writing, and spelling abilities (Shaywitz, 2003)</a:t>
            </a:r>
            <a:endParaRPr lang="en-US" sz="1050" b="0" i="0" u="none" strike="noStrike" dirty="0">
              <a:solidFill>
                <a:srgbClr val="000000"/>
              </a:solidFill>
              <a:effectLst/>
              <a:latin typeface="-webkit-standard"/>
            </a:endParaRPr>
          </a:p>
          <a:p>
            <a:r>
              <a:rPr lang="en-US" sz="1050" dirty="0"/>
              <a:t>Social and emotional:</a:t>
            </a:r>
          </a:p>
          <a:p>
            <a:r>
              <a:rPr lang="en-GB" sz="1050" b="0" i="0" u="none" strike="noStrike" dirty="0">
                <a:solidFill>
                  <a:srgbClr val="000000"/>
                </a:solidFill>
                <a:effectLst/>
                <a:latin typeface="-webkit-standard"/>
              </a:rPr>
              <a:t>Dyslexia can affect a child's self-esteem, as they may experience feelings of frustration, embarrassment, and isolation due to their academic struggles. Peer relationships may be impacted as well, as children with dyslexia may be stigmatised for their difficulty in reading and writing (Forness &amp; Kavale, 2001). </a:t>
            </a:r>
            <a:endParaRPr lang="en-US" sz="1050" dirty="0"/>
          </a:p>
          <a:p>
            <a:r>
              <a:rPr lang="en-US" sz="1050" dirty="0"/>
              <a:t>Long term:</a:t>
            </a:r>
          </a:p>
          <a:p>
            <a:r>
              <a:rPr lang="en-GB" sz="1050" b="0" i="0" u="none" strike="noStrike" dirty="0">
                <a:solidFill>
                  <a:srgbClr val="000000"/>
                </a:solidFill>
                <a:effectLst/>
                <a:latin typeface="-webkit-standard"/>
              </a:rPr>
              <a:t>The impact of dyslexia extends beyond the school years, as individuals may struggle with literacy-related tasks in the workplace, affecting career opportunities and job performance (Riddick, 2001).</a:t>
            </a:r>
          </a:p>
        </p:txBody>
      </p:sp>
      <p:sp>
        <p:nvSpPr>
          <p:cNvPr id="111" name="TextBox 110">
            <a:extLst>
              <a:ext uri="{FF2B5EF4-FFF2-40B4-BE49-F238E27FC236}">
                <a16:creationId xmlns:a16="http://schemas.microsoft.com/office/drawing/2014/main" id="{E7B35275-A380-E660-FF62-5847F7C41BF3}"/>
              </a:ext>
            </a:extLst>
          </p:cNvPr>
          <p:cNvSpPr txBox="1"/>
          <p:nvPr/>
        </p:nvSpPr>
        <p:spPr>
          <a:xfrm>
            <a:off x="27139" y="5312899"/>
            <a:ext cx="4229683" cy="1446550"/>
          </a:xfrm>
          <a:prstGeom prst="rect">
            <a:avLst/>
          </a:prstGeom>
          <a:noFill/>
          <a:ln>
            <a:solidFill>
              <a:schemeClr val="accent1"/>
            </a:solidFill>
          </a:ln>
        </p:spPr>
        <p:txBody>
          <a:bodyPr wrap="square" rtlCol="0">
            <a:spAutoFit/>
          </a:bodyPr>
          <a:lstStyle/>
          <a:p>
            <a:r>
              <a:rPr lang="en-US" sz="1100" dirty="0"/>
              <a:t>Supporting strategies for children with Dyslexia:</a:t>
            </a:r>
          </a:p>
          <a:p>
            <a:r>
              <a:rPr lang="en-US" sz="1100" dirty="0"/>
              <a:t>For children with dyslexia to thrive academically and emotionally, they frequently need specialised care. These techniques seek to improve children's social skills and self-esteem while simultaneously assisting them in overcoming their challenges with reading, writing, and spelling. Together, educators, parents, and therapists can put these techniques into practice in a way that guarantees dyslexic kids get the support they require. </a:t>
            </a:r>
          </a:p>
        </p:txBody>
      </p:sp>
      <p:sp>
        <p:nvSpPr>
          <p:cNvPr id="113" name="TextBox 112">
            <a:extLst>
              <a:ext uri="{FF2B5EF4-FFF2-40B4-BE49-F238E27FC236}">
                <a16:creationId xmlns:a16="http://schemas.microsoft.com/office/drawing/2014/main" id="{0DC2CC31-C8F7-FA62-030D-13D498E66501}"/>
              </a:ext>
            </a:extLst>
          </p:cNvPr>
          <p:cNvSpPr txBox="1"/>
          <p:nvPr/>
        </p:nvSpPr>
        <p:spPr>
          <a:xfrm>
            <a:off x="8160370" y="90235"/>
            <a:ext cx="3810000" cy="4616648"/>
          </a:xfrm>
          <a:prstGeom prst="rect">
            <a:avLst/>
          </a:prstGeom>
          <a:noFill/>
          <a:ln>
            <a:solidFill>
              <a:schemeClr val="accent1"/>
            </a:solidFill>
          </a:ln>
        </p:spPr>
        <p:txBody>
          <a:bodyPr wrap="square" rtlCol="0">
            <a:spAutoFit/>
          </a:bodyPr>
          <a:lstStyle/>
          <a:p>
            <a:r>
              <a:rPr lang="en-US" sz="1050" dirty="0"/>
              <a:t>Inclusive Practice:</a:t>
            </a:r>
          </a:p>
          <a:p>
            <a:r>
              <a:rPr lang="en-US" sz="1050" dirty="0"/>
              <a:t>For children with dyslexia to thrive academically and emotionally, they frequently need specialised care. These techniques seek to improve children's social skills and self-esteem while simultaneously assisting them in overcoming their challenges with reading, writing, and spelling. Together, educators, parents, and therapists can put these techniques into practice in a way that guarantees dyslexic kids get the support they require. Here are some examples:</a:t>
            </a:r>
          </a:p>
          <a:p>
            <a:pPr marL="171450" indent="-171450">
              <a:buFont typeface="Arial" panose="020B0604020202020204" pitchFamily="34" charset="0"/>
              <a:buChar char="•"/>
            </a:pPr>
            <a:r>
              <a:rPr lang="en-GB" sz="1050" b="0" i="0" u="none" strike="noStrike" dirty="0">
                <a:solidFill>
                  <a:srgbClr val="000000"/>
                </a:solidFill>
                <a:effectLst/>
                <a:latin typeface="-webkit-standard"/>
              </a:rPr>
              <a:t>Phonological awareness refers to the ability to recognise and manipulate sounds in words, which is a crucial skill for reading and spelling. For children with dyslexia, explicit phonics instruction can significantly improve their reading abilities (</a:t>
            </a:r>
            <a:r>
              <a:rPr lang="en-GB" sz="1050" b="0" i="0" u="none" strike="noStrike" dirty="0" err="1">
                <a:solidFill>
                  <a:srgbClr val="000000"/>
                </a:solidFill>
                <a:effectLst/>
                <a:latin typeface="-webkit-standard"/>
              </a:rPr>
              <a:t>Torgesen</a:t>
            </a:r>
            <a:r>
              <a:rPr lang="en-GB" sz="1050" b="0" i="0" u="none" strike="noStrike" dirty="0">
                <a:solidFill>
                  <a:srgbClr val="000000"/>
                </a:solidFill>
                <a:effectLst/>
                <a:latin typeface="-webkit-standard"/>
              </a:rPr>
              <a:t>, 2000). </a:t>
            </a:r>
          </a:p>
          <a:p>
            <a:pPr marL="171450" indent="-171450">
              <a:buFont typeface="Arial" panose="020B0604020202020204" pitchFamily="34" charset="0"/>
              <a:buChar char="•"/>
            </a:pPr>
            <a:r>
              <a:rPr lang="en-GB" sz="1050" b="0" i="0" u="none" strike="noStrike" dirty="0">
                <a:solidFill>
                  <a:srgbClr val="000000"/>
                </a:solidFill>
                <a:effectLst/>
              </a:rPr>
              <a:t>Text-to-speech software, such as Kurzweil 3000 or Read Write, allows students to listen to text being read aloud, which helps them better comprehend written material (Raskind, 2008).</a:t>
            </a:r>
          </a:p>
          <a:p>
            <a:pPr marL="171450" indent="-171450">
              <a:buFont typeface="Arial" panose="020B0604020202020204" pitchFamily="34" charset="0"/>
              <a:buChar char="•"/>
            </a:pPr>
            <a:r>
              <a:rPr lang="en-GB" sz="1050" dirty="0">
                <a:solidFill>
                  <a:srgbClr val="000000"/>
                </a:solidFill>
                <a:latin typeface="-webkit-standard"/>
              </a:rPr>
              <a:t>Use of visual aids </a:t>
            </a:r>
          </a:p>
          <a:p>
            <a:r>
              <a:rPr lang="en-US" sz="1050" b="0" i="0" u="none" strike="noStrike" dirty="0">
                <a:solidFill>
                  <a:srgbClr val="000000"/>
                </a:solidFill>
                <a:effectLst/>
                <a:latin typeface="-webkit-standard"/>
              </a:rPr>
              <a:t>It takes a diverse strategy that includes evidence-based tactics and a robust support network to effectively support children with dyslexia. Teachers and parents can assist children with dyslexia in overcoming their obstacles by </a:t>
            </a:r>
            <a:r>
              <a:rPr lang="en-US" sz="1050" b="0" i="0" u="none" strike="noStrike" dirty="0" err="1">
                <a:solidFill>
                  <a:srgbClr val="000000"/>
                </a:solidFill>
                <a:effectLst/>
                <a:latin typeface="-webkit-standard"/>
              </a:rPr>
              <a:t>utilising</a:t>
            </a:r>
            <a:r>
              <a:rPr lang="en-US" sz="1050" b="0" i="0" u="none" strike="noStrike" dirty="0">
                <a:solidFill>
                  <a:srgbClr val="000000"/>
                </a:solidFill>
                <a:effectLst/>
                <a:latin typeface="-webkit-standard"/>
              </a:rPr>
              <a:t> multisensory teaching techniques, offering phonological awareness training, incorporating technology, and creating a welcoming and encouraging environment. Above all, patience and understanding are crucial to assisting these kids in reaching their greatest potential.</a:t>
            </a:r>
          </a:p>
        </p:txBody>
      </p:sp>
      <p:sp>
        <p:nvSpPr>
          <p:cNvPr id="146" name="TextBox 145">
            <a:extLst>
              <a:ext uri="{FF2B5EF4-FFF2-40B4-BE49-F238E27FC236}">
                <a16:creationId xmlns:a16="http://schemas.microsoft.com/office/drawing/2014/main" id="{641BEE71-7827-5387-9423-409571DCEDEE}"/>
              </a:ext>
            </a:extLst>
          </p:cNvPr>
          <p:cNvSpPr txBox="1"/>
          <p:nvPr/>
        </p:nvSpPr>
        <p:spPr>
          <a:xfrm>
            <a:off x="8160370" y="4814569"/>
            <a:ext cx="3810000" cy="1785104"/>
          </a:xfrm>
          <a:prstGeom prst="rect">
            <a:avLst/>
          </a:prstGeom>
          <a:noFill/>
          <a:ln>
            <a:solidFill>
              <a:schemeClr val="accent1"/>
            </a:solidFill>
          </a:ln>
        </p:spPr>
        <p:txBody>
          <a:bodyPr wrap="square" rtlCol="0">
            <a:spAutoFit/>
          </a:bodyPr>
          <a:lstStyle/>
          <a:p>
            <a:r>
              <a:rPr lang="en-US" sz="1000" dirty="0"/>
              <a:t>Conclusion:</a:t>
            </a:r>
          </a:p>
          <a:p>
            <a:r>
              <a:rPr lang="en-GB" sz="1000" b="0" i="0" u="none" strike="noStrike" dirty="0">
                <a:solidFill>
                  <a:srgbClr val="000000"/>
                </a:solidFill>
                <a:effectLst/>
                <a:latin typeface="-webkit-standard"/>
              </a:rPr>
              <a:t>Educators, parents, and communities must work together to create an inclusive learning environment that recognises the unique strengths and challenges of individuals with dyslexia. Through tailored teaching approaches, assistive technologies, and fostering a positive and understanding atmosphere, children with dyslexia can overcome barriers and succeed in their educational journey. Ultimately, promoting awareness and understanding of dyslexia is key to ensuring that all students, regardless of their learning differences, have access to the opportunities and support they need to reach their full potential.</a:t>
            </a:r>
            <a:endParaRPr lang="en-US" sz="1000" dirty="0"/>
          </a:p>
        </p:txBody>
      </p:sp>
      <p:pic>
        <p:nvPicPr>
          <p:cNvPr id="1030" name="Picture 6" descr="Is It Dyslexia or Something Else? | Artisan Pediatric Eyecare">
            <a:extLst>
              <a:ext uri="{FF2B5EF4-FFF2-40B4-BE49-F238E27FC236}">
                <a16:creationId xmlns:a16="http://schemas.microsoft.com/office/drawing/2014/main" id="{B5FEC0B2-3179-4D01-50B3-2EA5B599ABF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35929" y="4697882"/>
            <a:ext cx="2545334" cy="174509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60568C9-616A-FF4A-826E-A004DF0A5CF7}"/>
              </a:ext>
            </a:extLst>
          </p:cNvPr>
          <p:cNvSpPr txBox="1"/>
          <p:nvPr/>
        </p:nvSpPr>
        <p:spPr>
          <a:xfrm>
            <a:off x="4983831" y="6420642"/>
            <a:ext cx="2632158" cy="323165"/>
          </a:xfrm>
          <a:prstGeom prst="rect">
            <a:avLst/>
          </a:prstGeom>
          <a:noFill/>
        </p:spPr>
        <p:txBody>
          <a:bodyPr wrap="square">
            <a:spAutoFit/>
          </a:bodyPr>
          <a:lstStyle/>
          <a:p>
            <a:pPr algn="l">
              <a:lnSpc>
                <a:spcPts val="1800"/>
              </a:lnSpc>
            </a:pPr>
            <a:r>
              <a:rPr lang="en-GB" sz="1800" b="0" i="0" u="none" strike="noStrike" dirty="0">
                <a:solidFill>
                  <a:srgbClr val="000000"/>
                </a:solidFill>
                <a:effectLst/>
                <a:latin typeface="Times New Roman" panose="02020603050405020304" pitchFamily="18" charset="0"/>
              </a:rPr>
              <a:t>(Source: Anon, no date).</a:t>
            </a:r>
          </a:p>
        </p:txBody>
      </p:sp>
    </p:spTree>
    <p:extLst>
      <p:ext uri="{BB962C8B-B14F-4D97-AF65-F5344CB8AC3E}">
        <p14:creationId xmlns:p14="http://schemas.microsoft.com/office/powerpoint/2010/main" val="1642481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6D41D2-02F5-19BB-9950-C1FB59C6BA38}"/>
              </a:ext>
            </a:extLst>
          </p:cNvPr>
          <p:cNvSpPr>
            <a:spLocks noGrp="1"/>
          </p:cNvSpPr>
          <p:nvPr>
            <p:ph idx="1"/>
          </p:nvPr>
        </p:nvSpPr>
        <p:spPr>
          <a:xfrm>
            <a:off x="412315" y="88410"/>
            <a:ext cx="10515600" cy="4351338"/>
          </a:xfrm>
        </p:spPr>
        <p:txBody>
          <a:bodyPr>
            <a:noAutofit/>
          </a:bodyPr>
          <a:lstStyle/>
          <a:p>
            <a:pPr>
              <a:lnSpc>
                <a:spcPct val="115000"/>
              </a:lnSpc>
              <a:spcAft>
                <a:spcPts val="800"/>
              </a:spcAft>
            </a:pPr>
            <a:r>
              <a:rPr lang="en-US" sz="1000" kern="100" dirty="0">
                <a:effectLst/>
                <a:latin typeface="Aptos" panose="020B0004020202020204" pitchFamily="34" charset="0"/>
                <a:ea typeface="Aptos" panose="020B0004020202020204" pitchFamily="34" charset="0"/>
                <a:cs typeface="Times New Roman" panose="02020603050405020304" pitchFamily="18" charset="0"/>
              </a:rPr>
              <a:t>References: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British Dyslexia Association (2018). </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Signs of dyslexia (Secondary school age) - British Dyslexia Association</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[online] British Dyslexia Association. Available at: </a:t>
            </a:r>
            <a:r>
              <a:rPr lang="en-GB" sz="10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https://www.bdadyslexia.org.uk/advice/children/is-my-child-dyslexic/signs-of-dyslexia-secondary-school-age</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(Accessed: 12</a:t>
            </a:r>
            <a:r>
              <a:rPr lang="en-GB" sz="10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May 2025)</a:t>
            </a:r>
          </a:p>
          <a:p>
            <a:pPr>
              <a:lnSpc>
                <a:spcPct val="115000"/>
              </a:lnSpc>
              <a:spcAft>
                <a:spcPts val="800"/>
              </a:spcAft>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Cleveland Clinic. (n.d.). </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Dyslexia: Finding a Way to Overcome Reading Difficulties</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[online] Available at: </a:t>
            </a:r>
            <a:r>
              <a:rPr lang="en-GB" sz="10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https://my.clevelandclinic.org/health/diseases/6005-dyslexia#symptoms-and-causes</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(Accessed: 12</a:t>
            </a:r>
            <a:r>
              <a:rPr lang="en-GB" sz="10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May 2025)</a:t>
            </a:r>
          </a:p>
          <a:p>
            <a:pPr>
              <a:lnSpc>
                <a:spcPct val="115000"/>
              </a:lnSpc>
              <a:spcAft>
                <a:spcPts val="800"/>
              </a:spcAft>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NHS (2022). </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Dyslexia</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[online] NHS. Available at: </a:t>
            </a:r>
            <a:r>
              <a:rPr lang="en-GB" sz="10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https://www.nhs.uk/conditions/Dyslexia</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(Accessed: 12</a:t>
            </a:r>
            <a:r>
              <a:rPr lang="en-GB" sz="10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May 2025)</a:t>
            </a:r>
          </a:p>
          <a:p>
            <a:pPr>
              <a:lnSpc>
                <a:spcPct val="115000"/>
              </a:lnSpc>
              <a:spcAft>
                <a:spcPts val="800"/>
              </a:spcAft>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NHS Choices (2019). </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Diagnosis - Dyslexia</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[online] NHS. Available at: </a:t>
            </a:r>
            <a:r>
              <a:rPr lang="en-GB" sz="10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https://www.nhs.uk/conditions/dyslexia/diagnosis/</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(Accessed: 12</a:t>
            </a:r>
            <a:r>
              <a:rPr lang="en-GB" sz="10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May 2025)</a:t>
            </a:r>
          </a:p>
          <a:p>
            <a:pPr>
              <a:lnSpc>
                <a:spcPct val="115000"/>
              </a:lnSpc>
              <a:spcAft>
                <a:spcPts val="800"/>
              </a:spcAft>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Shaywitz, S. E. (2003). </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Overcoming dyslexia: A new and complete science-based program for reading problems at any level</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Knopf.</a:t>
            </a:r>
          </a:p>
          <a:p>
            <a:pPr>
              <a:lnSpc>
                <a:spcPct val="115000"/>
              </a:lnSpc>
              <a:spcAft>
                <a:spcPts val="800"/>
              </a:spcAft>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Forness, S. R., &amp; Kavale, K. A. (2001). The role of learning disabilities in the development of emotional and behavioural disorders. </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Journal of Emotional and Behavioural Disorders</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9(3), 131-140.</a:t>
            </a:r>
          </a:p>
          <a:p>
            <a:pPr>
              <a:lnSpc>
                <a:spcPct val="115000"/>
              </a:lnSpc>
              <a:spcAft>
                <a:spcPts val="800"/>
              </a:spcAft>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Riddick, B. (2001). Dyslexia and self-concept: The role of school. </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Dyslexia</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7(4), 173-179.</a:t>
            </a:r>
          </a:p>
          <a:p>
            <a:pPr>
              <a:lnSpc>
                <a:spcPct val="115000"/>
              </a:lnSpc>
              <a:spcAft>
                <a:spcPts val="800"/>
              </a:spcAft>
            </a:pPr>
            <a:r>
              <a:rPr lang="en-GB" sz="1000" kern="100" dirty="0" err="1">
                <a:effectLst/>
                <a:latin typeface="Aptos" panose="020B0004020202020204" pitchFamily="34" charset="0"/>
                <a:ea typeface="Aptos" panose="020B0004020202020204" pitchFamily="34" charset="0"/>
                <a:cs typeface="Times New Roman" panose="02020603050405020304" pitchFamily="18" charset="0"/>
              </a:rPr>
              <a:t>Torgesen</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J. K. (2000). Individual differences in response to early interventions in reading: The lingering problem of treatment-resistant children. </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Learning Disabilities Research &amp; Practice</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15(1), 55-64.</a:t>
            </a:r>
          </a:p>
          <a:p>
            <a:pPr>
              <a:lnSpc>
                <a:spcPct val="115000"/>
              </a:lnSpc>
              <a:spcAft>
                <a:spcPts val="800"/>
              </a:spcAft>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Raskind, M. H. (2008). Technology tools to support students with learning disabilities. </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In B. M. McBride &amp; H. M. Reese (Eds.), Effective teaching strategies for dyslexic students</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Harcourt.</a:t>
            </a:r>
          </a:p>
          <a:p>
            <a:pPr>
              <a:lnSpc>
                <a:spcPct val="115000"/>
              </a:lnSpc>
              <a:spcAft>
                <a:spcPts val="800"/>
              </a:spcAft>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Shaywitz, S. E. (2003). </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Overcoming dyslexia: A new and complete science-based program for reading problems at any level</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Knopf.</a:t>
            </a:r>
          </a:p>
          <a:p>
            <a:pPr>
              <a:lnSpc>
                <a:spcPct val="115000"/>
              </a:lnSpc>
              <a:spcAft>
                <a:spcPts val="800"/>
              </a:spcAft>
            </a:pPr>
            <a:r>
              <a:rPr lang="en-GB" sz="1000" kern="100" dirty="0" err="1">
                <a:effectLst/>
                <a:latin typeface="Aptos" panose="020B0004020202020204" pitchFamily="34" charset="0"/>
                <a:ea typeface="Aptos" panose="020B0004020202020204" pitchFamily="34" charset="0"/>
                <a:cs typeface="Times New Roman" panose="02020603050405020304" pitchFamily="18" charset="0"/>
              </a:rPr>
              <a:t>Torgesen</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J. K. (2000). Individual differences in response to early interventions in reading: The lingering problem of treatment-resistant children. </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Learning Disabilities Research &amp; Practice</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15(1), 55-64.</a:t>
            </a:r>
          </a:p>
          <a:p>
            <a:pPr>
              <a:lnSpc>
                <a:spcPct val="115000"/>
              </a:lnSpc>
              <a:spcAft>
                <a:spcPts val="800"/>
              </a:spcAft>
            </a:pPr>
            <a:r>
              <a:rPr lang="en-GB" sz="1000" kern="100" dirty="0" err="1">
                <a:effectLst/>
                <a:latin typeface="Aptos" panose="020B0004020202020204" pitchFamily="34" charset="0"/>
                <a:ea typeface="Aptos" panose="020B0004020202020204" pitchFamily="34" charset="0"/>
                <a:cs typeface="Times New Roman" panose="02020603050405020304" pitchFamily="18" charset="0"/>
              </a:rPr>
              <a:t>Snowling</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M. J. (2000). </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Dyslexia</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Blackwell Publishing.</a:t>
            </a:r>
          </a:p>
          <a:p>
            <a:pPr>
              <a:lnSpc>
                <a:spcPct val="115000"/>
              </a:lnSpc>
              <a:spcAft>
                <a:spcPts val="800"/>
              </a:spcAft>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Forness, S. R., &amp; Kavale, K. A. (2001). The role of learning disabilities in the development of emotional and behavioural disorders. </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Journal of Emotional and Behavioural Disorders</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9(3), 131-140.</a:t>
            </a:r>
          </a:p>
          <a:p>
            <a:endParaRPr lang="en-US" sz="1000" dirty="0"/>
          </a:p>
        </p:txBody>
      </p:sp>
    </p:spTree>
    <p:extLst>
      <p:ext uri="{BB962C8B-B14F-4D97-AF65-F5344CB8AC3E}">
        <p14:creationId xmlns:p14="http://schemas.microsoft.com/office/powerpoint/2010/main" val="36407599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1469</TotalTime>
  <Words>1394</Words>
  <Application>Microsoft Macintosh PowerPoint</Application>
  <PresentationFormat>Widescreen</PresentationFormat>
  <Paragraphs>46</Paragraphs>
  <Slides>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-webkit-standard</vt:lpstr>
      <vt:lpstr>Aptos</vt:lpstr>
      <vt:lpstr>Aptos Display</vt:lpstr>
      <vt:lpstr>Arial</vt:lpstr>
      <vt:lpstr>Times New Roman</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Georgia Lewis (2306601)</dc:creator>
  <cp:lastModifiedBy>Georgia Lewis (2306601)</cp:lastModifiedBy>
  <cp:revision>4</cp:revision>
  <dcterms:created xsi:type="dcterms:W3CDTF">2025-05-12T19:11:00Z</dcterms:created>
  <dcterms:modified xsi:type="dcterms:W3CDTF">2025-05-15T12:19:48Z</dcterms:modified>
</cp:coreProperties>
</file>