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rels" ContentType="application/vnd.openxmlformats-package.relationships+xml"/>
  <Default Extension="xml" ContentType="application/xml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ppt/theme/themeOverride1.xml" ContentType="application/vnd.openxmlformats-officedocument.themeOverride+xml"/>
  <Override PartName="/ppt/charts/chart2.xml" ContentType="application/vnd.openxmlformats-officedocument.drawingml.chart+xml"/>
  <Override PartName="/ppt/theme/themeOverride2.xml" ContentType="application/vnd.openxmlformats-officedocument.themeOverride+xml"/>
  <Override PartName="/ppt/charts/chart3.xml" ContentType="application/vnd.openxmlformats-officedocument.drawingml.chart+xml"/>
  <Override PartName="/ppt/theme/themeOverride3.xml" ContentType="application/vnd.openxmlformats-officedocument.themeOverride+xml"/>
  <Override PartName="/ppt/drawings/drawing1.xml" ContentType="application/vnd.openxmlformats-officedocument.drawingml.chartshapes+xml"/>
  <Override PartName="/ppt/charts/chart4.xml" ContentType="application/vnd.openxmlformats-officedocument.drawingml.chart+xml"/>
  <Override PartName="/ppt/charts/chart5.xml" ContentType="application/vnd.openxmlformats-officedocument.drawingml.chart+xml"/>
  <Override PartName="/ppt/charts/chart6.xml" ContentType="application/vnd.openxmlformats-officedocument.drawingml.chart+xml"/>
  <Override PartName="/ppt/theme/themeOverride4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8" r:id="rId3"/>
    <p:sldId id="269" r:id="rId4"/>
    <p:sldId id="270" r:id="rId5"/>
    <p:sldId id="271" r:id="rId6"/>
    <p:sldId id="272" r:id="rId7"/>
    <p:sldId id="273" r:id="rId8"/>
    <p:sldId id="274" r:id="rId9"/>
    <p:sldId id="275" r:id="rId10"/>
    <p:sldId id="276" r:id="rId11"/>
    <p:sldId id="277" r:id="rId12"/>
    <p:sldId id="278" r:id="rId13"/>
    <p:sldId id="279" r:id="rId14"/>
    <p:sldId id="280" r:id="rId15"/>
    <p:sldId id="295" r:id="rId16"/>
    <p:sldId id="282" r:id="rId17"/>
    <p:sldId id="281" r:id="rId18"/>
    <p:sldId id="283" r:id="rId19"/>
    <p:sldId id="284" r:id="rId20"/>
    <p:sldId id="285" r:id="rId21"/>
    <p:sldId id="297" r:id="rId22"/>
    <p:sldId id="286" r:id="rId23"/>
    <p:sldId id="287" r:id="rId24"/>
    <p:sldId id="288" r:id="rId25"/>
    <p:sldId id="289" r:id="rId26"/>
    <p:sldId id="290" r:id="rId27"/>
    <p:sldId id="291" r:id="rId28"/>
    <p:sldId id="292" r:id="rId29"/>
    <p:sldId id="293" r:id="rId30"/>
    <p:sldId id="294" r:id="rId31"/>
    <p:sldId id="298" r:id="rId32"/>
    <p:sldId id="299" r:id="rId33"/>
    <p:sldId id="300" r:id="rId34"/>
    <p:sldId id="301" r:id="rId3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 autoAdjust="0"/>
    <p:restoredTop sz="94676" autoAdjust="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30" y="70734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charts/_rels/chart1.xml.rels><?xml version="1.0" encoding="UTF-8" standalone="yes"?>
<Relationships xmlns="http://schemas.openxmlformats.org/package/2006/relationships"><Relationship Id="rId2" Type="http://schemas.openxmlformats.org/officeDocument/2006/relationships/package" Target="../embeddings/Microsoft_Excel_Worksheet1.xlsx"/><Relationship Id="rId1" Type="http://schemas.openxmlformats.org/officeDocument/2006/relationships/themeOverride" Target="../theme/themeOverride1.xml"/></Relationships>
</file>

<file path=ppt/charts/_rels/chart2.xml.rels><?xml version="1.0" encoding="UTF-8" standalone="yes"?>
<Relationships xmlns="http://schemas.openxmlformats.org/package/2006/relationships"><Relationship Id="rId2" Type="http://schemas.openxmlformats.org/officeDocument/2006/relationships/package" Target="../embeddings/Microsoft_Excel_Worksheet2.xlsx"/><Relationship Id="rId1" Type="http://schemas.openxmlformats.org/officeDocument/2006/relationships/themeOverride" Target="../theme/themeOverride2.xml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chartUserShapes" Target="../drawings/drawing1.xml"/><Relationship Id="rId2" Type="http://schemas.openxmlformats.org/officeDocument/2006/relationships/package" Target="../embeddings/Microsoft_Excel_Worksheet3.xlsx"/><Relationship Id="rId1" Type="http://schemas.openxmlformats.org/officeDocument/2006/relationships/themeOverride" Target="../theme/themeOverride3.xml"/></Relationships>
</file>

<file path=ppt/charts/_rels/chart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4.xlsx"/></Relationships>
</file>

<file path=ppt/charts/_rels/chart5.xml.rels><?xml version="1.0" encoding="UTF-8" standalone="yes"?>
<Relationships xmlns="http://schemas.openxmlformats.org/package/2006/relationships"><Relationship Id="rId1" Type="http://schemas.openxmlformats.org/officeDocument/2006/relationships/oleObject" Target="Book1" TargetMode="External"/></Relationships>
</file>

<file path=ppt/charts/_rels/chart6.xml.rels><?xml version="1.0" encoding="UTF-8" standalone="yes"?>
<Relationships xmlns="http://schemas.openxmlformats.org/package/2006/relationships"><Relationship Id="rId2" Type="http://schemas.openxmlformats.org/officeDocument/2006/relationships/oleObject" Target="../embeddings/oleObject1.bin"/><Relationship Id="rId1" Type="http://schemas.openxmlformats.org/officeDocument/2006/relationships/themeOverride" Target="../theme/themeOverride4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2777406045792891"/>
          <c:y val="5.2165556228548356E-2"/>
          <c:w val="0.59160749815677049"/>
          <c:h val="0.80009484681882193"/>
        </c:manualLayout>
      </c:layout>
      <c:barChart>
        <c:barDir val="col"/>
        <c:grouping val="stacked"/>
        <c:varyColors val="0"/>
        <c:ser>
          <c:idx val="0"/>
          <c:order val="0"/>
          <c:tx>
            <c:strRef>
              <c:f>'Manu Phase by type'!$C$3</c:f>
              <c:strCache>
                <c:ptCount val="1"/>
                <c:pt idx="0">
                  <c:v>Alloying Additions</c:v>
                </c:pt>
              </c:strCache>
            </c:strRef>
          </c:tx>
          <c:invertIfNegative val="0"/>
          <c:cat>
            <c:strRef>
              <c:f>'Manu Phase by type'!$B$4:$B$11</c:f>
              <c:strCache>
                <c:ptCount val="7"/>
                <c:pt idx="0">
                  <c:v>UHSS</c:v>
                </c:pt>
                <c:pt idx="2">
                  <c:v>AHSS</c:v>
                </c:pt>
                <c:pt idx="4">
                  <c:v>Conventional HSS</c:v>
                </c:pt>
                <c:pt idx="6">
                  <c:v>Mild Steel</c:v>
                </c:pt>
              </c:strCache>
            </c:strRef>
          </c:cat>
          <c:val>
            <c:numRef>
              <c:f>'Manu Phase by type'!$C$4:$C$11</c:f>
              <c:numCache>
                <c:formatCode>General</c:formatCode>
                <c:ptCount val="8"/>
                <c:pt idx="0" formatCode="0.00000">
                  <c:v>7.5794915636397259E-2</c:v>
                </c:pt>
                <c:pt idx="2" formatCode="0.00000">
                  <c:v>0.24631919169082517</c:v>
                </c:pt>
                <c:pt idx="4" formatCode="0.00000">
                  <c:v>1.2622598885321853E-2</c:v>
                </c:pt>
                <c:pt idx="6">
                  <c:v>0</c:v>
                </c:pt>
              </c:numCache>
            </c:numRef>
          </c:val>
        </c:ser>
        <c:ser>
          <c:idx val="1"/>
          <c:order val="1"/>
          <c:tx>
            <c:strRef>
              <c:f>'Manu Phase by type'!$D$3</c:f>
              <c:strCache>
                <c:ptCount val="1"/>
                <c:pt idx="0">
                  <c:v>Hot &amp; Cold Rolling Mills</c:v>
                </c:pt>
              </c:strCache>
            </c:strRef>
          </c:tx>
          <c:invertIfNegative val="0"/>
          <c:val>
            <c:numRef>
              <c:f>'Manu Phase by type'!$D$4:$D$11</c:f>
              <c:numCache>
                <c:formatCode>General</c:formatCode>
                <c:ptCount val="8"/>
                <c:pt idx="0" formatCode="0.00000">
                  <c:v>1.5653704292683968E-2</c:v>
                </c:pt>
                <c:pt idx="2" formatCode="0.00000">
                  <c:v>1.4294267637370964E-2</c:v>
                </c:pt>
                <c:pt idx="4" formatCode="0.00000">
                  <c:v>7.705664095533072E-3</c:v>
                </c:pt>
                <c:pt idx="6">
                  <c:v>0</c:v>
                </c:pt>
              </c:numCache>
            </c:numRef>
          </c:val>
        </c:ser>
        <c:ser>
          <c:idx val="2"/>
          <c:order val="2"/>
          <c:tx>
            <c:strRef>
              <c:f>'Manu Phase by type'!$E$3</c:f>
              <c:strCache>
                <c:ptCount val="1"/>
                <c:pt idx="0">
                  <c:v>Annealing</c:v>
                </c:pt>
              </c:strCache>
            </c:strRef>
          </c:tx>
          <c:invertIfNegative val="0"/>
          <c:val>
            <c:numRef>
              <c:f>'Manu Phase by type'!$E$4:$E$11</c:f>
              <c:numCache>
                <c:formatCode>General</c:formatCode>
                <c:ptCount val="8"/>
                <c:pt idx="0" formatCode="0.00000">
                  <c:v>3.6560581088328921E-3</c:v>
                </c:pt>
                <c:pt idx="2" formatCode="0.00000">
                  <c:v>6.012517164982102E-3</c:v>
                </c:pt>
                <c:pt idx="4" formatCode="0.00000">
                  <c:v>-4.2218435919919957E-3</c:v>
                </c:pt>
              </c:numCache>
            </c:numRef>
          </c:val>
        </c:ser>
        <c:ser>
          <c:idx val="3"/>
          <c:order val="3"/>
          <c:tx>
            <c:v>Total Additional Impact</c:v>
          </c:tx>
          <c:invertIfNegative val="0"/>
          <c:val>
            <c:numRef>
              <c:f>'Manu Phase by type'!$G$4:$G$10</c:f>
              <c:numCache>
                <c:formatCode>0.00000</c:formatCode>
                <c:ptCount val="7"/>
                <c:pt idx="1">
                  <c:v>9.5104678037914114E-2</c:v>
                </c:pt>
                <c:pt idx="3">
                  <c:v>0.26662597649317821</c:v>
                </c:pt>
                <c:pt idx="5">
                  <c:v>1.6106419388862928E-2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351588416"/>
        <c:axId val="351588808"/>
      </c:barChart>
      <c:catAx>
        <c:axId val="351588416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>
                  <a:defRPr sz="1400" b="1" i="0" u="none" strike="noStrike" baseline="0">
                    <a:solidFill>
                      <a:srgbClr val="000000"/>
                    </a:solidFill>
                    <a:latin typeface="Calibri"/>
                    <a:ea typeface="Calibri"/>
                    <a:cs typeface="Calibri"/>
                  </a:defRPr>
                </a:pPr>
                <a:r>
                  <a:rPr lang="en-GB" sz="1400"/>
                  <a:t>Steel Grades</a:t>
                </a:r>
              </a:p>
            </c:rich>
          </c:tx>
          <c:layout>
            <c:manualLayout>
              <c:xMode val="edge"/>
              <c:yMode val="edge"/>
              <c:x val="0.19098571428571429"/>
              <c:y val="0.86533548937462645"/>
            </c:manualLayout>
          </c:layout>
          <c:overlay val="0"/>
          <c:spPr>
            <a:noFill/>
            <a:ln w="25400">
              <a:noFill/>
            </a:ln>
          </c:spPr>
        </c:title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 sz="1400" b="0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endParaRPr lang="en-US"/>
          </a:p>
        </c:txPr>
        <c:crossAx val="351588808"/>
        <c:crosses val="autoZero"/>
        <c:auto val="1"/>
        <c:lblAlgn val="ctr"/>
        <c:lblOffset val="100"/>
        <c:noMultiLvlLbl val="0"/>
      </c:catAx>
      <c:valAx>
        <c:axId val="351588808"/>
        <c:scaling>
          <c:orientation val="minMax"/>
        </c:scaling>
        <c:delete val="0"/>
        <c:axPos val="l"/>
        <c:majorGridlines/>
        <c:title>
          <c:tx>
            <c:rich>
              <a:bodyPr/>
              <a:lstStyle/>
              <a:p>
                <a:pPr>
                  <a:defRPr sz="1800" b="0" i="0" u="none" strike="noStrike" baseline="0">
                    <a:solidFill>
                      <a:srgbClr val="000000"/>
                    </a:solidFill>
                    <a:latin typeface="Calibri"/>
                    <a:ea typeface="Calibri"/>
                    <a:cs typeface="Calibri"/>
                  </a:defRPr>
                </a:pPr>
                <a:r>
                  <a:rPr lang="en-GB" sz="1400" b="1" i="0" u="none" strike="noStrike" baseline="0">
                    <a:solidFill>
                      <a:srgbClr val="000000"/>
                    </a:solidFill>
                    <a:latin typeface="Calibri"/>
                    <a:cs typeface="Calibri"/>
                  </a:rPr>
                  <a:t>Additional CO</a:t>
                </a:r>
                <a:r>
                  <a:rPr lang="en-GB" sz="1400" b="1" i="0" u="none" strike="noStrike" baseline="-25000">
                    <a:solidFill>
                      <a:srgbClr val="000000"/>
                    </a:solidFill>
                    <a:latin typeface="Calibri"/>
                    <a:cs typeface="Calibri"/>
                  </a:rPr>
                  <a:t>2</a:t>
                </a:r>
                <a:r>
                  <a:rPr lang="en-GB" sz="1400" b="1" i="0" u="none" strike="noStrike" baseline="0">
                    <a:solidFill>
                      <a:srgbClr val="000000"/>
                    </a:solidFill>
                    <a:latin typeface="Calibri"/>
                    <a:cs typeface="Calibri"/>
                  </a:rPr>
                  <a:t> Impact (kgCO</a:t>
                </a:r>
                <a:r>
                  <a:rPr lang="en-GB" sz="1400" b="1" i="0" u="none" strike="noStrike" baseline="-25000">
                    <a:solidFill>
                      <a:srgbClr val="000000"/>
                    </a:solidFill>
                    <a:latin typeface="Calibri"/>
                    <a:cs typeface="Calibri"/>
                  </a:rPr>
                  <a:t>2</a:t>
                </a:r>
                <a:r>
                  <a:rPr lang="en-GB" sz="1400" b="1" i="0" u="none" strike="noStrike" baseline="0">
                    <a:solidFill>
                      <a:srgbClr val="000000"/>
                    </a:solidFill>
                    <a:latin typeface="Calibri"/>
                    <a:cs typeface="Calibri"/>
                  </a:rPr>
                  <a:t> per kg)</a:t>
                </a:r>
                <a:endParaRPr lang="en-GB" sz="1800"/>
              </a:p>
            </c:rich>
          </c:tx>
          <c:layout>
            <c:manualLayout>
              <c:xMode val="edge"/>
              <c:yMode val="edge"/>
              <c:x val="2.0158730158730157E-2"/>
              <c:y val="9.1073703825512484E-2"/>
            </c:manualLayout>
          </c:layout>
          <c:overlay val="0"/>
          <c:spPr>
            <a:noFill/>
            <a:ln w="25400">
              <a:noFill/>
            </a:ln>
          </c:spPr>
        </c:title>
        <c:numFmt formatCode="0.0000" sourceLinked="0"/>
        <c:majorTickMark val="out"/>
        <c:minorTickMark val="none"/>
        <c:tickLblPos val="nextTo"/>
        <c:txPr>
          <a:bodyPr rot="0" vert="horz"/>
          <a:lstStyle/>
          <a:p>
            <a:pPr>
              <a:defRPr sz="1000" b="0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endParaRPr lang="en-US"/>
          </a:p>
        </c:txPr>
        <c:crossAx val="351588416"/>
        <c:crosses val="autoZero"/>
        <c:crossBetween val="between"/>
      </c:valAx>
    </c:plotArea>
    <c:legend>
      <c:legendPos val="r"/>
      <c:layout>
        <c:manualLayout>
          <c:xMode val="edge"/>
          <c:yMode val="edge"/>
          <c:x val="0.72337873015873011"/>
          <c:y val="0.13572700993499842"/>
          <c:w val="0.26443682539682545"/>
          <c:h val="0.74492732572360054"/>
        </c:manualLayout>
      </c:layout>
      <c:overlay val="0"/>
      <c:txPr>
        <a:bodyPr/>
        <a:lstStyle/>
        <a:p>
          <a:pPr>
            <a:defRPr sz="1400" b="0" i="0" u="none" strike="noStrike" baseline="0">
              <a:solidFill>
                <a:srgbClr val="000000"/>
              </a:solidFill>
              <a:latin typeface="Calibri"/>
              <a:ea typeface="Calibri"/>
              <a:cs typeface="Calibri"/>
            </a:defRPr>
          </a:pPr>
          <a:endParaRPr lang="en-US"/>
        </a:p>
      </c:txPr>
    </c:legend>
    <c:plotVisOnly val="1"/>
    <c:dispBlanksAs val="gap"/>
    <c:showDLblsOverMax val="0"/>
  </c:chart>
  <c:txPr>
    <a:bodyPr/>
    <a:lstStyle/>
    <a:p>
      <a:pPr>
        <a:defRPr sz="1000" b="0" i="0" u="none" strike="noStrike" baseline="0">
          <a:solidFill>
            <a:srgbClr val="000000"/>
          </a:solidFill>
          <a:latin typeface="Calibri"/>
          <a:ea typeface="Calibri"/>
          <a:cs typeface="Calibri"/>
        </a:defRPr>
      </a:pPr>
      <a:endParaRPr lang="en-US"/>
    </a:p>
  </c:txPr>
  <c:externalData r:id="rId2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/>
      <c:barChart>
        <c:barDir val="col"/>
        <c:grouping val="stacked"/>
        <c:varyColors val="0"/>
        <c:ser>
          <c:idx val="0"/>
          <c:order val="0"/>
          <c:tx>
            <c:strRef>
              <c:f>Sheet1!$C$57</c:f>
              <c:strCache>
                <c:ptCount val="1"/>
                <c:pt idx="0">
                  <c:v>Ferro Manganese</c:v>
                </c:pt>
              </c:strCache>
            </c:strRef>
          </c:tx>
          <c:invertIfNegative val="0"/>
          <c:cat>
            <c:strRef>
              <c:f>Sheet1!$D$56:$G$56</c:f>
              <c:strCache>
                <c:ptCount val="4"/>
                <c:pt idx="0">
                  <c:v>UHSS</c:v>
                </c:pt>
                <c:pt idx="1">
                  <c:v>AHSS</c:v>
                </c:pt>
                <c:pt idx="2">
                  <c:v>Conventional HSS</c:v>
                </c:pt>
                <c:pt idx="3">
                  <c:v>Mild Steel</c:v>
                </c:pt>
              </c:strCache>
            </c:strRef>
          </c:cat>
          <c:val>
            <c:numRef>
              <c:f>Sheet1!$D$57:$G$57</c:f>
              <c:numCache>
                <c:formatCode>General</c:formatCode>
                <c:ptCount val="4"/>
                <c:pt idx="0">
                  <c:v>8.4899514089274396E-3</c:v>
                </c:pt>
                <c:pt idx="1">
                  <c:v>1.3079015679920602E-2</c:v>
                </c:pt>
                <c:pt idx="2">
                  <c:v>3.0594817810224204E-2</c:v>
                </c:pt>
                <c:pt idx="3">
                  <c:v>0</c:v>
                </c:pt>
              </c:numCache>
            </c:numRef>
          </c:val>
        </c:ser>
        <c:ser>
          <c:idx val="1"/>
          <c:order val="1"/>
          <c:tx>
            <c:strRef>
              <c:f>Sheet1!$C$58</c:f>
              <c:strCache>
                <c:ptCount val="1"/>
                <c:pt idx="0">
                  <c:v>Manganese</c:v>
                </c:pt>
              </c:strCache>
            </c:strRef>
          </c:tx>
          <c:invertIfNegative val="0"/>
          <c:cat>
            <c:strRef>
              <c:f>Sheet1!$D$56:$G$56</c:f>
              <c:strCache>
                <c:ptCount val="4"/>
                <c:pt idx="0">
                  <c:v>UHSS</c:v>
                </c:pt>
                <c:pt idx="1">
                  <c:v>AHSS</c:v>
                </c:pt>
                <c:pt idx="2">
                  <c:v>Conventional HSS</c:v>
                </c:pt>
                <c:pt idx="3">
                  <c:v>Mild Steel</c:v>
                </c:pt>
              </c:strCache>
            </c:strRef>
          </c:cat>
          <c:val>
            <c:numRef>
              <c:f>Sheet1!$D$58:$G$58</c:f>
              <c:numCache>
                <c:formatCode>General</c:formatCode>
                <c:ptCount val="4"/>
                <c:pt idx="1">
                  <c:v>0.13182276848567714</c:v>
                </c:pt>
                <c:pt idx="3">
                  <c:v>0</c:v>
                </c:pt>
              </c:numCache>
            </c:numRef>
          </c:val>
        </c:ser>
        <c:ser>
          <c:idx val="2"/>
          <c:order val="2"/>
          <c:tx>
            <c:strRef>
              <c:f>Sheet1!$C$59</c:f>
              <c:strCache>
                <c:ptCount val="1"/>
                <c:pt idx="0">
                  <c:v>Silico-Manganese</c:v>
                </c:pt>
              </c:strCache>
            </c:strRef>
          </c:tx>
          <c:invertIfNegative val="0"/>
          <c:cat>
            <c:strRef>
              <c:f>Sheet1!$D$56:$G$56</c:f>
              <c:strCache>
                <c:ptCount val="4"/>
                <c:pt idx="0">
                  <c:v>UHSS</c:v>
                </c:pt>
                <c:pt idx="1">
                  <c:v>AHSS</c:v>
                </c:pt>
                <c:pt idx="2">
                  <c:v>Conventional HSS</c:v>
                </c:pt>
                <c:pt idx="3">
                  <c:v>Mild Steel</c:v>
                </c:pt>
              </c:strCache>
            </c:strRef>
          </c:cat>
          <c:val>
            <c:numRef>
              <c:f>Sheet1!$D$59:$G$59</c:f>
              <c:numCache>
                <c:formatCode>General</c:formatCode>
                <c:ptCount val="4"/>
                <c:pt idx="0">
                  <c:v>3.9409909274249685E-2</c:v>
                </c:pt>
                <c:pt idx="3">
                  <c:v>0</c:v>
                </c:pt>
              </c:numCache>
            </c:numRef>
          </c:val>
        </c:ser>
        <c:ser>
          <c:idx val="3"/>
          <c:order val="3"/>
          <c:tx>
            <c:strRef>
              <c:f>Sheet1!$C$60</c:f>
              <c:strCache>
                <c:ptCount val="1"/>
                <c:pt idx="0">
                  <c:v>Ferro Silicon</c:v>
                </c:pt>
              </c:strCache>
            </c:strRef>
          </c:tx>
          <c:invertIfNegative val="0"/>
          <c:cat>
            <c:strRef>
              <c:f>Sheet1!$D$56:$G$56</c:f>
              <c:strCache>
                <c:ptCount val="4"/>
                <c:pt idx="0">
                  <c:v>UHSS</c:v>
                </c:pt>
                <c:pt idx="1">
                  <c:v>AHSS</c:v>
                </c:pt>
                <c:pt idx="2">
                  <c:v>Conventional HSS</c:v>
                </c:pt>
                <c:pt idx="3">
                  <c:v>Mild Steel</c:v>
                </c:pt>
              </c:strCache>
            </c:strRef>
          </c:cat>
          <c:val>
            <c:numRef>
              <c:f>Sheet1!$D$60:$G$60</c:f>
              <c:numCache>
                <c:formatCode>General</c:formatCode>
                <c:ptCount val="4"/>
                <c:pt idx="1">
                  <c:v>3.5987615796589857E-2</c:v>
                </c:pt>
                <c:pt idx="3">
                  <c:v>0</c:v>
                </c:pt>
              </c:numCache>
            </c:numRef>
          </c:val>
        </c:ser>
        <c:ser>
          <c:idx val="4"/>
          <c:order val="4"/>
          <c:tx>
            <c:strRef>
              <c:f>Sheet1!$C$61</c:f>
              <c:strCache>
                <c:ptCount val="1"/>
                <c:pt idx="0">
                  <c:v>Ferro Chrome</c:v>
                </c:pt>
              </c:strCache>
            </c:strRef>
          </c:tx>
          <c:invertIfNegative val="0"/>
          <c:cat>
            <c:strRef>
              <c:f>Sheet1!$D$56:$G$56</c:f>
              <c:strCache>
                <c:ptCount val="4"/>
                <c:pt idx="0">
                  <c:v>UHSS</c:v>
                </c:pt>
                <c:pt idx="1">
                  <c:v>AHSS</c:v>
                </c:pt>
                <c:pt idx="2">
                  <c:v>Conventional HSS</c:v>
                </c:pt>
                <c:pt idx="3">
                  <c:v>Mild Steel</c:v>
                </c:pt>
              </c:strCache>
            </c:strRef>
          </c:cat>
          <c:val>
            <c:numRef>
              <c:f>Sheet1!$D$61:$G$61</c:f>
              <c:numCache>
                <c:formatCode>General</c:formatCode>
                <c:ptCount val="4"/>
                <c:pt idx="0">
                  <c:v>1.2820780554605031E-2</c:v>
                </c:pt>
                <c:pt idx="1">
                  <c:v>3.9863205190068758E-2</c:v>
                </c:pt>
                <c:pt idx="3">
                  <c:v>0</c:v>
                </c:pt>
              </c:numCache>
            </c:numRef>
          </c:val>
        </c:ser>
        <c:ser>
          <c:idx val="5"/>
          <c:order val="5"/>
          <c:tx>
            <c:strRef>
              <c:f>Sheet1!$C$62</c:f>
              <c:strCache>
                <c:ptCount val="1"/>
                <c:pt idx="0">
                  <c:v>Aluminium Pebbles</c:v>
                </c:pt>
              </c:strCache>
            </c:strRef>
          </c:tx>
          <c:invertIfNegative val="0"/>
          <c:cat>
            <c:strRef>
              <c:f>Sheet1!$D$56:$G$56</c:f>
              <c:strCache>
                <c:ptCount val="4"/>
                <c:pt idx="0">
                  <c:v>UHSS</c:v>
                </c:pt>
                <c:pt idx="1">
                  <c:v>AHSS</c:v>
                </c:pt>
                <c:pt idx="2">
                  <c:v>Conventional HSS</c:v>
                </c:pt>
                <c:pt idx="3">
                  <c:v>Mild Steel</c:v>
                </c:pt>
              </c:strCache>
            </c:strRef>
          </c:cat>
          <c:val>
            <c:numRef>
              <c:f>Sheet1!$D$62:$G$62</c:f>
              <c:numCache>
                <c:formatCode>General</c:formatCode>
                <c:ptCount val="4"/>
                <c:pt idx="0">
                  <c:v>9.517648897828317E-3</c:v>
                </c:pt>
                <c:pt idx="1">
                  <c:v>1.6910224741342662E-2</c:v>
                </c:pt>
                <c:pt idx="2">
                  <c:v>8.3021979561733721E-3</c:v>
                </c:pt>
                <c:pt idx="3">
                  <c:v>0</c:v>
                </c:pt>
              </c:numCache>
            </c:numRef>
          </c:val>
        </c:ser>
        <c:ser>
          <c:idx val="6"/>
          <c:order val="6"/>
          <c:tx>
            <c:strRef>
              <c:f>Sheet1!$C$63</c:f>
              <c:strCache>
                <c:ptCount val="1"/>
                <c:pt idx="0">
                  <c:v>Ferro Niobium</c:v>
                </c:pt>
              </c:strCache>
            </c:strRef>
          </c:tx>
          <c:invertIfNegative val="0"/>
          <c:cat>
            <c:strRef>
              <c:f>Sheet1!$D$56:$G$56</c:f>
              <c:strCache>
                <c:ptCount val="4"/>
                <c:pt idx="0">
                  <c:v>UHSS</c:v>
                </c:pt>
                <c:pt idx="1">
                  <c:v>AHSS</c:v>
                </c:pt>
                <c:pt idx="2">
                  <c:v>Conventional HSS</c:v>
                </c:pt>
                <c:pt idx="3">
                  <c:v>Mild Steel</c:v>
                </c:pt>
              </c:strCache>
            </c:strRef>
          </c:cat>
          <c:val>
            <c:numRef>
              <c:f>Sheet1!$D$63:$G$63</c:f>
              <c:numCache>
                <c:formatCode>General</c:formatCode>
                <c:ptCount val="4"/>
                <c:pt idx="1">
                  <c:v>5.2729107394270851E-3</c:v>
                </c:pt>
                <c:pt idx="2">
                  <c:v>4.3685559872287394E-3</c:v>
                </c:pt>
                <c:pt idx="3">
                  <c:v>0</c:v>
                </c:pt>
              </c:numCache>
            </c:numRef>
          </c:val>
        </c:ser>
        <c:ser>
          <c:idx val="7"/>
          <c:order val="7"/>
          <c:tx>
            <c:strRef>
              <c:f>Sheet1!$C$64</c:f>
              <c:strCache>
                <c:ptCount val="1"/>
                <c:pt idx="0">
                  <c:v>Ferro Titanium</c:v>
                </c:pt>
              </c:strCache>
            </c:strRef>
          </c:tx>
          <c:invertIfNegative val="0"/>
          <c:cat>
            <c:strRef>
              <c:f>Sheet1!$D$56:$G$56</c:f>
              <c:strCache>
                <c:ptCount val="4"/>
                <c:pt idx="0">
                  <c:v>UHSS</c:v>
                </c:pt>
                <c:pt idx="1">
                  <c:v>AHSS</c:v>
                </c:pt>
                <c:pt idx="2">
                  <c:v>Conventional HSS</c:v>
                </c:pt>
                <c:pt idx="3">
                  <c:v>Mild Steel</c:v>
                </c:pt>
              </c:strCache>
            </c:strRef>
          </c:cat>
          <c:val>
            <c:numRef>
              <c:f>Sheet1!$D$64:$G$64</c:f>
              <c:numCache>
                <c:formatCode>General</c:formatCode>
                <c:ptCount val="4"/>
                <c:pt idx="0">
                  <c:v>4.0064939233140726E-3</c:v>
                </c:pt>
                <c:pt idx="1">
                  <c:v>3.3834510577990464E-3</c:v>
                </c:pt>
                <c:pt idx="3">
                  <c:v>0</c:v>
                </c:pt>
              </c:numCache>
            </c:numRef>
          </c:val>
        </c:ser>
        <c:ser>
          <c:idx val="8"/>
          <c:order val="8"/>
          <c:tx>
            <c:strRef>
              <c:f>Sheet1!$C$65</c:f>
              <c:strCache>
                <c:ptCount val="1"/>
                <c:pt idx="0">
                  <c:v>Ferro Boron</c:v>
                </c:pt>
              </c:strCache>
            </c:strRef>
          </c:tx>
          <c:invertIfNegative val="0"/>
          <c:cat>
            <c:strRef>
              <c:f>Sheet1!$D$56:$G$56</c:f>
              <c:strCache>
                <c:ptCount val="4"/>
                <c:pt idx="0">
                  <c:v>UHSS</c:v>
                </c:pt>
                <c:pt idx="1">
                  <c:v>AHSS</c:v>
                </c:pt>
                <c:pt idx="2">
                  <c:v>Conventional HSS</c:v>
                </c:pt>
                <c:pt idx="3">
                  <c:v>Mild Steel</c:v>
                </c:pt>
              </c:strCache>
            </c:strRef>
          </c:cat>
          <c:val>
            <c:numRef>
              <c:f>Sheet1!$D$65:$G$65</c:f>
              <c:numCache>
                <c:formatCode>General</c:formatCode>
                <c:ptCount val="4"/>
                <c:pt idx="0">
                  <c:v>1.5501315774727063E-3</c:v>
                </c:pt>
                <c:pt idx="3">
                  <c:v>0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351589592"/>
        <c:axId val="351589984"/>
      </c:barChart>
      <c:catAx>
        <c:axId val="351589592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>
                  <a:defRPr sz="1400"/>
                </a:pPr>
                <a:r>
                  <a:rPr lang="en-US" sz="1400"/>
                  <a:t>Steel Grades</a:t>
                </a:r>
              </a:p>
            </c:rich>
          </c:tx>
          <c:layout>
            <c:manualLayout>
              <c:xMode val="edge"/>
              <c:yMode val="edge"/>
              <c:x val="3.9508092738407698E-2"/>
              <c:y val="0.89256926217556143"/>
            </c:manualLayout>
          </c:layout>
          <c:overlay val="0"/>
        </c:title>
        <c:numFmt formatCode="General" sourceLinked="0"/>
        <c:majorTickMark val="out"/>
        <c:minorTickMark val="none"/>
        <c:tickLblPos val="nextTo"/>
        <c:txPr>
          <a:bodyPr/>
          <a:lstStyle/>
          <a:p>
            <a:pPr>
              <a:defRPr sz="1200"/>
            </a:pPr>
            <a:endParaRPr lang="en-US"/>
          </a:p>
        </c:txPr>
        <c:crossAx val="351589984"/>
        <c:crosses val="autoZero"/>
        <c:auto val="1"/>
        <c:lblAlgn val="ctr"/>
        <c:lblOffset val="100"/>
        <c:noMultiLvlLbl val="0"/>
      </c:catAx>
      <c:valAx>
        <c:axId val="351589984"/>
        <c:scaling>
          <c:orientation val="minMax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 marL="0" marR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 sz="900" b="1" i="0" u="none" strike="noStrike" kern="1200" baseline="0">
                    <a:solidFill>
                      <a:sysClr val="windowText" lastClr="000000"/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 sz="1600" b="1" i="0" baseline="0">
                    <a:effectLst/>
                  </a:rPr>
                  <a:t>Additional CO</a:t>
                </a:r>
                <a:r>
                  <a:rPr lang="en-US" sz="1600" b="1" i="0" baseline="-25000">
                    <a:effectLst/>
                  </a:rPr>
                  <a:t>2</a:t>
                </a:r>
                <a:r>
                  <a:rPr lang="en-US" sz="1600" b="1" i="0" baseline="0">
                    <a:effectLst/>
                  </a:rPr>
                  <a:t> impact (kgCO</a:t>
                </a:r>
                <a:r>
                  <a:rPr lang="en-US" sz="1600" b="1" i="0" baseline="-25000">
                    <a:effectLst/>
                  </a:rPr>
                  <a:t>2</a:t>
                </a:r>
                <a:r>
                  <a:rPr lang="en-US" sz="1600" b="1" i="0" baseline="0">
                    <a:effectLst/>
                  </a:rPr>
                  <a:t>/kg)</a:t>
                </a:r>
                <a:endParaRPr lang="en-GB" sz="900">
                  <a:effectLst/>
                </a:endParaRPr>
              </a:p>
            </c:rich>
          </c:tx>
          <c:layout/>
          <c:overlay val="0"/>
        </c:title>
        <c:numFmt formatCode="General" sourceLinked="1"/>
        <c:majorTickMark val="out"/>
        <c:minorTickMark val="none"/>
        <c:tickLblPos val="nextTo"/>
        <c:txPr>
          <a:bodyPr/>
          <a:lstStyle/>
          <a:p>
            <a:pPr>
              <a:defRPr sz="1400"/>
            </a:pPr>
            <a:endParaRPr lang="en-US"/>
          </a:p>
        </c:txPr>
        <c:crossAx val="351589592"/>
        <c:crosses val="autoZero"/>
        <c:crossBetween val="between"/>
      </c:valAx>
    </c:plotArea>
    <c:legend>
      <c:legendPos val="r"/>
      <c:layout/>
      <c:overlay val="0"/>
      <c:txPr>
        <a:bodyPr/>
        <a:lstStyle/>
        <a:p>
          <a:pPr>
            <a:defRPr sz="1400"/>
          </a:pPr>
          <a:endParaRPr lang="en-US"/>
        </a:p>
      </c:txPr>
    </c:legend>
    <c:plotVisOnly val="1"/>
    <c:dispBlanksAs val="gap"/>
    <c:showDLblsOverMax val="0"/>
  </c:chart>
  <c:externalData r:id="rId2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/>
      <c:barChart>
        <c:barDir val="col"/>
        <c:grouping val="stacked"/>
        <c:varyColors val="0"/>
        <c:ser>
          <c:idx val="0"/>
          <c:order val="0"/>
          <c:invertIfNegative val="0"/>
          <c:cat>
            <c:strRef>
              <c:f>Sheet1!$B$31:$B$35</c:f>
              <c:strCache>
                <c:ptCount val="5"/>
                <c:pt idx="0">
                  <c:v>Steel - IF</c:v>
                </c:pt>
                <c:pt idx="1">
                  <c:v>Steel - AHSS</c:v>
                </c:pt>
                <c:pt idx="2">
                  <c:v>Aluminium</c:v>
                </c:pt>
                <c:pt idx="3">
                  <c:v>Magnesium</c:v>
                </c:pt>
                <c:pt idx="4">
                  <c:v>Carbon Fibre Composites</c:v>
                </c:pt>
              </c:strCache>
            </c:strRef>
          </c:cat>
          <c:val>
            <c:numRef>
              <c:f>Sheet1!$C$31:$C$35</c:f>
              <c:numCache>
                <c:formatCode>General</c:formatCode>
                <c:ptCount val="5"/>
                <c:pt idx="0">
                  <c:v>2.2399</c:v>
                </c:pt>
                <c:pt idx="1">
                  <c:v>2.5065</c:v>
                </c:pt>
              </c:numCache>
            </c:numRef>
          </c:val>
        </c:ser>
        <c:ser>
          <c:idx val="1"/>
          <c:order val="1"/>
          <c:invertIfNegative val="0"/>
          <c:cat>
            <c:strRef>
              <c:f>Sheet1!$B$31:$B$35</c:f>
              <c:strCache>
                <c:ptCount val="5"/>
                <c:pt idx="0">
                  <c:v>Steel - IF</c:v>
                </c:pt>
                <c:pt idx="1">
                  <c:v>Steel - AHSS</c:v>
                </c:pt>
                <c:pt idx="2">
                  <c:v>Aluminium</c:v>
                </c:pt>
                <c:pt idx="3">
                  <c:v>Magnesium</c:v>
                </c:pt>
                <c:pt idx="4">
                  <c:v>Carbon Fibre Composites</c:v>
                </c:pt>
              </c:strCache>
            </c:strRef>
          </c:cat>
          <c:val>
            <c:numRef>
              <c:f>Sheet1!$D$31:$D$35</c:f>
              <c:numCache>
                <c:formatCode>General</c:formatCode>
                <c:ptCount val="5"/>
                <c:pt idx="2">
                  <c:v>8.8829999999999991</c:v>
                </c:pt>
              </c:numCache>
            </c:numRef>
          </c:val>
        </c:ser>
        <c:ser>
          <c:idx val="2"/>
          <c:order val="2"/>
          <c:invertIfNegative val="0"/>
          <c:cat>
            <c:strRef>
              <c:f>Sheet1!$B$31:$B$35</c:f>
              <c:strCache>
                <c:ptCount val="5"/>
                <c:pt idx="0">
                  <c:v>Steel - IF</c:v>
                </c:pt>
                <c:pt idx="1">
                  <c:v>Steel - AHSS</c:v>
                </c:pt>
                <c:pt idx="2">
                  <c:v>Aluminium</c:v>
                </c:pt>
                <c:pt idx="3">
                  <c:v>Magnesium</c:v>
                </c:pt>
                <c:pt idx="4">
                  <c:v>Carbon Fibre Composites</c:v>
                </c:pt>
              </c:strCache>
            </c:strRef>
          </c:cat>
          <c:val>
            <c:numRef>
              <c:f>Sheet1!$E$31:$E$35</c:f>
              <c:numCache>
                <c:formatCode>General</c:formatCode>
                <c:ptCount val="5"/>
                <c:pt idx="3">
                  <c:v>29.252700000000001</c:v>
                </c:pt>
              </c:numCache>
            </c:numRef>
          </c:val>
        </c:ser>
        <c:ser>
          <c:idx val="3"/>
          <c:order val="3"/>
          <c:invertIfNegative val="0"/>
          <c:cat>
            <c:strRef>
              <c:f>Sheet1!$B$31:$B$35</c:f>
              <c:strCache>
                <c:ptCount val="5"/>
                <c:pt idx="0">
                  <c:v>Steel - IF</c:v>
                </c:pt>
                <c:pt idx="1">
                  <c:v>Steel - AHSS</c:v>
                </c:pt>
                <c:pt idx="2">
                  <c:v>Aluminium</c:v>
                </c:pt>
                <c:pt idx="3">
                  <c:v>Magnesium</c:v>
                </c:pt>
                <c:pt idx="4">
                  <c:v>Carbon Fibre Composites</c:v>
                </c:pt>
              </c:strCache>
            </c:strRef>
          </c:cat>
          <c:val>
            <c:numRef>
              <c:f>Sheet1!$F$31:$F$35</c:f>
              <c:numCache>
                <c:formatCode>General</c:formatCode>
                <c:ptCount val="5"/>
                <c:pt idx="4">
                  <c:v>21.08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351590768"/>
        <c:axId val="351591160"/>
      </c:barChart>
      <c:catAx>
        <c:axId val="35159076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 sz="1400"/>
            </a:pPr>
            <a:endParaRPr lang="en-US"/>
          </a:p>
        </c:txPr>
        <c:crossAx val="351591160"/>
        <c:crosses val="autoZero"/>
        <c:auto val="1"/>
        <c:lblAlgn val="ctr"/>
        <c:lblOffset val="100"/>
        <c:noMultiLvlLbl val="0"/>
      </c:catAx>
      <c:valAx>
        <c:axId val="351591160"/>
        <c:scaling>
          <c:orientation val="minMax"/>
          <c:max val="30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800"/>
                </a:pPr>
                <a:r>
                  <a:rPr lang="en-US" sz="1800"/>
                  <a:t>CO</a:t>
                </a:r>
                <a:r>
                  <a:rPr lang="en-US" sz="1800" baseline="-25000"/>
                  <a:t>2</a:t>
                </a:r>
                <a:r>
                  <a:rPr lang="en-US" sz="1800"/>
                  <a:t> emissions (kgCO</a:t>
                </a:r>
                <a:r>
                  <a:rPr lang="en-US" sz="1800" baseline="-25000"/>
                  <a:t>2</a:t>
                </a:r>
                <a:r>
                  <a:rPr lang="en-US" sz="1800"/>
                  <a:t>/kg)</a:t>
                </a:r>
              </a:p>
            </c:rich>
          </c:tx>
          <c:layout/>
          <c:overlay val="0"/>
        </c:title>
        <c:numFmt formatCode="General" sourceLinked="1"/>
        <c:majorTickMark val="out"/>
        <c:minorTickMark val="none"/>
        <c:tickLblPos val="nextTo"/>
        <c:crossAx val="351590768"/>
        <c:crosses val="autoZero"/>
        <c:crossBetween val="between"/>
      </c:valAx>
    </c:plotArea>
    <c:plotVisOnly val="1"/>
    <c:dispBlanksAs val="gap"/>
    <c:showDLblsOverMax val="0"/>
  </c:chart>
  <c:spPr>
    <a:ln>
      <a:noFill/>
    </a:ln>
  </c:spPr>
  <c:externalData r:id="rId2">
    <c:autoUpdate val="0"/>
  </c:externalData>
  <c:userShapes r:id="rId3"/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/>
      <c:barChart>
        <c:barDir val="col"/>
        <c:grouping val="clustered"/>
        <c:varyColors val="0"/>
        <c:ser>
          <c:idx val="0"/>
          <c:order val="0"/>
          <c:invertIfNegative val="0"/>
          <c:cat>
            <c:strRef>
              <c:f>Sheet1!$C$3:$C$12</c:f>
              <c:strCache>
                <c:ptCount val="10"/>
                <c:pt idx="0">
                  <c:v>Petrol</c:v>
                </c:pt>
                <c:pt idx="1">
                  <c:v>Diesel</c:v>
                </c:pt>
                <c:pt idx="2">
                  <c:v>Biodiesel</c:v>
                </c:pt>
                <c:pt idx="3">
                  <c:v>Hydrogen</c:v>
                </c:pt>
                <c:pt idx="4">
                  <c:v>Electricity - USA</c:v>
                </c:pt>
                <c:pt idx="5">
                  <c:v>Electricity - Europe</c:v>
                </c:pt>
                <c:pt idx="6">
                  <c:v>Electricity - China</c:v>
                </c:pt>
                <c:pt idx="7">
                  <c:v>Electricity - Japan</c:v>
                </c:pt>
                <c:pt idx="8">
                  <c:v>Electricity - India</c:v>
                </c:pt>
                <c:pt idx="9">
                  <c:v>Electricity - Coal</c:v>
                </c:pt>
              </c:strCache>
            </c:strRef>
          </c:cat>
          <c:val>
            <c:numRef>
              <c:f>Sheet1!$D$3:$D$12</c:f>
              <c:numCache>
                <c:formatCode>General</c:formatCode>
                <c:ptCount val="10"/>
                <c:pt idx="0">
                  <c:v>17.97</c:v>
                </c:pt>
                <c:pt idx="1">
                  <c:v>12.1</c:v>
                </c:pt>
                <c:pt idx="2">
                  <c:v>49</c:v>
                </c:pt>
                <c:pt idx="3">
                  <c:v>132</c:v>
                </c:pt>
                <c:pt idx="4">
                  <c:v>178.06947740000001</c:v>
                </c:pt>
                <c:pt idx="5">
                  <c:v>128.12248460000001</c:v>
                </c:pt>
                <c:pt idx="6">
                  <c:v>278.06300900000002</c:v>
                </c:pt>
                <c:pt idx="7">
                  <c:v>141.85066710000001</c:v>
                </c:pt>
                <c:pt idx="8">
                  <c:v>430.19431939999998</c:v>
                </c:pt>
                <c:pt idx="9">
                  <c:v>271.06965159999999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351591944"/>
        <c:axId val="351592336"/>
      </c:barChart>
      <c:catAx>
        <c:axId val="35159194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/>
          <a:lstStyle/>
          <a:p>
            <a:pPr>
              <a:defRPr sz="1400"/>
            </a:pPr>
            <a:endParaRPr lang="en-US"/>
          </a:p>
        </c:txPr>
        <c:crossAx val="351592336"/>
        <c:crosses val="autoZero"/>
        <c:auto val="1"/>
        <c:lblAlgn val="ctr"/>
        <c:lblOffset val="100"/>
        <c:noMultiLvlLbl val="0"/>
      </c:catAx>
      <c:valAx>
        <c:axId val="351592336"/>
        <c:scaling>
          <c:orientation val="minMax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400"/>
                </a:pPr>
                <a:r>
                  <a:rPr lang="en-GB" sz="1400"/>
                  <a:t>Greenhouse Gas Emissions gCO</a:t>
                </a:r>
                <a:r>
                  <a:rPr lang="en-GB" sz="1400" baseline="-25000"/>
                  <a:t>2</a:t>
                </a:r>
                <a:r>
                  <a:rPr lang="en-GB" sz="1400"/>
                  <a:t>eq/MJ</a:t>
                </a:r>
              </a:p>
            </c:rich>
          </c:tx>
          <c:layout>
            <c:manualLayout>
              <c:xMode val="edge"/>
              <c:yMode val="edge"/>
              <c:x val="1.4697441025071289E-2"/>
              <c:y val="0.11454339928744597"/>
            </c:manualLayout>
          </c:layout>
          <c:overlay val="0"/>
        </c:title>
        <c:numFmt formatCode="General" sourceLinked="1"/>
        <c:majorTickMark val="out"/>
        <c:minorTickMark val="none"/>
        <c:tickLblPos val="nextTo"/>
        <c:txPr>
          <a:bodyPr/>
          <a:lstStyle/>
          <a:p>
            <a:pPr>
              <a:defRPr sz="1400"/>
            </a:pPr>
            <a:endParaRPr lang="en-US"/>
          </a:p>
        </c:txPr>
        <c:crossAx val="351591944"/>
        <c:crosses val="autoZero"/>
        <c:crossBetween val="between"/>
      </c:valAx>
    </c:plotArea>
    <c:plotVisOnly val="1"/>
    <c:dispBlanksAs val="gap"/>
    <c:showDLblsOverMax val="0"/>
  </c:chart>
  <c:externalData r:id="rId1">
    <c:autoUpdate val="0"/>
  </c:externalData>
</c:chartSpace>
</file>

<file path=ppt/charts/chart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/>
      <c:barChart>
        <c:barDir val="col"/>
        <c:grouping val="clustered"/>
        <c:varyColors val="0"/>
        <c:ser>
          <c:idx val="0"/>
          <c:order val="0"/>
          <c:invertIfNegative val="0"/>
          <c:cat>
            <c:strRef>
              <c:f>Sheet2!$C$4:$C$8</c:f>
              <c:strCache>
                <c:ptCount val="5"/>
                <c:pt idx="0">
                  <c:v>Petrol</c:v>
                </c:pt>
                <c:pt idx="1">
                  <c:v>Diesel</c:v>
                </c:pt>
                <c:pt idx="2">
                  <c:v>Hybrid</c:v>
                </c:pt>
                <c:pt idx="3">
                  <c:v>Fuel Cell</c:v>
                </c:pt>
                <c:pt idx="4">
                  <c:v>Battery</c:v>
                </c:pt>
              </c:strCache>
            </c:strRef>
          </c:cat>
          <c:val>
            <c:numRef>
              <c:f>Sheet2!$D$4:$D$8</c:f>
              <c:numCache>
                <c:formatCode>General</c:formatCode>
                <c:ptCount val="5"/>
                <c:pt idx="0">
                  <c:v>163</c:v>
                </c:pt>
                <c:pt idx="1">
                  <c:v>152</c:v>
                </c:pt>
                <c:pt idx="2">
                  <c:v>117</c:v>
                </c:pt>
                <c:pt idx="3">
                  <c:v>0</c:v>
                </c:pt>
                <c:pt idx="4">
                  <c:v>0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305714792"/>
        <c:axId val="305679888"/>
      </c:barChart>
      <c:catAx>
        <c:axId val="30571479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/>
          <a:lstStyle/>
          <a:p>
            <a:pPr>
              <a:defRPr sz="1400"/>
            </a:pPr>
            <a:endParaRPr lang="en-US"/>
          </a:p>
        </c:txPr>
        <c:crossAx val="305679888"/>
        <c:crosses val="autoZero"/>
        <c:auto val="1"/>
        <c:lblAlgn val="ctr"/>
        <c:lblOffset val="100"/>
        <c:noMultiLvlLbl val="0"/>
      </c:catAx>
      <c:valAx>
        <c:axId val="305679888"/>
        <c:scaling>
          <c:orientation val="minMax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400"/>
                </a:pPr>
                <a:r>
                  <a:rPr lang="en-US" sz="1400"/>
                  <a:t>Greenhouse Gas Emissions gCO</a:t>
                </a:r>
                <a:r>
                  <a:rPr lang="en-US" sz="1400" baseline="-25000"/>
                  <a:t>2</a:t>
                </a:r>
                <a:r>
                  <a:rPr lang="en-US" sz="1400"/>
                  <a:t>eq/km</a:t>
                </a:r>
              </a:p>
            </c:rich>
          </c:tx>
          <c:layout/>
          <c:overlay val="0"/>
        </c:title>
        <c:numFmt formatCode="General" sourceLinked="1"/>
        <c:majorTickMark val="out"/>
        <c:minorTickMark val="none"/>
        <c:tickLblPos val="nextTo"/>
        <c:txPr>
          <a:bodyPr/>
          <a:lstStyle/>
          <a:p>
            <a:pPr>
              <a:defRPr sz="1400"/>
            </a:pPr>
            <a:endParaRPr lang="en-US"/>
          </a:p>
        </c:txPr>
        <c:crossAx val="305714792"/>
        <c:crosses val="autoZero"/>
        <c:crossBetween val="between"/>
      </c:valAx>
    </c:plotArea>
    <c:plotVisOnly val="1"/>
    <c:dispBlanksAs val="gap"/>
    <c:showDLblsOverMax val="0"/>
  </c:chart>
  <c:externalData r:id="rId1">
    <c:autoUpdate val="0"/>
  </c:externalData>
</c:chartSpace>
</file>

<file path=ppt/charts/chart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42"/>
    </mc:Choice>
    <mc:Fallback>
      <c:style val="4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/>
          <a:lstStyle/>
          <a:p>
            <a:pPr>
              <a:defRPr/>
            </a:pPr>
            <a:r>
              <a:rPr lang="en-US"/>
              <a:t>Petrol </a:t>
            </a:r>
          </a:p>
        </c:rich>
      </c:tx>
      <c:layout/>
      <c:overlay val="0"/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'Fuel types against drive cycles'!$C$4</c:f>
              <c:strCache>
                <c:ptCount val="1"/>
                <c:pt idx="0">
                  <c:v>NEDC Petrol</c:v>
                </c:pt>
              </c:strCache>
            </c:strRef>
          </c:tx>
          <c:invertIfNegative val="0"/>
          <c:cat>
            <c:strRef>
              <c:f>'Fuel types against drive cycles'!$D$3:$G$3</c:f>
              <c:strCache>
                <c:ptCount val="4"/>
                <c:pt idx="0">
                  <c:v>Production</c:v>
                </c:pt>
                <c:pt idx="1">
                  <c:v>Use</c:v>
                </c:pt>
                <c:pt idx="2">
                  <c:v>End Of Life</c:v>
                </c:pt>
                <c:pt idx="3">
                  <c:v>Total</c:v>
                </c:pt>
              </c:strCache>
            </c:strRef>
          </c:cat>
          <c:val>
            <c:numRef>
              <c:f>'Fuel types against drive cycles'!$D$4:$G$4</c:f>
              <c:numCache>
                <c:formatCode>#,##0</c:formatCode>
                <c:ptCount val="4"/>
                <c:pt idx="0">
                  <c:v>8595.1080657003131</c:v>
                </c:pt>
                <c:pt idx="1">
                  <c:v>50097.871615322612</c:v>
                </c:pt>
                <c:pt idx="2">
                  <c:v>-2137.8718948781925</c:v>
                </c:pt>
                <c:pt idx="3">
                  <c:v>56555.107786144705</c:v>
                </c:pt>
              </c:numCache>
            </c:numRef>
          </c:val>
        </c:ser>
        <c:ser>
          <c:idx val="1"/>
          <c:order val="1"/>
          <c:tx>
            <c:strRef>
              <c:f>'Fuel types against drive cycles'!$C$13</c:f>
              <c:strCache>
                <c:ptCount val="1"/>
                <c:pt idx="0">
                  <c:v>Hyzem Petrol</c:v>
                </c:pt>
              </c:strCache>
            </c:strRef>
          </c:tx>
          <c:invertIfNegative val="0"/>
          <c:cat>
            <c:strRef>
              <c:f>'Fuel types against drive cycles'!$D$3:$G$3</c:f>
              <c:strCache>
                <c:ptCount val="4"/>
                <c:pt idx="0">
                  <c:v>Production</c:v>
                </c:pt>
                <c:pt idx="1">
                  <c:v>Use</c:v>
                </c:pt>
                <c:pt idx="2">
                  <c:v>End Of Life</c:v>
                </c:pt>
                <c:pt idx="3">
                  <c:v>Total</c:v>
                </c:pt>
              </c:strCache>
            </c:strRef>
          </c:cat>
          <c:val>
            <c:numRef>
              <c:f>'Fuel types against drive cycles'!$D$13:$G$13</c:f>
              <c:numCache>
                <c:formatCode>#,##0</c:formatCode>
                <c:ptCount val="4"/>
                <c:pt idx="0">
                  <c:v>8595.1080657003131</c:v>
                </c:pt>
                <c:pt idx="1">
                  <c:v>43699.982231226444</c:v>
                </c:pt>
                <c:pt idx="2">
                  <c:v>-2137.8718948781925</c:v>
                </c:pt>
                <c:pt idx="3">
                  <c:v>50157.218402048493</c:v>
                </c:pt>
              </c:numCache>
            </c:numRef>
          </c:val>
        </c:ser>
        <c:ser>
          <c:idx val="2"/>
          <c:order val="2"/>
          <c:tx>
            <c:strRef>
              <c:f>'Fuel types against drive cycles'!$C$20</c:f>
              <c:strCache>
                <c:ptCount val="1"/>
                <c:pt idx="0">
                  <c:v>SAE Petrol</c:v>
                </c:pt>
              </c:strCache>
            </c:strRef>
          </c:tx>
          <c:invertIfNegative val="0"/>
          <c:cat>
            <c:strRef>
              <c:f>'Fuel types against drive cycles'!$D$3:$G$3</c:f>
              <c:strCache>
                <c:ptCount val="4"/>
                <c:pt idx="0">
                  <c:v>Production</c:v>
                </c:pt>
                <c:pt idx="1">
                  <c:v>Use</c:v>
                </c:pt>
                <c:pt idx="2">
                  <c:v>End Of Life</c:v>
                </c:pt>
                <c:pt idx="3">
                  <c:v>Total</c:v>
                </c:pt>
              </c:strCache>
            </c:strRef>
          </c:cat>
          <c:val>
            <c:numRef>
              <c:f>'Fuel types against drive cycles'!$D$20:$G$20</c:f>
              <c:numCache>
                <c:formatCode>#,##0</c:formatCode>
                <c:ptCount val="4"/>
                <c:pt idx="0">
                  <c:v>8595.1080657003131</c:v>
                </c:pt>
                <c:pt idx="1">
                  <c:v>40855.555121665107</c:v>
                </c:pt>
                <c:pt idx="2">
                  <c:v>-2137.8718948781925</c:v>
                </c:pt>
                <c:pt idx="3">
                  <c:v>47312.791292487222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351593512"/>
        <c:axId val="351593904"/>
      </c:barChart>
      <c:catAx>
        <c:axId val="35159351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/>
          <a:lstStyle/>
          <a:p>
            <a:pPr>
              <a:defRPr sz="1400"/>
            </a:pPr>
            <a:endParaRPr lang="en-US"/>
          </a:p>
        </c:txPr>
        <c:crossAx val="351593904"/>
        <c:crosses val="autoZero"/>
        <c:auto val="1"/>
        <c:lblAlgn val="ctr"/>
        <c:lblOffset val="100"/>
        <c:noMultiLvlLbl val="0"/>
      </c:catAx>
      <c:valAx>
        <c:axId val="351593904"/>
        <c:scaling>
          <c:orientation val="minMax"/>
        </c:scaling>
        <c:delete val="0"/>
        <c:axPos val="l"/>
        <c:majorGridlines/>
        <c:title>
          <c:tx>
            <c:rich>
              <a:bodyPr rot="0" vert="horz"/>
              <a:lstStyle/>
              <a:p>
                <a:pPr>
                  <a:defRPr sz="1400"/>
                </a:pPr>
                <a:r>
                  <a:rPr lang="en-US" sz="1400"/>
                  <a:t>Emissions emmited in CO</a:t>
                </a:r>
                <a:r>
                  <a:rPr lang="en-US" sz="1400" baseline="-25000"/>
                  <a:t>2</a:t>
                </a:r>
                <a:r>
                  <a:rPr lang="en-US" sz="1400"/>
                  <a:t> eq</a:t>
                </a:r>
              </a:p>
            </c:rich>
          </c:tx>
          <c:layout/>
          <c:overlay val="0"/>
        </c:title>
        <c:numFmt formatCode="#,##0" sourceLinked="1"/>
        <c:majorTickMark val="out"/>
        <c:minorTickMark val="none"/>
        <c:tickLblPos val="nextTo"/>
        <c:txPr>
          <a:bodyPr/>
          <a:lstStyle/>
          <a:p>
            <a:pPr>
              <a:defRPr sz="1200"/>
            </a:pPr>
            <a:endParaRPr lang="en-US"/>
          </a:p>
        </c:txPr>
        <c:crossAx val="351593512"/>
        <c:crosses val="autoZero"/>
        <c:crossBetween val="between"/>
      </c:valAx>
    </c:plotArea>
    <c:legend>
      <c:legendPos val="r"/>
      <c:layout/>
      <c:overlay val="0"/>
      <c:txPr>
        <a:bodyPr/>
        <a:lstStyle/>
        <a:p>
          <a:pPr>
            <a:defRPr sz="1400"/>
          </a:pPr>
          <a:endParaRPr lang="en-US"/>
        </a:p>
      </c:txPr>
    </c:legend>
    <c:plotVisOnly val="1"/>
    <c:dispBlanksAs val="gap"/>
    <c:showDLblsOverMax val="0"/>
  </c:chart>
  <c:externalData r:id="rId2">
    <c:autoUpdate val="0"/>
  </c:externalData>
</c:chartSpace>
</file>

<file path=ppt/drawings/drawing1.xml><?xml version="1.0" encoding="utf-8"?>
<c:userShapes xmlns:c="http://schemas.openxmlformats.org/drawingml/2006/chart">
  <cdr:relSizeAnchor xmlns:cdr="http://schemas.openxmlformats.org/drawingml/2006/chartDrawing">
    <cdr:from>
      <cdr:x>0.3201</cdr:x>
      <cdr:y>0.46829</cdr:y>
    </cdr:from>
    <cdr:to>
      <cdr:x>0.41013</cdr:x>
      <cdr:y>0.5504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2304256" y="2232248"/>
          <a:ext cx="648072" cy="391398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r>
            <a:rPr lang="en-GB" sz="1600" b="1" dirty="0" smtClean="0"/>
            <a:t>2.51</a:t>
          </a:r>
          <a:endParaRPr lang="en-GB" sz="1600" b="1" dirty="0"/>
        </a:p>
      </cdr:txBody>
    </cdr:sp>
  </cdr:relSizeAnchor>
  <cdr:relSizeAnchor xmlns:cdr="http://schemas.openxmlformats.org/drawingml/2006/chartDrawing">
    <cdr:from>
      <cdr:x>0.50016</cdr:x>
      <cdr:y>0.42297</cdr:y>
    </cdr:from>
    <cdr:to>
      <cdr:x>0.59019</cdr:x>
      <cdr:y>0.48997</cdr:y>
    </cdr:to>
    <cdr:sp macro="" textlink="">
      <cdr:nvSpPr>
        <cdr:cNvPr id="3" name="TextBox 2"/>
        <cdr:cNvSpPr txBox="1"/>
      </cdr:nvSpPr>
      <cdr:spPr>
        <a:xfrm xmlns:a="http://schemas.openxmlformats.org/drawingml/2006/main">
          <a:off x="3600400" y="2016224"/>
          <a:ext cx="648072" cy="31939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n-GB" sz="1600" b="1" dirty="0" smtClean="0"/>
            <a:t>8.88</a:t>
          </a:r>
          <a:endParaRPr lang="en-GB" sz="1600" b="1" dirty="0"/>
        </a:p>
      </cdr:txBody>
    </cdr:sp>
  </cdr:relSizeAnchor>
  <cdr:relSizeAnchor xmlns:cdr="http://schemas.openxmlformats.org/drawingml/2006/chartDrawing">
    <cdr:from>
      <cdr:x>0.68022</cdr:x>
      <cdr:y>0.22659</cdr:y>
    </cdr:from>
    <cdr:to>
      <cdr:x>0.79025</cdr:x>
      <cdr:y>0.28768</cdr:y>
    </cdr:to>
    <cdr:sp macro="" textlink="">
      <cdr:nvSpPr>
        <cdr:cNvPr id="4" name="TextBox 1"/>
        <cdr:cNvSpPr txBox="1"/>
      </cdr:nvSpPr>
      <cdr:spPr>
        <a:xfrm xmlns:a="http://schemas.openxmlformats.org/drawingml/2006/main">
          <a:off x="4896544" y="1080120"/>
          <a:ext cx="792088" cy="291191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n-GB" sz="1600" b="1" dirty="0" smtClean="0"/>
            <a:t>29.25</a:t>
          </a:r>
          <a:endParaRPr lang="en-GB" sz="1600" b="1" dirty="0"/>
        </a:p>
      </cdr:txBody>
    </cdr:sp>
  </cdr:relSizeAnchor>
  <cdr:relSizeAnchor xmlns:cdr="http://schemas.openxmlformats.org/drawingml/2006/chartDrawing">
    <cdr:from>
      <cdr:x>0.85027</cdr:x>
      <cdr:y>0.30212</cdr:y>
    </cdr:from>
    <cdr:to>
      <cdr:x>0.95062</cdr:x>
      <cdr:y>0.40786</cdr:y>
    </cdr:to>
    <cdr:sp macro="" textlink="">
      <cdr:nvSpPr>
        <cdr:cNvPr id="6" name="TextBox 5"/>
        <cdr:cNvSpPr txBox="1"/>
      </cdr:nvSpPr>
      <cdr:spPr>
        <a:xfrm xmlns:a="http://schemas.openxmlformats.org/drawingml/2006/main">
          <a:off x="6120680" y="1440160"/>
          <a:ext cx="722361" cy="504056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n-GB" sz="1600" b="1" dirty="0" smtClean="0"/>
            <a:t>21.08</a:t>
          </a:r>
          <a:endParaRPr lang="en-GB" sz="1050" b="1" dirty="0"/>
        </a:p>
      </cdr:txBody>
    </cdr:sp>
  </cdr:relSizeAnchor>
  <cdr:relSizeAnchor xmlns:cdr="http://schemas.openxmlformats.org/drawingml/2006/chartDrawing">
    <cdr:from>
      <cdr:x>0.14004</cdr:x>
      <cdr:y>0.46829</cdr:y>
    </cdr:from>
    <cdr:to>
      <cdr:x>0.23007</cdr:x>
      <cdr:y>0.5504</cdr:y>
    </cdr:to>
    <cdr:sp macro="" textlink="">
      <cdr:nvSpPr>
        <cdr:cNvPr id="7" name="TextBox 1"/>
        <cdr:cNvSpPr txBox="1"/>
      </cdr:nvSpPr>
      <cdr:spPr>
        <a:xfrm xmlns:a="http://schemas.openxmlformats.org/drawingml/2006/main">
          <a:off x="1008112" y="2232248"/>
          <a:ext cx="648072" cy="391398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600" b="1" dirty="0" smtClean="0"/>
            <a:t>2.24</a:t>
          </a:r>
          <a:endParaRPr lang="en-GB" sz="1600" b="1" dirty="0"/>
        </a:p>
      </cdr:txBody>
    </cdr:sp>
  </cdr:relSizeAnchor>
</c:userShap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5AD73372-016A-4D76-880A-F7CB19B3C930}" type="datetimeFigureOut">
              <a:rPr lang="en-GB" smtClean="0"/>
              <a:t>09/03/2017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en-GB"/>
          </a:p>
        </p:txBody>
      </p:sp>
      <p:sp>
        <p:nvSpPr>
          <p:cNvPr id="10" name="Rectangle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Rectangle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Straight Connector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Straight Connector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Straight Connector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Rectangle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a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a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a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a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a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AD73372-016A-4D76-880A-F7CB19B3C930}" type="datetimeFigureOut">
              <a:rPr lang="en-GB" smtClean="0"/>
              <a:t>09/03/2017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5AD73372-016A-4D76-880A-F7CB19B3C930}" type="datetimeFigureOut">
              <a:rPr lang="en-GB" smtClean="0"/>
              <a:t>09/03/2017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Straight Connector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Straight Connector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Rectangle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a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a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a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a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a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Straight Connector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73372-016A-4D76-880A-F7CB19B3C930}" type="datetimeFigureOut">
              <a:rPr lang="en-GB" smtClean="0"/>
              <a:t>09/03/2017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73372-016A-4D76-880A-F7CB19B3C930}" type="datetimeFigureOut">
              <a:rPr lang="en-GB" smtClean="0"/>
              <a:t>09/03/2017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2" name="Text Placeholder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AD73372-016A-4D76-880A-F7CB19B3C930}" type="datetimeFigureOut">
              <a:rPr lang="en-GB" smtClean="0"/>
              <a:t>09/03/2017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73372-016A-4D76-880A-F7CB19B3C930}" type="datetimeFigureOut">
              <a:rPr lang="en-GB" smtClean="0"/>
              <a:t>09/03/2017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Content Placeholder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1" name="Date Placeholder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AD73372-016A-4D76-880A-F7CB19B3C930}" type="datetimeFigureOut">
              <a:rPr lang="en-GB" smtClean="0"/>
              <a:t>09/03/2017</a:t>
            </a:fld>
            <a:endParaRPr lang="en-GB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  <p:sp>
        <p:nvSpPr>
          <p:cNvPr id="23" name="Footer Placeholder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a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Rectangle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Straight Connector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Straight Connector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Straight Connector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Date Placeholder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AD73372-016A-4D76-880A-F7CB19B3C930}" type="datetimeFigureOut">
              <a:rPr lang="en-GB" smtClean="0"/>
              <a:t>09/03/2017</a:t>
            </a:fld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73372-016A-4D76-880A-F7CB19B3C930}" type="datetimeFigureOut">
              <a:rPr lang="en-GB" smtClean="0"/>
              <a:t>09/03/2017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73372-016A-4D76-880A-F7CB19B3C930}" type="datetimeFigureOut">
              <a:rPr lang="en-GB" smtClean="0"/>
              <a:t>09/03/2017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5AD73372-016A-4D76-880A-F7CB19B3C930}" type="datetimeFigureOut">
              <a:rPr lang="en-GB" smtClean="0"/>
              <a:t>09/03/2017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ectangle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a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chart" Target="../charts/chart2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chart" Target="../charts/chart3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chart" Target="../charts/chart4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chart" Target="../charts/chart5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chart" Target="../charts/chart6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Sustainability through Technology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Life Cycle Assessments</a:t>
            </a:r>
          </a:p>
          <a:p>
            <a:r>
              <a:rPr lang="en-GB" dirty="0" smtClean="0"/>
              <a:t>9</a:t>
            </a:r>
            <a:r>
              <a:rPr lang="en-GB" baseline="30000" dirty="0" smtClean="0"/>
              <a:t>th</a:t>
            </a:r>
            <a:r>
              <a:rPr lang="en-GB" dirty="0" smtClean="0"/>
              <a:t> March 2017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7305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Point of LCA results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LCA results are useful in variety of decision – making processes including; </a:t>
            </a:r>
          </a:p>
          <a:p>
            <a:endParaRPr lang="en-GB" dirty="0"/>
          </a:p>
          <a:p>
            <a:pPr lvl="1"/>
            <a:r>
              <a:rPr lang="en-GB" dirty="0" smtClean="0"/>
              <a:t>Product development &amp; improvement</a:t>
            </a:r>
          </a:p>
          <a:p>
            <a:pPr lvl="1"/>
            <a:r>
              <a:rPr lang="en-GB" dirty="0" smtClean="0"/>
              <a:t>Strategic planning</a:t>
            </a:r>
          </a:p>
          <a:p>
            <a:pPr lvl="1"/>
            <a:r>
              <a:rPr lang="en-GB" dirty="0" smtClean="0"/>
              <a:t>Public policy making</a:t>
            </a:r>
          </a:p>
          <a:p>
            <a:pPr lvl="1"/>
            <a:r>
              <a:rPr lang="en-GB" dirty="0" smtClean="0"/>
              <a:t>Marketing</a:t>
            </a:r>
          </a:p>
          <a:p>
            <a:pPr lvl="1"/>
            <a:r>
              <a:rPr lang="en-GB" dirty="0" smtClean="0"/>
              <a:t>Other</a:t>
            </a:r>
          </a:p>
        </p:txBody>
      </p:sp>
    </p:spTree>
    <p:extLst>
      <p:ext uri="{BB962C8B-B14F-4D97-AF65-F5344CB8AC3E}">
        <p14:creationId xmlns:p14="http://schemas.microsoft.com/office/powerpoint/2010/main" val="39649895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Steps required for an LCA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Goal and scope definition</a:t>
            </a:r>
          </a:p>
          <a:p>
            <a:endParaRPr lang="en-GB" dirty="0"/>
          </a:p>
          <a:p>
            <a:r>
              <a:rPr lang="en-GB" dirty="0" smtClean="0"/>
              <a:t>Inventory analysis</a:t>
            </a:r>
          </a:p>
          <a:p>
            <a:endParaRPr lang="en-GB" dirty="0"/>
          </a:p>
          <a:p>
            <a:r>
              <a:rPr lang="en-GB" dirty="0" smtClean="0"/>
              <a:t>Impact assessment</a:t>
            </a:r>
          </a:p>
          <a:p>
            <a:endParaRPr lang="en-GB" dirty="0"/>
          </a:p>
          <a:p>
            <a:r>
              <a:rPr lang="en-GB" dirty="0" smtClean="0"/>
              <a:t>Interpreting the results &amp; reporting them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21569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Goal &amp; Scope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Need to clearly state;</a:t>
            </a:r>
          </a:p>
          <a:p>
            <a:pPr lvl="1"/>
            <a:endParaRPr lang="en-GB" dirty="0"/>
          </a:p>
          <a:p>
            <a:pPr lvl="1"/>
            <a:r>
              <a:rPr lang="en-GB" dirty="0" smtClean="0"/>
              <a:t>Intended application</a:t>
            </a:r>
          </a:p>
          <a:p>
            <a:pPr lvl="1"/>
            <a:endParaRPr lang="en-GB" dirty="0" smtClean="0"/>
          </a:p>
          <a:p>
            <a:pPr lvl="1"/>
            <a:r>
              <a:rPr lang="en-GB" dirty="0" smtClean="0"/>
              <a:t>Reasons for carrying out the study</a:t>
            </a:r>
          </a:p>
          <a:p>
            <a:pPr lvl="1"/>
            <a:endParaRPr lang="en-GB" dirty="0" smtClean="0"/>
          </a:p>
          <a:p>
            <a:pPr lvl="1"/>
            <a:r>
              <a:rPr lang="en-GB" dirty="0" smtClean="0"/>
              <a:t>Intended audience</a:t>
            </a:r>
          </a:p>
          <a:p>
            <a:pPr lvl="1"/>
            <a:endParaRPr lang="en-GB" dirty="0" smtClean="0"/>
          </a:p>
          <a:p>
            <a:pPr lvl="1"/>
            <a:r>
              <a:rPr lang="en-GB" dirty="0" smtClean="0"/>
              <a:t>What will the results be used for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1344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Inventory Analysis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Where the data is collected &amp; then classified in the following areas;</a:t>
            </a:r>
          </a:p>
          <a:p>
            <a:pPr lvl="1"/>
            <a:endParaRPr lang="en-GB" dirty="0"/>
          </a:p>
          <a:p>
            <a:pPr lvl="1"/>
            <a:r>
              <a:rPr lang="en-GB" dirty="0" smtClean="0"/>
              <a:t>Energy, raw materials, other inputs</a:t>
            </a:r>
          </a:p>
          <a:p>
            <a:pPr lvl="1"/>
            <a:endParaRPr lang="en-GB" dirty="0"/>
          </a:p>
          <a:p>
            <a:pPr lvl="1"/>
            <a:r>
              <a:rPr lang="en-GB" dirty="0" smtClean="0"/>
              <a:t>Products &amp; waste</a:t>
            </a:r>
          </a:p>
          <a:p>
            <a:pPr lvl="1"/>
            <a:endParaRPr lang="en-GB" dirty="0"/>
          </a:p>
          <a:p>
            <a:pPr lvl="1"/>
            <a:r>
              <a:rPr lang="en-GB" dirty="0" smtClean="0"/>
              <a:t>Emissions to air &amp; discharges to water &amp; soil</a:t>
            </a:r>
          </a:p>
          <a:p>
            <a:pPr lvl="1"/>
            <a:endParaRPr lang="en-GB" dirty="0"/>
          </a:p>
          <a:p>
            <a:pPr lvl="1"/>
            <a:r>
              <a:rPr lang="en-GB" dirty="0" smtClean="0"/>
              <a:t>Other environmental aspects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50115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Impact Assessment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Evaluates the significance of the possible environmental impact of the production of the product</a:t>
            </a:r>
          </a:p>
          <a:p>
            <a:endParaRPr lang="en-GB" dirty="0"/>
          </a:p>
          <a:p>
            <a:r>
              <a:rPr lang="en-GB" dirty="0" smtClean="0"/>
              <a:t>Uses environmental impact categories &amp; indicators</a:t>
            </a:r>
          </a:p>
          <a:p>
            <a:endParaRPr lang="en-GB" dirty="0"/>
          </a:p>
          <a:p>
            <a:r>
              <a:rPr lang="en-GB" dirty="0" smtClean="0"/>
              <a:t>Need to clearly describe &amp; report the impact assessments and any assumptions made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29988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Interpretation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Reporting</a:t>
            </a:r>
          </a:p>
          <a:p>
            <a:pPr lvl="1"/>
            <a:r>
              <a:rPr lang="en-GB" dirty="0" smtClean="0"/>
              <a:t>Way in which results are shown</a:t>
            </a:r>
          </a:p>
          <a:p>
            <a:pPr lvl="1"/>
            <a:r>
              <a:rPr lang="en-GB" dirty="0" smtClean="0"/>
              <a:t>Can mislead the reader</a:t>
            </a:r>
          </a:p>
          <a:p>
            <a:pPr lvl="1"/>
            <a:r>
              <a:rPr lang="en-GB" dirty="0" smtClean="0"/>
              <a:t>Good report looks at different phases &amp; addresses each one at the level of the intended audience</a:t>
            </a:r>
          </a:p>
          <a:p>
            <a:pPr lvl="1"/>
            <a:endParaRPr lang="en-GB" dirty="0"/>
          </a:p>
          <a:p>
            <a:r>
              <a:rPr lang="en-GB" dirty="0" smtClean="0"/>
              <a:t>Critical Review</a:t>
            </a:r>
          </a:p>
          <a:p>
            <a:pPr lvl="1"/>
            <a:r>
              <a:rPr lang="en-GB" dirty="0" smtClean="0"/>
              <a:t>Used to verify the LCA carried out</a:t>
            </a:r>
          </a:p>
          <a:p>
            <a:pPr lvl="1"/>
            <a:r>
              <a:rPr lang="en-GB" dirty="0" smtClean="0"/>
              <a:t>Can be an internal or external panel</a:t>
            </a:r>
          </a:p>
          <a:p>
            <a:pPr lvl="1"/>
            <a:r>
              <a:rPr lang="en-GB" dirty="0" smtClean="0"/>
              <a:t>Often has to be done before publishing the results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37207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Issues with LCA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Data Issues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Knowledge on processes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Comparing different aspects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7322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Data Issues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Time, geographical &amp; technology coverage</a:t>
            </a:r>
          </a:p>
          <a:p>
            <a:r>
              <a:rPr lang="en-GB" dirty="0" smtClean="0"/>
              <a:t>Precision &amp; accuracy</a:t>
            </a:r>
          </a:p>
          <a:p>
            <a:r>
              <a:rPr lang="en-GB" dirty="0" smtClean="0"/>
              <a:t>Completeness</a:t>
            </a:r>
          </a:p>
          <a:p>
            <a:r>
              <a:rPr lang="en-GB" dirty="0" smtClean="0"/>
              <a:t>Representativeness</a:t>
            </a:r>
          </a:p>
          <a:p>
            <a:r>
              <a:rPr lang="en-GB" dirty="0" smtClean="0"/>
              <a:t>Consistency &amp; reproducibility</a:t>
            </a:r>
          </a:p>
          <a:p>
            <a:r>
              <a:rPr lang="en-GB" dirty="0" smtClean="0"/>
              <a:t>Sources of data</a:t>
            </a:r>
          </a:p>
          <a:p>
            <a:r>
              <a:rPr lang="en-GB" dirty="0" smtClean="0"/>
              <a:t>Uncertainty of information</a:t>
            </a:r>
          </a:p>
          <a:p>
            <a:endParaRPr lang="en-GB" dirty="0"/>
          </a:p>
          <a:p>
            <a:r>
              <a:rPr lang="en-GB" dirty="0" smtClean="0"/>
              <a:t>Any issues need to be clearly documented &amp; discussed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78458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Simplified Procedures for Inventory analysis</a:t>
            </a:r>
            <a:endParaRPr lang="en-GB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9854" y="1124744"/>
            <a:ext cx="6190644" cy="5400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613449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Impact Categories &amp; Indicators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834880" cy="4873752"/>
          </a:xfrm>
        </p:spPr>
        <p:txBody>
          <a:bodyPr/>
          <a:lstStyle/>
          <a:p>
            <a:r>
              <a:rPr lang="en-GB" dirty="0" smtClean="0"/>
              <a:t>Global Warming - G</a:t>
            </a:r>
          </a:p>
          <a:p>
            <a:r>
              <a:rPr lang="en-GB" dirty="0" smtClean="0"/>
              <a:t>Ozone Depletion - G</a:t>
            </a:r>
          </a:p>
          <a:p>
            <a:r>
              <a:rPr lang="en-GB" dirty="0" smtClean="0"/>
              <a:t>Acidification - R</a:t>
            </a:r>
          </a:p>
          <a:p>
            <a:r>
              <a:rPr lang="en-GB" dirty="0" smtClean="0"/>
              <a:t>Smog - R</a:t>
            </a:r>
          </a:p>
          <a:p>
            <a:r>
              <a:rPr lang="en-GB" dirty="0" smtClean="0"/>
              <a:t>Toxicity - L</a:t>
            </a:r>
          </a:p>
          <a:p>
            <a:r>
              <a:rPr lang="en-GB" dirty="0" smtClean="0"/>
              <a:t>Human Health - L</a:t>
            </a:r>
          </a:p>
          <a:p>
            <a:r>
              <a:rPr lang="en-GB" dirty="0" smtClean="0"/>
              <a:t>Resources Depletion - G</a:t>
            </a:r>
          </a:p>
          <a:p>
            <a:r>
              <a:rPr lang="en-GB" dirty="0" smtClean="0"/>
              <a:t>Land Use - L</a:t>
            </a:r>
          </a:p>
          <a:p>
            <a:r>
              <a:rPr lang="en-GB" dirty="0" smtClean="0"/>
              <a:t>Water Use - L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5796136" y="3429000"/>
            <a:ext cx="266429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dirty="0" smtClean="0"/>
              <a:t>G = Global Impact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dirty="0" smtClean="0"/>
              <a:t>R = Regional Impact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dirty="0" smtClean="0"/>
              <a:t>L = Local Impact</a:t>
            </a:r>
          </a:p>
        </p:txBody>
      </p:sp>
    </p:spTree>
    <p:extLst>
      <p:ext uri="{BB962C8B-B14F-4D97-AF65-F5344CB8AC3E}">
        <p14:creationId xmlns:p14="http://schemas.microsoft.com/office/powerpoint/2010/main" val="697884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Comparing Different Aspects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147248" cy="1036712"/>
          </a:xfrm>
        </p:spPr>
        <p:txBody>
          <a:bodyPr/>
          <a:lstStyle/>
          <a:p>
            <a:r>
              <a:rPr lang="en-GB" dirty="0" smtClean="0"/>
              <a:t>Steel and Aluminium industry’s approaches are very different</a:t>
            </a:r>
          </a:p>
          <a:p>
            <a:endParaRPr lang="en-GB" dirty="0" smtClean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9418" y="2492896"/>
            <a:ext cx="4809951" cy="41340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Content Placeholder 2"/>
          <p:cNvSpPr txBox="1">
            <a:spLocks/>
          </p:cNvSpPr>
          <p:nvPr/>
        </p:nvSpPr>
        <p:spPr>
          <a:xfrm>
            <a:off x="179512" y="2636912"/>
            <a:ext cx="3888431" cy="3960440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smtClean="0"/>
              <a:t>Steel  - vertical averaging of plants</a:t>
            </a:r>
          </a:p>
          <a:p>
            <a:endParaRPr lang="en-GB" dirty="0"/>
          </a:p>
          <a:p>
            <a:r>
              <a:rPr lang="en-GB" dirty="0" smtClean="0"/>
              <a:t>Aluminium – horizontal averaging of plants</a:t>
            </a:r>
          </a:p>
          <a:p>
            <a:endParaRPr lang="en-GB" dirty="0"/>
          </a:p>
          <a:p>
            <a:r>
              <a:rPr lang="en-GB" dirty="0" smtClean="0"/>
              <a:t>Both do now use weighted averages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389298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Comparing Different Aspects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Companies &amp; plants making the same product will vary</a:t>
            </a:r>
          </a:p>
          <a:p>
            <a:pPr lvl="1"/>
            <a:r>
              <a:rPr lang="en-GB" dirty="0" smtClean="0"/>
              <a:t>Different alloying elements take varying amounts of energy</a:t>
            </a:r>
          </a:p>
          <a:p>
            <a:pPr lvl="1"/>
            <a:endParaRPr lang="en-GB" dirty="0" smtClean="0"/>
          </a:p>
          <a:p>
            <a:pPr lvl="1"/>
            <a:r>
              <a:rPr lang="en-GB" dirty="0" smtClean="0"/>
              <a:t>Different plants use different companies to buy the alloying elements from</a:t>
            </a:r>
          </a:p>
          <a:p>
            <a:pPr lvl="2"/>
            <a:r>
              <a:rPr lang="en-GB" dirty="0" smtClean="0"/>
              <a:t>Companies use different processes for mining and obtaining the alloying elements</a:t>
            </a:r>
          </a:p>
          <a:p>
            <a:pPr lvl="2"/>
            <a:endParaRPr lang="en-GB" dirty="0" smtClean="0"/>
          </a:p>
          <a:p>
            <a:pPr lvl="1"/>
            <a:r>
              <a:rPr lang="en-GB" dirty="0" smtClean="0"/>
              <a:t>Generally these differences are not taken into account, so companies between two materials can be misleading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6040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are LCA’s conducted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Specific Software</a:t>
            </a:r>
          </a:p>
          <a:p>
            <a:pPr lvl="1"/>
            <a:endParaRPr lang="en-GB" dirty="0"/>
          </a:p>
          <a:p>
            <a:pPr lvl="1"/>
            <a:r>
              <a:rPr lang="en-GB" dirty="0" err="1" smtClean="0"/>
              <a:t>GaBi</a:t>
            </a:r>
            <a:r>
              <a:rPr lang="en-GB" dirty="0" smtClean="0"/>
              <a:t> Software by PE International</a:t>
            </a:r>
          </a:p>
          <a:p>
            <a:pPr lvl="1"/>
            <a:r>
              <a:rPr lang="en-GB" dirty="0" smtClean="0"/>
              <a:t>TEAM by </a:t>
            </a:r>
            <a:r>
              <a:rPr lang="en-GB" dirty="0" err="1" smtClean="0"/>
              <a:t>Ecobilan</a:t>
            </a:r>
            <a:endParaRPr lang="en-GB" dirty="0" smtClean="0"/>
          </a:p>
          <a:p>
            <a:pPr lvl="1"/>
            <a:r>
              <a:rPr lang="en-GB" dirty="0" err="1" smtClean="0"/>
              <a:t>SimaPro</a:t>
            </a:r>
            <a:r>
              <a:rPr lang="en-GB" dirty="0" smtClean="0"/>
              <a:t> by </a:t>
            </a:r>
            <a:r>
              <a:rPr lang="en-GB" dirty="0" err="1" smtClean="0"/>
              <a:t>Pira</a:t>
            </a:r>
            <a:r>
              <a:rPr lang="en-GB" dirty="0" smtClean="0"/>
              <a:t> International</a:t>
            </a:r>
          </a:p>
          <a:p>
            <a:pPr lvl="1"/>
            <a:endParaRPr lang="en-GB" dirty="0"/>
          </a:p>
          <a:p>
            <a:r>
              <a:rPr lang="en-GB" dirty="0" smtClean="0"/>
              <a:t>Written Programmes</a:t>
            </a:r>
          </a:p>
          <a:p>
            <a:endParaRPr lang="en-GB" dirty="0" smtClean="0"/>
          </a:p>
          <a:p>
            <a:pPr lvl="1"/>
            <a:r>
              <a:rPr lang="en-GB" dirty="0" err="1" smtClean="0"/>
              <a:t>WorldAutoSteel</a:t>
            </a:r>
            <a:r>
              <a:rPr lang="en-GB" dirty="0" smtClean="0"/>
              <a:t> Automotive Materials GHG Comparison Model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49209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Focus on a Vehicle Lifecycle</a:t>
            </a:r>
            <a:endParaRPr lang="en-GB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913734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570186"/>
          </a:xfrm>
        </p:spPr>
        <p:txBody>
          <a:bodyPr>
            <a:normAutofit/>
          </a:bodyPr>
          <a:lstStyle/>
          <a:p>
            <a:r>
              <a:rPr lang="en-GB" dirty="0" smtClean="0"/>
              <a:t>Breakdown of the phases within a vehicles life cycle and the % of emissions attached to each phase</a:t>
            </a:r>
            <a:endParaRPr lang="en-GB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276872"/>
            <a:ext cx="7055703" cy="31584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7799269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Life cycle of a Vehicle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 descr="http://www.worldautosteel.org/wp-content/uploads/2012/01/lC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556792"/>
            <a:ext cx="7305112" cy="4896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662452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Additions to material production</a:t>
            </a:r>
            <a:endParaRPr lang="en-GB" dirty="0"/>
          </a:p>
        </p:txBody>
      </p:sp>
      <p:graphicFrame>
        <p:nvGraphicFramePr>
          <p:cNvPr id="7" name="Chart 6"/>
          <p:cNvGraphicFramePr>
            <a:graphicFrameLocks/>
          </p:cNvGraphicFramePr>
          <p:nvPr>
            <p:extLst/>
          </p:nvPr>
        </p:nvGraphicFramePr>
        <p:xfrm>
          <a:off x="179512" y="1340768"/>
          <a:ext cx="7920880" cy="532859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58562623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Alloying Additions </a:t>
            </a:r>
            <a:endParaRPr lang="en-GB" dirty="0"/>
          </a:p>
        </p:txBody>
      </p:sp>
      <p:graphicFrame>
        <p:nvGraphicFramePr>
          <p:cNvPr id="5" name="Chart 4"/>
          <p:cNvGraphicFramePr>
            <a:graphicFrameLocks/>
          </p:cNvGraphicFramePr>
          <p:nvPr>
            <p:extLst/>
          </p:nvPr>
        </p:nvGraphicFramePr>
        <p:xfrm>
          <a:off x="467544" y="1412776"/>
          <a:ext cx="7848872" cy="525658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61715273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570186"/>
          </a:xfrm>
        </p:spPr>
        <p:txBody>
          <a:bodyPr>
            <a:normAutofit/>
          </a:bodyPr>
          <a:lstStyle/>
          <a:p>
            <a:r>
              <a:rPr lang="en-GB" dirty="0" smtClean="0"/>
              <a:t>Material Production - </a:t>
            </a:r>
            <a:br>
              <a:rPr lang="en-GB" dirty="0" smtClean="0"/>
            </a:br>
            <a:r>
              <a:rPr lang="en-GB" sz="2800" dirty="0" smtClean="0"/>
              <a:t>Comparing CO</a:t>
            </a:r>
            <a:r>
              <a:rPr lang="en-GB" sz="2800" baseline="30000" dirty="0" smtClean="0"/>
              <a:t>2</a:t>
            </a:r>
            <a:r>
              <a:rPr lang="en-GB" sz="2800" dirty="0" smtClean="0"/>
              <a:t> emissions for different Automotive Materials</a:t>
            </a:r>
            <a:endParaRPr lang="en-GB" dirty="0"/>
          </a:p>
        </p:txBody>
      </p:sp>
      <p:graphicFrame>
        <p:nvGraphicFramePr>
          <p:cNvPr id="7" name="Chart 6"/>
          <p:cNvGraphicFramePr>
            <a:graphicFrameLocks/>
          </p:cNvGraphicFramePr>
          <p:nvPr>
            <p:extLst/>
          </p:nvPr>
        </p:nvGraphicFramePr>
        <p:xfrm>
          <a:off x="611560" y="1916832"/>
          <a:ext cx="7198519" cy="4766841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100303949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Manufacturing processes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The processes have to be considered;</a:t>
            </a:r>
          </a:p>
          <a:p>
            <a:endParaRPr lang="en-GB" dirty="0"/>
          </a:p>
          <a:p>
            <a:r>
              <a:rPr lang="en-GB" dirty="0" smtClean="0"/>
              <a:t>Cold Stamping</a:t>
            </a:r>
          </a:p>
          <a:p>
            <a:pPr lvl="1"/>
            <a:r>
              <a:rPr lang="en-GB" dirty="0" smtClean="0"/>
              <a:t>0.20267 kgCO</a:t>
            </a:r>
            <a:r>
              <a:rPr lang="en-GB" baseline="-25000" dirty="0" smtClean="0"/>
              <a:t>2</a:t>
            </a:r>
            <a:r>
              <a:rPr lang="en-GB" dirty="0" smtClean="0"/>
              <a:t>eq/kg</a:t>
            </a:r>
            <a:endParaRPr lang="en-GB" dirty="0"/>
          </a:p>
          <a:p>
            <a:endParaRPr lang="en-GB" dirty="0" smtClean="0"/>
          </a:p>
          <a:p>
            <a:r>
              <a:rPr lang="en-GB" dirty="0" smtClean="0"/>
              <a:t>Hot Stamping</a:t>
            </a:r>
          </a:p>
          <a:p>
            <a:pPr lvl="1"/>
            <a:r>
              <a:rPr lang="en-GB" dirty="0" smtClean="0"/>
              <a:t>0.35968 kgCO</a:t>
            </a:r>
            <a:r>
              <a:rPr lang="en-GB" baseline="-25000" dirty="0" smtClean="0"/>
              <a:t>2</a:t>
            </a:r>
            <a:r>
              <a:rPr lang="en-GB" dirty="0" smtClean="0"/>
              <a:t>eq/kg</a:t>
            </a:r>
          </a:p>
          <a:p>
            <a:pPr lvl="1"/>
            <a:endParaRPr lang="en-GB" dirty="0"/>
          </a:p>
          <a:p>
            <a:pPr lvl="1"/>
            <a:r>
              <a:rPr lang="en-GB" dirty="0" smtClean="0"/>
              <a:t>Hot stamping is a 77% increase in CO</a:t>
            </a:r>
            <a:r>
              <a:rPr lang="en-GB" baseline="-25000" dirty="0" smtClean="0"/>
              <a:t>2</a:t>
            </a:r>
            <a:r>
              <a:rPr lang="en-GB" dirty="0" smtClean="0"/>
              <a:t> </a:t>
            </a:r>
            <a:r>
              <a:rPr lang="en-GB" dirty="0" err="1" smtClean="0"/>
              <a:t>eq</a:t>
            </a:r>
            <a:r>
              <a:rPr lang="en-GB" dirty="0" smtClean="0"/>
              <a:t> emissions over cold stamping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556513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Use Phase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Areas to consider within the phase;</a:t>
            </a:r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Fuel Production</a:t>
            </a:r>
          </a:p>
          <a:p>
            <a:pPr marL="365760" lvl="1" indent="0">
              <a:buNone/>
            </a:pPr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Tail pipe emissions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5908002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Fuel Production</a:t>
            </a:r>
            <a:endParaRPr lang="en-GB" dirty="0"/>
          </a:p>
        </p:txBody>
      </p:sp>
      <p:graphicFrame>
        <p:nvGraphicFramePr>
          <p:cNvPr id="4" name="Chart 3"/>
          <p:cNvGraphicFramePr>
            <a:graphicFrameLocks/>
          </p:cNvGraphicFramePr>
          <p:nvPr>
            <p:extLst/>
          </p:nvPr>
        </p:nvGraphicFramePr>
        <p:xfrm>
          <a:off x="323528" y="1412776"/>
          <a:ext cx="7776864" cy="525658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334523482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Tailpipe Emissions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/>
          </p:nvPr>
        </p:nvGraphicFramePr>
        <p:xfrm>
          <a:off x="457200" y="1600200"/>
          <a:ext cx="7467600" cy="487362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141758470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Driving cycles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Two Types</a:t>
            </a:r>
          </a:p>
          <a:p>
            <a:endParaRPr lang="en-GB" dirty="0"/>
          </a:p>
          <a:p>
            <a:r>
              <a:rPr lang="en-GB" dirty="0" smtClean="0"/>
              <a:t>Modal</a:t>
            </a:r>
          </a:p>
          <a:p>
            <a:pPr lvl="1"/>
            <a:r>
              <a:rPr lang="en-GB" dirty="0" smtClean="0"/>
              <a:t>At some point in the driving cycle the speed is constant</a:t>
            </a:r>
          </a:p>
          <a:p>
            <a:pPr lvl="1"/>
            <a:r>
              <a:rPr lang="en-GB" dirty="0" smtClean="0"/>
              <a:t>Based on traffic information from Paris &amp; Rome</a:t>
            </a:r>
          </a:p>
          <a:p>
            <a:pPr lvl="1"/>
            <a:endParaRPr lang="en-GB" dirty="0"/>
          </a:p>
          <a:p>
            <a:r>
              <a:rPr lang="en-GB" dirty="0" smtClean="0"/>
              <a:t>Transient</a:t>
            </a:r>
          </a:p>
          <a:p>
            <a:pPr lvl="1"/>
            <a:r>
              <a:rPr lang="en-GB" dirty="0" smtClean="0"/>
              <a:t>Parts of constant speed are much smaller</a:t>
            </a:r>
          </a:p>
          <a:p>
            <a:pPr lvl="1"/>
            <a:r>
              <a:rPr lang="en-GB" dirty="0" smtClean="0"/>
              <a:t>Derived from real driving patterns across Europe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7645214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New European Driving Cycle (NEDC)</a:t>
            </a:r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556792"/>
            <a:ext cx="5050590" cy="29523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39600" y="4581128"/>
            <a:ext cx="5852484" cy="20924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21371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490066"/>
          </a:xfrm>
        </p:spPr>
        <p:txBody>
          <a:bodyPr>
            <a:normAutofit fontScale="90000"/>
          </a:bodyPr>
          <a:lstStyle/>
          <a:p>
            <a:r>
              <a:rPr lang="en-GB" dirty="0" err="1" smtClean="0"/>
              <a:t>Hyzem</a:t>
            </a:r>
            <a:r>
              <a:rPr lang="en-GB" dirty="0" smtClean="0"/>
              <a:t> Driving Cycles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625518" y="1124744"/>
            <a:ext cx="4299281" cy="5349208"/>
          </a:xfrm>
        </p:spPr>
        <p:txBody>
          <a:bodyPr/>
          <a:lstStyle/>
          <a:p>
            <a:r>
              <a:rPr lang="en-GB" dirty="0" smtClean="0"/>
              <a:t>Urban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Rural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Motorway</a:t>
            </a:r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007" y="1024806"/>
            <a:ext cx="3409993" cy="19206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526" y="2945470"/>
            <a:ext cx="3409993" cy="20011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946640"/>
            <a:ext cx="3409993" cy="1880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4" name="Table 3"/>
          <p:cNvGraphicFramePr>
            <a:graphicFrameLocks noGrp="1"/>
          </p:cNvGraphicFramePr>
          <p:nvPr>
            <p:extLst/>
          </p:nvPr>
        </p:nvGraphicFramePr>
        <p:xfrm>
          <a:off x="4860032" y="2289810"/>
          <a:ext cx="3946000" cy="1920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86500"/>
                <a:gridCol w="986500"/>
                <a:gridCol w="986500"/>
                <a:gridCol w="986500"/>
              </a:tblGrid>
              <a:tr h="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Urban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Rural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Motorway</a:t>
                      </a:r>
                      <a:endParaRPr lang="en-GB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Average Speed (km/h)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 smtClean="0"/>
                        <a:t>22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 smtClean="0"/>
                        <a:t>48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 smtClean="0"/>
                        <a:t>92</a:t>
                      </a:r>
                      <a:endParaRPr lang="en-GB" sz="1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Time Length</a:t>
                      </a:r>
                      <a:r>
                        <a:rPr lang="en-GB" sz="1200" baseline="0" dirty="0" smtClean="0"/>
                        <a:t> (s)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 smtClean="0"/>
                        <a:t>550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 smtClean="0"/>
                        <a:t>825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 smtClean="0"/>
                        <a:t>1800</a:t>
                      </a:r>
                      <a:endParaRPr lang="en-GB" sz="1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Stoppages (%)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 smtClean="0"/>
                        <a:t>25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 smtClean="0"/>
                        <a:t>10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 smtClean="0"/>
                        <a:t>-</a:t>
                      </a:r>
                      <a:endParaRPr lang="en-GB" sz="1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8394022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SAE J1711</a:t>
            </a:r>
            <a:endParaRPr lang="en-GB" dirty="0"/>
          </a:p>
        </p:txBody>
      </p:sp>
      <p:pic>
        <p:nvPicPr>
          <p:cNvPr id="3074" name="Picture 2" descr="Figure 2: FTP-72 Cycle Char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556791"/>
            <a:ext cx="4219026" cy="22322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Figure 4: US06 Driving Cycle Chart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083" y="4437112"/>
            <a:ext cx="4103334" cy="21859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Figure 5: SC03 Cycle Chart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3045" y="1535248"/>
            <a:ext cx="4411337" cy="2253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Figure 6: US HWFET Cycle Chart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3" y="4437112"/>
            <a:ext cx="4320479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6895582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effects Use Phase Emissions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Powertrain</a:t>
            </a:r>
          </a:p>
          <a:p>
            <a:endParaRPr lang="en-GB" dirty="0" smtClean="0"/>
          </a:p>
          <a:p>
            <a:r>
              <a:rPr lang="en-GB" dirty="0" smtClean="0"/>
              <a:t>Distance</a:t>
            </a:r>
          </a:p>
          <a:p>
            <a:endParaRPr lang="en-GB" dirty="0"/>
          </a:p>
          <a:p>
            <a:r>
              <a:rPr lang="en-GB" dirty="0" smtClean="0"/>
              <a:t>Size of Vehicle</a:t>
            </a:r>
          </a:p>
          <a:p>
            <a:endParaRPr lang="en-GB" dirty="0"/>
          </a:p>
          <a:p>
            <a:r>
              <a:rPr lang="en-GB" dirty="0" smtClean="0"/>
              <a:t>Fuel Usage levels</a:t>
            </a:r>
          </a:p>
          <a:p>
            <a:endParaRPr lang="en-GB" dirty="0"/>
          </a:p>
          <a:p>
            <a:r>
              <a:rPr lang="en-GB" dirty="0" smtClean="0"/>
              <a:t>Driving Cycles</a:t>
            </a:r>
          </a:p>
        </p:txBody>
      </p:sp>
    </p:spTree>
    <p:extLst>
      <p:ext uri="{BB962C8B-B14F-4D97-AF65-F5344CB8AC3E}">
        <p14:creationId xmlns:p14="http://schemas.microsoft.com/office/powerpoint/2010/main" val="157084003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44624"/>
            <a:ext cx="6408712" cy="6617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4618621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Recycling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Credit is given back in LCA’s </a:t>
            </a:r>
          </a:p>
          <a:p>
            <a:endParaRPr lang="en-GB" dirty="0" smtClean="0"/>
          </a:p>
          <a:p>
            <a:r>
              <a:rPr lang="en-GB" dirty="0" smtClean="0"/>
              <a:t>Based on the energy &amp;  emissions savings of using secondary material over primary material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/>
          </p:nvPr>
        </p:nvGraphicFramePr>
        <p:xfrm>
          <a:off x="1547664" y="3933056"/>
          <a:ext cx="5616624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08312"/>
                <a:gridCol w="2808312"/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Material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kgCO</a:t>
                      </a:r>
                      <a:r>
                        <a:rPr lang="en-GB" baseline="-25000" dirty="0" smtClean="0"/>
                        <a:t>2</a:t>
                      </a:r>
                      <a:r>
                        <a:rPr lang="en-GB" dirty="0" smtClean="0"/>
                        <a:t>eq/kg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Steel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1.47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Aluminium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9.82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Magnesium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31.50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Battery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4.82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129408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6" name="Chart 5"/>
          <p:cNvGraphicFramePr/>
          <p:nvPr>
            <p:extLst/>
          </p:nvPr>
        </p:nvGraphicFramePr>
        <p:xfrm>
          <a:off x="323528" y="188640"/>
          <a:ext cx="8208912" cy="640871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417562541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Component Comparison</a:t>
            </a:r>
            <a:endParaRPr lang="en-GB" dirty="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484784"/>
            <a:ext cx="3145791" cy="2284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484784"/>
            <a:ext cx="2856348" cy="21802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5" name="Picture 5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005064"/>
            <a:ext cx="5904656" cy="266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4323378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Results</a:t>
            </a:r>
            <a:endParaRPr lang="en-GB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215" y="1844824"/>
            <a:ext cx="8308233" cy="45365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2036189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iel">
  <a:themeElements>
    <a:clrScheme name="Elemental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Oriel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iel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明朝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1673</TotalTime>
  <Words>672</Words>
  <Application>Microsoft Office PowerPoint</Application>
  <PresentationFormat>On-screen Show (4:3)</PresentationFormat>
  <Paragraphs>219</Paragraphs>
  <Slides>34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40" baseType="lpstr">
      <vt:lpstr>Calibri</vt:lpstr>
      <vt:lpstr>Century Schoolbook</vt:lpstr>
      <vt:lpstr>Courier New</vt:lpstr>
      <vt:lpstr>Wingdings</vt:lpstr>
      <vt:lpstr>Wingdings 2</vt:lpstr>
      <vt:lpstr>Oriel</vt:lpstr>
      <vt:lpstr>Sustainability through Technology</vt:lpstr>
      <vt:lpstr>Point of LCA results</vt:lpstr>
      <vt:lpstr>Steps required for an LCA</vt:lpstr>
      <vt:lpstr>Goal &amp; Scope</vt:lpstr>
      <vt:lpstr>Inventory Analysis</vt:lpstr>
      <vt:lpstr>Impact Assessment</vt:lpstr>
      <vt:lpstr>Interpretation</vt:lpstr>
      <vt:lpstr>Issues with LCA</vt:lpstr>
      <vt:lpstr>Data Issues</vt:lpstr>
      <vt:lpstr>Simplified Procedures for Inventory analysis</vt:lpstr>
      <vt:lpstr>Impact Categories &amp; Indicators</vt:lpstr>
      <vt:lpstr>Comparing Different Aspects</vt:lpstr>
      <vt:lpstr>Comparing Different Aspects</vt:lpstr>
      <vt:lpstr>How are LCA’s conducted</vt:lpstr>
      <vt:lpstr>Focus on a Vehicle Lifecycle</vt:lpstr>
      <vt:lpstr>Breakdown of the phases within a vehicles life cycle and the % of emissions attached to each phase</vt:lpstr>
      <vt:lpstr>Life cycle of a Vehicle</vt:lpstr>
      <vt:lpstr>Additions to material production</vt:lpstr>
      <vt:lpstr>Alloying Additions </vt:lpstr>
      <vt:lpstr>Material Production -  Comparing CO2 emissions for different Automotive Materials</vt:lpstr>
      <vt:lpstr>Manufacturing processes </vt:lpstr>
      <vt:lpstr>Use Phase</vt:lpstr>
      <vt:lpstr>Fuel Production</vt:lpstr>
      <vt:lpstr>Tailpipe Emissions</vt:lpstr>
      <vt:lpstr>Driving cycles</vt:lpstr>
      <vt:lpstr>New European Driving Cycle (NEDC)</vt:lpstr>
      <vt:lpstr>Hyzem Driving Cycles</vt:lpstr>
      <vt:lpstr>SAE J1711</vt:lpstr>
      <vt:lpstr>What effects Use Phase Emissions</vt:lpstr>
      <vt:lpstr>PowerPoint Presentation</vt:lpstr>
      <vt:lpstr>Recycling</vt:lpstr>
      <vt:lpstr>PowerPoint Presentation</vt:lpstr>
      <vt:lpstr>Component Comparison</vt:lpstr>
      <vt:lpstr>Results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Kerry Tudor</dc:creator>
  <cp:lastModifiedBy>Kerry Tudor</cp:lastModifiedBy>
  <cp:revision>94</cp:revision>
  <dcterms:created xsi:type="dcterms:W3CDTF">2014-10-10T09:37:13Z</dcterms:created>
  <dcterms:modified xsi:type="dcterms:W3CDTF">2017-03-09T08:27:24Z</dcterms:modified>
</cp:coreProperties>
</file>