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56" r:id="rId2"/>
    <p:sldId id="291" r:id="rId3"/>
    <p:sldId id="273" r:id="rId4"/>
    <p:sldId id="290" r:id="rId5"/>
    <p:sldId id="292" r:id="rId6"/>
    <p:sldId id="293" r:id="rId7"/>
    <p:sldId id="295" r:id="rId8"/>
    <p:sldId id="307" r:id="rId9"/>
    <p:sldId id="294" r:id="rId10"/>
    <p:sldId id="306" r:id="rId11"/>
    <p:sldId id="308" r:id="rId12"/>
    <p:sldId id="305" r:id="rId13"/>
    <p:sldId id="296" r:id="rId14"/>
    <p:sldId id="297" r:id="rId15"/>
    <p:sldId id="299" r:id="rId16"/>
    <p:sldId id="274" r:id="rId17"/>
    <p:sldId id="300" r:id="rId18"/>
    <p:sldId id="301" r:id="rId19"/>
    <p:sldId id="283" r:id="rId20"/>
    <p:sldId id="287" r:id="rId21"/>
    <p:sldId id="289" r:id="rId22"/>
    <p:sldId id="304" r:id="rId23"/>
    <p:sldId id="309" r:id="rId24"/>
  </p:sldIdLst>
  <p:sldSz cx="9144000" cy="6858000" type="screen4x3"/>
  <p:notesSz cx="6669088" cy="9753600"/>
  <p:defaultTextStyle>
    <a:defPPr>
      <a:defRPr lang="en-US"/>
    </a:defPPr>
    <a:lvl1pPr algn="l" rtl="0" fontAlgn="base">
      <a:spcBef>
        <a:spcPct val="0"/>
      </a:spcBef>
      <a:spcAft>
        <a:spcPct val="0"/>
      </a:spcAft>
      <a:defRPr sz="1400" kern="1200">
        <a:solidFill>
          <a:schemeClr val="tx1"/>
        </a:solidFill>
        <a:latin typeface="Arial" pitchFamily="34" charset="0"/>
        <a:ea typeface="+mn-ea"/>
        <a:cs typeface="+mn-cs"/>
      </a:defRPr>
    </a:lvl1pPr>
    <a:lvl2pPr marL="457200" algn="l" rtl="0" fontAlgn="base">
      <a:spcBef>
        <a:spcPct val="0"/>
      </a:spcBef>
      <a:spcAft>
        <a:spcPct val="0"/>
      </a:spcAft>
      <a:defRPr sz="1400" kern="1200">
        <a:solidFill>
          <a:schemeClr val="tx1"/>
        </a:solidFill>
        <a:latin typeface="Arial" pitchFamily="34" charset="0"/>
        <a:ea typeface="+mn-ea"/>
        <a:cs typeface="+mn-cs"/>
      </a:defRPr>
    </a:lvl2pPr>
    <a:lvl3pPr marL="914400" algn="l" rtl="0" fontAlgn="base">
      <a:spcBef>
        <a:spcPct val="0"/>
      </a:spcBef>
      <a:spcAft>
        <a:spcPct val="0"/>
      </a:spcAft>
      <a:defRPr sz="1400" kern="1200">
        <a:solidFill>
          <a:schemeClr val="tx1"/>
        </a:solidFill>
        <a:latin typeface="Arial" pitchFamily="34" charset="0"/>
        <a:ea typeface="+mn-ea"/>
        <a:cs typeface="+mn-cs"/>
      </a:defRPr>
    </a:lvl3pPr>
    <a:lvl4pPr marL="1371600" algn="l" rtl="0" fontAlgn="base">
      <a:spcBef>
        <a:spcPct val="0"/>
      </a:spcBef>
      <a:spcAft>
        <a:spcPct val="0"/>
      </a:spcAft>
      <a:defRPr sz="1400" kern="1200">
        <a:solidFill>
          <a:schemeClr val="tx1"/>
        </a:solidFill>
        <a:latin typeface="Arial" pitchFamily="34" charset="0"/>
        <a:ea typeface="+mn-ea"/>
        <a:cs typeface="+mn-cs"/>
      </a:defRPr>
    </a:lvl4pPr>
    <a:lvl5pPr marL="1828800" algn="l" rtl="0" fontAlgn="base">
      <a:spcBef>
        <a:spcPct val="0"/>
      </a:spcBef>
      <a:spcAft>
        <a:spcPct val="0"/>
      </a:spcAft>
      <a:defRPr sz="1400" kern="1200">
        <a:solidFill>
          <a:schemeClr val="tx1"/>
        </a:solidFill>
        <a:latin typeface="Arial" pitchFamily="34" charset="0"/>
        <a:ea typeface="+mn-ea"/>
        <a:cs typeface="+mn-cs"/>
      </a:defRPr>
    </a:lvl5pPr>
    <a:lvl6pPr marL="2286000" algn="l" defTabSz="914400" rtl="0" eaLnBrk="1" latinLnBrk="0" hangingPunct="1">
      <a:defRPr sz="1400" kern="1200">
        <a:solidFill>
          <a:schemeClr val="tx1"/>
        </a:solidFill>
        <a:latin typeface="Arial" pitchFamily="34" charset="0"/>
        <a:ea typeface="+mn-ea"/>
        <a:cs typeface="+mn-cs"/>
      </a:defRPr>
    </a:lvl6pPr>
    <a:lvl7pPr marL="2743200" algn="l" defTabSz="914400" rtl="0" eaLnBrk="1" latinLnBrk="0" hangingPunct="1">
      <a:defRPr sz="1400" kern="1200">
        <a:solidFill>
          <a:schemeClr val="tx1"/>
        </a:solidFill>
        <a:latin typeface="Arial" pitchFamily="34" charset="0"/>
        <a:ea typeface="+mn-ea"/>
        <a:cs typeface="+mn-cs"/>
      </a:defRPr>
    </a:lvl7pPr>
    <a:lvl8pPr marL="3200400" algn="l" defTabSz="914400" rtl="0" eaLnBrk="1" latinLnBrk="0" hangingPunct="1">
      <a:defRPr sz="1400" kern="1200">
        <a:solidFill>
          <a:schemeClr val="tx1"/>
        </a:solidFill>
        <a:latin typeface="Arial" pitchFamily="34" charset="0"/>
        <a:ea typeface="+mn-ea"/>
        <a:cs typeface="+mn-cs"/>
      </a:defRPr>
    </a:lvl8pPr>
    <a:lvl9pPr marL="3657600" algn="l" defTabSz="914400" rtl="0" eaLnBrk="1" latinLnBrk="0" hangingPunct="1">
      <a:defRPr sz="1400"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A7E3A"/>
    <a:srgbClr val="000000"/>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9B00C0-EE50-444B-8E4A-B57ED91A7C7C}" v="71" dt="2020-03-06T11:37:14.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45" autoAdjust="0"/>
    <p:restoredTop sz="95280"/>
  </p:normalViewPr>
  <p:slideViewPr>
    <p:cSldViewPr>
      <p:cViewPr varScale="1">
        <p:scale>
          <a:sx n="93" d="100"/>
          <a:sy n="93" d="100"/>
        </p:scale>
        <p:origin x="312" y="200"/>
      </p:cViewPr>
      <p:guideLst>
        <p:guide orient="horz" pos="2160"/>
        <p:guide pos="2880"/>
      </p:guideLst>
    </p:cSldViewPr>
  </p:slideViewPr>
  <p:notesTextViewPr>
    <p:cViewPr>
      <p:scale>
        <a:sx n="100" d="100"/>
        <a:sy n="100" d="100"/>
      </p:scale>
      <p:origin x="0" y="0"/>
    </p:cViewPr>
  </p:notesTextViewPr>
  <p:notesViewPr>
    <p:cSldViewPr>
      <p:cViewPr varScale="1">
        <p:scale>
          <a:sx n="85" d="100"/>
          <a:sy n="85" d="100"/>
        </p:scale>
        <p:origin x="-3834" y="-96"/>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uwayemisi Sobola (1601824)" userId="c3ee1359-220f-441f-9b6a-f696145e07e0" providerId="ADAL" clId="{06724BF5-9B86-0A49-AF10-DC05AC1EB422}"/>
    <pc:docChg chg="undo redo custSel modSld">
      <pc:chgData name="Oluwayemisi Sobola (1601824)" userId="c3ee1359-220f-441f-9b6a-f696145e07e0" providerId="ADAL" clId="{06724BF5-9B86-0A49-AF10-DC05AC1EB422}" dt="2020-03-04T19:35:47.486" v="55" actId="14100"/>
      <pc:docMkLst>
        <pc:docMk/>
      </pc:docMkLst>
      <pc:sldChg chg="modSp">
        <pc:chgData name="Oluwayemisi Sobola (1601824)" userId="c3ee1359-220f-441f-9b6a-f696145e07e0" providerId="ADAL" clId="{06724BF5-9B86-0A49-AF10-DC05AC1EB422}" dt="2020-03-04T19:35:46.543" v="54" actId="20577"/>
        <pc:sldMkLst>
          <pc:docMk/>
          <pc:sldMk cId="0" sldId="283"/>
        </pc:sldMkLst>
        <pc:spChg chg="mod">
          <ac:chgData name="Oluwayemisi Sobola (1601824)" userId="c3ee1359-220f-441f-9b6a-f696145e07e0" providerId="ADAL" clId="{06724BF5-9B86-0A49-AF10-DC05AC1EB422}" dt="2020-03-04T19:35:46.543" v="54" actId="20577"/>
          <ac:spMkLst>
            <pc:docMk/>
            <pc:sldMk cId="0" sldId="283"/>
            <ac:spMk id="3" creationId="{9E8C7F99-CDD2-5543-A99F-C754C36F0883}"/>
          </ac:spMkLst>
        </pc:spChg>
      </pc:sldChg>
      <pc:sldChg chg="modSp">
        <pc:chgData name="Oluwayemisi Sobola (1601824)" userId="c3ee1359-220f-441f-9b6a-f696145e07e0" providerId="ADAL" clId="{06724BF5-9B86-0A49-AF10-DC05AC1EB422}" dt="2020-03-04T19:34:34.356" v="26" actId="1076"/>
        <pc:sldMkLst>
          <pc:docMk/>
          <pc:sldMk cId="0" sldId="287"/>
        </pc:sldMkLst>
        <pc:spChg chg="mod">
          <ac:chgData name="Oluwayemisi Sobola (1601824)" userId="c3ee1359-220f-441f-9b6a-f696145e07e0" providerId="ADAL" clId="{06724BF5-9B86-0A49-AF10-DC05AC1EB422}" dt="2020-03-04T19:34:33.431" v="25" actId="20577"/>
          <ac:spMkLst>
            <pc:docMk/>
            <pc:sldMk cId="0" sldId="287"/>
            <ac:spMk id="3" creationId="{00000000-0000-0000-0000-000000000000}"/>
          </ac:spMkLst>
        </pc:spChg>
        <pc:spChg chg="mod">
          <ac:chgData name="Oluwayemisi Sobola (1601824)" userId="c3ee1359-220f-441f-9b6a-f696145e07e0" providerId="ADAL" clId="{06724BF5-9B86-0A49-AF10-DC05AC1EB422}" dt="2020-03-04T19:34:34.356" v="26" actId="1076"/>
          <ac:spMkLst>
            <pc:docMk/>
            <pc:sldMk cId="0" sldId="287"/>
            <ac:spMk id="8" creationId="{1AF81FD5-F678-3E49-AF84-4962C4B84D59}"/>
          </ac:spMkLst>
        </pc:spChg>
      </pc:sldChg>
      <pc:sldChg chg="modSp">
        <pc:chgData name="Oluwayemisi Sobola (1601824)" userId="c3ee1359-220f-441f-9b6a-f696145e07e0" providerId="ADAL" clId="{06724BF5-9B86-0A49-AF10-DC05AC1EB422}" dt="2020-03-04T19:34:17.060" v="2" actId="20577"/>
        <pc:sldMkLst>
          <pc:docMk/>
          <pc:sldMk cId="1268530147" sldId="294"/>
        </pc:sldMkLst>
        <pc:spChg chg="mod">
          <ac:chgData name="Oluwayemisi Sobola (1601824)" userId="c3ee1359-220f-441f-9b6a-f696145e07e0" providerId="ADAL" clId="{06724BF5-9B86-0A49-AF10-DC05AC1EB422}" dt="2020-03-04T19:34:17.060" v="2" actId="20577"/>
          <ac:spMkLst>
            <pc:docMk/>
            <pc:sldMk cId="1268530147" sldId="294"/>
            <ac:spMk id="9" creationId="{BB710930-14C0-4324-9DDC-9D0DEF62DE36}"/>
          </ac:spMkLst>
        </pc:spChg>
      </pc:sldChg>
      <pc:sldChg chg="modSp">
        <pc:chgData name="Oluwayemisi Sobola (1601824)" userId="c3ee1359-220f-441f-9b6a-f696145e07e0" providerId="ADAL" clId="{06724BF5-9B86-0A49-AF10-DC05AC1EB422}" dt="2020-03-04T19:35:47.486" v="55" actId="14100"/>
        <pc:sldMkLst>
          <pc:docMk/>
          <pc:sldMk cId="3942946573" sldId="299"/>
        </pc:sldMkLst>
        <pc:picChg chg="mod">
          <ac:chgData name="Oluwayemisi Sobola (1601824)" userId="c3ee1359-220f-441f-9b6a-f696145e07e0" providerId="ADAL" clId="{06724BF5-9B86-0A49-AF10-DC05AC1EB422}" dt="2020-03-04T19:35:47.486" v="55" actId="14100"/>
          <ac:picMkLst>
            <pc:docMk/>
            <pc:sldMk cId="3942946573" sldId="299"/>
            <ac:picMk id="2060" creationId="{529E832F-FACD-EE45-91F1-5D7BE1C90A8C}"/>
          </ac:picMkLst>
        </pc:picChg>
      </pc:sldChg>
      <pc:sldChg chg="modSp">
        <pc:chgData name="Oluwayemisi Sobola (1601824)" userId="c3ee1359-220f-441f-9b6a-f696145e07e0" providerId="ADAL" clId="{06724BF5-9B86-0A49-AF10-DC05AC1EB422}" dt="2020-03-04T19:35:34.471" v="49" actId="20577"/>
        <pc:sldMkLst>
          <pc:docMk/>
          <pc:sldMk cId="13201359" sldId="307"/>
        </pc:sldMkLst>
        <pc:spChg chg="mod">
          <ac:chgData name="Oluwayemisi Sobola (1601824)" userId="c3ee1359-220f-441f-9b6a-f696145e07e0" providerId="ADAL" clId="{06724BF5-9B86-0A49-AF10-DC05AC1EB422}" dt="2020-03-04T19:35:34.471" v="49" actId="20577"/>
          <ac:spMkLst>
            <pc:docMk/>
            <pc:sldMk cId="13201359" sldId="307"/>
            <ac:spMk id="4" creationId="{3C867381-6641-AE41-9698-2DE42619885A}"/>
          </ac:spMkLst>
        </pc:spChg>
      </pc:sldChg>
    </pc:docChg>
  </pc:docChgLst>
  <pc:docChgLst>
    <pc:chgData name="Oluwayemisi Sobola (1601824)" userId="c3ee1359-220f-441f-9b6a-f696145e07e0" providerId="ADAL" clId="{559B00C0-EE50-444B-8E4A-B57ED91A7C7C}"/>
    <pc:docChg chg="undo redo custSel mod addSld delSld modSld">
      <pc:chgData name="Oluwayemisi Sobola (1601824)" userId="c3ee1359-220f-441f-9b6a-f696145e07e0" providerId="ADAL" clId="{559B00C0-EE50-444B-8E4A-B57ED91A7C7C}" dt="2020-03-06T11:42:24.979" v="948" actId="20577"/>
      <pc:docMkLst>
        <pc:docMk/>
      </pc:docMkLst>
      <pc:sldChg chg="modSp">
        <pc:chgData name="Oluwayemisi Sobola (1601824)" userId="c3ee1359-220f-441f-9b6a-f696145e07e0" providerId="ADAL" clId="{559B00C0-EE50-444B-8E4A-B57ED91A7C7C}" dt="2020-03-06T11:40:37.259" v="946" actId="403"/>
        <pc:sldMkLst>
          <pc:docMk/>
          <pc:sldMk cId="0" sldId="256"/>
        </pc:sldMkLst>
        <pc:spChg chg="mod">
          <ac:chgData name="Oluwayemisi Sobola (1601824)" userId="c3ee1359-220f-441f-9b6a-f696145e07e0" providerId="ADAL" clId="{559B00C0-EE50-444B-8E4A-B57ED91A7C7C}" dt="2020-03-06T10:27:12.431" v="394" actId="2711"/>
          <ac:spMkLst>
            <pc:docMk/>
            <pc:sldMk cId="0" sldId="256"/>
            <ac:spMk id="71" creationId="{E12BB2C6-0DBE-4D62-AA17-CEB369902A30}"/>
          </ac:spMkLst>
        </pc:spChg>
        <pc:spChg chg="mod">
          <ac:chgData name="Oluwayemisi Sobola (1601824)" userId="c3ee1359-220f-441f-9b6a-f696145e07e0" providerId="ADAL" clId="{559B00C0-EE50-444B-8E4A-B57ED91A7C7C}" dt="2020-03-06T11:40:37.259" v="946" actId="403"/>
          <ac:spMkLst>
            <pc:docMk/>
            <pc:sldMk cId="0" sldId="256"/>
            <ac:spMk id="2050" creationId="{00000000-0000-0000-0000-000000000000}"/>
          </ac:spMkLst>
        </pc:spChg>
      </pc:sldChg>
      <pc:sldChg chg="addSp delSp modSp">
        <pc:chgData name="Oluwayemisi Sobola (1601824)" userId="c3ee1359-220f-441f-9b6a-f696145e07e0" providerId="ADAL" clId="{559B00C0-EE50-444B-8E4A-B57ED91A7C7C}" dt="2020-03-06T10:27:38.963" v="397"/>
        <pc:sldMkLst>
          <pc:docMk/>
          <pc:sldMk cId="0" sldId="273"/>
        </pc:sldMkLst>
        <pc:spChg chg="add del mod">
          <ac:chgData name="Oluwayemisi Sobola (1601824)" userId="c3ee1359-220f-441f-9b6a-f696145e07e0" providerId="ADAL" clId="{559B00C0-EE50-444B-8E4A-B57ED91A7C7C}" dt="2020-03-06T10:27:38.963" v="397"/>
          <ac:spMkLst>
            <pc:docMk/>
            <pc:sldMk cId="0" sldId="273"/>
            <ac:spMk id="4" creationId="{AEAD4FD5-DEC0-8A4C-AE35-3723F61843DD}"/>
          </ac:spMkLst>
        </pc:spChg>
      </pc:sldChg>
      <pc:sldChg chg="modSp">
        <pc:chgData name="Oluwayemisi Sobola (1601824)" userId="c3ee1359-220f-441f-9b6a-f696145e07e0" providerId="ADAL" clId="{559B00C0-EE50-444B-8E4A-B57ED91A7C7C}" dt="2020-03-06T11:36:46.577" v="930" actId="1076"/>
        <pc:sldMkLst>
          <pc:docMk/>
          <pc:sldMk cId="0" sldId="274"/>
        </pc:sldMkLst>
        <pc:spChg chg="mod">
          <ac:chgData name="Oluwayemisi Sobola (1601824)" userId="c3ee1359-220f-441f-9b6a-f696145e07e0" providerId="ADAL" clId="{559B00C0-EE50-444B-8E4A-B57ED91A7C7C}" dt="2020-03-06T11:34:33.322" v="877" actId="403"/>
          <ac:spMkLst>
            <pc:docMk/>
            <pc:sldMk cId="0" sldId="274"/>
            <ac:spMk id="2" creationId="{00000000-0000-0000-0000-000000000000}"/>
          </ac:spMkLst>
        </pc:spChg>
        <pc:spChg chg="mod">
          <ac:chgData name="Oluwayemisi Sobola (1601824)" userId="c3ee1359-220f-441f-9b6a-f696145e07e0" providerId="ADAL" clId="{559B00C0-EE50-444B-8E4A-B57ED91A7C7C}" dt="2020-03-06T11:36:25.114" v="928" actId="20577"/>
          <ac:spMkLst>
            <pc:docMk/>
            <pc:sldMk cId="0" sldId="274"/>
            <ac:spMk id="3" creationId="{00000000-0000-0000-0000-000000000000}"/>
          </ac:spMkLst>
        </pc:spChg>
        <pc:spChg chg="mod">
          <ac:chgData name="Oluwayemisi Sobola (1601824)" userId="c3ee1359-220f-441f-9b6a-f696145e07e0" providerId="ADAL" clId="{559B00C0-EE50-444B-8E4A-B57ED91A7C7C}" dt="2020-03-06T10:31:47.560" v="423" actId="2711"/>
          <ac:spMkLst>
            <pc:docMk/>
            <pc:sldMk cId="0" sldId="274"/>
            <ac:spMk id="6" creationId="{7C67BD30-8272-4447-8C1E-2EBE11E0D8E5}"/>
          </ac:spMkLst>
        </pc:spChg>
        <pc:spChg chg="mod">
          <ac:chgData name="Oluwayemisi Sobola (1601824)" userId="c3ee1359-220f-441f-9b6a-f696145e07e0" providerId="ADAL" clId="{559B00C0-EE50-444B-8E4A-B57ED91A7C7C}" dt="2020-03-06T11:36:46.577" v="930" actId="1076"/>
          <ac:spMkLst>
            <pc:docMk/>
            <pc:sldMk cId="0" sldId="274"/>
            <ac:spMk id="7" creationId="{A6F0FF3C-3619-E844-90FB-1CB3D4F02A53}"/>
          </ac:spMkLst>
        </pc:spChg>
        <pc:picChg chg="mod">
          <ac:chgData name="Oluwayemisi Sobola (1601824)" userId="c3ee1359-220f-441f-9b6a-f696145e07e0" providerId="ADAL" clId="{559B00C0-EE50-444B-8E4A-B57ED91A7C7C}" dt="2020-03-06T11:36:40.986" v="929" actId="14100"/>
          <ac:picMkLst>
            <pc:docMk/>
            <pc:sldMk cId="0" sldId="274"/>
            <ac:picMk id="2049" creationId="{87DDAED3-EACD-AF48-9C83-463A76010EBD}"/>
          </ac:picMkLst>
        </pc:picChg>
      </pc:sldChg>
      <pc:sldChg chg="modSp">
        <pc:chgData name="Oluwayemisi Sobola (1601824)" userId="c3ee1359-220f-441f-9b6a-f696145e07e0" providerId="ADAL" clId="{559B00C0-EE50-444B-8E4A-B57ED91A7C7C}" dt="2020-03-06T11:37:37.056" v="936" actId="20577"/>
        <pc:sldMkLst>
          <pc:docMk/>
          <pc:sldMk cId="0" sldId="283"/>
        </pc:sldMkLst>
        <pc:spChg chg="mod">
          <ac:chgData name="Oluwayemisi Sobola (1601824)" userId="c3ee1359-220f-441f-9b6a-f696145e07e0" providerId="ADAL" clId="{559B00C0-EE50-444B-8E4A-B57ED91A7C7C}" dt="2020-03-06T10:32:14.356" v="426" actId="2711"/>
          <ac:spMkLst>
            <pc:docMk/>
            <pc:sldMk cId="0" sldId="283"/>
            <ac:spMk id="2" creationId="{00000000-0000-0000-0000-000000000000}"/>
          </ac:spMkLst>
        </pc:spChg>
        <pc:spChg chg="mod">
          <ac:chgData name="Oluwayemisi Sobola (1601824)" userId="c3ee1359-220f-441f-9b6a-f696145e07e0" providerId="ADAL" clId="{559B00C0-EE50-444B-8E4A-B57ED91A7C7C}" dt="2020-03-06T11:37:37.056" v="936" actId="20577"/>
          <ac:spMkLst>
            <pc:docMk/>
            <pc:sldMk cId="0" sldId="283"/>
            <ac:spMk id="3" creationId="{9E8C7F99-CDD2-5543-A99F-C754C36F0883}"/>
          </ac:spMkLst>
        </pc:spChg>
        <pc:spChg chg="mod">
          <ac:chgData name="Oluwayemisi Sobola (1601824)" userId="c3ee1359-220f-441f-9b6a-f696145e07e0" providerId="ADAL" clId="{559B00C0-EE50-444B-8E4A-B57ED91A7C7C}" dt="2020-03-06T11:37:26.328" v="935" actId="14100"/>
          <ac:spMkLst>
            <pc:docMk/>
            <pc:sldMk cId="0" sldId="283"/>
            <ac:spMk id="14" creationId="{9A551816-EC0C-43D4-829E-A24FAAEF3097}"/>
          </ac:spMkLst>
        </pc:spChg>
      </pc:sldChg>
      <pc:sldChg chg="modSp">
        <pc:chgData name="Oluwayemisi Sobola (1601824)" userId="c3ee1359-220f-441f-9b6a-f696145e07e0" providerId="ADAL" clId="{559B00C0-EE50-444B-8E4A-B57ED91A7C7C}" dt="2020-03-06T11:38:05.327" v="940" actId="1076"/>
        <pc:sldMkLst>
          <pc:docMk/>
          <pc:sldMk cId="0" sldId="287"/>
        </pc:sldMkLst>
        <pc:spChg chg="mod">
          <ac:chgData name="Oluwayemisi Sobola (1601824)" userId="c3ee1359-220f-441f-9b6a-f696145e07e0" providerId="ADAL" clId="{559B00C0-EE50-444B-8E4A-B57ED91A7C7C}" dt="2020-03-06T10:32:25.341" v="427" actId="2711"/>
          <ac:spMkLst>
            <pc:docMk/>
            <pc:sldMk cId="0" sldId="287"/>
            <ac:spMk id="2" creationId="{00000000-0000-0000-0000-000000000000}"/>
          </ac:spMkLst>
        </pc:spChg>
        <pc:spChg chg="mod">
          <ac:chgData name="Oluwayemisi Sobola (1601824)" userId="c3ee1359-220f-441f-9b6a-f696145e07e0" providerId="ADAL" clId="{559B00C0-EE50-444B-8E4A-B57ED91A7C7C}" dt="2020-03-06T10:32:25.341" v="427" actId="2711"/>
          <ac:spMkLst>
            <pc:docMk/>
            <pc:sldMk cId="0" sldId="287"/>
            <ac:spMk id="3" creationId="{00000000-0000-0000-0000-000000000000}"/>
          </ac:spMkLst>
        </pc:spChg>
        <pc:spChg chg="mod">
          <ac:chgData name="Oluwayemisi Sobola (1601824)" userId="c3ee1359-220f-441f-9b6a-f696145e07e0" providerId="ADAL" clId="{559B00C0-EE50-444B-8E4A-B57ED91A7C7C}" dt="2020-03-06T11:38:05.327" v="940" actId="1076"/>
          <ac:spMkLst>
            <pc:docMk/>
            <pc:sldMk cId="0" sldId="287"/>
            <ac:spMk id="7" creationId="{49FC7FE6-9CFB-5941-ABE6-AC5963B0F914}"/>
          </ac:spMkLst>
        </pc:spChg>
        <pc:spChg chg="mod">
          <ac:chgData name="Oluwayemisi Sobola (1601824)" userId="c3ee1359-220f-441f-9b6a-f696145e07e0" providerId="ADAL" clId="{559B00C0-EE50-444B-8E4A-B57ED91A7C7C}" dt="2020-03-06T10:32:25.341" v="427" actId="2711"/>
          <ac:spMkLst>
            <pc:docMk/>
            <pc:sldMk cId="0" sldId="287"/>
            <ac:spMk id="8" creationId="{1AF81FD5-F678-3E49-AF84-4962C4B84D59}"/>
          </ac:spMkLst>
        </pc:spChg>
        <pc:spChg chg="mod">
          <ac:chgData name="Oluwayemisi Sobola (1601824)" userId="c3ee1359-220f-441f-9b6a-f696145e07e0" providerId="ADAL" clId="{559B00C0-EE50-444B-8E4A-B57ED91A7C7C}" dt="2020-03-06T10:32:25.341" v="427" actId="2711"/>
          <ac:spMkLst>
            <pc:docMk/>
            <pc:sldMk cId="0" sldId="287"/>
            <ac:spMk id="11" creationId="{EA31861C-9CF1-40ED-9030-CC2FD47EDE95}"/>
          </ac:spMkLst>
        </pc:spChg>
        <pc:picChg chg="mod">
          <ac:chgData name="Oluwayemisi Sobola (1601824)" userId="c3ee1359-220f-441f-9b6a-f696145e07e0" providerId="ADAL" clId="{559B00C0-EE50-444B-8E4A-B57ED91A7C7C}" dt="2020-03-06T11:37:58.980" v="939" actId="14100"/>
          <ac:picMkLst>
            <pc:docMk/>
            <pc:sldMk cId="0" sldId="287"/>
            <ac:picMk id="6" creationId="{EE669B6E-B2D2-7D4C-A709-014AED376E44}"/>
          </ac:picMkLst>
        </pc:picChg>
      </pc:sldChg>
      <pc:sldChg chg="modSp">
        <pc:chgData name="Oluwayemisi Sobola (1601824)" userId="c3ee1359-220f-441f-9b6a-f696145e07e0" providerId="ADAL" clId="{559B00C0-EE50-444B-8E4A-B57ED91A7C7C}" dt="2020-03-06T10:32:36.567" v="428" actId="2711"/>
        <pc:sldMkLst>
          <pc:docMk/>
          <pc:sldMk cId="1597497166" sldId="289"/>
        </pc:sldMkLst>
        <pc:spChg chg="mod">
          <ac:chgData name="Oluwayemisi Sobola (1601824)" userId="c3ee1359-220f-441f-9b6a-f696145e07e0" providerId="ADAL" clId="{559B00C0-EE50-444B-8E4A-B57ED91A7C7C}" dt="2020-03-06T10:32:36.567" v="428" actId="2711"/>
          <ac:spMkLst>
            <pc:docMk/>
            <pc:sldMk cId="1597497166" sldId="289"/>
            <ac:spMk id="2" creationId="{00000000-0000-0000-0000-000000000000}"/>
          </ac:spMkLst>
        </pc:spChg>
        <pc:spChg chg="mod">
          <ac:chgData name="Oluwayemisi Sobola (1601824)" userId="c3ee1359-220f-441f-9b6a-f696145e07e0" providerId="ADAL" clId="{559B00C0-EE50-444B-8E4A-B57ED91A7C7C}" dt="2020-03-06T10:32:36.567" v="428" actId="2711"/>
          <ac:spMkLst>
            <pc:docMk/>
            <pc:sldMk cId="1597497166" sldId="289"/>
            <ac:spMk id="4" creationId="{00000000-0000-0000-0000-000000000000}"/>
          </ac:spMkLst>
        </pc:spChg>
      </pc:sldChg>
      <pc:sldChg chg="modSp">
        <pc:chgData name="Oluwayemisi Sobola (1601824)" userId="c3ee1359-220f-441f-9b6a-f696145e07e0" providerId="ADAL" clId="{559B00C0-EE50-444B-8E4A-B57ED91A7C7C}" dt="2020-03-06T11:30:36.524" v="834" actId="20577"/>
        <pc:sldMkLst>
          <pc:docMk/>
          <pc:sldMk cId="1268530147" sldId="294"/>
        </pc:sldMkLst>
        <pc:spChg chg="mod">
          <ac:chgData name="Oluwayemisi Sobola (1601824)" userId="c3ee1359-220f-441f-9b6a-f696145e07e0" providerId="ADAL" clId="{559B00C0-EE50-444B-8E4A-B57ED91A7C7C}" dt="2020-03-06T10:28:53.587" v="399" actId="2711"/>
          <ac:spMkLst>
            <pc:docMk/>
            <pc:sldMk cId="1268530147" sldId="294"/>
            <ac:spMk id="2" creationId="{CF44CE60-6E46-7A4F-87C2-4FB9F6BD34F7}"/>
          </ac:spMkLst>
        </pc:spChg>
        <pc:spChg chg="mod">
          <ac:chgData name="Oluwayemisi Sobola (1601824)" userId="c3ee1359-220f-441f-9b6a-f696145e07e0" providerId="ADAL" clId="{559B00C0-EE50-444B-8E4A-B57ED91A7C7C}" dt="2020-03-06T11:30:36.524" v="834" actId="20577"/>
          <ac:spMkLst>
            <pc:docMk/>
            <pc:sldMk cId="1268530147" sldId="294"/>
            <ac:spMk id="5" creationId="{C8805891-537B-1C40-B040-4E61E1689661}"/>
          </ac:spMkLst>
        </pc:spChg>
        <pc:spChg chg="mod">
          <ac:chgData name="Oluwayemisi Sobola (1601824)" userId="c3ee1359-220f-441f-9b6a-f696145e07e0" providerId="ADAL" clId="{559B00C0-EE50-444B-8E4A-B57ED91A7C7C}" dt="2020-03-06T10:28:53.587" v="399" actId="2711"/>
          <ac:spMkLst>
            <pc:docMk/>
            <pc:sldMk cId="1268530147" sldId="294"/>
            <ac:spMk id="9" creationId="{BB710930-14C0-4324-9DDC-9D0DEF62DE36}"/>
          </ac:spMkLst>
        </pc:spChg>
      </pc:sldChg>
      <pc:sldChg chg="modSp">
        <pc:chgData name="Oluwayemisi Sobola (1601824)" userId="c3ee1359-220f-441f-9b6a-f696145e07e0" providerId="ADAL" clId="{559B00C0-EE50-444B-8E4A-B57ED91A7C7C}" dt="2020-03-06T10:28:14.440" v="398" actId="2711"/>
        <pc:sldMkLst>
          <pc:docMk/>
          <pc:sldMk cId="2255773722" sldId="295"/>
        </pc:sldMkLst>
        <pc:spChg chg="mod">
          <ac:chgData name="Oluwayemisi Sobola (1601824)" userId="c3ee1359-220f-441f-9b6a-f696145e07e0" providerId="ADAL" clId="{559B00C0-EE50-444B-8E4A-B57ED91A7C7C}" dt="2020-03-06T10:28:14.440" v="398" actId="2711"/>
          <ac:spMkLst>
            <pc:docMk/>
            <pc:sldMk cId="2255773722" sldId="295"/>
            <ac:spMk id="2" creationId="{B4C9B4D6-4330-5D42-8A90-985A3C8B276E}"/>
          </ac:spMkLst>
        </pc:spChg>
        <pc:spChg chg="mod">
          <ac:chgData name="Oluwayemisi Sobola (1601824)" userId="c3ee1359-220f-441f-9b6a-f696145e07e0" providerId="ADAL" clId="{559B00C0-EE50-444B-8E4A-B57ED91A7C7C}" dt="2020-03-06T10:28:14.440" v="398" actId="2711"/>
          <ac:spMkLst>
            <pc:docMk/>
            <pc:sldMk cId="2255773722" sldId="295"/>
            <ac:spMk id="4" creationId="{27221FA0-EF8C-D742-88BF-4F70CCE52D76}"/>
          </ac:spMkLst>
        </pc:spChg>
      </pc:sldChg>
      <pc:sldChg chg="modSp">
        <pc:chgData name="Oluwayemisi Sobola (1601824)" userId="c3ee1359-220f-441f-9b6a-f696145e07e0" providerId="ADAL" clId="{559B00C0-EE50-444B-8E4A-B57ED91A7C7C}" dt="2020-03-06T10:29:54.454" v="402" actId="2711"/>
        <pc:sldMkLst>
          <pc:docMk/>
          <pc:sldMk cId="174433582" sldId="296"/>
        </pc:sldMkLst>
        <pc:spChg chg="mod">
          <ac:chgData name="Oluwayemisi Sobola (1601824)" userId="c3ee1359-220f-441f-9b6a-f696145e07e0" providerId="ADAL" clId="{559B00C0-EE50-444B-8E4A-B57ED91A7C7C}" dt="2020-03-06T10:29:54.454" v="402" actId="2711"/>
          <ac:spMkLst>
            <pc:docMk/>
            <pc:sldMk cId="174433582" sldId="296"/>
            <ac:spMk id="2" creationId="{4821DF1F-D03C-B240-B6D2-B508494C807E}"/>
          </ac:spMkLst>
        </pc:spChg>
        <pc:spChg chg="mod">
          <ac:chgData name="Oluwayemisi Sobola (1601824)" userId="c3ee1359-220f-441f-9b6a-f696145e07e0" providerId="ADAL" clId="{559B00C0-EE50-444B-8E4A-B57ED91A7C7C}" dt="2020-03-06T10:29:54.454" v="402" actId="2711"/>
          <ac:spMkLst>
            <pc:docMk/>
            <pc:sldMk cId="174433582" sldId="296"/>
            <ac:spMk id="4" creationId="{A83F988D-4CBA-0841-9806-0FB5719F17D7}"/>
          </ac:spMkLst>
        </pc:spChg>
        <pc:spChg chg="mod">
          <ac:chgData name="Oluwayemisi Sobola (1601824)" userId="c3ee1359-220f-441f-9b6a-f696145e07e0" providerId="ADAL" clId="{559B00C0-EE50-444B-8E4A-B57ED91A7C7C}" dt="2020-03-06T10:29:54.454" v="402" actId="2711"/>
          <ac:spMkLst>
            <pc:docMk/>
            <pc:sldMk cId="174433582" sldId="296"/>
            <ac:spMk id="6" creationId="{AB3A113C-A815-154F-AB45-6323D965F0E7}"/>
          </ac:spMkLst>
        </pc:spChg>
      </pc:sldChg>
      <pc:sldChg chg="modSp">
        <pc:chgData name="Oluwayemisi Sobola (1601824)" userId="c3ee1359-220f-441f-9b6a-f696145e07e0" providerId="ADAL" clId="{559B00C0-EE50-444B-8E4A-B57ED91A7C7C}" dt="2020-03-06T10:30:05.728" v="403" actId="2711"/>
        <pc:sldMkLst>
          <pc:docMk/>
          <pc:sldMk cId="386285994" sldId="297"/>
        </pc:sldMkLst>
        <pc:spChg chg="mod">
          <ac:chgData name="Oluwayemisi Sobola (1601824)" userId="c3ee1359-220f-441f-9b6a-f696145e07e0" providerId="ADAL" clId="{559B00C0-EE50-444B-8E4A-B57ED91A7C7C}" dt="2020-03-06T10:30:05.728" v="403" actId="2711"/>
          <ac:spMkLst>
            <pc:docMk/>
            <pc:sldMk cId="386285994" sldId="297"/>
            <ac:spMk id="2" creationId="{A55AEC1A-2DD8-1F47-9CBB-B3F15462059F}"/>
          </ac:spMkLst>
        </pc:spChg>
        <pc:spChg chg="mod">
          <ac:chgData name="Oluwayemisi Sobola (1601824)" userId="c3ee1359-220f-441f-9b6a-f696145e07e0" providerId="ADAL" clId="{559B00C0-EE50-444B-8E4A-B57ED91A7C7C}" dt="2020-03-06T10:30:05.728" v="403" actId="2711"/>
          <ac:spMkLst>
            <pc:docMk/>
            <pc:sldMk cId="386285994" sldId="297"/>
            <ac:spMk id="4" creationId="{E6F0E1E6-FF94-EB47-A6A2-34A82B3E474C}"/>
          </ac:spMkLst>
        </pc:spChg>
        <pc:spChg chg="mod">
          <ac:chgData name="Oluwayemisi Sobola (1601824)" userId="c3ee1359-220f-441f-9b6a-f696145e07e0" providerId="ADAL" clId="{559B00C0-EE50-444B-8E4A-B57ED91A7C7C}" dt="2020-03-06T10:30:05.728" v="403" actId="2711"/>
          <ac:spMkLst>
            <pc:docMk/>
            <pc:sldMk cId="386285994" sldId="297"/>
            <ac:spMk id="6" creationId="{4F4DD8A5-87E9-F342-9B2E-75141EF56B7A}"/>
          </ac:spMkLst>
        </pc:spChg>
      </pc:sldChg>
      <pc:sldChg chg="modSp">
        <pc:chgData name="Oluwayemisi Sobola (1601824)" userId="c3ee1359-220f-441f-9b6a-f696145e07e0" providerId="ADAL" clId="{559B00C0-EE50-444B-8E4A-B57ED91A7C7C}" dt="2020-03-06T11:32:37.873" v="864" actId="20577"/>
        <pc:sldMkLst>
          <pc:docMk/>
          <pc:sldMk cId="3942946573" sldId="299"/>
        </pc:sldMkLst>
        <pc:spChg chg="mod">
          <ac:chgData name="Oluwayemisi Sobola (1601824)" userId="c3ee1359-220f-441f-9b6a-f696145e07e0" providerId="ADAL" clId="{559B00C0-EE50-444B-8E4A-B57ED91A7C7C}" dt="2020-03-06T10:30:16.320" v="404" actId="2711"/>
          <ac:spMkLst>
            <pc:docMk/>
            <pc:sldMk cId="3942946573" sldId="299"/>
            <ac:spMk id="2" creationId="{60756E00-25AB-3C46-936E-E8EB5251801E}"/>
          </ac:spMkLst>
        </pc:spChg>
        <pc:spChg chg="mod">
          <ac:chgData name="Oluwayemisi Sobola (1601824)" userId="c3ee1359-220f-441f-9b6a-f696145e07e0" providerId="ADAL" clId="{559B00C0-EE50-444B-8E4A-B57ED91A7C7C}" dt="2020-03-06T11:32:37.873" v="864" actId="20577"/>
          <ac:spMkLst>
            <pc:docMk/>
            <pc:sldMk cId="3942946573" sldId="299"/>
            <ac:spMk id="4" creationId="{EB0CF607-F8C5-0A46-B5F7-32FB4B9B820B}"/>
          </ac:spMkLst>
        </pc:spChg>
        <pc:spChg chg="mod">
          <ac:chgData name="Oluwayemisi Sobola (1601824)" userId="c3ee1359-220f-441f-9b6a-f696145e07e0" providerId="ADAL" clId="{559B00C0-EE50-444B-8E4A-B57ED91A7C7C}" dt="2020-03-06T10:30:16.320" v="404" actId="2711"/>
          <ac:spMkLst>
            <pc:docMk/>
            <pc:sldMk cId="3942946573" sldId="299"/>
            <ac:spMk id="5" creationId="{8433BB1A-4E3C-EB4B-8776-4918A7F7EF6B}"/>
          </ac:spMkLst>
        </pc:spChg>
        <pc:spChg chg="mod">
          <ac:chgData name="Oluwayemisi Sobola (1601824)" userId="c3ee1359-220f-441f-9b6a-f696145e07e0" providerId="ADAL" clId="{559B00C0-EE50-444B-8E4A-B57ED91A7C7C}" dt="2020-03-06T10:30:16.320" v="404" actId="2711"/>
          <ac:spMkLst>
            <pc:docMk/>
            <pc:sldMk cId="3942946573" sldId="299"/>
            <ac:spMk id="16" creationId="{DD60F88B-8A3F-184A-A0BA-7B6C0FD83282}"/>
          </ac:spMkLst>
        </pc:spChg>
        <pc:picChg chg="mod">
          <ac:chgData name="Oluwayemisi Sobola (1601824)" userId="c3ee1359-220f-441f-9b6a-f696145e07e0" providerId="ADAL" clId="{559B00C0-EE50-444B-8E4A-B57ED91A7C7C}" dt="2020-03-06T10:30:16.320" v="404" actId="2711"/>
          <ac:picMkLst>
            <pc:docMk/>
            <pc:sldMk cId="3942946573" sldId="299"/>
            <ac:picMk id="2060" creationId="{529E832F-FACD-EE45-91F1-5D7BE1C90A8C}"/>
          </ac:picMkLst>
        </pc:picChg>
      </pc:sldChg>
      <pc:sldChg chg="modSp">
        <pc:chgData name="Oluwayemisi Sobola (1601824)" userId="c3ee1359-220f-441f-9b6a-f696145e07e0" providerId="ADAL" clId="{559B00C0-EE50-444B-8E4A-B57ED91A7C7C}" dt="2020-03-06T11:37:04.509" v="933" actId="1076"/>
        <pc:sldMkLst>
          <pc:docMk/>
          <pc:sldMk cId="3971248107" sldId="300"/>
        </pc:sldMkLst>
        <pc:spChg chg="mod">
          <ac:chgData name="Oluwayemisi Sobola (1601824)" userId="c3ee1359-220f-441f-9b6a-f696145e07e0" providerId="ADAL" clId="{559B00C0-EE50-444B-8E4A-B57ED91A7C7C}" dt="2020-03-06T10:31:57.487" v="424" actId="2711"/>
          <ac:spMkLst>
            <pc:docMk/>
            <pc:sldMk cId="3971248107" sldId="300"/>
            <ac:spMk id="2" creationId="{32D0A8DF-4640-FC41-A6BA-BB7355D79C17}"/>
          </ac:spMkLst>
        </pc:spChg>
        <pc:spChg chg="mod">
          <ac:chgData name="Oluwayemisi Sobola (1601824)" userId="c3ee1359-220f-441f-9b6a-f696145e07e0" providerId="ADAL" clId="{559B00C0-EE50-444B-8E4A-B57ED91A7C7C}" dt="2020-03-06T10:31:57.487" v="424" actId="2711"/>
          <ac:spMkLst>
            <pc:docMk/>
            <pc:sldMk cId="3971248107" sldId="300"/>
            <ac:spMk id="4" creationId="{D8D81FBF-C20C-9843-8B64-2A4B6F014998}"/>
          </ac:spMkLst>
        </pc:spChg>
        <pc:spChg chg="mod">
          <ac:chgData name="Oluwayemisi Sobola (1601824)" userId="c3ee1359-220f-441f-9b6a-f696145e07e0" providerId="ADAL" clId="{559B00C0-EE50-444B-8E4A-B57ED91A7C7C}" dt="2020-03-06T11:37:04.509" v="933" actId="1076"/>
          <ac:spMkLst>
            <pc:docMk/>
            <pc:sldMk cId="3971248107" sldId="300"/>
            <ac:spMk id="5" creationId="{C95F20DD-10D9-454A-9502-2D71ABDFC6E4}"/>
          </ac:spMkLst>
        </pc:spChg>
        <pc:spChg chg="mod">
          <ac:chgData name="Oluwayemisi Sobola (1601824)" userId="c3ee1359-220f-441f-9b6a-f696145e07e0" providerId="ADAL" clId="{559B00C0-EE50-444B-8E4A-B57ED91A7C7C}" dt="2020-03-06T10:31:57.487" v="424" actId="2711"/>
          <ac:spMkLst>
            <pc:docMk/>
            <pc:sldMk cId="3971248107" sldId="300"/>
            <ac:spMk id="6" creationId="{EEF390AC-B3BB-4A4F-9422-ECFAE0E31A08}"/>
          </ac:spMkLst>
        </pc:spChg>
        <pc:picChg chg="mod">
          <ac:chgData name="Oluwayemisi Sobola (1601824)" userId="c3ee1359-220f-441f-9b6a-f696145e07e0" providerId="ADAL" clId="{559B00C0-EE50-444B-8E4A-B57ED91A7C7C}" dt="2020-03-06T10:31:57.487" v="424" actId="2711"/>
          <ac:picMkLst>
            <pc:docMk/>
            <pc:sldMk cId="3971248107" sldId="300"/>
            <ac:picMk id="3074" creationId="{A9BEE43F-6CD7-7148-836C-DF69D50B4790}"/>
          </ac:picMkLst>
        </pc:picChg>
      </pc:sldChg>
      <pc:sldChg chg="modSp">
        <pc:chgData name="Oluwayemisi Sobola (1601824)" userId="c3ee1359-220f-441f-9b6a-f696145e07e0" providerId="ADAL" clId="{559B00C0-EE50-444B-8E4A-B57ED91A7C7C}" dt="2020-03-06T11:37:14.886" v="934" actId="14100"/>
        <pc:sldMkLst>
          <pc:docMk/>
          <pc:sldMk cId="697127746" sldId="301"/>
        </pc:sldMkLst>
        <pc:spChg chg="mod">
          <ac:chgData name="Oluwayemisi Sobola (1601824)" userId="c3ee1359-220f-441f-9b6a-f696145e07e0" providerId="ADAL" clId="{559B00C0-EE50-444B-8E4A-B57ED91A7C7C}" dt="2020-03-06T10:32:06.292" v="425" actId="2711"/>
          <ac:spMkLst>
            <pc:docMk/>
            <pc:sldMk cId="697127746" sldId="301"/>
            <ac:spMk id="2" creationId="{C2DD8DDD-F137-5C42-A812-197249C0C872}"/>
          </ac:spMkLst>
        </pc:spChg>
        <pc:spChg chg="mod">
          <ac:chgData name="Oluwayemisi Sobola (1601824)" userId="c3ee1359-220f-441f-9b6a-f696145e07e0" providerId="ADAL" clId="{559B00C0-EE50-444B-8E4A-B57ED91A7C7C}" dt="2020-03-06T10:32:06.292" v="425" actId="2711"/>
          <ac:spMkLst>
            <pc:docMk/>
            <pc:sldMk cId="697127746" sldId="301"/>
            <ac:spMk id="4" creationId="{76C31112-0AE1-2443-A33F-B507344B0D69}"/>
          </ac:spMkLst>
        </pc:spChg>
        <pc:spChg chg="mod">
          <ac:chgData name="Oluwayemisi Sobola (1601824)" userId="c3ee1359-220f-441f-9b6a-f696145e07e0" providerId="ADAL" clId="{559B00C0-EE50-444B-8E4A-B57ED91A7C7C}" dt="2020-03-06T10:32:06.292" v="425" actId="2711"/>
          <ac:spMkLst>
            <pc:docMk/>
            <pc:sldMk cId="697127746" sldId="301"/>
            <ac:spMk id="5" creationId="{AB2EC8A4-BC31-AC48-AF61-92736D05BF2A}"/>
          </ac:spMkLst>
        </pc:spChg>
        <pc:spChg chg="mod">
          <ac:chgData name="Oluwayemisi Sobola (1601824)" userId="c3ee1359-220f-441f-9b6a-f696145e07e0" providerId="ADAL" clId="{559B00C0-EE50-444B-8E4A-B57ED91A7C7C}" dt="2020-03-06T10:32:06.292" v="425" actId="2711"/>
          <ac:spMkLst>
            <pc:docMk/>
            <pc:sldMk cId="697127746" sldId="301"/>
            <ac:spMk id="6" creationId="{1D5742E0-91F1-BE4F-AECB-1538D73C02CC}"/>
          </ac:spMkLst>
        </pc:spChg>
        <pc:picChg chg="mod">
          <ac:chgData name="Oluwayemisi Sobola (1601824)" userId="c3ee1359-220f-441f-9b6a-f696145e07e0" providerId="ADAL" clId="{559B00C0-EE50-444B-8E4A-B57ED91A7C7C}" dt="2020-03-06T11:37:14.886" v="934" actId="14100"/>
          <ac:picMkLst>
            <pc:docMk/>
            <pc:sldMk cId="697127746" sldId="301"/>
            <ac:picMk id="1025" creationId="{A94620DA-254F-404D-985C-8ACBD16E8CE6}"/>
          </ac:picMkLst>
        </pc:picChg>
      </pc:sldChg>
      <pc:sldChg chg="modSp">
        <pc:chgData name="Oluwayemisi Sobola (1601824)" userId="c3ee1359-220f-441f-9b6a-f696145e07e0" providerId="ADAL" clId="{559B00C0-EE50-444B-8E4A-B57ED91A7C7C}" dt="2020-03-06T11:08:40.050" v="589" actId="1076"/>
        <pc:sldMkLst>
          <pc:docMk/>
          <pc:sldMk cId="1020469149" sldId="304"/>
        </pc:sldMkLst>
        <pc:spChg chg="mod">
          <ac:chgData name="Oluwayemisi Sobola (1601824)" userId="c3ee1359-220f-441f-9b6a-f696145e07e0" providerId="ADAL" clId="{559B00C0-EE50-444B-8E4A-B57ED91A7C7C}" dt="2020-03-06T11:08:33.030" v="588" actId="403"/>
          <ac:spMkLst>
            <pc:docMk/>
            <pc:sldMk cId="1020469149" sldId="304"/>
            <ac:spMk id="2" creationId="{D56DEC9A-041D-FD43-B6DF-689AC5B5211E}"/>
          </ac:spMkLst>
        </pc:spChg>
        <pc:spChg chg="mod">
          <ac:chgData name="Oluwayemisi Sobola (1601824)" userId="c3ee1359-220f-441f-9b6a-f696145e07e0" providerId="ADAL" clId="{559B00C0-EE50-444B-8E4A-B57ED91A7C7C}" dt="2020-03-06T11:08:40.050" v="589" actId="1076"/>
          <ac:spMkLst>
            <pc:docMk/>
            <pc:sldMk cId="1020469149" sldId="304"/>
            <ac:spMk id="6" creationId="{C6881856-51EC-1E4F-8FFC-8DEDA4E7C13F}"/>
          </ac:spMkLst>
        </pc:spChg>
      </pc:sldChg>
      <pc:sldChg chg="modSp">
        <pc:chgData name="Oluwayemisi Sobola (1601824)" userId="c3ee1359-220f-441f-9b6a-f696145e07e0" providerId="ADAL" clId="{559B00C0-EE50-444B-8E4A-B57ED91A7C7C}" dt="2020-03-06T10:29:45.429" v="401" actId="2711"/>
        <pc:sldMkLst>
          <pc:docMk/>
          <pc:sldMk cId="633284008" sldId="305"/>
        </pc:sldMkLst>
        <pc:spChg chg="mod">
          <ac:chgData name="Oluwayemisi Sobola (1601824)" userId="c3ee1359-220f-441f-9b6a-f696145e07e0" providerId="ADAL" clId="{559B00C0-EE50-444B-8E4A-B57ED91A7C7C}" dt="2020-03-06T10:29:45.429" v="401" actId="2711"/>
          <ac:spMkLst>
            <pc:docMk/>
            <pc:sldMk cId="633284008" sldId="305"/>
            <ac:spMk id="5" creationId="{31274F4A-2CC8-F147-8F7B-60720CFE54E6}"/>
          </ac:spMkLst>
        </pc:spChg>
        <pc:spChg chg="mod">
          <ac:chgData name="Oluwayemisi Sobola (1601824)" userId="c3ee1359-220f-441f-9b6a-f696145e07e0" providerId="ADAL" clId="{559B00C0-EE50-444B-8E4A-B57ED91A7C7C}" dt="2020-03-06T10:29:45.429" v="401" actId="2711"/>
          <ac:spMkLst>
            <pc:docMk/>
            <pc:sldMk cId="633284008" sldId="305"/>
            <ac:spMk id="6" creationId="{53A948A9-4CDC-EB4C-8535-78BED25CCF6B}"/>
          </ac:spMkLst>
        </pc:spChg>
      </pc:sldChg>
      <pc:sldChg chg="modSp">
        <pc:chgData name="Oluwayemisi Sobola (1601824)" userId="c3ee1359-220f-441f-9b6a-f696145e07e0" providerId="ADAL" clId="{559B00C0-EE50-444B-8E4A-B57ED91A7C7C}" dt="2020-03-06T11:31:12.128" v="840" actId="20577"/>
        <pc:sldMkLst>
          <pc:docMk/>
          <pc:sldMk cId="2622686623" sldId="306"/>
        </pc:sldMkLst>
        <pc:spChg chg="mod">
          <ac:chgData name="Oluwayemisi Sobola (1601824)" userId="c3ee1359-220f-441f-9b6a-f696145e07e0" providerId="ADAL" clId="{559B00C0-EE50-444B-8E4A-B57ED91A7C7C}" dt="2020-03-06T11:31:12.128" v="840" actId="20577"/>
          <ac:spMkLst>
            <pc:docMk/>
            <pc:sldMk cId="2622686623" sldId="306"/>
            <ac:spMk id="2" creationId="{FC6A3343-EBDA-6A40-B30B-CE28F1F7F9E1}"/>
          </ac:spMkLst>
        </pc:spChg>
      </pc:sldChg>
      <pc:sldChg chg="modSp">
        <pc:chgData name="Oluwayemisi Sobola (1601824)" userId="c3ee1359-220f-441f-9b6a-f696145e07e0" providerId="ADAL" clId="{559B00C0-EE50-444B-8E4A-B57ED91A7C7C}" dt="2020-03-05T16:28:27.149" v="6" actId="20577"/>
        <pc:sldMkLst>
          <pc:docMk/>
          <pc:sldMk cId="13201359" sldId="307"/>
        </pc:sldMkLst>
        <pc:spChg chg="mod">
          <ac:chgData name="Oluwayemisi Sobola (1601824)" userId="c3ee1359-220f-441f-9b6a-f696145e07e0" providerId="ADAL" clId="{559B00C0-EE50-444B-8E4A-B57ED91A7C7C}" dt="2020-03-05T16:28:27.149" v="6" actId="20577"/>
          <ac:spMkLst>
            <pc:docMk/>
            <pc:sldMk cId="13201359" sldId="307"/>
            <ac:spMk id="4" creationId="{3C867381-6641-AE41-9698-2DE42619885A}"/>
          </ac:spMkLst>
        </pc:spChg>
      </pc:sldChg>
      <pc:sldChg chg="modSp add del">
        <pc:chgData name="Oluwayemisi Sobola (1601824)" userId="c3ee1359-220f-441f-9b6a-f696145e07e0" providerId="ADAL" clId="{559B00C0-EE50-444B-8E4A-B57ED91A7C7C}" dt="2020-03-06T11:31:56.356" v="853" actId="14100"/>
        <pc:sldMkLst>
          <pc:docMk/>
          <pc:sldMk cId="1777013538" sldId="308"/>
        </pc:sldMkLst>
        <pc:spChg chg="mod">
          <ac:chgData name="Oluwayemisi Sobola (1601824)" userId="c3ee1359-220f-441f-9b6a-f696145e07e0" providerId="ADAL" clId="{559B00C0-EE50-444B-8E4A-B57ED91A7C7C}" dt="2020-03-06T11:31:56.356" v="853" actId="14100"/>
          <ac:spMkLst>
            <pc:docMk/>
            <pc:sldMk cId="1777013538" sldId="308"/>
            <ac:spMk id="2" creationId="{FC6A3343-EBDA-6A40-B30B-CE28F1F7F9E1}"/>
          </ac:spMkLst>
        </pc:spChg>
        <pc:spChg chg="mod">
          <ac:chgData name="Oluwayemisi Sobola (1601824)" userId="c3ee1359-220f-441f-9b6a-f696145e07e0" providerId="ADAL" clId="{559B00C0-EE50-444B-8E4A-B57ED91A7C7C}" dt="2020-03-06T10:29:34.540" v="400" actId="2711"/>
          <ac:spMkLst>
            <pc:docMk/>
            <pc:sldMk cId="1777013538" sldId="308"/>
            <ac:spMk id="4" creationId="{05D89A17-734B-DD4A-8AED-BBC39FAEE699}"/>
          </ac:spMkLst>
        </pc:spChg>
      </pc:sldChg>
      <pc:sldChg chg="addSp modSp add mod chgLayout">
        <pc:chgData name="Oluwayemisi Sobola (1601824)" userId="c3ee1359-220f-441f-9b6a-f696145e07e0" providerId="ADAL" clId="{559B00C0-EE50-444B-8E4A-B57ED91A7C7C}" dt="2020-03-06T11:42:24.979" v="948" actId="20577"/>
        <pc:sldMkLst>
          <pc:docMk/>
          <pc:sldMk cId="1725465910" sldId="309"/>
        </pc:sldMkLst>
        <pc:spChg chg="mod">
          <ac:chgData name="Oluwayemisi Sobola (1601824)" userId="c3ee1359-220f-441f-9b6a-f696145e07e0" providerId="ADAL" clId="{559B00C0-EE50-444B-8E4A-B57ED91A7C7C}" dt="2020-03-06T11:19:07.393" v="780" actId="26606"/>
          <ac:spMkLst>
            <pc:docMk/>
            <pc:sldMk cId="1725465910" sldId="309"/>
            <ac:spMk id="2" creationId="{1D9A79E0-4805-EE4D-A5A7-86AABA787DF7}"/>
          </ac:spMkLst>
        </pc:spChg>
        <pc:spChg chg="add mod">
          <ac:chgData name="Oluwayemisi Sobola (1601824)" userId="c3ee1359-220f-441f-9b6a-f696145e07e0" providerId="ADAL" clId="{559B00C0-EE50-444B-8E4A-B57ED91A7C7C}" dt="2020-03-06T11:42:24.979" v="948" actId="20577"/>
          <ac:spMkLst>
            <pc:docMk/>
            <pc:sldMk cId="1725465910" sldId="309"/>
            <ac:spMk id="3" creationId="{89EDA83B-FD21-F84D-8B01-634FFC11683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87680"/>
          </a:xfrm>
          <a:prstGeom prst="rect">
            <a:avLst/>
          </a:prstGeom>
        </p:spPr>
        <p:txBody>
          <a:bodyPr vert="horz" lIns="90421" tIns="45210" rIns="90421" bIns="45210" rtlCol="0"/>
          <a:lstStyle>
            <a:lvl1pPr algn="l">
              <a:defRPr sz="1200"/>
            </a:lvl1pPr>
          </a:lstStyle>
          <a:p>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90421" tIns="45210" rIns="90421" bIns="45210" rtlCol="0" anchor="b"/>
          <a:lstStyle>
            <a:lvl1pPr algn="l">
              <a:defRPr sz="1200"/>
            </a:lvl1pPr>
          </a:lstStyle>
          <a:p>
            <a:endParaRPr lang="en-GB"/>
          </a:p>
        </p:txBody>
      </p:sp>
      <p:sp>
        <p:nvSpPr>
          <p:cNvPr id="5" name="Slide Number Placeholder 4"/>
          <p:cNvSpPr>
            <a:spLocks noGrp="1"/>
          </p:cNvSpPr>
          <p:nvPr>
            <p:ph type="sldNum" sz="quarter" idx="3"/>
          </p:nvPr>
        </p:nvSpPr>
        <p:spPr>
          <a:xfrm>
            <a:off x="3777608" y="9264227"/>
            <a:ext cx="2889938" cy="487680"/>
          </a:xfrm>
          <a:prstGeom prst="rect">
            <a:avLst/>
          </a:prstGeom>
        </p:spPr>
        <p:txBody>
          <a:bodyPr vert="horz" lIns="90421" tIns="45210" rIns="90421" bIns="45210" rtlCol="0" anchor="b"/>
          <a:lstStyle>
            <a:lvl1pPr algn="r">
              <a:defRPr sz="1200"/>
            </a:lvl1pPr>
          </a:lstStyle>
          <a:p>
            <a:fld id="{A2B50E77-FF2B-4F60-B391-D3C7084EABD3}" type="slidenum">
              <a:rPr lang="en-GB" smtClean="0"/>
              <a:pPr/>
              <a:t>‹#›</a:t>
            </a:fld>
            <a:endParaRPr lang="en-GB"/>
          </a:p>
        </p:txBody>
      </p:sp>
    </p:spTree>
    <p:extLst>
      <p:ext uri="{BB962C8B-B14F-4D97-AF65-F5344CB8AC3E}">
        <p14:creationId xmlns:p14="http://schemas.microsoft.com/office/powerpoint/2010/main" val="41776948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1" y="1"/>
            <a:ext cx="2889938" cy="487680"/>
          </a:xfrm>
          <a:prstGeom prst="rect">
            <a:avLst/>
          </a:prstGeom>
          <a:noFill/>
          <a:ln w="9525">
            <a:noFill/>
            <a:miter lim="800000"/>
            <a:headEnd/>
            <a:tailEnd/>
          </a:ln>
          <a:effectLst/>
        </p:spPr>
        <p:txBody>
          <a:bodyPr vert="horz" wrap="square" lIns="90421" tIns="45210" rIns="90421" bIns="45210" numCol="1" anchor="t" anchorCtr="0" compatLnSpc="1">
            <a:prstTxWarp prst="textNoShape">
              <a:avLst/>
            </a:prstTxWarp>
          </a:bodyPr>
          <a:lstStyle>
            <a:lvl1pPr>
              <a:defRPr sz="1200"/>
            </a:lvl1pPr>
          </a:lstStyle>
          <a:p>
            <a:endParaRPr lang="en-US"/>
          </a:p>
        </p:txBody>
      </p:sp>
      <p:sp>
        <p:nvSpPr>
          <p:cNvPr id="3075" name="Rectangle 3"/>
          <p:cNvSpPr>
            <a:spLocks noGrp="1" noChangeArrowheads="1"/>
          </p:cNvSpPr>
          <p:nvPr>
            <p:ph type="dt" idx="1"/>
          </p:nvPr>
        </p:nvSpPr>
        <p:spPr bwMode="auto">
          <a:xfrm>
            <a:off x="3777608" y="1"/>
            <a:ext cx="2889938" cy="487680"/>
          </a:xfrm>
          <a:prstGeom prst="rect">
            <a:avLst/>
          </a:prstGeom>
          <a:noFill/>
          <a:ln w="9525">
            <a:noFill/>
            <a:miter lim="800000"/>
            <a:headEnd/>
            <a:tailEnd/>
          </a:ln>
          <a:effectLst/>
        </p:spPr>
        <p:txBody>
          <a:bodyPr vert="horz" wrap="square" lIns="90421" tIns="45210" rIns="90421" bIns="45210" numCol="1" anchor="t" anchorCtr="0" compatLnSpc="1">
            <a:prstTxWarp prst="textNoShape">
              <a:avLst/>
            </a:prstTxWarp>
          </a:bodyPr>
          <a:lstStyle>
            <a:lvl1pPr algn="r">
              <a:defRPr sz="1200"/>
            </a:lvl1pPr>
          </a:lstStyle>
          <a:p>
            <a:endParaRPr lang="en-US"/>
          </a:p>
        </p:txBody>
      </p:sp>
      <p:sp>
        <p:nvSpPr>
          <p:cNvPr id="307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66910" y="4632961"/>
            <a:ext cx="5335270" cy="4389120"/>
          </a:xfrm>
          <a:prstGeom prst="rect">
            <a:avLst/>
          </a:prstGeom>
          <a:noFill/>
          <a:ln w="9525">
            <a:noFill/>
            <a:miter lim="800000"/>
            <a:headEnd/>
            <a:tailEnd/>
          </a:ln>
          <a:effectLst/>
        </p:spPr>
        <p:txBody>
          <a:bodyPr vert="horz" wrap="square" lIns="90421" tIns="45210" rIns="90421" bIns="4521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78" name="Rectangle 6"/>
          <p:cNvSpPr>
            <a:spLocks noGrp="1" noChangeArrowheads="1"/>
          </p:cNvSpPr>
          <p:nvPr>
            <p:ph type="ftr" sz="quarter" idx="4"/>
          </p:nvPr>
        </p:nvSpPr>
        <p:spPr bwMode="auto">
          <a:xfrm>
            <a:off x="1" y="9264227"/>
            <a:ext cx="2889938" cy="487680"/>
          </a:xfrm>
          <a:prstGeom prst="rect">
            <a:avLst/>
          </a:prstGeom>
          <a:noFill/>
          <a:ln w="9525">
            <a:noFill/>
            <a:miter lim="800000"/>
            <a:headEnd/>
            <a:tailEnd/>
          </a:ln>
          <a:effectLst/>
        </p:spPr>
        <p:txBody>
          <a:bodyPr vert="horz" wrap="square" lIns="90421" tIns="45210" rIns="90421" bIns="45210" numCol="1" anchor="b" anchorCtr="0" compatLnSpc="1">
            <a:prstTxWarp prst="textNoShape">
              <a:avLst/>
            </a:prstTxWarp>
          </a:bodyPr>
          <a:lstStyle>
            <a:lvl1pPr>
              <a:defRPr sz="1200"/>
            </a:lvl1pPr>
          </a:lstStyle>
          <a:p>
            <a:endParaRPr lang="en-US"/>
          </a:p>
        </p:txBody>
      </p:sp>
      <p:sp>
        <p:nvSpPr>
          <p:cNvPr id="3079" name="Rectangle 7"/>
          <p:cNvSpPr>
            <a:spLocks noGrp="1" noChangeArrowheads="1"/>
          </p:cNvSpPr>
          <p:nvPr>
            <p:ph type="sldNum" sz="quarter" idx="5"/>
          </p:nvPr>
        </p:nvSpPr>
        <p:spPr bwMode="auto">
          <a:xfrm>
            <a:off x="3777608" y="9264227"/>
            <a:ext cx="2889938" cy="487680"/>
          </a:xfrm>
          <a:prstGeom prst="rect">
            <a:avLst/>
          </a:prstGeom>
          <a:noFill/>
          <a:ln w="9525">
            <a:noFill/>
            <a:miter lim="800000"/>
            <a:headEnd/>
            <a:tailEnd/>
          </a:ln>
          <a:effectLst/>
        </p:spPr>
        <p:txBody>
          <a:bodyPr vert="horz" wrap="square" lIns="90421" tIns="45210" rIns="90421" bIns="45210" numCol="1" anchor="b" anchorCtr="0" compatLnSpc="1">
            <a:prstTxWarp prst="textNoShape">
              <a:avLst/>
            </a:prstTxWarp>
          </a:bodyPr>
          <a:lstStyle>
            <a:lvl1pPr algn="r">
              <a:defRPr sz="1200"/>
            </a:lvl1pPr>
          </a:lstStyle>
          <a:p>
            <a:fld id="{2A394A57-BC80-42F0-A086-B0C86559804B}" type="slidenum">
              <a:rPr lang="en-US"/>
              <a:pPr/>
              <a:t>‹#›</a:t>
            </a:fld>
            <a:endParaRPr lang="en-US"/>
          </a:p>
        </p:txBody>
      </p:sp>
    </p:spTree>
    <p:extLst>
      <p:ext uri="{BB962C8B-B14F-4D97-AF65-F5344CB8AC3E}">
        <p14:creationId xmlns:p14="http://schemas.microsoft.com/office/powerpoint/2010/main" val="104121376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D37F71-76AA-40A6-81DF-E577998F6DED}" type="slidenum">
              <a:rPr lang="en-US"/>
              <a:pPr/>
              <a:t>1</a:t>
            </a:fld>
            <a:endParaRPr lang="en-US" dirty="0"/>
          </a:p>
        </p:txBody>
      </p:sp>
      <p:sp>
        <p:nvSpPr>
          <p:cNvPr id="4098" name="Rectangle 2"/>
          <p:cNvSpPr>
            <a:spLocks noGrp="1" noRot="1" noChangeAspect="1" noChangeArrowheads="1" noTextEdit="1"/>
          </p:cNvSpPr>
          <p:nvPr>
            <p:ph type="sldImg"/>
          </p:nvPr>
        </p:nvSpPr>
        <p:spPr>
          <a:ln/>
        </p:spPr>
      </p:sp>
      <p:sp>
        <p:nvSpPr>
          <p:cNvPr id="409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684896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394A57-BC80-42F0-A086-B0C86559804B}" type="slidenum">
              <a:rPr lang="en-US" smtClean="0"/>
              <a:pPr/>
              <a:t>3</a:t>
            </a:fld>
            <a:endParaRPr lang="en-US"/>
          </a:p>
        </p:txBody>
      </p:sp>
    </p:spTree>
    <p:extLst>
      <p:ext uri="{BB962C8B-B14F-4D97-AF65-F5344CB8AC3E}">
        <p14:creationId xmlns:p14="http://schemas.microsoft.com/office/powerpoint/2010/main" val="2091962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394A57-BC80-42F0-A086-B0C86559804B}" type="slidenum">
              <a:rPr lang="en-US" smtClean="0"/>
              <a:pPr/>
              <a:t>16</a:t>
            </a:fld>
            <a:endParaRPr lang="en-US"/>
          </a:p>
        </p:txBody>
      </p:sp>
    </p:spTree>
    <p:extLst>
      <p:ext uri="{BB962C8B-B14F-4D97-AF65-F5344CB8AC3E}">
        <p14:creationId xmlns:p14="http://schemas.microsoft.com/office/powerpoint/2010/main" val="91088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394A57-BC80-42F0-A086-B0C86559804B}" type="slidenum">
              <a:rPr lang="en-US" smtClean="0"/>
              <a:pPr/>
              <a:t>19</a:t>
            </a:fld>
            <a:endParaRPr lang="en-US"/>
          </a:p>
        </p:txBody>
      </p:sp>
    </p:spTree>
    <p:extLst>
      <p:ext uri="{BB962C8B-B14F-4D97-AF65-F5344CB8AC3E}">
        <p14:creationId xmlns:p14="http://schemas.microsoft.com/office/powerpoint/2010/main" val="1210101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394A57-BC80-42F0-A086-B0C86559804B}" type="slidenum">
              <a:rPr lang="en-US" smtClean="0"/>
              <a:pPr/>
              <a:t>20</a:t>
            </a:fld>
            <a:endParaRPr lang="en-US"/>
          </a:p>
        </p:txBody>
      </p:sp>
    </p:spTree>
    <p:extLst>
      <p:ext uri="{BB962C8B-B14F-4D97-AF65-F5344CB8AC3E}">
        <p14:creationId xmlns:p14="http://schemas.microsoft.com/office/powerpoint/2010/main" val="1245964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394A57-BC80-42F0-A086-B0C86559804B}" type="slidenum">
              <a:rPr lang="en-US" smtClean="0"/>
              <a:pPr/>
              <a:t>21</a:t>
            </a:fld>
            <a:endParaRPr lang="en-US"/>
          </a:p>
        </p:txBody>
      </p:sp>
    </p:spTree>
    <p:extLst>
      <p:ext uri="{BB962C8B-B14F-4D97-AF65-F5344CB8AC3E}">
        <p14:creationId xmlns:p14="http://schemas.microsoft.com/office/powerpoint/2010/main" val="19696759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D664FCB2-9D34-F249-8A3C-432A45FC53C8}" type="datetime1">
              <a:rPr lang="en-GB" smtClean="0"/>
              <a:t>06/03/2020</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a:t>Footer</a:t>
            </a: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E286AF3-D1CE-48B7-8603-45528CC2DF66}" type="slidenum">
              <a:rPr lang="en-US" smtClean="0"/>
              <a:pPr/>
              <a:t>‹#›</a:t>
            </a:fld>
            <a:endParaRPr lang="en-US"/>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extLst>
      <p:ext uri="{BB962C8B-B14F-4D97-AF65-F5344CB8AC3E}">
        <p14:creationId xmlns:p14="http://schemas.microsoft.com/office/powerpoint/2010/main" val="85756605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02BE33-F740-A040-8BE6-18097BC23E65}" type="datetime1">
              <a:rPr lang="en-GB" smtClean="0"/>
              <a:t>06/03/2020</a:t>
            </a:fld>
            <a:endParaRPr lang="en-US"/>
          </a:p>
        </p:txBody>
      </p:sp>
      <p:sp>
        <p:nvSpPr>
          <p:cNvPr id="5" name="Footer Placeholder 4"/>
          <p:cNvSpPr>
            <a:spLocks noGrp="1"/>
          </p:cNvSpPr>
          <p:nvPr>
            <p:ph type="ftr" sz="quarter" idx="11"/>
          </p:nvPr>
        </p:nvSpPr>
        <p:spPr/>
        <p:txBody>
          <a:bodyPr/>
          <a:lstStyle/>
          <a:p>
            <a:r>
              <a:rPr lang="en-US"/>
              <a:t>Footer</a:t>
            </a:r>
          </a:p>
        </p:txBody>
      </p:sp>
      <p:sp>
        <p:nvSpPr>
          <p:cNvPr id="6" name="Slide Number Placeholder 5"/>
          <p:cNvSpPr>
            <a:spLocks noGrp="1"/>
          </p:cNvSpPr>
          <p:nvPr>
            <p:ph type="sldNum" sz="quarter" idx="12"/>
          </p:nvPr>
        </p:nvSpPr>
        <p:spPr/>
        <p:txBody>
          <a:bodyPr/>
          <a:lstStyle/>
          <a:p>
            <a:fld id="{04657A23-F046-44D7-AC1D-38111E7AC05F}" type="slidenum">
              <a:rPr lang="en-US" smtClean="0"/>
              <a:pPr/>
              <a:t>‹#›</a:t>
            </a:fld>
            <a:endParaRPr lang="en-US"/>
          </a:p>
        </p:txBody>
      </p:sp>
      <p:sp>
        <p:nvSpPr>
          <p:cNvPr id="11" name="Title 10"/>
          <p:cNvSpPr>
            <a:spLocks noGrp="1"/>
          </p:cNvSpPr>
          <p:nvPr>
            <p:ph type="title"/>
          </p:nvPr>
        </p:nvSpPr>
        <p:spPr/>
        <p:txBody>
          <a:bodyPr/>
          <a:lstStyle/>
          <a:p>
            <a:r>
              <a:rPr lang="en-US"/>
              <a:t>Click to edit Master title style</a:t>
            </a:r>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8493971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92FDF6-63F8-A044-AADB-3A5BC0F41209}" type="datetime1">
              <a:rPr lang="en-GB" smtClean="0"/>
              <a:t>06/03/2020</a:t>
            </a:fld>
            <a:endParaRPr lang="en-US"/>
          </a:p>
        </p:txBody>
      </p:sp>
      <p:sp>
        <p:nvSpPr>
          <p:cNvPr id="5" name="Footer Placeholder 4"/>
          <p:cNvSpPr>
            <a:spLocks noGrp="1"/>
          </p:cNvSpPr>
          <p:nvPr>
            <p:ph type="ftr" sz="quarter" idx="11"/>
          </p:nvPr>
        </p:nvSpPr>
        <p:spPr/>
        <p:txBody>
          <a:bodyPr/>
          <a:lstStyle/>
          <a:p>
            <a:r>
              <a:rPr lang="en-US"/>
              <a:t>Footer</a:t>
            </a:r>
          </a:p>
        </p:txBody>
      </p:sp>
      <p:sp>
        <p:nvSpPr>
          <p:cNvPr id="6" name="Slide Number Placeholder 5"/>
          <p:cNvSpPr>
            <a:spLocks noGrp="1"/>
          </p:cNvSpPr>
          <p:nvPr>
            <p:ph type="sldNum" sz="quarter" idx="12"/>
          </p:nvPr>
        </p:nvSpPr>
        <p:spPr/>
        <p:txBody>
          <a:bodyPr/>
          <a:lstStyle/>
          <a:p>
            <a:fld id="{7CABB0A7-0F32-4970-A7C6-4912B2CE64B1}" type="slidenum">
              <a:rPr lang="en-US" smtClean="0"/>
              <a:pPr/>
              <a:t>‹#›</a:t>
            </a:fld>
            <a:endParaRPr lang="en-US"/>
          </a:p>
        </p:txBody>
      </p:sp>
    </p:spTree>
    <p:extLst>
      <p:ext uri="{BB962C8B-B14F-4D97-AF65-F5344CB8AC3E}">
        <p14:creationId xmlns:p14="http://schemas.microsoft.com/office/powerpoint/2010/main" val="131106159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DC30C8F-4C38-B049-BA25-FC80B85FF9FA}" type="datetime1">
              <a:rPr lang="en-GB" smtClean="0"/>
              <a:t>06/03/2020</a:t>
            </a:fld>
            <a:endParaRPr lang="en-US"/>
          </a:p>
        </p:txBody>
      </p:sp>
      <p:sp>
        <p:nvSpPr>
          <p:cNvPr id="6" name="Footer Placeholder 5"/>
          <p:cNvSpPr>
            <a:spLocks noGrp="1"/>
          </p:cNvSpPr>
          <p:nvPr>
            <p:ph type="ftr" sz="quarter" idx="11"/>
          </p:nvPr>
        </p:nvSpPr>
        <p:spPr/>
        <p:txBody>
          <a:bodyPr/>
          <a:lstStyle/>
          <a:p>
            <a:r>
              <a:rPr lang="en-US"/>
              <a:t>Footer</a:t>
            </a:r>
          </a:p>
        </p:txBody>
      </p:sp>
      <p:sp>
        <p:nvSpPr>
          <p:cNvPr id="7" name="Slide Number Placeholder 6"/>
          <p:cNvSpPr>
            <a:spLocks noGrp="1"/>
          </p:cNvSpPr>
          <p:nvPr>
            <p:ph type="sldNum" sz="quarter" idx="12"/>
          </p:nvPr>
        </p:nvSpPr>
        <p:spPr/>
        <p:txBody>
          <a:bodyPr/>
          <a:lstStyle/>
          <a:p>
            <a:fld id="{2AB5CAED-0E1A-44E1-BCFF-8AF6A764EFB5}" type="slidenum">
              <a:rPr lang="en-US" smtClean="0"/>
              <a:pPr/>
              <a:t>‹#›</a:t>
            </a:fld>
            <a:endParaRPr lang="en-US"/>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4645151"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2518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D716D2-E7FB-574D-961D-1B7A69205CF4}" type="datetime1">
              <a:rPr lang="en-GB" smtClean="0"/>
              <a:t>06/03/2020</a:t>
            </a:fld>
            <a:endParaRPr lang="en-US"/>
          </a:p>
        </p:txBody>
      </p:sp>
      <p:sp>
        <p:nvSpPr>
          <p:cNvPr id="8" name="Footer Placeholder 7"/>
          <p:cNvSpPr>
            <a:spLocks noGrp="1"/>
          </p:cNvSpPr>
          <p:nvPr>
            <p:ph type="ftr" sz="quarter" idx="11"/>
          </p:nvPr>
        </p:nvSpPr>
        <p:spPr/>
        <p:txBody>
          <a:bodyPr/>
          <a:lstStyle/>
          <a:p>
            <a:r>
              <a:rPr lang="en-US"/>
              <a:t>Footer</a:t>
            </a:r>
          </a:p>
        </p:txBody>
      </p:sp>
      <p:sp>
        <p:nvSpPr>
          <p:cNvPr id="9" name="Slide Number Placeholder 8"/>
          <p:cNvSpPr>
            <a:spLocks noGrp="1"/>
          </p:cNvSpPr>
          <p:nvPr>
            <p:ph type="sldNum" sz="quarter" idx="12"/>
          </p:nvPr>
        </p:nvSpPr>
        <p:spPr/>
        <p:txBody>
          <a:bodyPr/>
          <a:lstStyle/>
          <a:p>
            <a:fld id="{C2AD6587-7F73-40C0-9927-BD8DAF0A698F}" type="slidenum">
              <a:rPr lang="en-US" smtClean="0"/>
              <a:pPr/>
              <a:t>‹#›</a:t>
            </a:fld>
            <a:endParaRPr lang="en-US"/>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38492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8F8D41-90B9-4548-BDD4-84E40A5374D5}" type="datetime1">
              <a:rPr lang="en-GB" smtClean="0"/>
              <a:t>06/03/2020</a:t>
            </a:fld>
            <a:endParaRPr lang="en-US"/>
          </a:p>
        </p:txBody>
      </p:sp>
      <p:sp>
        <p:nvSpPr>
          <p:cNvPr id="4" name="Footer Placeholder 3"/>
          <p:cNvSpPr>
            <a:spLocks noGrp="1"/>
          </p:cNvSpPr>
          <p:nvPr>
            <p:ph type="ftr" sz="quarter" idx="11"/>
          </p:nvPr>
        </p:nvSpPr>
        <p:spPr/>
        <p:txBody>
          <a:bodyPr/>
          <a:lstStyle/>
          <a:p>
            <a:r>
              <a:rPr lang="en-US"/>
              <a:t>Footer</a:t>
            </a:r>
          </a:p>
        </p:txBody>
      </p:sp>
      <p:sp>
        <p:nvSpPr>
          <p:cNvPr id="5" name="Slide Number Placeholder 4"/>
          <p:cNvSpPr>
            <a:spLocks noGrp="1"/>
          </p:cNvSpPr>
          <p:nvPr>
            <p:ph type="sldNum" sz="quarter" idx="12"/>
          </p:nvPr>
        </p:nvSpPr>
        <p:spPr/>
        <p:txBody>
          <a:bodyPr/>
          <a:lstStyle/>
          <a:p>
            <a:fld id="{10315AA8-ADF8-4472-AB1C-F2A98167A138}" type="slidenum">
              <a:rPr lang="en-US" smtClean="0"/>
              <a:pPr/>
              <a:t>‹#›</a:t>
            </a:fld>
            <a:endParaRPr lang="en-US"/>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91593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92D99F-87C8-244E-8C23-6772C7E35C8A}" type="datetime1">
              <a:rPr lang="en-GB" smtClean="0"/>
              <a:t>06/03/2020</a:t>
            </a:fld>
            <a:endParaRPr lang="en-US"/>
          </a:p>
        </p:txBody>
      </p:sp>
      <p:sp>
        <p:nvSpPr>
          <p:cNvPr id="3" name="Footer Placeholder 2"/>
          <p:cNvSpPr>
            <a:spLocks noGrp="1"/>
          </p:cNvSpPr>
          <p:nvPr>
            <p:ph type="ftr" sz="quarter" idx="11"/>
          </p:nvPr>
        </p:nvSpPr>
        <p:spPr/>
        <p:txBody>
          <a:bodyPr/>
          <a:lstStyle/>
          <a:p>
            <a:r>
              <a:rPr lang="en-US"/>
              <a:t>Footer</a:t>
            </a:r>
          </a:p>
        </p:txBody>
      </p:sp>
      <p:sp>
        <p:nvSpPr>
          <p:cNvPr id="4" name="Slide Number Placeholder 3"/>
          <p:cNvSpPr>
            <a:spLocks noGrp="1"/>
          </p:cNvSpPr>
          <p:nvPr>
            <p:ph type="sldNum" sz="quarter" idx="12"/>
          </p:nvPr>
        </p:nvSpPr>
        <p:spPr/>
        <p:txBody>
          <a:bodyPr/>
          <a:lstStyle/>
          <a:p>
            <a:fld id="{4C2C1EDB-5FA1-4F30-B863-CD2CC6231E9D}" type="slidenum">
              <a:rPr lang="en-US" smtClean="0"/>
              <a:pPr/>
              <a:t>‹#›</a:t>
            </a:fld>
            <a:endParaRPr lang="en-US"/>
          </a:p>
        </p:txBody>
      </p:sp>
    </p:spTree>
    <p:extLst>
      <p:ext uri="{BB962C8B-B14F-4D97-AF65-F5344CB8AC3E}">
        <p14:creationId xmlns:p14="http://schemas.microsoft.com/office/powerpoint/2010/main" val="707873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8D52D8-3503-E34C-97C6-6B0FEFC10E3E}" type="datetime1">
              <a:rPr lang="en-GB" smtClean="0"/>
              <a:t>06/03/2020</a:t>
            </a:fld>
            <a:endParaRPr lang="en-US"/>
          </a:p>
        </p:txBody>
      </p:sp>
      <p:sp>
        <p:nvSpPr>
          <p:cNvPr id="6" name="Footer Placeholder 5"/>
          <p:cNvSpPr>
            <a:spLocks noGrp="1"/>
          </p:cNvSpPr>
          <p:nvPr>
            <p:ph type="ftr" sz="quarter" idx="11"/>
          </p:nvPr>
        </p:nvSpPr>
        <p:spPr/>
        <p:txBody>
          <a:bodyPr/>
          <a:lstStyle/>
          <a:p>
            <a:r>
              <a:rPr lang="en-US"/>
              <a:t>Footer</a:t>
            </a:r>
          </a:p>
        </p:txBody>
      </p:sp>
      <p:sp>
        <p:nvSpPr>
          <p:cNvPr id="7" name="Slide Number Placeholder 6"/>
          <p:cNvSpPr>
            <a:spLocks noGrp="1"/>
          </p:cNvSpPr>
          <p:nvPr>
            <p:ph type="sldNum" sz="quarter" idx="12"/>
          </p:nvPr>
        </p:nvSpPr>
        <p:spPr/>
        <p:txBody>
          <a:bodyPr/>
          <a:lstStyle/>
          <a:p>
            <a:fld id="{148589AF-CE56-4819-B0EF-BC211976F4B7}" type="slidenum">
              <a:rPr lang="en-US" smtClean="0"/>
              <a:pPr/>
              <a:t>‹#›</a:t>
            </a:fld>
            <a:endParaRPr lang="en-US"/>
          </a:p>
        </p:txBody>
      </p:sp>
    </p:spTree>
    <p:extLst>
      <p:ext uri="{BB962C8B-B14F-4D97-AF65-F5344CB8AC3E}">
        <p14:creationId xmlns:p14="http://schemas.microsoft.com/office/powerpoint/2010/main" val="562439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US"/>
              <a:t>Click to edit Master title style</a:t>
            </a:r>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C98481-3A64-D54F-9C78-9F20BF89DFF7}" type="datetime1">
              <a:rPr lang="en-GB" smtClean="0"/>
              <a:t>06/03/2020</a:t>
            </a:fld>
            <a:endParaRPr lang="en-US"/>
          </a:p>
        </p:txBody>
      </p:sp>
      <p:sp>
        <p:nvSpPr>
          <p:cNvPr id="6" name="Footer Placeholder 5"/>
          <p:cNvSpPr>
            <a:spLocks noGrp="1"/>
          </p:cNvSpPr>
          <p:nvPr>
            <p:ph type="ftr" sz="quarter" idx="11"/>
          </p:nvPr>
        </p:nvSpPr>
        <p:spPr/>
        <p:txBody>
          <a:bodyPr/>
          <a:lstStyle/>
          <a:p>
            <a:r>
              <a:rPr lang="en-US"/>
              <a:t>Footer</a:t>
            </a:r>
          </a:p>
        </p:txBody>
      </p:sp>
      <p:sp>
        <p:nvSpPr>
          <p:cNvPr id="7" name="Slide Number Placeholder 6"/>
          <p:cNvSpPr>
            <a:spLocks noGrp="1"/>
          </p:cNvSpPr>
          <p:nvPr>
            <p:ph type="sldNum" sz="quarter" idx="12"/>
          </p:nvPr>
        </p:nvSpPr>
        <p:spPr/>
        <p:txBody>
          <a:bodyPr/>
          <a:lstStyle/>
          <a:p>
            <a:fld id="{FB6E5551-37C1-4AD3-82F1-947171DC8454}" type="slidenum">
              <a:rPr lang="en-US" smtClean="0"/>
              <a:pPr/>
              <a:t>‹#›</a:t>
            </a:fld>
            <a:endParaRPr lang="en-US"/>
          </a:p>
        </p:txBody>
      </p:sp>
    </p:spTree>
    <p:extLst>
      <p:ext uri="{BB962C8B-B14F-4D97-AF65-F5344CB8AC3E}">
        <p14:creationId xmlns:p14="http://schemas.microsoft.com/office/powerpoint/2010/main" val="247237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384DE0-BD38-274B-9356-9CF6D47AA8B5}" type="datetime1">
              <a:rPr lang="en-GB" smtClean="0"/>
              <a:t>06/03/2020</a:t>
            </a:fld>
            <a:endParaRPr lang="en-US"/>
          </a:p>
        </p:txBody>
      </p:sp>
      <p:sp>
        <p:nvSpPr>
          <p:cNvPr id="5" name="Footer Placeholder 4"/>
          <p:cNvSpPr>
            <a:spLocks noGrp="1"/>
          </p:cNvSpPr>
          <p:nvPr>
            <p:ph type="ftr" sz="quarter" idx="11"/>
          </p:nvPr>
        </p:nvSpPr>
        <p:spPr/>
        <p:txBody>
          <a:bodyPr/>
          <a:lstStyle/>
          <a:p>
            <a:r>
              <a:rPr lang="en-US"/>
              <a:t>Footer</a:t>
            </a:r>
          </a:p>
        </p:txBody>
      </p:sp>
      <p:sp>
        <p:nvSpPr>
          <p:cNvPr id="6" name="Slide Number Placeholder 5"/>
          <p:cNvSpPr>
            <a:spLocks noGrp="1"/>
          </p:cNvSpPr>
          <p:nvPr>
            <p:ph type="sldNum" sz="quarter" idx="12"/>
          </p:nvPr>
        </p:nvSpPr>
        <p:spPr/>
        <p:txBody>
          <a:bodyPr/>
          <a:lstStyle/>
          <a:p>
            <a:fld id="{B08AD5EE-04F8-4A89-B681-23DF288F90BB}" type="slidenum">
              <a:rPr lang="en-US" smtClean="0"/>
              <a:pPr/>
              <a:t>‹#›</a:t>
            </a:fld>
            <a:endParaRPr lang="en-US"/>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93741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B63054-08D9-734F-B746-375D31494F53}" type="datetime1">
              <a:rPr lang="en-GB" smtClean="0"/>
              <a:t>06/03/2020</a:t>
            </a:fld>
            <a:endParaRPr lang="en-US"/>
          </a:p>
        </p:txBody>
      </p:sp>
      <p:sp>
        <p:nvSpPr>
          <p:cNvPr id="5" name="Footer Placeholder 4"/>
          <p:cNvSpPr>
            <a:spLocks noGrp="1"/>
          </p:cNvSpPr>
          <p:nvPr>
            <p:ph type="ftr" sz="quarter" idx="11"/>
          </p:nvPr>
        </p:nvSpPr>
        <p:spPr/>
        <p:txBody>
          <a:bodyPr/>
          <a:lstStyle/>
          <a:p>
            <a:r>
              <a:rPr lang="en-US"/>
              <a:t>Footer</a:t>
            </a:r>
          </a:p>
        </p:txBody>
      </p:sp>
      <p:sp>
        <p:nvSpPr>
          <p:cNvPr id="6" name="Slide Number Placeholder 5"/>
          <p:cNvSpPr>
            <a:spLocks noGrp="1"/>
          </p:cNvSpPr>
          <p:nvPr>
            <p:ph type="sldNum" sz="quarter" idx="12"/>
          </p:nvPr>
        </p:nvSpPr>
        <p:spPr/>
        <p:txBody>
          <a:bodyPr/>
          <a:lstStyle/>
          <a:p>
            <a:fld id="{910C6E30-0AD5-4FAA-88FE-D379A06A26CC}" type="slidenum">
              <a:rPr lang="en-US" smtClean="0"/>
              <a:pPr/>
              <a:t>‹#›</a:t>
            </a:fld>
            <a:endParaRPr lang="en-US"/>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77513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A39FBFE6-3D14-EB4E-BAED-9740BA83BEEC}" type="datetime1">
              <a:rPr lang="en-GB" smtClean="0"/>
              <a:t>06/03/2020</a:t>
            </a:fld>
            <a:endParaRPr lang="en-US"/>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a:t>Footer</a:t>
            </a:r>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55704031-4FC0-4328-970C-0945B6D37B37}" type="slidenum">
              <a:rPr lang="en-US" smtClean="0"/>
              <a:pPr/>
              <a:t>‹#›</a:t>
            </a:fld>
            <a:endParaRPr lang="en-US"/>
          </a:p>
        </p:txBody>
      </p:sp>
    </p:spTree>
    <p:extLst>
      <p:ext uri="{BB962C8B-B14F-4D97-AF65-F5344CB8AC3E}">
        <p14:creationId xmlns:p14="http://schemas.microsoft.com/office/powerpoint/2010/main" val="313113866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hf sldNum="0" hdr="0" ftr="0" dt="0"/>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file:////var/folders/r7/n2f62qhj7gv4wj_mrxm0kb7c0000gn/T/com.microsoft.Word/WebArchiveCopyPasteTempFiles/j+5HgZn5IcSdgAAAABJRU5ErkJgg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file:////var/folders/r7/n2f62qhj7gv4wj_mrxm0kb7c0000gn/T/com.microsoft.Word/WebArchiveCopyPasteTempFiles/9k="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https://encrypted-tbn0.gstatic.com/images?q=tbn%3AANd9GcSdTg0h8-GOAoQa4zTSc1-TdMClpWdk0oRmnTaaGtZvuDWs_w58" TargetMode="Externa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file:////var/folders/r7/n2f62qhj7gv4wj_mrxm0kb7c0000gn/T/com.microsoft.Word/WebArchiveCopyPasteTempFiles/2Q=="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file:////var/folders/r7/n2f62qhj7gv4wj_mrxm0kb7c0000gn/T/com.microsoft.Word/WebArchiveCopyPasteTempFiles/9k="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4.tiff"/></Relationships>
</file>

<file path=ppt/slides/_rels/slide22.xml.rels><?xml version="1.0" encoding="UTF-8" standalone="yes"?>
<Relationships xmlns="http://schemas.openxmlformats.org/package/2006/relationships"><Relationship Id="rId2" Type="http://schemas.openxmlformats.org/officeDocument/2006/relationships/hyperlink" Target="https://www.cimaglobal.com/Starting-CIMA/Our-qualifications/"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50000"/>
                <a:satMod val="340000"/>
                <a:lumMod val="40000"/>
              </a:schemeClr>
              <a:schemeClr val="bg2">
                <a:tint val="92000"/>
                <a:shade val="94000"/>
                <a:hueMod val="110000"/>
                <a:satMod val="236000"/>
                <a:lumMod val="120000"/>
              </a:schemeClr>
            </a:duotone>
          </a:blip>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183341" y="1387737"/>
            <a:ext cx="6777318" cy="1731982"/>
          </a:xfrm>
          <a:prstGeom prst="rect">
            <a:avLst/>
          </a:prstGeom>
        </p:spPr>
        <p:txBody>
          <a:bodyPr anchor="b">
            <a:normAutofit fontScale="90000"/>
          </a:bodyPr>
          <a:lstStyle/>
          <a:p>
            <a:pPr>
              <a:lnSpc>
                <a:spcPct val="90000"/>
              </a:lnSpc>
            </a:pPr>
            <a:r>
              <a:rPr lang="en-GB" sz="6000" dirty="0">
                <a:latin typeface="Arial" panose="020B0604020202020204" pitchFamily="34" charset="0"/>
                <a:cs typeface="Arial" panose="020B0604020202020204" pitchFamily="34" charset="0"/>
              </a:rPr>
              <a:t>Why Do An Internship Program</a:t>
            </a:r>
            <a:endParaRPr lang="en-US" sz="6000" b="1" dirty="0">
              <a:latin typeface="Arial" panose="020B0604020202020204" pitchFamily="34" charset="0"/>
              <a:cs typeface="Arial" panose="020B0604020202020204" pitchFamily="34" charset="0"/>
            </a:endParaRPr>
          </a:p>
        </p:txBody>
      </p:sp>
      <p:sp>
        <p:nvSpPr>
          <p:cNvPr id="71" name="Text Placeholder 2">
            <a:extLst>
              <a:ext uri="{FF2B5EF4-FFF2-40B4-BE49-F238E27FC236}">
                <a16:creationId xmlns:a16="http://schemas.microsoft.com/office/drawing/2014/main" id="{E12BB2C6-0DBE-4D62-AA17-CEB369902A30}"/>
              </a:ext>
            </a:extLst>
          </p:cNvPr>
          <p:cNvSpPr>
            <a:spLocks noGrp="1"/>
          </p:cNvSpPr>
          <p:nvPr>
            <p:ph type="subTitle" idx="1"/>
          </p:nvPr>
        </p:nvSpPr>
        <p:spPr>
          <a:xfrm>
            <a:off x="1371600" y="3767862"/>
            <a:ext cx="6400800" cy="1752600"/>
          </a:xfrm>
          <a:prstGeom prst="rect">
            <a:avLst/>
          </a:prstGeom>
        </p:spPr>
        <p:txBody>
          <a:bodyPr>
            <a:normAutofit/>
          </a:bodyPr>
          <a:lstStyle/>
          <a:p>
            <a:r>
              <a:rPr lang="en-US" cap="all" dirty="0">
                <a:latin typeface="Arial" panose="020B0604020202020204" pitchFamily="34" charset="0"/>
                <a:cs typeface="Arial" panose="020B0604020202020204" pitchFamily="34" charset="0"/>
              </a:rPr>
              <a:t>Applied Internship - BMBM6000</a:t>
            </a:r>
          </a:p>
          <a:p>
            <a:r>
              <a:rPr lang="en-US" cap="all" dirty="0">
                <a:latin typeface="Arial" panose="020B0604020202020204" pitchFamily="34" charset="0"/>
                <a:cs typeface="Arial" panose="020B0604020202020204" pitchFamily="34" charset="0"/>
              </a:rPr>
              <a:t>UNIVERSITY OF WALES TRINITY SAINT DAVID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OLUWAYEMISI SOBOLA - 1601824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B4C18-43F6-E84C-B7E3-9908FF1359A6}"/>
              </a:ext>
            </a:extLst>
          </p:cNvPr>
          <p:cNvSpPr>
            <a:spLocks noGrp="1"/>
          </p:cNvSpPr>
          <p:nvPr>
            <p:ph type="title"/>
          </p:nvPr>
        </p:nvSpPr>
        <p:spPr>
          <a:xfrm>
            <a:off x="5034579" y="1678195"/>
            <a:ext cx="3422483" cy="1886921"/>
          </a:xfrm>
          <a:prstGeom prst="rect">
            <a:avLst/>
          </a:prstGeom>
        </p:spPr>
        <p:txBody>
          <a:bodyPr vert="horz" lIns="91440" tIns="45720" rIns="91440" bIns="45720" rtlCol="0" anchor="b">
            <a:normAutofit/>
          </a:bodyPr>
          <a:lstStyle/>
          <a:p>
            <a:r>
              <a:rPr lang="en-US" b="0" kern="1200" cap="none" baseline="0" dirty="0">
                <a:latin typeface="Arial" panose="020B0604020202020204" pitchFamily="34" charset="0"/>
                <a:cs typeface="Arial" panose="020B0604020202020204" pitchFamily="34" charset="0"/>
              </a:rPr>
              <a:t>The primary mission of Internship Programs </a:t>
            </a:r>
          </a:p>
        </p:txBody>
      </p:sp>
      <p:pic>
        <p:nvPicPr>
          <p:cNvPr id="5121" name="Picture 8" descr="Image result for internship pic">
            <a:extLst>
              <a:ext uri="{FF2B5EF4-FFF2-40B4-BE49-F238E27FC236}">
                <a16:creationId xmlns:a16="http://schemas.microsoft.com/office/drawing/2014/main" id="{A4B3D2E8-F0D5-9343-8EBD-5A1EB37DAECF}"/>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tretch>
            <a:fillRect/>
          </a:stretch>
        </p:blipFill>
        <p:spPr bwMode="auto">
          <a:xfrm>
            <a:off x="692001" y="1947938"/>
            <a:ext cx="4236848" cy="2871123"/>
          </a:xfrm>
          <a:prstGeom prst="rect">
            <a:avLst/>
          </a:prstGeom>
          <a:solidFill>
            <a:srgbClr val="FFFFFF"/>
          </a:solidFill>
        </p:spPr>
      </p:pic>
      <p:sp>
        <p:nvSpPr>
          <p:cNvPr id="4" name="Rectangle 3">
            <a:extLst>
              <a:ext uri="{FF2B5EF4-FFF2-40B4-BE49-F238E27FC236}">
                <a16:creationId xmlns:a16="http://schemas.microsoft.com/office/drawing/2014/main" id="{AEF2BE15-7422-FF4B-A838-8E72EA2DC853}"/>
              </a:ext>
            </a:extLst>
          </p:cNvPr>
          <p:cNvSpPr/>
          <p:nvPr/>
        </p:nvSpPr>
        <p:spPr>
          <a:xfrm>
            <a:off x="5034579" y="3603812"/>
            <a:ext cx="3411725" cy="2517289"/>
          </a:xfrm>
          <a:prstGeom prst="rect">
            <a:avLst/>
          </a:prstGeom>
        </p:spPr>
        <p:txBody>
          <a:bodyPr vert="horz" lIns="91440" tIns="45720" rIns="91440" bIns="45720" rtlCol="0">
            <a:normAutofit/>
          </a:bodyPr>
          <a:lstStyle/>
          <a:p>
            <a:pPr>
              <a:lnSpc>
                <a:spcPct val="90000"/>
              </a:lnSpc>
              <a:spcBef>
                <a:spcPct val="20000"/>
              </a:spcBef>
              <a:spcAft>
                <a:spcPts val="0"/>
              </a:spcAft>
              <a:buClr>
                <a:schemeClr val="accent1"/>
              </a:buClr>
            </a:pPr>
            <a:r>
              <a:rPr lang="en-US" sz="1500" kern="1200" dirty="0">
                <a:solidFill>
                  <a:schemeClr val="tx1">
                    <a:lumMod val="85000"/>
                    <a:lumOff val="15000"/>
                  </a:schemeClr>
                </a:solidFill>
                <a:cs typeface="Arial" panose="020B0604020202020204" pitchFamily="34" charset="0"/>
              </a:rPr>
              <a:t>‘The primary mission of Internship Programs (IP) is to engage students in planned, educationally related work and learning experiences that integrate knowledge and theory with practical application and skill development in a professional setting’ </a:t>
            </a:r>
          </a:p>
          <a:p>
            <a:pPr algn="r">
              <a:lnSpc>
                <a:spcPct val="90000"/>
              </a:lnSpc>
              <a:spcBef>
                <a:spcPct val="20000"/>
              </a:spcBef>
              <a:spcAft>
                <a:spcPts val="0"/>
              </a:spcAft>
              <a:buClr>
                <a:schemeClr val="accent1"/>
              </a:buClr>
            </a:pPr>
            <a:r>
              <a:rPr lang="en-US" sz="800" kern="1200" dirty="0">
                <a:solidFill>
                  <a:schemeClr val="tx1">
                    <a:lumMod val="85000"/>
                    <a:lumOff val="15000"/>
                  </a:schemeClr>
                </a:solidFill>
                <a:cs typeface="Arial" panose="020B0604020202020204" pitchFamily="34" charset="0"/>
              </a:rPr>
              <a:t>(Council for the Advancement of Standards in Higher Education, </a:t>
            </a:r>
            <a:r>
              <a:rPr lang="en-US" sz="800" dirty="0">
                <a:solidFill>
                  <a:schemeClr val="tx1">
                    <a:lumMod val="85000"/>
                    <a:lumOff val="15000"/>
                  </a:schemeClr>
                </a:solidFill>
                <a:cs typeface="Arial" panose="020B0604020202020204" pitchFamily="34" charset="0"/>
              </a:rPr>
              <a:t>2006; CAS Professional Standards for Higher Education, 2011, p. 4)</a:t>
            </a:r>
            <a:endParaRPr lang="en-US" sz="800" kern="1200" dirty="0">
              <a:solidFill>
                <a:schemeClr val="tx1">
                  <a:lumMod val="85000"/>
                  <a:lumOff val="15000"/>
                </a:schemeClr>
              </a:solidFill>
              <a:cs typeface="Arial" panose="020B0604020202020204" pitchFamily="34" charset="0"/>
            </a:endParaRPr>
          </a:p>
        </p:txBody>
      </p:sp>
      <p:sp>
        <p:nvSpPr>
          <p:cNvPr id="5" name="TextBox 4">
            <a:extLst>
              <a:ext uri="{FF2B5EF4-FFF2-40B4-BE49-F238E27FC236}">
                <a16:creationId xmlns:a16="http://schemas.microsoft.com/office/drawing/2014/main" id="{08E78E2D-8369-9841-B778-2D811BE3BD52}"/>
              </a:ext>
            </a:extLst>
          </p:cNvPr>
          <p:cNvSpPr txBox="1"/>
          <p:nvPr/>
        </p:nvSpPr>
        <p:spPr>
          <a:xfrm>
            <a:off x="3566160" y="1449977"/>
            <a:ext cx="184731" cy="307777"/>
          </a:xfrm>
          <a:prstGeom prst="rect">
            <a:avLst/>
          </a:prstGeom>
          <a:noFill/>
        </p:spPr>
        <p:txBody>
          <a:bodyPr wrap="none" rtlCol="0">
            <a:spAutoFit/>
          </a:bodyPr>
          <a:lstStyle/>
          <a:p>
            <a:endParaRPr lang="en-US" dirty="0">
              <a:cs typeface="Arial" panose="020B0604020202020204" pitchFamily="34" charset="0"/>
            </a:endParaRPr>
          </a:p>
        </p:txBody>
      </p:sp>
      <p:sp>
        <p:nvSpPr>
          <p:cNvPr id="6" name="Rectangle 2">
            <a:extLst>
              <a:ext uri="{FF2B5EF4-FFF2-40B4-BE49-F238E27FC236}">
                <a16:creationId xmlns:a16="http://schemas.microsoft.com/office/drawing/2014/main" id="{D1C001D7-8334-6649-A8CF-CDA283144263}"/>
              </a:ext>
            </a:extLst>
          </p:cNvPr>
          <p:cNvSpPr>
            <a:spLocks noChangeArrowheads="1"/>
          </p:cNvSpPr>
          <p:nvPr/>
        </p:nvSpPr>
        <p:spPr bwMode="auto">
          <a:xfrm>
            <a:off x="0" y="-153888"/>
            <a:ext cx="18473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cs typeface="Arial" panose="020B0604020202020204" pitchFamily="34" charset="0"/>
            </a:endParaRPr>
          </a:p>
        </p:txBody>
      </p:sp>
      <p:sp>
        <p:nvSpPr>
          <p:cNvPr id="7" name="TextBox 6">
            <a:extLst>
              <a:ext uri="{FF2B5EF4-FFF2-40B4-BE49-F238E27FC236}">
                <a16:creationId xmlns:a16="http://schemas.microsoft.com/office/drawing/2014/main" id="{54E7ED94-367A-CC45-BB8A-AA95DBBD8BF8}"/>
              </a:ext>
            </a:extLst>
          </p:cNvPr>
          <p:cNvSpPr txBox="1"/>
          <p:nvPr/>
        </p:nvSpPr>
        <p:spPr>
          <a:xfrm>
            <a:off x="2915817" y="4819071"/>
            <a:ext cx="2013032" cy="261610"/>
          </a:xfrm>
          <a:prstGeom prst="rect">
            <a:avLst/>
          </a:prstGeom>
          <a:noFill/>
        </p:spPr>
        <p:txBody>
          <a:bodyPr wrap="square" rtlCol="0">
            <a:spAutoFit/>
          </a:bodyPr>
          <a:lstStyle/>
          <a:p>
            <a:pPr algn="r"/>
            <a:r>
              <a:rPr lang="en-GB" sz="1100" dirty="0"/>
              <a:t>(</a:t>
            </a:r>
            <a:r>
              <a:rPr lang="en-GB" sz="1100" dirty="0" err="1"/>
              <a:t>Google.co.uk</a:t>
            </a:r>
            <a:r>
              <a:rPr lang="en-GB" sz="1100"/>
              <a:t>, 2020) </a:t>
            </a:r>
            <a:endParaRPr lang="en-US" sz="1100">
              <a:cs typeface="Arial" panose="020B0604020202020204" pitchFamily="34" charset="0"/>
            </a:endParaRPr>
          </a:p>
        </p:txBody>
      </p:sp>
    </p:spTree>
    <p:extLst>
      <p:ext uri="{BB962C8B-B14F-4D97-AF65-F5344CB8AC3E}">
        <p14:creationId xmlns:p14="http://schemas.microsoft.com/office/powerpoint/2010/main" val="2488482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99247" y="2248347"/>
            <a:ext cx="7745505" cy="3877815"/>
          </a:xfrm>
          <a:prstGeom prst="rect">
            <a:avLst/>
          </a:prstGeom>
        </p:spPr>
        <p:txBody>
          <a:bodyPr>
            <a:normAutofit/>
          </a:bodyPr>
          <a:lstStyle/>
          <a:p>
            <a:pPr>
              <a:lnSpc>
                <a:spcPct val="90000"/>
              </a:lnSpc>
            </a:pPr>
            <a:r>
              <a:rPr lang="en-GB" sz="1500" dirty="0">
                <a:latin typeface="Arial" panose="020B0604020202020204" pitchFamily="34" charset="0"/>
                <a:cs typeface="Arial" panose="020B0604020202020204" pitchFamily="34" charset="0"/>
              </a:rPr>
              <a:t>What is a placement/internship Learning</a:t>
            </a:r>
          </a:p>
          <a:p>
            <a:pPr>
              <a:lnSpc>
                <a:spcPct val="90000"/>
              </a:lnSpc>
            </a:pPr>
            <a:r>
              <a:rPr lang="en-GB" sz="1500" dirty="0">
                <a:latin typeface="Arial" panose="020B0604020202020204" pitchFamily="34" charset="0"/>
                <a:cs typeface="Arial" panose="020B0604020202020204" pitchFamily="34" charset="0"/>
              </a:rPr>
              <a:t>The three organisations that was considered</a:t>
            </a:r>
          </a:p>
          <a:p>
            <a:pPr>
              <a:lnSpc>
                <a:spcPct val="90000"/>
              </a:lnSpc>
            </a:pPr>
            <a:r>
              <a:rPr lang="en-GB" sz="1500" dirty="0">
                <a:latin typeface="Arial" panose="020B0604020202020204" pitchFamily="34" charset="0"/>
                <a:cs typeface="Arial" panose="020B0604020202020204" pitchFamily="34" charset="0"/>
              </a:rPr>
              <a:t>Rationale for undertaking an internship</a:t>
            </a:r>
          </a:p>
          <a:p>
            <a:pPr>
              <a:lnSpc>
                <a:spcPct val="90000"/>
              </a:lnSpc>
            </a:pPr>
            <a:r>
              <a:rPr lang="en-GB" sz="1500" dirty="0">
                <a:latin typeface="Arial" panose="020B0604020202020204" pitchFamily="34" charset="0"/>
                <a:cs typeface="Arial" panose="020B0604020202020204" pitchFamily="34" charset="0"/>
              </a:rPr>
              <a:t>Benefits of internship</a:t>
            </a:r>
          </a:p>
          <a:p>
            <a:pPr>
              <a:lnSpc>
                <a:spcPct val="90000"/>
              </a:lnSpc>
            </a:pPr>
            <a:r>
              <a:rPr lang="en-GB" sz="1500" dirty="0">
                <a:latin typeface="Arial" panose="020B0604020202020204" pitchFamily="34" charset="0"/>
                <a:cs typeface="Arial" panose="020B0604020202020204" pitchFamily="34" charset="0"/>
              </a:rPr>
              <a:t>Preparation for Internship, </a:t>
            </a:r>
          </a:p>
          <a:p>
            <a:pPr lvl="1">
              <a:lnSpc>
                <a:spcPct val="90000"/>
              </a:lnSpc>
            </a:pPr>
            <a:r>
              <a:rPr lang="en-GB" sz="1300" dirty="0">
                <a:latin typeface="Arial" panose="020B0604020202020204" pitchFamily="34" charset="0"/>
                <a:cs typeface="Arial" panose="020B0604020202020204" pitchFamily="34" charset="0"/>
              </a:rPr>
              <a:t>Qualifications Audit  </a:t>
            </a:r>
          </a:p>
          <a:p>
            <a:pPr lvl="1">
              <a:lnSpc>
                <a:spcPct val="90000"/>
              </a:lnSpc>
            </a:pPr>
            <a:r>
              <a:rPr lang="en-GB" sz="1300" dirty="0">
                <a:latin typeface="Arial" panose="020B0604020202020204" pitchFamily="34" charset="0"/>
                <a:cs typeface="Arial" panose="020B0604020202020204" pitchFamily="34" charset="0"/>
              </a:rPr>
              <a:t>Training needs analysis </a:t>
            </a:r>
          </a:p>
          <a:p>
            <a:pPr>
              <a:lnSpc>
                <a:spcPct val="90000"/>
              </a:lnSpc>
            </a:pPr>
            <a:r>
              <a:rPr lang="en-GB" sz="1500" dirty="0">
                <a:latin typeface="Arial" panose="020B0604020202020204" pitchFamily="34" charset="0"/>
                <a:cs typeface="Arial" panose="020B0604020202020204" pitchFamily="34" charset="0"/>
              </a:rPr>
              <a:t>Personal Career Action Plan </a:t>
            </a:r>
          </a:p>
          <a:p>
            <a:pPr lvl="1">
              <a:lnSpc>
                <a:spcPct val="90000"/>
              </a:lnSpc>
            </a:pPr>
            <a:r>
              <a:rPr lang="en-GB" sz="1300" dirty="0">
                <a:latin typeface="Arial" panose="020B0604020202020204" pitchFamily="34" charset="0"/>
                <a:cs typeface="Arial" panose="020B0604020202020204" pitchFamily="34" charset="0"/>
              </a:rPr>
              <a:t>How the internship will help facilitate my professional development </a:t>
            </a:r>
          </a:p>
          <a:p>
            <a:pPr lvl="1">
              <a:lnSpc>
                <a:spcPct val="90000"/>
              </a:lnSpc>
            </a:pPr>
            <a:r>
              <a:rPr lang="en-GB" sz="1300" dirty="0">
                <a:latin typeface="Arial" panose="020B0604020202020204" pitchFamily="34" charset="0"/>
                <a:cs typeface="Arial" panose="020B0604020202020204" pitchFamily="34" charset="0"/>
              </a:rPr>
              <a:t>Using Kolb’s model</a:t>
            </a:r>
          </a:p>
          <a:p>
            <a:pPr lvl="1">
              <a:lnSpc>
                <a:spcPct val="90000"/>
              </a:lnSpc>
            </a:pPr>
            <a:r>
              <a:rPr lang="en-GB" sz="1300" dirty="0">
                <a:latin typeface="Arial" panose="020B0604020202020204" pitchFamily="34" charset="0"/>
                <a:cs typeface="Arial" panose="020B0604020202020204" pitchFamily="34" charset="0"/>
              </a:rPr>
              <a:t>Analyse other similar models that will enhance someone’s learning</a:t>
            </a: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Reference</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endParaRPr lang="en-GB" sz="15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688490" y="570156"/>
            <a:ext cx="7756263" cy="1054250"/>
          </a:xfrm>
          <a:prstGeom prst="rect">
            <a:avLst/>
          </a:prstGeom>
        </p:spPr>
        <p:txBody>
          <a:bodyPr anchor="ctr">
            <a:normAutofit/>
          </a:bodyPr>
          <a:lstStyle/>
          <a:p>
            <a:r>
              <a:rPr lang="en-GB">
                <a:latin typeface="Arial" panose="020B0604020202020204" pitchFamily="34" charset="0"/>
                <a:cs typeface="Arial" panose="020B0604020202020204" pitchFamily="34" charset="0"/>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tint val="93000"/>
                <a:shade val="20000"/>
              </a:schemeClr>
              <a:schemeClr val="bg2">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2C41C-AC0E-3F46-9A2A-EF3E09748AC0}"/>
              </a:ext>
            </a:extLst>
          </p:cNvPr>
          <p:cNvSpPr>
            <a:spLocks noGrp="1"/>
          </p:cNvSpPr>
          <p:nvPr>
            <p:ph type="title"/>
          </p:nvPr>
        </p:nvSpPr>
        <p:spPr>
          <a:xfrm>
            <a:off x="690040" y="1275642"/>
            <a:ext cx="7754713" cy="1648079"/>
          </a:xfrm>
          <a:prstGeom prst="rect">
            <a:avLst/>
          </a:prstGeom>
        </p:spPr>
        <p:txBody>
          <a:bodyPr vert="horz" lIns="91440" tIns="45720" rIns="91440" bIns="45720" rtlCol="0" anchor="b">
            <a:normAutofit fontScale="90000"/>
          </a:bodyPr>
          <a:lstStyle/>
          <a:p>
            <a:pPr>
              <a:lnSpc>
                <a:spcPct val="90000"/>
              </a:lnSpc>
            </a:pPr>
            <a:r>
              <a:rPr lang="en-US" sz="4600" b="0" kern="1200" cap="none" baseline="0">
                <a:latin typeface="Arial" panose="020B0604020202020204" pitchFamily="34" charset="0"/>
                <a:cs typeface="Arial" panose="020B0604020202020204" pitchFamily="34" charset="0"/>
              </a:rPr>
              <a:t>Internship/P</a:t>
            </a:r>
            <a:r>
              <a:rPr lang="en-US" sz="4600">
                <a:latin typeface="Arial" panose="020B0604020202020204" pitchFamily="34" charset="0"/>
                <a:cs typeface="Arial" panose="020B0604020202020204" pitchFamily="34" charset="0"/>
              </a:rPr>
              <a:t>lacement</a:t>
            </a:r>
            <a:br>
              <a:rPr lang="en-US" sz="4600">
                <a:latin typeface="Arial" panose="020B0604020202020204" pitchFamily="34" charset="0"/>
                <a:cs typeface="Arial" panose="020B0604020202020204" pitchFamily="34" charset="0"/>
              </a:rPr>
            </a:br>
            <a:r>
              <a:rPr lang="en-US" sz="4600">
                <a:latin typeface="Arial" panose="020B0604020202020204" pitchFamily="34" charset="0"/>
                <a:cs typeface="Arial" panose="020B0604020202020204" pitchFamily="34" charset="0"/>
              </a:rPr>
              <a:t>Program</a:t>
            </a:r>
            <a:br>
              <a:rPr lang="en-US" sz="4600" b="0" kern="1200" cap="none" baseline="0">
                <a:latin typeface="Arial" panose="020B0604020202020204" pitchFamily="34" charset="0"/>
                <a:cs typeface="Arial" panose="020B0604020202020204" pitchFamily="34" charset="0"/>
              </a:rPr>
            </a:br>
            <a:endParaRPr lang="en-US" sz="4600" b="0" kern="1200" cap="none" baseline="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BA8B1B84-00B9-B24B-AFB7-F21D60E799CF}"/>
              </a:ext>
            </a:extLst>
          </p:cNvPr>
          <p:cNvSpPr/>
          <p:nvPr/>
        </p:nvSpPr>
        <p:spPr>
          <a:xfrm>
            <a:off x="690040" y="3499785"/>
            <a:ext cx="7754713" cy="2304256"/>
          </a:xfrm>
          <a:prstGeom prst="rect">
            <a:avLst/>
          </a:prstGeom>
        </p:spPr>
        <p:txBody>
          <a:bodyPr vert="horz" lIns="91440" tIns="45720" rIns="91440" bIns="45720" rtlCol="0" anchor="t">
            <a:normAutofit/>
          </a:bodyPr>
          <a:lstStyle/>
          <a:p>
            <a:pPr algn="ctr">
              <a:lnSpc>
                <a:spcPct val="90000"/>
              </a:lnSpc>
              <a:spcBef>
                <a:spcPct val="20000"/>
              </a:spcBef>
              <a:spcAft>
                <a:spcPts val="0"/>
              </a:spcAft>
              <a:buClr>
                <a:schemeClr val="accent1"/>
              </a:buClr>
            </a:pPr>
            <a:endParaRPr lang="en-US" sz="1600" kern="1200">
              <a:solidFill>
                <a:schemeClr val="tx2"/>
              </a:solidFill>
              <a:cs typeface="Arial" panose="020B0604020202020204" pitchFamily="34" charset="0"/>
            </a:endParaRPr>
          </a:p>
          <a:p>
            <a:pPr algn="ctr">
              <a:lnSpc>
                <a:spcPct val="90000"/>
              </a:lnSpc>
              <a:spcBef>
                <a:spcPct val="20000"/>
              </a:spcBef>
              <a:spcAft>
                <a:spcPts val="0"/>
              </a:spcAft>
              <a:buClr>
                <a:schemeClr val="accent1"/>
              </a:buClr>
            </a:pPr>
            <a:r>
              <a:rPr lang="en-US" sz="1600" kern="1200">
                <a:solidFill>
                  <a:schemeClr val="tx2"/>
                </a:solidFill>
                <a:cs typeface="Arial" panose="020B0604020202020204" pitchFamily="34" charset="0"/>
              </a:rPr>
              <a:t>‘An internship is a form of experiential learning that integrates knowledge and theory learned in the classroom with practical application and skills development in a professional setting. Internships give students the opportunity to gain valuable applied experience and make connections in professional fields they are considering for career paths; and give employers the opportunity to guide and evaluate talent’ </a:t>
            </a:r>
          </a:p>
          <a:p>
            <a:pPr algn="r">
              <a:lnSpc>
                <a:spcPct val="90000"/>
              </a:lnSpc>
              <a:spcBef>
                <a:spcPct val="20000"/>
              </a:spcBef>
              <a:spcAft>
                <a:spcPts val="0"/>
              </a:spcAft>
              <a:buClr>
                <a:schemeClr val="accent1"/>
              </a:buClr>
            </a:pPr>
            <a:r>
              <a:rPr lang="en-US" sz="1000" kern="1200">
                <a:solidFill>
                  <a:schemeClr val="tx2"/>
                </a:solidFill>
                <a:cs typeface="Arial" panose="020B0604020202020204" pitchFamily="34" charset="0"/>
              </a:rPr>
              <a:t>(National Association of Colleges and Employers, </a:t>
            </a:r>
            <a:r>
              <a:rPr lang="en-US" sz="1000">
                <a:solidFill>
                  <a:schemeClr val="tx2"/>
                </a:solidFill>
                <a:cs typeface="Arial" panose="020B0604020202020204" pitchFamily="34" charset="0"/>
              </a:rPr>
              <a:t>NACE, </a:t>
            </a:r>
            <a:r>
              <a:rPr lang="en-US" sz="1000" kern="1200">
                <a:solidFill>
                  <a:schemeClr val="tx2"/>
                </a:solidFill>
                <a:cs typeface="Arial" panose="020B0604020202020204" pitchFamily="34" charset="0"/>
              </a:rPr>
              <a:t>2011</a:t>
            </a:r>
            <a:r>
              <a:rPr lang="en-US" sz="800" kern="1200">
                <a:solidFill>
                  <a:schemeClr val="tx2"/>
                </a:solidFill>
                <a:cs typeface="Arial" panose="020B0604020202020204" pitchFamily="34" charset="0"/>
              </a:rPr>
              <a:t>)</a:t>
            </a:r>
            <a:endParaRPr lang="en-US" sz="1600" kern="1200">
              <a:solidFill>
                <a:schemeClr val="tx2"/>
              </a:solidFill>
              <a:cs typeface="Arial" panose="020B0604020202020204" pitchFamily="34" charset="0"/>
            </a:endParaRPr>
          </a:p>
        </p:txBody>
      </p:sp>
    </p:spTree>
    <p:extLst>
      <p:ext uri="{BB962C8B-B14F-4D97-AF65-F5344CB8AC3E}">
        <p14:creationId xmlns:p14="http://schemas.microsoft.com/office/powerpoint/2010/main" val="2520234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tint val="93000"/>
                <a:shade val="20000"/>
              </a:schemeClr>
              <a:schemeClr val="bg2">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0682-6BE9-E54C-A701-5BE31D19F889}"/>
              </a:ext>
            </a:extLst>
          </p:cNvPr>
          <p:cNvSpPr>
            <a:spLocks noGrp="1"/>
          </p:cNvSpPr>
          <p:nvPr>
            <p:ph type="title"/>
          </p:nvPr>
        </p:nvSpPr>
        <p:spPr>
          <a:xfrm>
            <a:off x="690040" y="1204857"/>
            <a:ext cx="7754713" cy="1910716"/>
          </a:xfrm>
          <a:prstGeom prst="rect">
            <a:avLst/>
          </a:prstGeom>
        </p:spPr>
        <p:txBody>
          <a:bodyPr vert="horz" lIns="91440" tIns="45720" rIns="91440" bIns="45720" rtlCol="0" anchor="b">
            <a:normAutofit/>
          </a:bodyPr>
          <a:lstStyle/>
          <a:p>
            <a:r>
              <a:rPr lang="en-US" sz="4800" b="0" kern="1200" cap="none" baseline="0">
                <a:latin typeface="Arial" panose="020B0604020202020204" pitchFamily="34" charset="0"/>
                <a:cs typeface="Arial" panose="020B0604020202020204" pitchFamily="34" charset="0"/>
              </a:rPr>
              <a:t>Internship/Placement learning</a:t>
            </a:r>
          </a:p>
        </p:txBody>
      </p:sp>
      <p:sp>
        <p:nvSpPr>
          <p:cNvPr id="4" name="Rectangle 3">
            <a:extLst>
              <a:ext uri="{FF2B5EF4-FFF2-40B4-BE49-F238E27FC236}">
                <a16:creationId xmlns:a16="http://schemas.microsoft.com/office/drawing/2014/main" id="{3394AB78-3261-8B4C-8118-848400FF136E}"/>
              </a:ext>
            </a:extLst>
          </p:cNvPr>
          <p:cNvSpPr/>
          <p:nvPr/>
        </p:nvSpPr>
        <p:spPr>
          <a:xfrm>
            <a:off x="699248" y="3767316"/>
            <a:ext cx="7734747" cy="1500187"/>
          </a:xfrm>
          <a:prstGeom prst="rect">
            <a:avLst/>
          </a:prstGeom>
        </p:spPr>
        <p:txBody>
          <a:bodyPr vert="horz" lIns="91440" tIns="45720" rIns="91440" bIns="45720" rtlCol="0" anchor="t">
            <a:normAutofit/>
          </a:bodyPr>
          <a:lstStyle/>
          <a:p>
            <a:pPr algn="ctr">
              <a:spcBef>
                <a:spcPct val="20000"/>
              </a:spcBef>
              <a:spcAft>
                <a:spcPts val="0"/>
              </a:spcAft>
              <a:buClr>
                <a:schemeClr val="accent1"/>
              </a:buClr>
            </a:pPr>
            <a:r>
              <a:rPr lang="en-US" sz="2000" b="1" kern="1200">
                <a:solidFill>
                  <a:schemeClr val="tx2"/>
                </a:solidFill>
                <a:cs typeface="Arial" panose="020B0604020202020204" pitchFamily="34" charset="0"/>
              </a:rPr>
              <a:t>‘Placement learning </a:t>
            </a:r>
            <a:r>
              <a:rPr lang="en-US" sz="2000" kern="1200">
                <a:solidFill>
                  <a:schemeClr val="tx2"/>
                </a:solidFill>
                <a:cs typeface="Arial" panose="020B0604020202020204" pitchFamily="34" charset="0"/>
              </a:rPr>
              <a:t>is when the learner might be considered as student first, employee second; i.e. they came to the placement experience by virtue of their studies’ </a:t>
            </a:r>
            <a:r>
              <a:rPr lang="en-US" sz="1200" kern="1200">
                <a:solidFill>
                  <a:schemeClr val="tx2"/>
                </a:solidFill>
                <a:cs typeface="Arial" panose="020B0604020202020204" pitchFamily="34" charset="0"/>
              </a:rPr>
              <a:t>(ASET, 2013).</a:t>
            </a:r>
            <a:endParaRPr lang="en-US" sz="2000" kern="1200">
              <a:solidFill>
                <a:schemeClr val="tx2"/>
              </a:solidFill>
              <a:cs typeface="Arial" panose="020B0604020202020204" pitchFamily="34" charset="0"/>
            </a:endParaRPr>
          </a:p>
        </p:txBody>
      </p:sp>
    </p:spTree>
    <p:extLst>
      <p:ext uri="{BB962C8B-B14F-4D97-AF65-F5344CB8AC3E}">
        <p14:creationId xmlns:p14="http://schemas.microsoft.com/office/powerpoint/2010/main" val="1894209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tint val="93000"/>
                <a:shade val="20000"/>
              </a:schemeClr>
              <a:schemeClr val="bg2">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B3859-7800-2E4E-B7A4-9E5226D33FD7}"/>
              </a:ext>
            </a:extLst>
          </p:cNvPr>
          <p:cNvSpPr>
            <a:spLocks noGrp="1"/>
          </p:cNvSpPr>
          <p:nvPr>
            <p:ph type="title"/>
          </p:nvPr>
        </p:nvSpPr>
        <p:spPr>
          <a:xfrm>
            <a:off x="690041" y="1556791"/>
            <a:ext cx="7554368" cy="1558781"/>
          </a:xfrm>
          <a:prstGeom prst="rect">
            <a:avLst/>
          </a:prstGeom>
        </p:spPr>
        <p:txBody>
          <a:bodyPr vert="horz" lIns="91440" tIns="45720" rIns="91440" bIns="45720" rtlCol="0" anchor="b">
            <a:normAutofit/>
          </a:bodyPr>
          <a:lstStyle/>
          <a:p>
            <a:r>
              <a:rPr lang="en-US" sz="4000">
                <a:latin typeface="Arial" panose="020B0604020202020204" pitchFamily="34" charset="0"/>
                <a:cs typeface="Arial" panose="020B0604020202020204" pitchFamily="34" charset="0"/>
              </a:rPr>
              <a:t>Internship/Placement as a  Competitive A</a:t>
            </a:r>
            <a:r>
              <a:rPr lang="en-US" sz="4000" b="0" kern="1200" cap="none" baseline="0">
                <a:latin typeface="Arial" panose="020B0604020202020204" pitchFamily="34" charset="0"/>
                <a:cs typeface="Arial" panose="020B0604020202020204" pitchFamily="34" charset="0"/>
              </a:rPr>
              <a:t>dvantage</a:t>
            </a:r>
          </a:p>
        </p:txBody>
      </p:sp>
      <p:sp>
        <p:nvSpPr>
          <p:cNvPr id="4" name="Rectangle 3">
            <a:extLst>
              <a:ext uri="{FF2B5EF4-FFF2-40B4-BE49-F238E27FC236}">
                <a16:creationId xmlns:a16="http://schemas.microsoft.com/office/drawing/2014/main" id="{EF23FACD-5434-5942-8628-9324648A415E}"/>
              </a:ext>
            </a:extLst>
          </p:cNvPr>
          <p:cNvSpPr/>
          <p:nvPr/>
        </p:nvSpPr>
        <p:spPr>
          <a:xfrm>
            <a:off x="699248" y="3767316"/>
            <a:ext cx="7754713" cy="2109956"/>
          </a:xfrm>
          <a:prstGeom prst="rect">
            <a:avLst/>
          </a:prstGeom>
        </p:spPr>
        <p:txBody>
          <a:bodyPr vert="horz" lIns="91440" tIns="45720" rIns="91440" bIns="45720" rtlCol="0" anchor="t">
            <a:normAutofit/>
          </a:bodyPr>
          <a:lstStyle/>
          <a:p>
            <a:pPr algn="ctr">
              <a:lnSpc>
                <a:spcPct val="90000"/>
              </a:lnSpc>
              <a:spcBef>
                <a:spcPct val="20000"/>
              </a:spcBef>
              <a:spcAft>
                <a:spcPts val="0"/>
              </a:spcAft>
              <a:buClr>
                <a:schemeClr val="accent1"/>
              </a:buClr>
            </a:pPr>
            <a:r>
              <a:rPr lang="en-US" sz="1600" kern="1200">
                <a:solidFill>
                  <a:schemeClr val="tx2"/>
                </a:solidFill>
                <a:cs typeface="Arial" panose="020B0604020202020204" pitchFamily="34" charset="0"/>
              </a:rPr>
              <a:t>The Department for Business, Innovation and Skills (2011) says, doing a placement or internship is becoming a necessary requirement for new graduates as they prepare for future employment. Also, a large percentage of companies are filling their graduate positions with their former interns. Essentially, it’s not just your CV and job opportunities that enhance after completing a placement. It also gives you an advantage over students with similar academic credentials. </a:t>
            </a:r>
          </a:p>
          <a:p>
            <a:pPr algn="r">
              <a:lnSpc>
                <a:spcPct val="90000"/>
              </a:lnSpc>
              <a:spcBef>
                <a:spcPct val="20000"/>
              </a:spcBef>
              <a:spcAft>
                <a:spcPts val="0"/>
              </a:spcAft>
              <a:buClr>
                <a:schemeClr val="accent1"/>
              </a:buClr>
            </a:pPr>
            <a:r>
              <a:rPr lang="en-US" kern="1200">
                <a:solidFill>
                  <a:schemeClr val="tx2"/>
                </a:solidFill>
                <a:cs typeface="Arial" panose="020B0604020202020204" pitchFamily="34" charset="0"/>
              </a:rPr>
              <a:t>(The Department for Business, Innovation and Skills, 2011).</a:t>
            </a:r>
            <a:endParaRPr lang="en-US" sz="1600" kern="1200">
              <a:solidFill>
                <a:schemeClr val="tx2"/>
              </a:solidFill>
              <a:cs typeface="Arial" panose="020B0604020202020204" pitchFamily="34" charset="0"/>
            </a:endParaRPr>
          </a:p>
        </p:txBody>
      </p:sp>
    </p:spTree>
    <p:extLst>
      <p:ext uri="{BB962C8B-B14F-4D97-AF65-F5344CB8AC3E}">
        <p14:creationId xmlns:p14="http://schemas.microsoft.com/office/powerpoint/2010/main" val="3896499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tint val="93000"/>
                <a:shade val="20000"/>
              </a:schemeClr>
              <a:schemeClr val="bg2">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9B4D6-4330-5D42-8A90-985A3C8B276E}"/>
              </a:ext>
            </a:extLst>
          </p:cNvPr>
          <p:cNvSpPr>
            <a:spLocks noGrp="1"/>
          </p:cNvSpPr>
          <p:nvPr>
            <p:ph type="title"/>
          </p:nvPr>
        </p:nvSpPr>
        <p:spPr>
          <a:xfrm>
            <a:off x="690040" y="1204857"/>
            <a:ext cx="7754713" cy="1910716"/>
          </a:xfrm>
          <a:prstGeom prst="rect">
            <a:avLst/>
          </a:prstGeom>
        </p:spPr>
        <p:txBody>
          <a:bodyPr vert="horz" lIns="91440" tIns="45720" rIns="91440" bIns="45720" rtlCol="0" anchor="b">
            <a:normAutofit/>
          </a:bodyPr>
          <a:lstStyle/>
          <a:p>
            <a:r>
              <a:rPr lang="en-US" b="0" kern="1200" cap="none" baseline="0">
                <a:latin typeface="Arial" panose="020B0604020202020204" pitchFamily="34" charset="0"/>
                <a:cs typeface="Arial" panose="020B0604020202020204" pitchFamily="34" charset="0"/>
              </a:rPr>
              <a:t>Organisations Evaluated</a:t>
            </a:r>
          </a:p>
        </p:txBody>
      </p:sp>
      <p:sp>
        <p:nvSpPr>
          <p:cNvPr id="4" name="Rectangle 3">
            <a:extLst>
              <a:ext uri="{FF2B5EF4-FFF2-40B4-BE49-F238E27FC236}">
                <a16:creationId xmlns:a16="http://schemas.microsoft.com/office/drawing/2014/main" id="{27221FA0-EF8C-D742-88BF-4F70CCE52D76}"/>
              </a:ext>
            </a:extLst>
          </p:cNvPr>
          <p:cNvSpPr/>
          <p:nvPr/>
        </p:nvSpPr>
        <p:spPr>
          <a:xfrm>
            <a:off x="699248" y="3767316"/>
            <a:ext cx="7977208" cy="2686020"/>
          </a:xfrm>
          <a:prstGeom prst="rect">
            <a:avLst/>
          </a:prstGeom>
        </p:spPr>
        <p:txBody>
          <a:bodyPr vert="horz" lIns="91440" tIns="45720" rIns="91440" bIns="45720" rtlCol="0" anchor="t">
            <a:normAutofit/>
          </a:bodyPr>
          <a:lstStyle/>
          <a:p>
            <a:pPr algn="ctr">
              <a:lnSpc>
                <a:spcPct val="90000"/>
              </a:lnSpc>
              <a:spcBef>
                <a:spcPct val="20000"/>
              </a:spcBef>
              <a:buClr>
                <a:schemeClr val="accent1"/>
              </a:buClr>
            </a:pPr>
            <a:r>
              <a:rPr lang="en-US" kern="1200">
                <a:solidFill>
                  <a:schemeClr val="tx2"/>
                </a:solidFill>
                <a:cs typeface="Arial" panose="020B0604020202020204" pitchFamily="34" charset="0"/>
              </a:rPr>
              <a:t>The three organisations that were considered was:</a:t>
            </a:r>
          </a:p>
          <a:p>
            <a:pPr algn="ctr">
              <a:lnSpc>
                <a:spcPct val="90000"/>
              </a:lnSpc>
              <a:spcBef>
                <a:spcPct val="20000"/>
              </a:spcBef>
              <a:buClr>
                <a:schemeClr val="accent1"/>
              </a:buClr>
            </a:pPr>
            <a:endParaRPr lang="en-US" kern="1200">
              <a:solidFill>
                <a:schemeClr val="tx2"/>
              </a:solidFill>
              <a:cs typeface="Arial" panose="020B0604020202020204" pitchFamily="34" charset="0"/>
            </a:endParaRPr>
          </a:p>
          <a:p>
            <a:pPr algn="ctr">
              <a:lnSpc>
                <a:spcPct val="90000"/>
              </a:lnSpc>
              <a:spcBef>
                <a:spcPct val="20000"/>
              </a:spcBef>
              <a:buClr>
                <a:schemeClr val="accent1"/>
              </a:buClr>
            </a:pPr>
            <a:r>
              <a:rPr lang="en-US" kern="1200">
                <a:solidFill>
                  <a:schemeClr val="tx2"/>
                </a:solidFill>
                <a:cs typeface="Arial" panose="020B0604020202020204" pitchFamily="34" charset="0"/>
              </a:rPr>
              <a:t>Firstly, the Business Sense Accountant in LLansamlet, Swansea</a:t>
            </a:r>
          </a:p>
          <a:p>
            <a:pPr algn="ctr">
              <a:lnSpc>
                <a:spcPct val="90000"/>
              </a:lnSpc>
              <a:spcBef>
                <a:spcPct val="20000"/>
              </a:spcBef>
              <a:buClr>
                <a:schemeClr val="accent1"/>
              </a:buClr>
            </a:pPr>
            <a:endParaRPr lang="en-US" kern="1200">
              <a:solidFill>
                <a:schemeClr val="tx2"/>
              </a:solidFill>
              <a:cs typeface="Arial" panose="020B0604020202020204" pitchFamily="34" charset="0"/>
            </a:endParaRPr>
          </a:p>
          <a:p>
            <a:pPr algn="ctr">
              <a:lnSpc>
                <a:spcPct val="90000"/>
              </a:lnSpc>
              <a:spcBef>
                <a:spcPct val="20000"/>
              </a:spcBef>
              <a:buClr>
                <a:schemeClr val="accent1"/>
              </a:buClr>
            </a:pPr>
            <a:r>
              <a:rPr lang="en-US" kern="1200">
                <a:solidFill>
                  <a:schemeClr val="tx2"/>
                </a:solidFill>
                <a:cs typeface="Arial" panose="020B0604020202020204" pitchFamily="34" charset="0"/>
              </a:rPr>
              <a:t>Secondly, Clive Akins &amp; Co a Chartered Accountants company in Swansea.</a:t>
            </a:r>
          </a:p>
          <a:p>
            <a:pPr algn="ctr">
              <a:lnSpc>
                <a:spcPct val="90000"/>
              </a:lnSpc>
              <a:spcBef>
                <a:spcPct val="20000"/>
              </a:spcBef>
              <a:buClr>
                <a:schemeClr val="accent1"/>
              </a:buClr>
            </a:pPr>
            <a:endParaRPr lang="en-US" kern="1200">
              <a:solidFill>
                <a:schemeClr val="tx2"/>
              </a:solidFill>
              <a:cs typeface="Arial" panose="020B0604020202020204" pitchFamily="34" charset="0"/>
            </a:endParaRPr>
          </a:p>
          <a:p>
            <a:pPr algn="ctr">
              <a:lnSpc>
                <a:spcPct val="90000"/>
              </a:lnSpc>
              <a:spcBef>
                <a:spcPct val="20000"/>
              </a:spcBef>
              <a:buClr>
                <a:schemeClr val="accent1"/>
              </a:buClr>
            </a:pPr>
            <a:r>
              <a:rPr lang="en-US" kern="1200">
                <a:solidFill>
                  <a:schemeClr val="tx2"/>
                </a:solidFill>
                <a:cs typeface="Arial" panose="020B0604020202020204" pitchFamily="34" charset="0"/>
              </a:rPr>
              <a:t>The final company I considered was Farm-Fresh Ltd, an affiliate of Castle Howell, Crosshands in Carmarthenshire,  one of the biggest food processing company in Wales.</a:t>
            </a:r>
          </a:p>
        </p:txBody>
      </p:sp>
    </p:spTree>
    <p:extLst>
      <p:ext uri="{BB962C8B-B14F-4D97-AF65-F5344CB8AC3E}">
        <p14:creationId xmlns:p14="http://schemas.microsoft.com/office/powerpoint/2010/main" val="2255773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2322FF5-8A5C-2D49-AF3B-19EEE9569230}"/>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Organisations Evaluated</a:t>
            </a:r>
            <a:endParaRPr lang="en-US"/>
          </a:p>
        </p:txBody>
      </p:sp>
      <p:sp>
        <p:nvSpPr>
          <p:cNvPr id="4" name="Content Placeholder 3">
            <a:extLst>
              <a:ext uri="{FF2B5EF4-FFF2-40B4-BE49-F238E27FC236}">
                <a16:creationId xmlns:a16="http://schemas.microsoft.com/office/drawing/2014/main" id="{3C867381-6641-AE41-9698-2DE42619885A}"/>
              </a:ext>
            </a:extLst>
          </p:cNvPr>
          <p:cNvSpPr>
            <a:spLocks noGrp="1"/>
          </p:cNvSpPr>
          <p:nvPr>
            <p:ph sz="quarter" idx="4294967295"/>
          </p:nvPr>
        </p:nvSpPr>
        <p:spPr>
          <a:xfrm>
            <a:off x="597815" y="2257419"/>
            <a:ext cx="8172400" cy="3876675"/>
          </a:xfrm>
        </p:spPr>
        <p:txBody>
          <a:bodyPr>
            <a:normAutofit/>
          </a:bodyPr>
          <a:lstStyle/>
          <a:p>
            <a:r>
              <a:rPr lang="en-GB" sz="1200" b="1">
                <a:latin typeface="Arial" panose="020B0604020202020204" pitchFamily="34" charset="0"/>
                <a:cs typeface="Arial" panose="020B0604020202020204" pitchFamily="34" charset="0"/>
              </a:rPr>
              <a:t>Business Sense Accountant </a:t>
            </a:r>
            <a:r>
              <a:rPr lang="en-GB" sz="1200">
                <a:latin typeface="Arial" panose="020B0604020202020204" pitchFamily="34" charset="0"/>
                <a:cs typeface="Arial" panose="020B0604020202020204" pitchFamily="34" charset="0"/>
              </a:rPr>
              <a:t>in LLansamlet, Swansea, the company is a small accounting firm that mainly work with small business. </a:t>
            </a:r>
          </a:p>
          <a:p>
            <a:pPr lvl="1"/>
            <a:r>
              <a:rPr lang="en-GB" sz="1000">
                <a:latin typeface="Arial" panose="020B0604020202020204" pitchFamily="34" charset="0"/>
                <a:cs typeface="Arial" panose="020B0604020202020204" pitchFamily="34" charset="0"/>
              </a:rPr>
              <a:t>I worked there for a year and it had exposed me to using some my accounting knowledge. From initial data entry to filing of tax and Vat. </a:t>
            </a:r>
          </a:p>
          <a:p>
            <a:pPr marL="0" indent="0">
              <a:buNone/>
            </a:pPr>
            <a:r>
              <a:rPr lang="en-GB" sz="1200">
                <a:latin typeface="Arial" panose="020B0604020202020204" pitchFamily="34" charset="0"/>
                <a:cs typeface="Arial" panose="020B0604020202020204" pitchFamily="34" charset="0"/>
              </a:rPr>
              <a:t> </a:t>
            </a:r>
          </a:p>
          <a:p>
            <a:r>
              <a:rPr lang="en-GB" sz="1200" b="1">
                <a:latin typeface="Arial" panose="020B0604020202020204" pitchFamily="34" charset="0"/>
                <a:cs typeface="Arial" panose="020B0604020202020204" pitchFamily="34" charset="0"/>
              </a:rPr>
              <a:t>Clive Akins &amp; Co a Chartered Accountants company </a:t>
            </a:r>
            <a:r>
              <a:rPr lang="en-GB" sz="1200">
                <a:latin typeface="Arial" panose="020B0604020202020204" pitchFamily="34" charset="0"/>
                <a:cs typeface="Arial" panose="020B0604020202020204" pitchFamily="34" charset="0"/>
              </a:rPr>
              <a:t>in Swansea. It is a big accounting firm with full accounting practice. </a:t>
            </a:r>
          </a:p>
          <a:p>
            <a:pPr lvl="1"/>
            <a:r>
              <a:rPr lang="en-GB" sz="1000">
                <a:latin typeface="Arial" panose="020B0604020202020204" pitchFamily="34" charset="0"/>
                <a:cs typeface="Arial" panose="020B0604020202020204" pitchFamily="34" charset="0"/>
              </a:rPr>
              <a:t>I went there for 9 months to experience the firm, but I discovered that I will be consigned to just data entry. I would not necessarily be taught anything but just an extra hand for data entry. </a:t>
            </a:r>
          </a:p>
          <a:p>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01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CE60-6E46-7A4F-87C2-4FB9F6BD34F7}"/>
              </a:ext>
            </a:extLst>
          </p:cNvPr>
          <p:cNvSpPr>
            <a:spLocks noGrp="1"/>
          </p:cNvSpPr>
          <p:nvPr>
            <p:ph type="title"/>
          </p:nvPr>
        </p:nvSpPr>
        <p:spPr>
          <a:xfrm>
            <a:off x="688490" y="570156"/>
            <a:ext cx="7756263" cy="1054250"/>
          </a:xfrm>
          <a:prstGeom prst="rect">
            <a:avLst/>
          </a:prstGeom>
        </p:spPr>
        <p:txBody>
          <a:bodyPr anchor="ctr">
            <a:normAutofit fontScale="90000"/>
          </a:bodyPr>
          <a:lstStyle/>
          <a:p>
            <a:pPr>
              <a:lnSpc>
                <a:spcPct val="90000"/>
              </a:lnSpc>
            </a:pP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Farm-Fresh Ltd, an affiliate of Castle Howell company background </a:t>
            </a:r>
            <a:br>
              <a:rPr lang="en-GB" sz="1400">
                <a:latin typeface="Arial" panose="020B0604020202020204" pitchFamily="34" charset="0"/>
                <a:cs typeface="Arial" panose="020B0604020202020204" pitchFamily="34" charset="0"/>
              </a:rPr>
            </a:br>
            <a:endParaRPr lang="en-US" sz="1400">
              <a:latin typeface="Arial" panose="020B0604020202020204" pitchFamily="34" charset="0"/>
              <a:cs typeface="Arial" panose="020B0604020202020204" pitchFamily="34" charset="0"/>
            </a:endParaRPr>
          </a:p>
        </p:txBody>
      </p:sp>
      <p:sp>
        <p:nvSpPr>
          <p:cNvPr id="9" name="Text Placeholder 3">
            <a:extLst>
              <a:ext uri="{FF2B5EF4-FFF2-40B4-BE49-F238E27FC236}">
                <a16:creationId xmlns:a16="http://schemas.microsoft.com/office/drawing/2014/main" id="{BB710930-14C0-4324-9DDC-9D0DEF62DE36}"/>
              </a:ext>
            </a:extLst>
          </p:cNvPr>
          <p:cNvSpPr>
            <a:spLocks noGrp="1"/>
          </p:cNvSpPr>
          <p:nvPr>
            <p:ph sz="quarter" idx="13"/>
          </p:nvPr>
        </p:nvSpPr>
        <p:spPr>
          <a:xfrm>
            <a:off x="169883" y="2060848"/>
            <a:ext cx="4319821" cy="4464496"/>
          </a:xfrm>
          <a:prstGeom prst="rect">
            <a:avLst/>
          </a:prstGeom>
        </p:spPr>
        <p:txBody>
          <a:bodyPr>
            <a:normAutofit/>
          </a:bodyPr>
          <a:lstStyle/>
          <a:p>
            <a:pPr marL="0" indent="0">
              <a:lnSpc>
                <a:spcPct val="90000"/>
              </a:lnSpc>
              <a:buNone/>
            </a:pPr>
            <a:endParaRPr lang="en-GB" sz="1300">
              <a:latin typeface="Arial" panose="020B0604020202020204" pitchFamily="34" charset="0"/>
              <a:cs typeface="Arial" panose="020B0604020202020204" pitchFamily="34" charset="0"/>
            </a:endParaRPr>
          </a:p>
          <a:p>
            <a:pPr>
              <a:lnSpc>
                <a:spcPct val="90000"/>
              </a:lnSpc>
            </a:pPr>
            <a:r>
              <a:rPr lang="en-GB" sz="1300">
                <a:latin typeface="Arial" panose="020B0604020202020204" pitchFamily="34" charset="0"/>
                <a:cs typeface="Arial" panose="020B0604020202020204" pitchFamily="34" charset="0"/>
              </a:rPr>
              <a:t>Castle Howell company started manufacturing well over 10 years ago, </a:t>
            </a:r>
          </a:p>
          <a:p>
            <a:pPr>
              <a:lnSpc>
                <a:spcPct val="90000"/>
              </a:lnSpc>
            </a:pPr>
            <a:endParaRPr lang="en-GB" sz="1300">
              <a:latin typeface="Arial" panose="020B0604020202020204" pitchFamily="34" charset="0"/>
              <a:cs typeface="Arial" panose="020B0604020202020204" pitchFamily="34" charset="0"/>
            </a:endParaRPr>
          </a:p>
          <a:p>
            <a:pPr>
              <a:lnSpc>
                <a:spcPct val="90000"/>
              </a:lnSpc>
            </a:pPr>
            <a:endParaRPr lang="en-GB" sz="1300">
              <a:latin typeface="Arial" panose="020B0604020202020204" pitchFamily="34" charset="0"/>
              <a:cs typeface="Arial" panose="020B0604020202020204" pitchFamily="34" charset="0"/>
            </a:endParaRPr>
          </a:p>
          <a:p>
            <a:pPr>
              <a:lnSpc>
                <a:spcPct val="90000"/>
              </a:lnSpc>
            </a:pPr>
            <a:r>
              <a:rPr lang="en-GB" sz="1300">
                <a:latin typeface="Arial" panose="020B0604020202020204" pitchFamily="34" charset="0"/>
                <a:cs typeface="Arial" panose="020B0604020202020204" pitchFamily="34" charset="0"/>
              </a:rPr>
              <a:t>Castle Howell company invested in the manufacturing of their own range of products, including delicious deep filled pies, cakes, sandwich fillings and cured meats. </a:t>
            </a:r>
          </a:p>
          <a:p>
            <a:pPr marL="0" indent="0">
              <a:lnSpc>
                <a:spcPct val="90000"/>
              </a:lnSpc>
              <a:buNone/>
            </a:pPr>
            <a:endParaRPr lang="en-GB" sz="1300">
              <a:latin typeface="Arial" panose="020B0604020202020204" pitchFamily="34" charset="0"/>
              <a:cs typeface="Arial" panose="020B0604020202020204" pitchFamily="34" charset="0"/>
            </a:endParaRPr>
          </a:p>
          <a:p>
            <a:pPr>
              <a:lnSpc>
                <a:spcPct val="90000"/>
              </a:lnSpc>
            </a:pPr>
            <a:endParaRPr lang="en-US" sz="1300">
              <a:latin typeface="Arial" panose="020B0604020202020204" pitchFamily="34" charset="0"/>
              <a:cs typeface="Arial" panose="020B0604020202020204" pitchFamily="34" charset="0"/>
            </a:endParaRPr>
          </a:p>
        </p:txBody>
      </p:sp>
      <p:pic>
        <p:nvPicPr>
          <p:cNvPr id="4" name="Picture 3" descr="A plate of food&#10;&#10;Description automatically generated">
            <a:extLst>
              <a:ext uri="{FF2B5EF4-FFF2-40B4-BE49-F238E27FC236}">
                <a16:creationId xmlns:a16="http://schemas.microsoft.com/office/drawing/2014/main" id="{8CFA6EFD-D48C-F14A-854D-EF32B807EC7C}"/>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4601943" y="2332034"/>
            <a:ext cx="4402117" cy="3198595"/>
          </a:xfrm>
          <a:prstGeom prst="rect">
            <a:avLst/>
          </a:prstGeom>
          <a:noFill/>
        </p:spPr>
      </p:pic>
      <p:sp>
        <p:nvSpPr>
          <p:cNvPr id="5" name="TextBox 4">
            <a:extLst>
              <a:ext uri="{FF2B5EF4-FFF2-40B4-BE49-F238E27FC236}">
                <a16:creationId xmlns:a16="http://schemas.microsoft.com/office/drawing/2014/main" id="{C8805891-537B-1C40-B040-4E61E1689661}"/>
              </a:ext>
            </a:extLst>
          </p:cNvPr>
          <p:cNvSpPr txBox="1"/>
          <p:nvPr/>
        </p:nvSpPr>
        <p:spPr>
          <a:xfrm>
            <a:off x="5796136" y="5530629"/>
            <a:ext cx="3321997" cy="276999"/>
          </a:xfrm>
          <a:prstGeom prst="rect">
            <a:avLst/>
          </a:prstGeom>
          <a:noFill/>
        </p:spPr>
        <p:txBody>
          <a:bodyPr wrap="square" rtlCol="0">
            <a:spAutoFit/>
          </a:bodyPr>
          <a:lstStyle/>
          <a:p>
            <a:pPr algn="r"/>
            <a:r>
              <a:rPr lang="en-US" sz="1200" dirty="0">
                <a:cs typeface="Arial" panose="020B0604020202020204" pitchFamily="34" charset="0"/>
              </a:rPr>
              <a:t>(Farm Fresh Foods-Castell Howell, 2020).</a:t>
            </a:r>
          </a:p>
        </p:txBody>
      </p:sp>
    </p:spTree>
    <p:extLst>
      <p:ext uri="{BB962C8B-B14F-4D97-AF65-F5344CB8AC3E}">
        <p14:creationId xmlns:p14="http://schemas.microsoft.com/office/powerpoint/2010/main" val="1268530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6A3343-EBDA-6A40-B30B-CE28F1F7F9E1}"/>
              </a:ext>
            </a:extLst>
          </p:cNvPr>
          <p:cNvSpPr>
            <a:spLocks noGrp="1"/>
          </p:cNvSpPr>
          <p:nvPr>
            <p:ph idx="1"/>
          </p:nvPr>
        </p:nvSpPr>
        <p:spPr>
          <a:xfrm>
            <a:off x="688490" y="2320355"/>
            <a:ext cx="7756263" cy="4276997"/>
          </a:xfrm>
        </p:spPr>
        <p:txBody>
          <a:bodyPr>
            <a:normAutofit/>
          </a:bodyPr>
          <a:lstStyle/>
          <a:p>
            <a:r>
              <a:rPr lang="en-GB" sz="1400" b="1" dirty="0">
                <a:latin typeface="Arial" panose="020B0604020202020204" pitchFamily="34" charset="0"/>
                <a:cs typeface="Arial" panose="020B0604020202020204" pitchFamily="34" charset="0"/>
              </a:rPr>
              <a:t>Farm-Fresh Ltd, an affiliate of Castle Howell </a:t>
            </a:r>
            <a:r>
              <a:rPr lang="en-GB" sz="1400" dirty="0">
                <a:latin typeface="Arial" panose="020B0604020202020204" pitchFamily="34" charset="0"/>
                <a:cs typeface="Arial" panose="020B0604020202020204" pitchFamily="34" charset="0"/>
              </a:rPr>
              <a:t>is one of the biggest food processing company in Wales (Farm Fresh Foods-Castell Howell, 2020).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considered doing my internship in an accounting department of a company could provide me the opportunity to gain experience in the core areas of accounting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In addition, the organisation is also going through business restructuring, this is an opportunity to learn and utilise corporate strategy. </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pPr marL="0" indent="0">
              <a:buNone/>
            </a:pPr>
            <a:endParaRPr lang="en-US" dirty="0"/>
          </a:p>
        </p:txBody>
      </p:sp>
      <p:sp>
        <p:nvSpPr>
          <p:cNvPr id="4" name="Title 3">
            <a:extLst>
              <a:ext uri="{FF2B5EF4-FFF2-40B4-BE49-F238E27FC236}">
                <a16:creationId xmlns:a16="http://schemas.microsoft.com/office/drawing/2014/main" id="{05D89A17-734B-DD4A-8AED-BBC39FAEE699}"/>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Organisations Evaluated</a:t>
            </a:r>
            <a:endParaRPr lang="en-US"/>
          </a:p>
        </p:txBody>
      </p:sp>
    </p:spTree>
    <p:extLst>
      <p:ext uri="{BB962C8B-B14F-4D97-AF65-F5344CB8AC3E}">
        <p14:creationId xmlns:p14="http://schemas.microsoft.com/office/powerpoint/2010/main" val="2622686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6A3343-EBDA-6A40-B30B-CE28F1F7F9E1}"/>
              </a:ext>
            </a:extLst>
          </p:cNvPr>
          <p:cNvSpPr>
            <a:spLocks noGrp="1"/>
          </p:cNvSpPr>
          <p:nvPr>
            <p:ph idx="1"/>
          </p:nvPr>
        </p:nvSpPr>
        <p:spPr>
          <a:xfrm>
            <a:off x="688490" y="2320355"/>
            <a:ext cx="7756263" cy="4421013"/>
          </a:xfrm>
        </p:spPr>
        <p:txBody>
          <a:bodyPr>
            <a:normAutofit/>
          </a:bodyPr>
          <a:lstStyle/>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To achieve my personal professional goal in my career for the future, I will need to qualify as an accountant (ACCA Global, 2020; CIMA, 2020; ICEAW, 2020), for this, I will need me to be working and understudying a chartered accountant which Farm-Fresh Ltd general manager is.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This work experience could in future turn out to be a potential job opportunity. As statistic shows that internship lead to full-time employment, where over 50% of entry-level hires at the Big Four auditing firms are previous interns (The Big 4 Accounting Firms, 2020). </a:t>
            </a:r>
          </a:p>
          <a:p>
            <a:pPr lvl="1"/>
            <a:r>
              <a:rPr lang="en-GB" sz="1200" dirty="0" err="1">
                <a:latin typeface="Arial" panose="020B0604020202020204" pitchFamily="34" charset="0"/>
                <a:cs typeface="Arial" panose="020B0604020202020204" pitchFamily="34" charset="0"/>
              </a:rPr>
              <a:t>Pricewaterhouse</a:t>
            </a:r>
            <a:r>
              <a:rPr lang="en-GB" sz="1200" dirty="0">
                <a:latin typeface="Arial" panose="020B0604020202020204" pitchFamily="34" charset="0"/>
                <a:cs typeface="Arial" panose="020B0604020202020204" pitchFamily="34" charset="0"/>
              </a:rPr>
              <a:t> Coopers hires as many as 92% of their interns</a:t>
            </a:r>
          </a:p>
          <a:p>
            <a:pPr lvl="1"/>
            <a:r>
              <a:rPr lang="en-GB" sz="1200" dirty="0">
                <a:latin typeface="Arial" panose="020B0604020202020204" pitchFamily="34" charset="0"/>
                <a:cs typeface="Arial" panose="020B0604020202020204" pitchFamily="34" charset="0"/>
              </a:rPr>
              <a:t>Ernst &amp; Young hire around 90%</a:t>
            </a:r>
          </a:p>
          <a:p>
            <a:pPr lvl="1"/>
            <a:r>
              <a:rPr lang="en-GB" sz="1200" dirty="0">
                <a:latin typeface="Arial" panose="020B0604020202020204" pitchFamily="34" charset="0"/>
                <a:cs typeface="Arial" panose="020B0604020202020204" pitchFamily="34" charset="0"/>
              </a:rPr>
              <a:t>Deloitte recruits 73% of their interns for permanent positions</a:t>
            </a:r>
          </a:p>
          <a:p>
            <a:pPr lvl="1"/>
            <a:r>
              <a:rPr lang="en-GB" sz="1200" dirty="0">
                <a:latin typeface="Arial" panose="020B0604020202020204" pitchFamily="34" charset="0"/>
                <a:cs typeface="Arial" panose="020B0604020202020204" pitchFamily="34" charset="0"/>
              </a:rPr>
              <a:t>KPMG hires over 90% of their new employees from their interns</a:t>
            </a:r>
          </a:p>
          <a:p>
            <a:pPr marL="0" indent="0" algn="r">
              <a:buNone/>
            </a:pPr>
            <a:r>
              <a:rPr lang="en-GB" sz="1400" dirty="0">
                <a:latin typeface="Arial" panose="020B0604020202020204" pitchFamily="34" charset="0"/>
                <a:cs typeface="Arial" panose="020B0604020202020204" pitchFamily="34" charset="0"/>
              </a:rPr>
              <a:t>(The Big 4 Accounting Firms, 2020)</a:t>
            </a:r>
          </a:p>
          <a:p>
            <a:pPr marL="0" indent="0">
              <a:buNone/>
            </a:pPr>
            <a:endParaRPr lang="en-US"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05D89A17-734B-DD4A-8AED-BBC39FAEE699}"/>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Organisations Evaluated</a:t>
            </a:r>
          </a:p>
        </p:txBody>
      </p:sp>
    </p:spTree>
    <p:extLst>
      <p:ext uri="{BB962C8B-B14F-4D97-AF65-F5344CB8AC3E}">
        <p14:creationId xmlns:p14="http://schemas.microsoft.com/office/powerpoint/2010/main" val="1777013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3A948A9-4CDC-EB4C-8535-78BED25CCF6B}"/>
              </a:ext>
            </a:extLst>
          </p:cNvPr>
          <p:cNvSpPr>
            <a:spLocks noGrp="1"/>
          </p:cNvSpPr>
          <p:nvPr>
            <p:ph idx="1"/>
          </p:nvPr>
        </p:nvSpPr>
        <p:spPr/>
        <p:txBody>
          <a:bodyPr>
            <a:normAutofit fontScale="62500" lnSpcReduction="20000"/>
          </a:bodyPr>
          <a:lstStyle/>
          <a:p>
            <a:r>
              <a:rPr lang="en-GB">
                <a:latin typeface="Arial" panose="020B0604020202020204" pitchFamily="34" charset="0"/>
                <a:cs typeface="Arial" panose="020B0604020202020204" pitchFamily="34" charset="0"/>
              </a:rPr>
              <a:t>Financial accounting is the collection of accounting data to create financial statements, while managerial accounting is the internal processing used to account for business transactions.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Financial accounting only cares about generating a profit and not the overall system of how the company works. Conversely, managerial accounting looks for bottleneck operations and examines various ways to enhance profits by eliminating bottleneck issues.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Financial accounting looks at the entire business while managerial accounting reports at a more detailed level. Managerial accounting focuses on detailed reports like profits by product, product line, customer and geographic region.</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 business’ profitability and efficiency are reported through financial accounting. Managerial accounting reports on what is causing a problem and how to fix that problem. </a:t>
            </a:r>
          </a:p>
          <a:p>
            <a:pPr marL="0" indent="0" algn="r">
              <a:buNone/>
            </a:pPr>
            <a:r>
              <a:rPr lang="en-GB">
                <a:latin typeface="Arial" panose="020B0604020202020204" pitchFamily="34" charset="0"/>
                <a:cs typeface="Arial" panose="020B0604020202020204" pitchFamily="34" charset="0"/>
              </a:rPr>
              <a:t>(FreshBooks, 2020)</a:t>
            </a:r>
          </a:p>
          <a:p>
            <a:endParaRPr lang="en-US">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31274F4A-2CC8-F147-8F7B-60720CFE54E6}"/>
              </a:ext>
            </a:extLst>
          </p:cNvPr>
          <p:cNvSpPr>
            <a:spLocks noGrp="1"/>
          </p:cNvSpPr>
          <p:nvPr>
            <p:ph type="title"/>
          </p:nvPr>
        </p:nvSpPr>
        <p:spPr/>
        <p:txBody>
          <a:bodyPr/>
          <a:lstStyle/>
          <a:p>
            <a:r>
              <a:rPr lang="en-US" sz="2800">
                <a:latin typeface="Arial" panose="020B0604020202020204" pitchFamily="34" charset="0"/>
                <a:cs typeface="Arial" panose="020B0604020202020204" pitchFamily="34" charset="0"/>
              </a:rPr>
              <a:t>Why choose to do internship in </a:t>
            </a:r>
            <a:r>
              <a:rPr lang="en-GB" sz="2800">
                <a:latin typeface="Arial" panose="020B0604020202020204" pitchFamily="34" charset="0"/>
                <a:cs typeface="Arial" panose="020B0604020202020204" pitchFamily="34" charset="0"/>
              </a:rPr>
              <a:t>managerial accounting department in a company instead of financial accounting firm </a:t>
            </a:r>
            <a:endParaRPr lang="en-US"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3284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1DF1F-D03C-B240-B6D2-B508494C807E}"/>
              </a:ext>
            </a:extLst>
          </p:cNvPr>
          <p:cNvSpPr>
            <a:spLocks noGrp="1"/>
          </p:cNvSpPr>
          <p:nvPr>
            <p:ph type="title"/>
          </p:nvPr>
        </p:nvSpPr>
        <p:spPr>
          <a:xfrm>
            <a:off x="688490" y="570156"/>
            <a:ext cx="7756263" cy="1054250"/>
          </a:xfrm>
          <a:prstGeom prst="rect">
            <a:avLst/>
          </a:prstGeom>
        </p:spPr>
        <p:txBody>
          <a:bodyPr vert="horz" lIns="91440" tIns="45720" rIns="91440" bIns="45720" rtlCol="0" anchor="ctr">
            <a:normAutofit/>
          </a:bodyPr>
          <a:lstStyle/>
          <a:p>
            <a:pPr>
              <a:lnSpc>
                <a:spcPct val="90000"/>
              </a:lnSpc>
            </a:pPr>
            <a:r>
              <a:rPr lang="en-US" sz="3400" b="0" kern="1200">
                <a:latin typeface="Arial" panose="020B0604020202020204" pitchFamily="34" charset="0"/>
                <a:cs typeface="Arial" panose="020B0604020202020204" pitchFamily="34" charset="0"/>
              </a:rPr>
              <a:t>Rationale for students undertaking an internship</a:t>
            </a:r>
          </a:p>
        </p:txBody>
      </p:sp>
      <p:pic>
        <p:nvPicPr>
          <p:cNvPr id="5" name="Content Placeholder 4">
            <a:extLst>
              <a:ext uri="{FF2B5EF4-FFF2-40B4-BE49-F238E27FC236}">
                <a16:creationId xmlns:a16="http://schemas.microsoft.com/office/drawing/2014/main" id="{F8A66782-A269-C24C-A3F4-A93D38A4825C}"/>
              </a:ext>
            </a:extLst>
          </p:cNvPr>
          <p:cNvPicPr>
            <a:picLocks noGrp="1" noChangeAspect="1"/>
          </p:cNvPicPr>
          <p:nvPr>
            <p:ph sz="quarter" idx="13"/>
          </p:nvPr>
        </p:nvPicPr>
        <p:blipFill>
          <a:blip r:embed="rId3"/>
          <a:stretch>
            <a:fillRect/>
          </a:stretch>
        </p:blipFill>
        <p:spPr>
          <a:xfrm>
            <a:off x="107504" y="2132857"/>
            <a:ext cx="4032448" cy="3334820"/>
          </a:xfrm>
          <a:prstGeom prst="rect">
            <a:avLst/>
          </a:prstGeom>
          <a:noFill/>
        </p:spPr>
      </p:pic>
      <p:sp>
        <p:nvSpPr>
          <p:cNvPr id="4" name="Rectangle 3">
            <a:extLst>
              <a:ext uri="{FF2B5EF4-FFF2-40B4-BE49-F238E27FC236}">
                <a16:creationId xmlns:a16="http://schemas.microsoft.com/office/drawing/2014/main" id="{A83F988D-4CBA-0841-9806-0FB5719F17D7}"/>
              </a:ext>
            </a:extLst>
          </p:cNvPr>
          <p:cNvSpPr/>
          <p:nvPr/>
        </p:nvSpPr>
        <p:spPr>
          <a:xfrm>
            <a:off x="4139952" y="2204864"/>
            <a:ext cx="5004047" cy="4248472"/>
          </a:xfrm>
          <a:prstGeom prst="rect">
            <a:avLst/>
          </a:prstGeom>
        </p:spPr>
        <p:txBody>
          <a:bodyPr vert="horz" lIns="91440" tIns="45720" rIns="91440" bIns="45720" rtlCol="0">
            <a:normAutofit/>
          </a:bodyPr>
          <a:lstStyle/>
          <a:p>
            <a:pPr marL="285750" indent="-285750">
              <a:lnSpc>
                <a:spcPct val="90000"/>
              </a:lnSpc>
              <a:spcBef>
                <a:spcPct val="20000"/>
              </a:spcBef>
              <a:spcAft>
                <a:spcPts val="0"/>
              </a:spcAft>
              <a:buClr>
                <a:schemeClr val="accent1"/>
              </a:buClr>
              <a:buFont typeface="Arial" panose="020B0604020202020204" pitchFamily="34" charset="0"/>
              <a:buChar char="•"/>
            </a:pPr>
            <a:r>
              <a:rPr lang="en-US" sz="1300">
                <a:solidFill>
                  <a:schemeClr val="tx1">
                    <a:lumMod val="85000"/>
                    <a:lumOff val="15000"/>
                  </a:schemeClr>
                </a:solidFill>
                <a:cs typeface="Arial" panose="020B0604020202020204" pitchFamily="34" charset="0"/>
              </a:rPr>
              <a:t>Internships provide students with </a:t>
            </a:r>
            <a:r>
              <a:rPr lang="en-US" sz="1300" b="1">
                <a:solidFill>
                  <a:schemeClr val="tx1">
                    <a:lumMod val="85000"/>
                    <a:lumOff val="15000"/>
                  </a:schemeClr>
                </a:solidFill>
                <a:cs typeface="Arial" panose="020B0604020202020204" pitchFamily="34" charset="0"/>
              </a:rPr>
              <a:t>practical experience </a:t>
            </a:r>
            <a:r>
              <a:rPr lang="en-US" sz="1300">
                <a:solidFill>
                  <a:schemeClr val="tx1">
                    <a:lumMod val="85000"/>
                    <a:lumOff val="15000"/>
                  </a:schemeClr>
                </a:solidFill>
                <a:cs typeface="Arial" panose="020B0604020202020204" pitchFamily="34" charset="0"/>
              </a:rPr>
              <a:t>(Elarde &amp; Chong, 2012) </a:t>
            </a:r>
          </a:p>
          <a:p>
            <a:pPr marL="285750" indent="-285750">
              <a:lnSpc>
                <a:spcPct val="90000"/>
              </a:lnSpc>
              <a:spcBef>
                <a:spcPct val="20000"/>
              </a:spcBef>
              <a:spcAft>
                <a:spcPts val="0"/>
              </a:spcAft>
              <a:buClr>
                <a:schemeClr val="accent1"/>
              </a:buClr>
              <a:buFont typeface="Arial" panose="020B0604020202020204" pitchFamily="34" charset="0"/>
              <a:buChar char="•"/>
            </a:pPr>
            <a:endParaRPr lang="en-US" sz="1300" b="1">
              <a:solidFill>
                <a:schemeClr val="tx1">
                  <a:lumMod val="85000"/>
                  <a:lumOff val="15000"/>
                </a:schemeClr>
              </a:solidFill>
              <a:cs typeface="Arial" panose="020B0604020202020204" pitchFamily="34" charset="0"/>
            </a:endParaRPr>
          </a:p>
          <a:p>
            <a:pPr marL="285750" indent="-285750">
              <a:lnSpc>
                <a:spcPct val="90000"/>
              </a:lnSpc>
              <a:spcBef>
                <a:spcPct val="20000"/>
              </a:spcBef>
              <a:spcAft>
                <a:spcPts val="0"/>
              </a:spcAft>
              <a:buClr>
                <a:schemeClr val="accent1"/>
              </a:buClr>
              <a:buFont typeface="Arial" panose="020B0604020202020204" pitchFamily="34" charset="0"/>
              <a:buChar char="•"/>
            </a:pPr>
            <a:r>
              <a:rPr lang="en-US" sz="1300">
                <a:solidFill>
                  <a:schemeClr val="tx1">
                    <a:lumMod val="85000"/>
                    <a:lumOff val="15000"/>
                  </a:schemeClr>
                </a:solidFill>
                <a:cs typeface="Arial" panose="020B0604020202020204" pitchFamily="34" charset="0"/>
              </a:rPr>
              <a:t>Internship enables students to be better prepared for job challenges at work environment and which may facilitate better performance (Maertz, </a:t>
            </a:r>
            <a:r>
              <a:rPr lang="en-US" sz="1300" i="1">
                <a:solidFill>
                  <a:schemeClr val="tx1">
                    <a:lumMod val="85000"/>
                    <a:lumOff val="15000"/>
                  </a:schemeClr>
                </a:solidFill>
                <a:cs typeface="Arial" panose="020B0604020202020204" pitchFamily="34" charset="0"/>
              </a:rPr>
              <a:t>et al., </a:t>
            </a:r>
            <a:r>
              <a:rPr lang="en-US" sz="1300">
                <a:solidFill>
                  <a:schemeClr val="tx1">
                    <a:lumMod val="85000"/>
                    <a:lumOff val="15000"/>
                  </a:schemeClr>
                </a:solidFill>
                <a:cs typeface="Arial" panose="020B0604020202020204" pitchFamily="34" charset="0"/>
              </a:rPr>
              <a:t>2014) </a:t>
            </a:r>
          </a:p>
          <a:p>
            <a:pPr marL="285750" indent="-285750">
              <a:lnSpc>
                <a:spcPct val="90000"/>
              </a:lnSpc>
              <a:spcBef>
                <a:spcPct val="20000"/>
              </a:spcBef>
              <a:spcAft>
                <a:spcPts val="0"/>
              </a:spcAft>
              <a:buClr>
                <a:schemeClr val="accent1"/>
              </a:buClr>
              <a:buFont typeface="Arial" panose="020B0604020202020204" pitchFamily="34" charset="0"/>
              <a:buChar char="•"/>
            </a:pPr>
            <a:endParaRPr lang="en-US" sz="1300">
              <a:solidFill>
                <a:schemeClr val="tx1">
                  <a:lumMod val="85000"/>
                  <a:lumOff val="15000"/>
                </a:schemeClr>
              </a:solidFill>
              <a:cs typeface="Arial" panose="020B0604020202020204" pitchFamily="34" charset="0"/>
            </a:endParaRPr>
          </a:p>
          <a:p>
            <a:pPr marL="285750" indent="-285750">
              <a:lnSpc>
                <a:spcPct val="90000"/>
              </a:lnSpc>
              <a:spcBef>
                <a:spcPct val="20000"/>
              </a:spcBef>
              <a:spcAft>
                <a:spcPts val="0"/>
              </a:spcAft>
              <a:buClr>
                <a:schemeClr val="accent1"/>
              </a:buClr>
              <a:buFont typeface="Arial" panose="020B0604020202020204" pitchFamily="34" charset="0"/>
              <a:buChar char="•"/>
            </a:pPr>
            <a:r>
              <a:rPr lang="en-US" sz="1300">
                <a:solidFill>
                  <a:schemeClr val="tx1">
                    <a:lumMod val="85000"/>
                    <a:lumOff val="15000"/>
                  </a:schemeClr>
                </a:solidFill>
                <a:cs typeface="Arial" panose="020B0604020202020204" pitchFamily="34" charset="0"/>
              </a:rPr>
              <a:t>Students are presented with the opportunity to put theory to practice as they are able to apply learnt academic skills to real work (Green, </a:t>
            </a:r>
            <a:r>
              <a:rPr lang="en-US" sz="1300" i="1">
                <a:solidFill>
                  <a:schemeClr val="tx1">
                    <a:lumMod val="85000"/>
                    <a:lumOff val="15000"/>
                  </a:schemeClr>
                </a:solidFill>
                <a:cs typeface="Arial" panose="020B0604020202020204" pitchFamily="34" charset="0"/>
              </a:rPr>
              <a:t>et al., </a:t>
            </a:r>
            <a:r>
              <a:rPr lang="en-US" sz="1300">
                <a:solidFill>
                  <a:schemeClr val="tx1">
                    <a:lumMod val="85000"/>
                    <a:lumOff val="15000"/>
                  </a:schemeClr>
                </a:solidFill>
                <a:cs typeface="Arial" panose="020B0604020202020204" pitchFamily="34" charset="0"/>
              </a:rPr>
              <a:t>2011) </a:t>
            </a:r>
          </a:p>
          <a:p>
            <a:pPr marL="285750" indent="-285750">
              <a:lnSpc>
                <a:spcPct val="90000"/>
              </a:lnSpc>
              <a:spcBef>
                <a:spcPct val="20000"/>
              </a:spcBef>
              <a:spcAft>
                <a:spcPts val="0"/>
              </a:spcAft>
              <a:buClr>
                <a:schemeClr val="accent1"/>
              </a:buClr>
              <a:buFont typeface="Arial" panose="020B0604020202020204" pitchFamily="34" charset="0"/>
              <a:buChar char="•"/>
            </a:pPr>
            <a:endParaRPr lang="en-US" sz="1300">
              <a:solidFill>
                <a:schemeClr val="tx1">
                  <a:lumMod val="85000"/>
                  <a:lumOff val="15000"/>
                </a:schemeClr>
              </a:solidFill>
              <a:cs typeface="Arial" panose="020B0604020202020204" pitchFamily="34" charset="0"/>
            </a:endParaRPr>
          </a:p>
          <a:p>
            <a:pPr marL="285750" indent="-285750">
              <a:lnSpc>
                <a:spcPct val="90000"/>
              </a:lnSpc>
              <a:spcBef>
                <a:spcPct val="20000"/>
              </a:spcBef>
              <a:spcAft>
                <a:spcPts val="0"/>
              </a:spcAft>
              <a:buClr>
                <a:schemeClr val="accent1"/>
              </a:buClr>
              <a:buFont typeface="Arial" panose="020B0604020202020204" pitchFamily="34" charset="0"/>
              <a:buChar char="•"/>
            </a:pPr>
            <a:r>
              <a:rPr lang="en-US" sz="1300">
                <a:solidFill>
                  <a:schemeClr val="tx1">
                    <a:lumMod val="85000"/>
                    <a:lumOff val="15000"/>
                  </a:schemeClr>
                </a:solidFill>
                <a:cs typeface="Arial" panose="020B0604020202020204" pitchFamily="34" charset="0"/>
              </a:rPr>
              <a:t>‘learn by doing’ as well as reflecting on the aims and objectives of the internship which is an important component of the whole exercise. </a:t>
            </a:r>
          </a:p>
          <a:p>
            <a:pPr marL="285750" indent="-285750">
              <a:lnSpc>
                <a:spcPct val="90000"/>
              </a:lnSpc>
              <a:spcBef>
                <a:spcPct val="20000"/>
              </a:spcBef>
              <a:spcAft>
                <a:spcPts val="0"/>
              </a:spcAft>
              <a:buClr>
                <a:schemeClr val="accent1"/>
              </a:buClr>
              <a:buFont typeface="Arial" panose="020B0604020202020204" pitchFamily="34" charset="0"/>
              <a:buChar char="•"/>
            </a:pPr>
            <a:endParaRPr lang="en-US" sz="1300">
              <a:solidFill>
                <a:schemeClr val="tx1">
                  <a:lumMod val="85000"/>
                  <a:lumOff val="15000"/>
                </a:schemeClr>
              </a:solidFill>
              <a:cs typeface="Arial" panose="020B0604020202020204" pitchFamily="34" charset="0"/>
            </a:endParaRPr>
          </a:p>
          <a:p>
            <a:pPr marL="285750" indent="-285750">
              <a:lnSpc>
                <a:spcPct val="90000"/>
              </a:lnSpc>
              <a:spcBef>
                <a:spcPct val="20000"/>
              </a:spcBef>
              <a:spcAft>
                <a:spcPts val="0"/>
              </a:spcAft>
              <a:buClr>
                <a:schemeClr val="accent1"/>
              </a:buClr>
              <a:buFont typeface="Arial" panose="020B0604020202020204" pitchFamily="34" charset="0"/>
              <a:buChar char="•"/>
            </a:pPr>
            <a:r>
              <a:rPr lang="en-US" sz="1300">
                <a:solidFill>
                  <a:schemeClr val="tx1">
                    <a:lumMod val="85000"/>
                    <a:lumOff val="15000"/>
                  </a:schemeClr>
                </a:solidFill>
                <a:cs typeface="Arial" panose="020B0604020202020204" pitchFamily="34" charset="0"/>
              </a:rPr>
              <a:t>Supervisors provide feedback to interns for improvement and if necessary, the learning goals may be refined (O’Neill, 2010).</a:t>
            </a:r>
            <a:endParaRPr lang="en-US" sz="1300">
              <a:solidFill>
                <a:schemeClr val="tx1">
                  <a:lumMod val="85000"/>
                  <a:lumOff val="15000"/>
                </a:schemeClr>
              </a:solidFill>
              <a:effectLst/>
              <a:cs typeface="Arial" panose="020B0604020202020204" pitchFamily="34" charset="0"/>
            </a:endParaRPr>
          </a:p>
        </p:txBody>
      </p:sp>
      <p:sp>
        <p:nvSpPr>
          <p:cNvPr id="6" name="TextBox 5">
            <a:extLst>
              <a:ext uri="{FF2B5EF4-FFF2-40B4-BE49-F238E27FC236}">
                <a16:creationId xmlns:a16="http://schemas.microsoft.com/office/drawing/2014/main" id="{AB3A113C-A815-154F-AB45-6323D965F0E7}"/>
              </a:ext>
            </a:extLst>
          </p:cNvPr>
          <p:cNvSpPr txBox="1"/>
          <p:nvPr/>
        </p:nvSpPr>
        <p:spPr>
          <a:xfrm>
            <a:off x="2771800" y="5473668"/>
            <a:ext cx="1537600" cy="261610"/>
          </a:xfrm>
          <a:prstGeom prst="rect">
            <a:avLst/>
          </a:prstGeom>
          <a:noFill/>
        </p:spPr>
        <p:txBody>
          <a:bodyPr wrap="none" rtlCol="0">
            <a:spAutoFit/>
          </a:bodyPr>
          <a:lstStyle/>
          <a:p>
            <a:r>
              <a:rPr lang="en-US" sz="1050">
                <a:cs typeface="Arial" panose="020B0604020202020204" pitchFamily="34" charset="0"/>
              </a:rPr>
              <a:t>(</a:t>
            </a:r>
            <a:r>
              <a:rPr lang="en-US" sz="1050" err="1">
                <a:cs typeface="Arial" panose="020B0604020202020204" pitchFamily="34" charset="0"/>
              </a:rPr>
              <a:t>Google.co.uk</a:t>
            </a:r>
            <a:r>
              <a:rPr lang="en-US" sz="1050">
                <a:cs typeface="Arial" panose="020B0604020202020204" pitchFamily="34" charset="0"/>
              </a:rPr>
              <a:t>, 2020) </a:t>
            </a:r>
          </a:p>
        </p:txBody>
      </p:sp>
    </p:spTree>
    <p:extLst>
      <p:ext uri="{BB962C8B-B14F-4D97-AF65-F5344CB8AC3E}">
        <p14:creationId xmlns:p14="http://schemas.microsoft.com/office/powerpoint/2010/main" val="174433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AEC1A-2DD8-1F47-9CBB-B3F15462059F}"/>
              </a:ext>
            </a:extLst>
          </p:cNvPr>
          <p:cNvSpPr>
            <a:spLocks noGrp="1"/>
          </p:cNvSpPr>
          <p:nvPr>
            <p:ph type="title"/>
          </p:nvPr>
        </p:nvSpPr>
        <p:spPr>
          <a:xfrm>
            <a:off x="688490" y="570156"/>
            <a:ext cx="7756263" cy="1054250"/>
          </a:xfrm>
          <a:prstGeom prst="rect">
            <a:avLst/>
          </a:prstGeom>
        </p:spPr>
        <p:txBody>
          <a:bodyPr vert="horz" lIns="91440" tIns="45720" rIns="91440" bIns="45720" rtlCol="0" anchor="ctr">
            <a:normAutofit/>
          </a:bodyPr>
          <a:lstStyle/>
          <a:p>
            <a:r>
              <a:rPr lang="en-US" b="1" kern="1200">
                <a:latin typeface="Arial" panose="020B0604020202020204" pitchFamily="34" charset="0"/>
                <a:cs typeface="Arial" panose="020B0604020202020204" pitchFamily="34" charset="0"/>
              </a:rPr>
              <a:t>Benefits of internship</a:t>
            </a:r>
            <a:endParaRPr lang="en-US" kern="1200">
              <a:latin typeface="Arial" panose="020B0604020202020204" pitchFamily="34" charset="0"/>
              <a:cs typeface="Arial" panose="020B0604020202020204" pitchFamily="34" charset="0"/>
            </a:endParaRPr>
          </a:p>
        </p:txBody>
      </p:sp>
      <p:pic>
        <p:nvPicPr>
          <p:cNvPr id="5" name="Picture 4" descr="A screenshot of a cell phone&#10;&#10;Description automatically generated">
            <a:extLst>
              <a:ext uri="{FF2B5EF4-FFF2-40B4-BE49-F238E27FC236}">
                <a16:creationId xmlns:a16="http://schemas.microsoft.com/office/drawing/2014/main" id="{E53747F0-1175-2242-87B4-B12495DDF7B7}"/>
              </a:ext>
            </a:extLst>
          </p:cNvPr>
          <p:cNvPicPr>
            <a:picLocks noChangeAspect="1"/>
          </p:cNvPicPr>
          <p:nvPr/>
        </p:nvPicPr>
        <p:blipFill rotWithShape="1">
          <a:blip r:embed="rId3"/>
          <a:srcRect t="23231" b="19192"/>
          <a:stretch/>
        </p:blipFill>
        <p:spPr>
          <a:xfrm>
            <a:off x="82569" y="2134138"/>
            <a:ext cx="3125523" cy="4453921"/>
          </a:xfrm>
          <a:prstGeom prst="rect">
            <a:avLst/>
          </a:prstGeom>
          <a:noFill/>
        </p:spPr>
      </p:pic>
      <p:sp>
        <p:nvSpPr>
          <p:cNvPr id="4" name="Rectangle 3">
            <a:extLst>
              <a:ext uri="{FF2B5EF4-FFF2-40B4-BE49-F238E27FC236}">
                <a16:creationId xmlns:a16="http://schemas.microsoft.com/office/drawing/2014/main" id="{E6F0E1E6-FF94-EB47-A6A2-34A82B3E474C}"/>
              </a:ext>
            </a:extLst>
          </p:cNvPr>
          <p:cNvSpPr/>
          <p:nvPr/>
        </p:nvSpPr>
        <p:spPr>
          <a:xfrm>
            <a:off x="3288922" y="1998971"/>
            <a:ext cx="5760641" cy="4968552"/>
          </a:xfrm>
          <a:prstGeom prst="rect">
            <a:avLst/>
          </a:prstGeom>
        </p:spPr>
        <p:txBody>
          <a:bodyPr vert="horz" lIns="91440" tIns="45720" rIns="91440" bIns="45720" rtlCol="0">
            <a:normAutofit fontScale="92500"/>
          </a:bodyPr>
          <a:lstStyle/>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Gain work-related experiences like communication skills, team working, IT skills (Galloway</a:t>
            </a:r>
            <a:r>
              <a:rPr lang="en-US" sz="1100" i="1">
                <a:solidFill>
                  <a:schemeClr val="tx1">
                    <a:lumMod val="85000"/>
                    <a:lumOff val="15000"/>
                  </a:schemeClr>
                </a:solidFill>
                <a:cs typeface="Arial" panose="020B0604020202020204" pitchFamily="34" charset="0"/>
              </a:rPr>
              <a:t>, et al, </a:t>
            </a:r>
            <a:r>
              <a:rPr lang="en-US" sz="1100">
                <a:solidFill>
                  <a:schemeClr val="tx1">
                    <a:lumMod val="85000"/>
                    <a:lumOff val="15000"/>
                  </a:schemeClr>
                </a:solidFill>
                <a:cs typeface="Arial" panose="020B0604020202020204" pitchFamily="34" charset="0"/>
              </a:rPr>
              <a:t>2014)</a:t>
            </a:r>
          </a:p>
          <a:p>
            <a:pPr marL="285750" indent="-285750">
              <a:lnSpc>
                <a:spcPct val="90000"/>
              </a:lnSpc>
              <a:spcBef>
                <a:spcPct val="20000"/>
              </a:spcBef>
              <a:buClr>
                <a:schemeClr val="accent1"/>
              </a:buClr>
              <a:buFont typeface="Wingdings" pitchFamily="2" charset="2"/>
              <a:buChar char="•"/>
            </a:pPr>
            <a:endParaRPr lang="en-US" sz="110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Gain and develop Soft skills and interpersonal skills (Elarde &amp; Chong, 2012; </a:t>
            </a:r>
            <a:r>
              <a:rPr lang="en-US" sz="1100" err="1">
                <a:solidFill>
                  <a:schemeClr val="tx1">
                    <a:lumMod val="85000"/>
                    <a:lumOff val="15000"/>
                  </a:schemeClr>
                </a:solidFill>
                <a:cs typeface="Arial" panose="020B0604020202020204" pitchFamily="34" charset="0"/>
              </a:rPr>
              <a:t>Holyoak</a:t>
            </a:r>
            <a:r>
              <a:rPr lang="en-US" sz="1100">
                <a:solidFill>
                  <a:schemeClr val="tx1">
                    <a:lumMod val="85000"/>
                    <a:lumOff val="15000"/>
                  </a:schemeClr>
                </a:solidFill>
                <a:cs typeface="Arial" panose="020B0604020202020204" pitchFamily="34" charset="0"/>
              </a:rPr>
              <a:t>, 2013; </a:t>
            </a:r>
            <a:r>
              <a:rPr lang="en-US" sz="1100" err="1">
                <a:solidFill>
                  <a:schemeClr val="tx1">
                    <a:lumMod val="85000"/>
                    <a:lumOff val="15000"/>
                  </a:schemeClr>
                </a:solidFill>
                <a:cs typeface="Arial" panose="020B0604020202020204" pitchFamily="34" charset="0"/>
              </a:rPr>
              <a:t>Shoenfelt</a:t>
            </a:r>
            <a:r>
              <a:rPr lang="en-US" sz="1100" i="1">
                <a:solidFill>
                  <a:schemeClr val="tx1">
                    <a:lumMod val="85000"/>
                    <a:lumOff val="15000"/>
                  </a:schemeClr>
                </a:solidFill>
                <a:cs typeface="Arial" panose="020B0604020202020204" pitchFamily="34" charset="0"/>
              </a:rPr>
              <a:t>, et al., </a:t>
            </a:r>
            <a:r>
              <a:rPr lang="en-US" sz="1100">
                <a:solidFill>
                  <a:schemeClr val="tx1">
                    <a:lumMod val="85000"/>
                    <a:lumOff val="15000"/>
                  </a:schemeClr>
                </a:solidFill>
                <a:cs typeface="Arial" panose="020B0604020202020204" pitchFamily="34" charset="0"/>
              </a:rPr>
              <a:t>2013; </a:t>
            </a:r>
            <a:r>
              <a:rPr lang="en-US" sz="1100" err="1">
                <a:solidFill>
                  <a:schemeClr val="tx1">
                    <a:lumMod val="85000"/>
                    <a:lumOff val="15000"/>
                  </a:schemeClr>
                </a:solidFill>
                <a:cs typeface="Arial" panose="020B0604020202020204" pitchFamily="34" charset="0"/>
              </a:rPr>
              <a:t>Dobratz</a:t>
            </a:r>
            <a:r>
              <a:rPr lang="en-US" sz="1100">
                <a:solidFill>
                  <a:schemeClr val="tx1">
                    <a:lumMod val="85000"/>
                    <a:lumOff val="15000"/>
                  </a:schemeClr>
                </a:solidFill>
                <a:cs typeface="Arial" panose="020B0604020202020204" pitchFamily="34" charset="0"/>
              </a:rPr>
              <a:t>, </a:t>
            </a:r>
            <a:r>
              <a:rPr lang="en-US" sz="1100" i="1">
                <a:solidFill>
                  <a:schemeClr val="tx1">
                    <a:lumMod val="85000"/>
                    <a:lumOff val="15000"/>
                  </a:schemeClr>
                </a:solidFill>
                <a:cs typeface="Arial" panose="020B0604020202020204" pitchFamily="34" charset="0"/>
              </a:rPr>
              <a:t>et al., </a:t>
            </a:r>
            <a:r>
              <a:rPr lang="en-US" sz="1100">
                <a:solidFill>
                  <a:schemeClr val="tx1">
                    <a:lumMod val="85000"/>
                    <a:lumOff val="15000"/>
                  </a:schemeClr>
                </a:solidFill>
                <a:cs typeface="Arial" panose="020B0604020202020204" pitchFamily="34" charset="0"/>
              </a:rPr>
              <a:t>2014; Ismail, 2018).</a:t>
            </a:r>
          </a:p>
          <a:p>
            <a:pPr marL="285750" indent="-285750">
              <a:lnSpc>
                <a:spcPct val="90000"/>
              </a:lnSpc>
              <a:spcBef>
                <a:spcPct val="20000"/>
              </a:spcBef>
              <a:buClr>
                <a:schemeClr val="accent1"/>
              </a:buClr>
              <a:buFont typeface="Wingdings" pitchFamily="2" charset="2"/>
              <a:buChar char="•"/>
            </a:pPr>
            <a:endParaRPr lang="en-US" sz="110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Problem solving and accounting skills are developed, due to the combining academic learning and practical work experience (Galloway, </a:t>
            </a:r>
            <a:r>
              <a:rPr lang="en-US" sz="1100" i="1">
                <a:solidFill>
                  <a:schemeClr val="tx1">
                    <a:lumMod val="85000"/>
                    <a:lumOff val="15000"/>
                  </a:schemeClr>
                </a:solidFill>
                <a:cs typeface="Arial" panose="020B0604020202020204" pitchFamily="34" charset="0"/>
              </a:rPr>
              <a:t>et al., </a:t>
            </a:r>
            <a:r>
              <a:rPr lang="en-US" sz="1100">
                <a:solidFill>
                  <a:schemeClr val="tx1">
                    <a:lumMod val="85000"/>
                    <a:lumOff val="15000"/>
                  </a:schemeClr>
                </a:solidFill>
                <a:cs typeface="Arial" panose="020B0604020202020204" pitchFamily="34" charset="0"/>
              </a:rPr>
              <a:t>2014) </a:t>
            </a:r>
          </a:p>
          <a:p>
            <a:pPr>
              <a:lnSpc>
                <a:spcPct val="90000"/>
              </a:lnSpc>
              <a:spcBef>
                <a:spcPct val="20000"/>
              </a:spcBef>
              <a:buClr>
                <a:schemeClr val="accent1"/>
              </a:buClr>
            </a:pPr>
            <a:r>
              <a:rPr lang="en-US" sz="1100">
                <a:solidFill>
                  <a:schemeClr val="tx1">
                    <a:lumMod val="85000"/>
                    <a:lumOff val="15000"/>
                  </a:schemeClr>
                </a:solidFill>
                <a:cs typeface="Arial" panose="020B0604020202020204" pitchFamily="34" charset="0"/>
              </a:rPr>
              <a:t> </a:t>
            </a: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This might bring an opportunity of a higher earning potential (Gault</a:t>
            </a:r>
            <a:r>
              <a:rPr lang="en-US" sz="1100" i="1">
                <a:solidFill>
                  <a:schemeClr val="tx1">
                    <a:lumMod val="85000"/>
                    <a:lumOff val="15000"/>
                  </a:schemeClr>
                </a:solidFill>
                <a:cs typeface="Arial" panose="020B0604020202020204" pitchFamily="34" charset="0"/>
              </a:rPr>
              <a:t>, et al., </a:t>
            </a:r>
            <a:r>
              <a:rPr lang="en-US" sz="1100">
                <a:solidFill>
                  <a:schemeClr val="tx1">
                    <a:lumMod val="85000"/>
                    <a:lumOff val="15000"/>
                  </a:schemeClr>
                </a:solidFill>
                <a:cs typeface="Arial" panose="020B0604020202020204" pitchFamily="34" charset="0"/>
              </a:rPr>
              <a:t>2010).</a:t>
            </a:r>
          </a:p>
          <a:p>
            <a:pPr marL="285750" indent="-285750">
              <a:lnSpc>
                <a:spcPct val="90000"/>
              </a:lnSpc>
              <a:spcBef>
                <a:spcPct val="20000"/>
              </a:spcBef>
              <a:buClr>
                <a:schemeClr val="accent1"/>
              </a:buClr>
              <a:buFont typeface="Wingdings" pitchFamily="2" charset="2"/>
              <a:buChar char="•"/>
            </a:pPr>
            <a:endParaRPr lang="en-US" sz="110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Internships will increase the probability of finding employment (</a:t>
            </a:r>
            <a:r>
              <a:rPr lang="en-US" sz="1100" err="1">
                <a:solidFill>
                  <a:schemeClr val="tx1">
                    <a:lumMod val="85000"/>
                    <a:lumOff val="15000"/>
                  </a:schemeClr>
                </a:solidFill>
                <a:cs typeface="Arial" panose="020B0604020202020204" pitchFamily="34" charset="0"/>
              </a:rPr>
              <a:t>Saniter</a:t>
            </a:r>
            <a:r>
              <a:rPr lang="en-US" sz="1100">
                <a:solidFill>
                  <a:schemeClr val="tx1">
                    <a:lumMod val="85000"/>
                    <a:lumOff val="15000"/>
                  </a:schemeClr>
                </a:solidFill>
                <a:cs typeface="Arial" panose="020B0604020202020204" pitchFamily="34" charset="0"/>
              </a:rPr>
              <a:t> &amp; </a:t>
            </a:r>
            <a:r>
              <a:rPr lang="en-US" sz="1100" err="1">
                <a:solidFill>
                  <a:schemeClr val="tx1">
                    <a:lumMod val="85000"/>
                    <a:lumOff val="15000"/>
                  </a:schemeClr>
                </a:solidFill>
                <a:cs typeface="Arial" panose="020B0604020202020204" pitchFamily="34" charset="0"/>
              </a:rPr>
              <a:t>Siedler</a:t>
            </a:r>
            <a:r>
              <a:rPr lang="en-US" sz="1100">
                <a:solidFill>
                  <a:schemeClr val="tx1">
                    <a:lumMod val="85000"/>
                    <a:lumOff val="15000"/>
                  </a:schemeClr>
                </a:solidFill>
                <a:cs typeface="Arial" panose="020B0604020202020204" pitchFamily="34" charset="0"/>
              </a:rPr>
              <a:t>, 2014), With many employers increasingly looking for ‘experience’ as well as ‘academic’ achievement in candidates for their positions (Haag, 2013).</a:t>
            </a:r>
          </a:p>
          <a:p>
            <a:pPr marL="285750" indent="-285750">
              <a:lnSpc>
                <a:spcPct val="90000"/>
              </a:lnSpc>
              <a:spcBef>
                <a:spcPct val="20000"/>
              </a:spcBef>
              <a:buClr>
                <a:schemeClr val="accent1"/>
              </a:buClr>
              <a:buFont typeface="Wingdings" pitchFamily="2" charset="2"/>
              <a:buChar char="•"/>
            </a:pPr>
            <a:endParaRPr lang="en-US" sz="110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As interns, this is good in a resume (CV), it gives a competitive advantage by the experience (Smith &amp; Howard, 2017).</a:t>
            </a:r>
          </a:p>
          <a:p>
            <a:pPr marL="285750" indent="-285750">
              <a:lnSpc>
                <a:spcPct val="90000"/>
              </a:lnSpc>
              <a:spcBef>
                <a:spcPct val="20000"/>
              </a:spcBef>
              <a:buClr>
                <a:schemeClr val="accent1"/>
              </a:buClr>
              <a:buFont typeface="Wingdings" pitchFamily="2" charset="2"/>
              <a:buChar char="•"/>
            </a:pPr>
            <a:endParaRPr lang="en-US" sz="110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Companies can also have access to cheap labour through Internships ( Maertz</a:t>
            </a:r>
            <a:r>
              <a:rPr lang="en-US" sz="1100" i="1">
                <a:solidFill>
                  <a:schemeClr val="tx1">
                    <a:lumMod val="85000"/>
                    <a:lumOff val="15000"/>
                  </a:schemeClr>
                </a:solidFill>
                <a:cs typeface="Arial" panose="020B0604020202020204" pitchFamily="34" charset="0"/>
              </a:rPr>
              <a:t>, et al., </a:t>
            </a:r>
            <a:r>
              <a:rPr lang="en-US" sz="1100">
                <a:solidFill>
                  <a:schemeClr val="tx1">
                    <a:lumMod val="85000"/>
                    <a:lumOff val="15000"/>
                  </a:schemeClr>
                </a:solidFill>
                <a:cs typeface="Arial" panose="020B0604020202020204" pitchFamily="34" charset="0"/>
              </a:rPr>
              <a:t>2014).</a:t>
            </a:r>
          </a:p>
          <a:p>
            <a:pPr marL="285750" indent="-285750">
              <a:lnSpc>
                <a:spcPct val="90000"/>
              </a:lnSpc>
              <a:spcBef>
                <a:spcPct val="20000"/>
              </a:spcBef>
              <a:buClr>
                <a:schemeClr val="accent1"/>
              </a:buClr>
              <a:buFont typeface="Wingdings" pitchFamily="2" charset="2"/>
              <a:buChar char="•"/>
            </a:pPr>
            <a:endParaRPr lang="en-US" sz="110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Companies also benefit from low Recruitment and training costs by employing interns (</a:t>
            </a:r>
            <a:r>
              <a:rPr lang="en-US" sz="1100" err="1">
                <a:solidFill>
                  <a:schemeClr val="tx1">
                    <a:lumMod val="85000"/>
                    <a:lumOff val="15000"/>
                  </a:schemeClr>
                </a:solidFill>
                <a:cs typeface="Arial" panose="020B0604020202020204" pitchFamily="34" charset="0"/>
              </a:rPr>
              <a:t>Dobratz</a:t>
            </a:r>
            <a:r>
              <a:rPr lang="en-US" sz="1100">
                <a:solidFill>
                  <a:schemeClr val="tx1">
                    <a:lumMod val="85000"/>
                    <a:lumOff val="15000"/>
                  </a:schemeClr>
                </a:solidFill>
                <a:cs typeface="Arial" panose="020B0604020202020204" pitchFamily="34" charset="0"/>
              </a:rPr>
              <a:t>, </a:t>
            </a:r>
            <a:r>
              <a:rPr lang="en-US" sz="1100" i="1">
                <a:solidFill>
                  <a:schemeClr val="tx1">
                    <a:lumMod val="85000"/>
                    <a:lumOff val="15000"/>
                  </a:schemeClr>
                </a:solidFill>
                <a:cs typeface="Arial" panose="020B0604020202020204" pitchFamily="34" charset="0"/>
              </a:rPr>
              <a:t>et al., </a:t>
            </a:r>
            <a:r>
              <a:rPr lang="en-US" sz="1100">
                <a:solidFill>
                  <a:schemeClr val="tx1">
                    <a:lumMod val="85000"/>
                    <a:lumOff val="15000"/>
                  </a:schemeClr>
                </a:solidFill>
                <a:cs typeface="Arial" panose="020B0604020202020204" pitchFamily="34" charset="0"/>
              </a:rPr>
              <a:t>2014).</a:t>
            </a:r>
          </a:p>
          <a:p>
            <a:pPr marL="285750" indent="-285750">
              <a:lnSpc>
                <a:spcPct val="90000"/>
              </a:lnSpc>
              <a:spcBef>
                <a:spcPct val="20000"/>
              </a:spcBef>
              <a:buClr>
                <a:schemeClr val="accent1"/>
              </a:buClr>
              <a:buFont typeface="Wingdings" pitchFamily="2" charset="2"/>
              <a:buChar char="•"/>
            </a:pPr>
            <a:endParaRPr lang="en-US" sz="110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Will benefit from knowledge sharing from the mentors (</a:t>
            </a:r>
            <a:r>
              <a:rPr lang="en-US" sz="1100" err="1">
                <a:solidFill>
                  <a:schemeClr val="tx1">
                    <a:lumMod val="85000"/>
                    <a:lumOff val="15000"/>
                  </a:schemeClr>
                </a:solidFill>
                <a:cs typeface="Arial" panose="020B0604020202020204" pitchFamily="34" charset="0"/>
              </a:rPr>
              <a:t>Holyoak</a:t>
            </a:r>
            <a:r>
              <a:rPr lang="en-US" sz="1100">
                <a:solidFill>
                  <a:schemeClr val="tx1">
                    <a:lumMod val="85000"/>
                    <a:lumOff val="15000"/>
                  </a:schemeClr>
                </a:solidFill>
                <a:cs typeface="Arial" panose="020B0604020202020204" pitchFamily="34" charset="0"/>
              </a:rPr>
              <a:t>, 2013). </a:t>
            </a: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Create networking opportunities and grow professional network</a:t>
            </a: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Learn new and practical skills </a:t>
            </a: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Puts Theory into Practice.</a:t>
            </a: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Generate Career Ideas.</a:t>
            </a: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Provides Personal Development.</a:t>
            </a:r>
          </a:p>
          <a:p>
            <a:pPr marL="285750" indent="-285750">
              <a:lnSpc>
                <a:spcPct val="90000"/>
              </a:lnSpc>
              <a:spcBef>
                <a:spcPct val="20000"/>
              </a:spcBef>
              <a:buClr>
                <a:schemeClr val="accent1"/>
              </a:buClr>
              <a:buFont typeface="Wingdings" pitchFamily="2" charset="2"/>
              <a:buChar char="•"/>
            </a:pPr>
            <a:r>
              <a:rPr lang="en-US" sz="1100">
                <a:solidFill>
                  <a:schemeClr val="tx1">
                    <a:lumMod val="85000"/>
                    <a:lumOff val="15000"/>
                  </a:schemeClr>
                </a:solidFill>
                <a:cs typeface="Arial" panose="020B0604020202020204" pitchFamily="34" charset="0"/>
              </a:rPr>
              <a:t>Might provide Financial Rewards.</a:t>
            </a:r>
          </a:p>
        </p:txBody>
      </p:sp>
      <p:sp>
        <p:nvSpPr>
          <p:cNvPr id="6" name="TextBox 5">
            <a:extLst>
              <a:ext uri="{FF2B5EF4-FFF2-40B4-BE49-F238E27FC236}">
                <a16:creationId xmlns:a16="http://schemas.microsoft.com/office/drawing/2014/main" id="{4F4DD8A5-87E9-F342-9B2E-75141EF56B7A}"/>
              </a:ext>
            </a:extLst>
          </p:cNvPr>
          <p:cNvSpPr txBox="1"/>
          <p:nvPr/>
        </p:nvSpPr>
        <p:spPr>
          <a:xfrm>
            <a:off x="1715376" y="6598191"/>
            <a:ext cx="1492716" cy="369332"/>
          </a:xfrm>
          <a:prstGeom prst="rect">
            <a:avLst/>
          </a:prstGeom>
          <a:noFill/>
        </p:spPr>
        <p:txBody>
          <a:bodyPr wrap="none" rtlCol="0">
            <a:spAutoFit/>
          </a:bodyPr>
          <a:lstStyle/>
          <a:p>
            <a:pPr algn="r"/>
            <a:r>
              <a:rPr lang="en-GB" sz="900">
                <a:cs typeface="Arial" panose="020B0604020202020204" pitchFamily="34" charset="0"/>
              </a:rPr>
              <a:t>(TRG International, 2019)</a:t>
            </a:r>
          </a:p>
          <a:p>
            <a:pPr algn="r"/>
            <a:endParaRPr lang="en-US" sz="900">
              <a:cs typeface="Arial" panose="020B0604020202020204" pitchFamily="34" charset="0"/>
            </a:endParaRPr>
          </a:p>
        </p:txBody>
      </p:sp>
    </p:spTree>
    <p:extLst>
      <p:ext uri="{BB962C8B-B14F-4D97-AF65-F5344CB8AC3E}">
        <p14:creationId xmlns:p14="http://schemas.microsoft.com/office/powerpoint/2010/main" val="386285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56E00-25AB-3C46-936E-E8EB5251801E}"/>
              </a:ext>
            </a:extLst>
          </p:cNvPr>
          <p:cNvSpPr>
            <a:spLocks noGrp="1"/>
          </p:cNvSpPr>
          <p:nvPr>
            <p:ph type="title"/>
          </p:nvPr>
        </p:nvSpPr>
        <p:spPr>
          <a:xfrm>
            <a:off x="688490" y="570156"/>
            <a:ext cx="7756263" cy="1054250"/>
          </a:xfrm>
          <a:prstGeom prst="rect">
            <a:avLst/>
          </a:prstGeom>
        </p:spPr>
        <p:txBody>
          <a:bodyPr vert="horz" lIns="91440" tIns="45720" rIns="91440" bIns="45720" rtlCol="0" anchor="ctr">
            <a:normAutofit/>
          </a:bodyPr>
          <a:lstStyle/>
          <a:p>
            <a:pPr>
              <a:lnSpc>
                <a:spcPct val="90000"/>
              </a:lnSpc>
            </a:pPr>
            <a:r>
              <a:rPr lang="en-US" sz="3400" b="1">
                <a:latin typeface="Arial" panose="020B0604020202020204" pitchFamily="34" charset="0"/>
                <a:cs typeface="Arial" panose="020B0604020202020204" pitchFamily="34" charset="0"/>
              </a:rPr>
              <a:t>Qualifications Audit as part of the preparation </a:t>
            </a:r>
            <a:r>
              <a:rPr lang="en-US" sz="3400" b="1" kern="1200">
                <a:latin typeface="Arial" panose="020B0604020202020204" pitchFamily="34" charset="0"/>
                <a:cs typeface="Arial" panose="020B0604020202020204" pitchFamily="34" charset="0"/>
              </a:rPr>
              <a:t>for Internship</a:t>
            </a:r>
            <a:endParaRPr lang="en-US" sz="3400" kern="1200">
              <a:latin typeface="Arial" panose="020B0604020202020204" pitchFamily="34" charset="0"/>
              <a:cs typeface="Arial" panose="020B0604020202020204" pitchFamily="34" charset="0"/>
            </a:endParaRPr>
          </a:p>
        </p:txBody>
      </p:sp>
      <p:pic>
        <p:nvPicPr>
          <p:cNvPr id="2060" name="Picture 14" descr="Image result for internship pic">
            <a:extLst>
              <a:ext uri="{FF2B5EF4-FFF2-40B4-BE49-F238E27FC236}">
                <a16:creationId xmlns:a16="http://schemas.microsoft.com/office/drawing/2014/main" id="{529E832F-FACD-EE45-91F1-5D7BE1C90A8C}"/>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tretch>
            <a:fillRect/>
          </a:stretch>
        </p:blipFill>
        <p:spPr bwMode="auto">
          <a:xfrm>
            <a:off x="107504" y="2194561"/>
            <a:ext cx="3384376" cy="3466685"/>
          </a:xfrm>
          <a:prstGeom prst="rect">
            <a:avLst/>
          </a:prstGeom>
          <a:solidFill>
            <a:srgbClr val="FFFFFF"/>
          </a:solidFill>
        </p:spPr>
      </p:pic>
      <p:sp>
        <p:nvSpPr>
          <p:cNvPr id="4" name="Rectangle 3">
            <a:extLst>
              <a:ext uri="{FF2B5EF4-FFF2-40B4-BE49-F238E27FC236}">
                <a16:creationId xmlns:a16="http://schemas.microsoft.com/office/drawing/2014/main" id="{EB0CF607-F8C5-0A46-B5F7-32FB4B9B820B}"/>
              </a:ext>
            </a:extLst>
          </p:cNvPr>
          <p:cNvSpPr/>
          <p:nvPr/>
        </p:nvSpPr>
        <p:spPr>
          <a:xfrm>
            <a:off x="3491880" y="2060848"/>
            <a:ext cx="5724128" cy="4608512"/>
          </a:xfrm>
          <a:prstGeom prst="rect">
            <a:avLst/>
          </a:prstGeom>
        </p:spPr>
        <p:txBody>
          <a:bodyPr vert="horz" lIns="91440" tIns="45720" rIns="91440" bIns="45720" rtlCol="0">
            <a:normAutofit/>
          </a:bodyPr>
          <a:lstStyle/>
          <a:p>
            <a:pPr marL="285750" indent="-285750">
              <a:lnSpc>
                <a:spcPct val="90000"/>
              </a:lnSpc>
              <a:spcBef>
                <a:spcPct val="20000"/>
              </a:spcBef>
              <a:buClr>
                <a:schemeClr val="accent1"/>
              </a:buClr>
              <a:buFont typeface="Wingdings" pitchFamily="2" charset="2"/>
              <a:buChar char="•"/>
            </a:pPr>
            <a:r>
              <a:rPr lang="en-US" sz="1200" dirty="0">
                <a:solidFill>
                  <a:schemeClr val="tx1">
                    <a:lumMod val="85000"/>
                    <a:lumOff val="15000"/>
                  </a:schemeClr>
                </a:solidFill>
                <a:cs typeface="Arial" panose="020B0604020202020204" pitchFamily="34" charset="0"/>
              </a:rPr>
              <a:t>I am in my final year of Accounting study in Swansea Business School UWTSD </a:t>
            </a:r>
          </a:p>
          <a:p>
            <a:pPr marL="285750" indent="-285750">
              <a:lnSpc>
                <a:spcPct val="90000"/>
              </a:lnSpc>
              <a:spcBef>
                <a:spcPct val="20000"/>
              </a:spcBef>
              <a:buClr>
                <a:schemeClr val="accent1"/>
              </a:buClr>
              <a:buFont typeface="Wingdings" pitchFamily="2" charset="2"/>
              <a:buChar char="•"/>
            </a:pP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200" dirty="0">
                <a:solidFill>
                  <a:schemeClr val="tx1">
                    <a:lumMod val="85000"/>
                    <a:lumOff val="15000"/>
                  </a:schemeClr>
                </a:solidFill>
                <a:cs typeface="Arial" panose="020B0604020202020204" pitchFamily="34" charset="0"/>
              </a:rPr>
              <a:t>I have been exposed to several core areas of Accounting such as Financial management, financial reporting, taxation, Auditing, Strategy, data analytics and business performance etc. </a:t>
            </a:r>
          </a:p>
          <a:p>
            <a:pPr marL="285750" indent="-285750">
              <a:lnSpc>
                <a:spcPct val="90000"/>
              </a:lnSpc>
              <a:spcBef>
                <a:spcPct val="20000"/>
              </a:spcBef>
              <a:buClr>
                <a:schemeClr val="accent1"/>
              </a:buClr>
              <a:buFont typeface="Wingdings" pitchFamily="2" charset="2"/>
              <a:buChar char="•"/>
            </a:pP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200" dirty="0">
                <a:solidFill>
                  <a:schemeClr val="tx1">
                    <a:lumMod val="85000"/>
                    <a:lumOff val="15000"/>
                  </a:schemeClr>
                </a:solidFill>
                <a:cs typeface="Arial" panose="020B0604020202020204" pitchFamily="34" charset="0"/>
              </a:rPr>
              <a:t>I have worked in a small Auditing firm for about 9 months, in the company I prepared and completed final accounts for small businesses as well as filing the end of the year taxes, VAT etc. </a:t>
            </a:r>
          </a:p>
          <a:p>
            <a:pPr marL="285750" indent="-285750">
              <a:lnSpc>
                <a:spcPct val="90000"/>
              </a:lnSpc>
              <a:spcBef>
                <a:spcPct val="20000"/>
              </a:spcBef>
              <a:buClr>
                <a:schemeClr val="accent1"/>
              </a:buClr>
              <a:buFont typeface="Wingdings" pitchFamily="2" charset="2"/>
              <a:buChar char="•"/>
            </a:pP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200" dirty="0">
                <a:solidFill>
                  <a:schemeClr val="tx1">
                    <a:lumMod val="85000"/>
                    <a:lumOff val="15000"/>
                  </a:schemeClr>
                </a:solidFill>
                <a:cs typeface="Arial" panose="020B0604020202020204" pitchFamily="34" charset="0"/>
              </a:rPr>
              <a:t>I have also worked in a medium Auditing firm where I was exposed to Payroll management and Data analysis. </a:t>
            </a:r>
          </a:p>
          <a:p>
            <a:pPr>
              <a:lnSpc>
                <a:spcPct val="90000"/>
              </a:lnSpc>
              <a:spcBef>
                <a:spcPct val="20000"/>
              </a:spcBef>
              <a:buClr>
                <a:schemeClr val="accent1"/>
              </a:buClr>
            </a:pP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200" dirty="0">
                <a:solidFill>
                  <a:schemeClr val="tx1">
                    <a:lumMod val="85000"/>
                    <a:lumOff val="15000"/>
                  </a:schemeClr>
                </a:solidFill>
                <a:cs typeface="Arial" panose="020B0604020202020204" pitchFamily="34" charset="0"/>
              </a:rPr>
              <a:t>I am also a student member of ICAEW since 2018 </a:t>
            </a:r>
            <a:r>
              <a:rPr lang="en-GB" sz="1200" dirty="0">
                <a:cs typeface="Arial" panose="020B0604020202020204" pitchFamily="34" charset="0"/>
              </a:rPr>
              <a:t>(ICEAW, 2020).</a:t>
            </a: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200" dirty="0">
                <a:solidFill>
                  <a:schemeClr val="tx1">
                    <a:lumMod val="85000"/>
                    <a:lumOff val="15000"/>
                  </a:schemeClr>
                </a:solidFill>
                <a:cs typeface="Arial" panose="020B0604020202020204" pitchFamily="34" charset="0"/>
              </a:rPr>
              <a:t>I hope to pursue a career in Accounting.  </a:t>
            </a:r>
          </a:p>
          <a:p>
            <a:pPr marL="285750" indent="-285750">
              <a:lnSpc>
                <a:spcPct val="90000"/>
              </a:lnSpc>
              <a:spcBef>
                <a:spcPct val="20000"/>
              </a:spcBef>
              <a:buClr>
                <a:schemeClr val="accent1"/>
              </a:buClr>
              <a:buFont typeface="Wingdings" pitchFamily="2" charset="2"/>
              <a:buChar char="•"/>
            </a:pP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200" dirty="0">
                <a:solidFill>
                  <a:schemeClr val="tx1">
                    <a:lumMod val="85000"/>
                    <a:lumOff val="15000"/>
                  </a:schemeClr>
                </a:solidFill>
                <a:cs typeface="Arial" panose="020B0604020202020204" pitchFamily="34" charset="0"/>
              </a:rPr>
              <a:t>With my working experience, that I might gain through internship, I think I have what it takes to succeed in Accounting, and I will be sitting for professional exams immediately I graduated from the University.</a:t>
            </a:r>
          </a:p>
          <a:p>
            <a:pPr marL="285750" indent="-285750">
              <a:lnSpc>
                <a:spcPct val="90000"/>
              </a:lnSpc>
              <a:spcBef>
                <a:spcPct val="20000"/>
              </a:spcBef>
              <a:buClr>
                <a:schemeClr val="accent1"/>
              </a:buClr>
              <a:buFont typeface="Wingdings" pitchFamily="2" charset="2"/>
              <a:buChar char="•"/>
            </a:pP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r>
              <a:rPr lang="en-US" sz="1200" dirty="0">
                <a:solidFill>
                  <a:schemeClr val="tx1">
                    <a:lumMod val="85000"/>
                    <a:lumOff val="15000"/>
                  </a:schemeClr>
                </a:solidFill>
                <a:cs typeface="Arial" panose="020B0604020202020204" pitchFamily="34" charset="0"/>
              </a:rPr>
              <a:t>To have a good network connection </a:t>
            </a:r>
          </a:p>
          <a:p>
            <a:pPr marL="285750" indent="-285750">
              <a:lnSpc>
                <a:spcPct val="90000"/>
              </a:lnSpc>
              <a:spcBef>
                <a:spcPct val="20000"/>
              </a:spcBef>
              <a:buClr>
                <a:schemeClr val="accent1"/>
              </a:buClr>
              <a:buFont typeface="Wingdings" pitchFamily="2" charset="2"/>
              <a:buChar char="•"/>
            </a:pPr>
            <a:endParaRPr lang="en-US" sz="1200" dirty="0">
              <a:solidFill>
                <a:schemeClr val="tx1">
                  <a:lumMod val="85000"/>
                  <a:lumOff val="15000"/>
                </a:schemeClr>
              </a:solidFill>
              <a:cs typeface="Arial" panose="020B0604020202020204" pitchFamily="34" charset="0"/>
            </a:endParaRPr>
          </a:p>
          <a:p>
            <a:pPr>
              <a:lnSpc>
                <a:spcPct val="90000"/>
              </a:lnSpc>
              <a:spcBef>
                <a:spcPct val="20000"/>
              </a:spcBef>
              <a:buClr>
                <a:schemeClr val="accent1"/>
              </a:buClr>
            </a:pPr>
            <a:endParaRPr lang="en-US" sz="1200" dirty="0">
              <a:solidFill>
                <a:schemeClr val="tx1">
                  <a:lumMod val="85000"/>
                  <a:lumOff val="15000"/>
                </a:schemeClr>
              </a:solidFill>
              <a:cs typeface="Arial" panose="020B0604020202020204" pitchFamily="34" charset="0"/>
            </a:endParaRPr>
          </a:p>
          <a:p>
            <a:pPr marL="285750" indent="-285750">
              <a:lnSpc>
                <a:spcPct val="90000"/>
              </a:lnSpc>
              <a:spcBef>
                <a:spcPct val="20000"/>
              </a:spcBef>
              <a:buClr>
                <a:schemeClr val="accent1"/>
              </a:buClr>
              <a:buFont typeface="Wingdings" pitchFamily="2" charset="2"/>
              <a:buChar char="•"/>
            </a:pPr>
            <a:endParaRPr lang="en-US" sz="1200" dirty="0">
              <a:solidFill>
                <a:schemeClr val="tx1">
                  <a:lumMod val="85000"/>
                  <a:lumOff val="15000"/>
                </a:schemeClr>
              </a:solidFill>
              <a:cs typeface="Arial" panose="020B0604020202020204" pitchFamily="34" charset="0"/>
            </a:endParaRPr>
          </a:p>
        </p:txBody>
      </p:sp>
      <p:sp>
        <p:nvSpPr>
          <p:cNvPr id="16" name="Rectangle 13">
            <a:extLst>
              <a:ext uri="{FF2B5EF4-FFF2-40B4-BE49-F238E27FC236}">
                <a16:creationId xmlns:a16="http://schemas.microsoft.com/office/drawing/2014/main" id="{DD60F88B-8A3F-184A-A0BA-7B6C0FD83282}"/>
              </a:ext>
            </a:extLst>
          </p:cNvPr>
          <p:cNvSpPr>
            <a:spLocks noChangeArrowheads="1"/>
          </p:cNvSpPr>
          <p:nvPr/>
        </p:nvSpPr>
        <p:spPr bwMode="auto">
          <a:xfrm>
            <a:off x="0" y="-153888"/>
            <a:ext cx="18473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cs typeface="Arial" panose="020B0604020202020204" pitchFamily="34" charset="0"/>
            </a:endParaRPr>
          </a:p>
        </p:txBody>
      </p:sp>
      <p:sp>
        <p:nvSpPr>
          <p:cNvPr id="5" name="TextBox 4">
            <a:extLst>
              <a:ext uri="{FF2B5EF4-FFF2-40B4-BE49-F238E27FC236}">
                <a16:creationId xmlns:a16="http://schemas.microsoft.com/office/drawing/2014/main" id="{8433BB1A-4E3C-EB4B-8776-4918A7F7EF6B}"/>
              </a:ext>
            </a:extLst>
          </p:cNvPr>
          <p:cNvSpPr txBox="1"/>
          <p:nvPr/>
        </p:nvSpPr>
        <p:spPr>
          <a:xfrm>
            <a:off x="2267744" y="5697578"/>
            <a:ext cx="1409360" cy="400110"/>
          </a:xfrm>
          <a:prstGeom prst="rect">
            <a:avLst/>
          </a:prstGeom>
          <a:noFill/>
        </p:spPr>
        <p:txBody>
          <a:bodyPr wrap="square" rtlCol="0">
            <a:spAutoFit/>
          </a:bodyPr>
          <a:lstStyle/>
          <a:p>
            <a:r>
              <a:rPr lang="en-US" sz="1000">
                <a:cs typeface="Arial" panose="020B0604020202020204" pitchFamily="34" charset="0"/>
              </a:rPr>
              <a:t>(</a:t>
            </a:r>
            <a:r>
              <a:rPr lang="en-US" sz="1000" err="1">
                <a:cs typeface="Arial" panose="020B0604020202020204" pitchFamily="34" charset="0"/>
              </a:rPr>
              <a:t>Google.co.uk</a:t>
            </a:r>
            <a:r>
              <a:rPr lang="en-US" sz="1000">
                <a:cs typeface="Arial" panose="020B0604020202020204" pitchFamily="34" charset="0"/>
              </a:rPr>
              <a:t>, 2020) </a:t>
            </a:r>
          </a:p>
          <a:p>
            <a:endParaRPr lang="en-US" sz="1000">
              <a:cs typeface="Arial" panose="020B0604020202020204" pitchFamily="34" charset="0"/>
            </a:endParaRPr>
          </a:p>
        </p:txBody>
      </p:sp>
    </p:spTree>
    <p:extLst>
      <p:ext uri="{BB962C8B-B14F-4D97-AF65-F5344CB8AC3E}">
        <p14:creationId xmlns:p14="http://schemas.microsoft.com/office/powerpoint/2010/main" val="3942946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8490" y="570156"/>
            <a:ext cx="7756263" cy="1054250"/>
          </a:xfrm>
          <a:prstGeom prst="rect">
            <a:avLst/>
          </a:prstGeom>
        </p:spPr>
        <p:txBody>
          <a:bodyPr anchor="ctr">
            <a:noAutofit/>
          </a:bodyPr>
          <a:lstStyle/>
          <a:p>
            <a:r>
              <a:rPr lang="en-GB" sz="4800" b="1" dirty="0">
                <a:latin typeface="Arial" panose="020B0604020202020204" pitchFamily="34" charset="0"/>
                <a:cs typeface="Arial" panose="020B0604020202020204" pitchFamily="34" charset="0"/>
              </a:rPr>
              <a:t>Training Needs Analysis </a:t>
            </a:r>
            <a:br>
              <a:rPr lang="en-GB" sz="4800" b="1" dirty="0">
                <a:latin typeface="Arial" panose="020B0604020202020204" pitchFamily="34" charset="0"/>
                <a:cs typeface="Arial" panose="020B0604020202020204" pitchFamily="34" charset="0"/>
              </a:rPr>
            </a:br>
            <a:endParaRPr lang="cy-GB" sz="4800" dirty="0">
              <a:latin typeface="Arial" panose="020B0604020202020204" pitchFamily="34" charset="0"/>
              <a:cs typeface="Arial" panose="020B0604020202020204" pitchFamily="34" charset="0"/>
            </a:endParaRPr>
          </a:p>
        </p:txBody>
      </p:sp>
      <p:pic>
        <p:nvPicPr>
          <p:cNvPr id="2049" name="Picture 13" descr="Image result for internship pic">
            <a:extLst>
              <a:ext uri="{FF2B5EF4-FFF2-40B4-BE49-F238E27FC236}">
                <a16:creationId xmlns:a16="http://schemas.microsoft.com/office/drawing/2014/main" id="{87DDAED3-EACD-AF48-9C83-463A76010EBD}"/>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tretch>
            <a:fillRect/>
          </a:stretch>
        </p:blipFill>
        <p:spPr bwMode="auto">
          <a:xfrm>
            <a:off x="58449" y="2348896"/>
            <a:ext cx="3649455" cy="3528376"/>
          </a:xfrm>
          <a:prstGeom prst="rect">
            <a:avLst/>
          </a:prstGeom>
          <a:solidFill>
            <a:srgbClr val="FFFFFF"/>
          </a:solidFill>
        </p:spPr>
      </p:pic>
      <p:sp>
        <p:nvSpPr>
          <p:cNvPr id="3" name="Content Placeholder 2"/>
          <p:cNvSpPr>
            <a:spLocks noGrp="1"/>
          </p:cNvSpPr>
          <p:nvPr>
            <p:ph sz="quarter" idx="14"/>
          </p:nvPr>
        </p:nvSpPr>
        <p:spPr>
          <a:xfrm>
            <a:off x="3707904" y="2240279"/>
            <a:ext cx="5544616" cy="4861129"/>
          </a:xfrm>
          <a:prstGeom prst="rect">
            <a:avLst/>
          </a:prstGeom>
        </p:spPr>
        <p:txBody>
          <a:bodyPr>
            <a:normAutofit fontScale="92500" lnSpcReduction="20000"/>
          </a:bodyPr>
          <a:lstStyle/>
          <a:p>
            <a:pPr>
              <a:lnSpc>
                <a:spcPct val="90000"/>
              </a:lnSpc>
            </a:pPr>
            <a:r>
              <a:rPr lang="en-GB" sz="1500" dirty="0">
                <a:latin typeface="Arial" panose="020B0604020202020204" pitchFamily="34" charset="0"/>
                <a:cs typeface="Arial" panose="020B0604020202020204" pitchFamily="34" charset="0"/>
              </a:rPr>
              <a:t>Hard and soft skills are needed to succeed. It provide ability to do things very well (Gallagher, 2016). </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This gives partnership between skills and knowledge and without knowledge an intern may be restricted in their ability to use their skills fully (Gallagher, 2016). </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Internship program will help to discover my core competencies which will reveal areas for improvement and further training through Self-analysis (Haag, 2013).</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To become a professional accountant, I will need to decide which accountancy qualification to complete. When I finish university this year. </a:t>
            </a:r>
          </a:p>
          <a:p>
            <a:pPr>
              <a:lnSpc>
                <a:spcPct val="90000"/>
              </a:lnSpc>
            </a:pPr>
            <a:endParaRPr lang="en-GB" sz="1500" dirty="0">
              <a:latin typeface="Arial" panose="020B0604020202020204" pitchFamily="34" charset="0"/>
              <a:cs typeface="Arial" panose="020B0604020202020204" pitchFamily="34" charset="0"/>
            </a:endParaRPr>
          </a:p>
          <a:p>
            <a:pPr lvl="1">
              <a:lnSpc>
                <a:spcPct val="90000"/>
              </a:lnSpc>
            </a:pPr>
            <a:r>
              <a:rPr lang="en-GB" sz="1300" dirty="0">
                <a:latin typeface="Arial" panose="020B0604020202020204" pitchFamily="34" charset="0"/>
                <a:cs typeface="Arial" panose="020B0604020202020204" pitchFamily="34" charset="0"/>
              </a:rPr>
              <a:t>Will need to complete either all the elements of ACCA qualification to become an ACCA Chartered Accountant or</a:t>
            </a:r>
          </a:p>
          <a:p>
            <a:pPr lvl="1">
              <a:lnSpc>
                <a:spcPct val="90000"/>
              </a:lnSpc>
            </a:pPr>
            <a:r>
              <a:rPr lang="en-GB" sz="1300" dirty="0">
                <a:latin typeface="Arial" panose="020B0604020202020204" pitchFamily="34" charset="0"/>
                <a:cs typeface="Arial" panose="020B0604020202020204" pitchFamily="34" charset="0"/>
              </a:rPr>
              <a:t>Will need to complete all the elements of the ACA qualification to become an ICAEW Chartered Accountant or </a:t>
            </a:r>
          </a:p>
          <a:p>
            <a:pPr lvl="1">
              <a:lnSpc>
                <a:spcPct val="90000"/>
              </a:lnSpc>
            </a:pPr>
            <a:r>
              <a:rPr lang="en-GB" sz="1300" dirty="0">
                <a:latin typeface="Arial" panose="020B0604020202020204" pitchFamily="34" charset="0"/>
                <a:cs typeface="Arial" panose="020B0604020202020204" pitchFamily="34" charset="0"/>
              </a:rPr>
              <a:t>Will need to complete all the element of the CIMA qualification to become a Chartered Global Management Accountant (CGMA) </a:t>
            </a:r>
          </a:p>
          <a:p>
            <a:pPr marL="411480" lvl="1" indent="0" algn="r">
              <a:lnSpc>
                <a:spcPct val="90000"/>
              </a:lnSpc>
              <a:buNone/>
            </a:pPr>
            <a:r>
              <a:rPr lang="en-GB" sz="1300" dirty="0">
                <a:latin typeface="Arial" panose="020B0604020202020204" pitchFamily="34" charset="0"/>
                <a:cs typeface="Arial" panose="020B0604020202020204" pitchFamily="34" charset="0"/>
              </a:rPr>
              <a:t>(ACCA Global, 2020; CIMA, 2020; ICEAW, 2020).</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In additional to all these, I need to complete at least minimum of three years verified relevant work-based practical experience and training while passing a series of exams in either ACCA; CIMA; ICEAW Chartered Accountant (ACCA Global, 2020; CIMA, 2020; ICEAW, 2020).</a:t>
            </a:r>
          </a:p>
        </p:txBody>
      </p:sp>
      <p:sp>
        <p:nvSpPr>
          <p:cNvPr id="6" name="Rectangle 2">
            <a:extLst>
              <a:ext uri="{FF2B5EF4-FFF2-40B4-BE49-F238E27FC236}">
                <a16:creationId xmlns:a16="http://schemas.microsoft.com/office/drawing/2014/main" id="{7C67BD30-8272-4447-8C1E-2EBE11E0D8E5}"/>
              </a:ext>
            </a:extLst>
          </p:cNvPr>
          <p:cNvSpPr>
            <a:spLocks noChangeArrowheads="1"/>
          </p:cNvSpPr>
          <p:nvPr/>
        </p:nvSpPr>
        <p:spPr bwMode="auto">
          <a:xfrm>
            <a:off x="0" y="-153888"/>
            <a:ext cx="18473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cs typeface="Arial" panose="020B0604020202020204" pitchFamily="34" charset="0"/>
            </a:endParaRPr>
          </a:p>
        </p:txBody>
      </p:sp>
      <p:sp>
        <p:nvSpPr>
          <p:cNvPr id="7" name="TextBox 6">
            <a:extLst>
              <a:ext uri="{FF2B5EF4-FFF2-40B4-BE49-F238E27FC236}">
                <a16:creationId xmlns:a16="http://schemas.microsoft.com/office/drawing/2014/main" id="{A6F0FF3C-3619-E844-90FB-1CB3D4F02A53}"/>
              </a:ext>
            </a:extLst>
          </p:cNvPr>
          <p:cNvSpPr txBox="1"/>
          <p:nvPr/>
        </p:nvSpPr>
        <p:spPr>
          <a:xfrm>
            <a:off x="2195736" y="5781107"/>
            <a:ext cx="1617751" cy="276999"/>
          </a:xfrm>
          <a:prstGeom prst="rect">
            <a:avLst/>
          </a:prstGeom>
          <a:noFill/>
        </p:spPr>
        <p:txBody>
          <a:bodyPr wrap="none" rtlCol="0">
            <a:spAutoFit/>
          </a:bodyPr>
          <a:lstStyle/>
          <a:p>
            <a:r>
              <a:rPr lang="en-US" sz="1200" dirty="0">
                <a:cs typeface="Arial" panose="020B0604020202020204" pitchFamily="34" charset="0"/>
              </a:rPr>
              <a:t>(</a:t>
            </a:r>
            <a:r>
              <a:rPr lang="en-US" sz="1200" dirty="0" err="1">
                <a:cs typeface="Arial" panose="020B0604020202020204" pitchFamily="34" charset="0"/>
              </a:rPr>
              <a:t>Google.co.uk</a:t>
            </a:r>
            <a:r>
              <a:rPr lang="en-US" sz="1200" dirty="0">
                <a:cs typeface="Arial" panose="020B0604020202020204" pitchFamily="34" charset="0"/>
              </a:rPr>
              <a:t>, 2020)</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0A8DF-4640-FC41-A6BA-BB7355D79C17}"/>
              </a:ext>
            </a:extLst>
          </p:cNvPr>
          <p:cNvSpPr>
            <a:spLocks noGrp="1"/>
          </p:cNvSpPr>
          <p:nvPr>
            <p:ph type="title"/>
          </p:nvPr>
        </p:nvSpPr>
        <p:spPr>
          <a:xfrm>
            <a:off x="688490" y="570156"/>
            <a:ext cx="7756263" cy="1054250"/>
          </a:xfrm>
          <a:prstGeom prst="rect">
            <a:avLst/>
          </a:prstGeom>
        </p:spPr>
        <p:txBody>
          <a:bodyPr vert="horz" lIns="91440" tIns="45720" rIns="91440" bIns="45720" rtlCol="0" anchor="ctr">
            <a:normAutofit/>
          </a:bodyPr>
          <a:lstStyle/>
          <a:p>
            <a:pPr>
              <a:lnSpc>
                <a:spcPct val="90000"/>
              </a:lnSpc>
            </a:pPr>
            <a:br>
              <a:rPr lang="en-US" sz="1400" b="0" kern="1200" cap="none" baseline="0">
                <a:latin typeface="Arial" panose="020B0604020202020204" pitchFamily="34" charset="0"/>
                <a:cs typeface="Arial" panose="020B0604020202020204" pitchFamily="34" charset="0"/>
              </a:rPr>
            </a:br>
            <a:r>
              <a:rPr lang="en-US" sz="2000" b="0" kern="1200" cap="none" baseline="0">
                <a:latin typeface="Arial" panose="020B0604020202020204" pitchFamily="34" charset="0"/>
                <a:cs typeface="Arial" panose="020B0604020202020204" pitchFamily="34" charset="0"/>
              </a:rPr>
              <a:t>Personal Career Action Plan </a:t>
            </a:r>
            <a:br>
              <a:rPr lang="en-US" sz="1400" b="0" kern="1200" cap="none" baseline="0">
                <a:latin typeface="Arial" panose="020B0604020202020204" pitchFamily="34" charset="0"/>
                <a:cs typeface="Arial" panose="020B0604020202020204" pitchFamily="34" charset="0"/>
              </a:rPr>
            </a:br>
            <a:r>
              <a:rPr lang="en-US" sz="1400" b="0" kern="1200" cap="none" baseline="0">
                <a:latin typeface="Arial" panose="020B0604020202020204" pitchFamily="34" charset="0"/>
                <a:cs typeface="Arial" panose="020B0604020202020204" pitchFamily="34" charset="0"/>
              </a:rPr>
              <a:t>How the internship will help facilitate my professional development </a:t>
            </a:r>
            <a:br>
              <a:rPr lang="en-US" sz="1400" b="0" kern="1200" cap="none" baseline="0">
                <a:latin typeface="Arial" panose="020B0604020202020204" pitchFamily="34" charset="0"/>
                <a:cs typeface="Arial" panose="020B0604020202020204" pitchFamily="34" charset="0"/>
              </a:rPr>
            </a:br>
            <a:endParaRPr lang="en-US" sz="1400" b="0" kern="1200" cap="none" baseline="0">
              <a:latin typeface="Arial" panose="020B0604020202020204" pitchFamily="34" charset="0"/>
              <a:cs typeface="Arial" panose="020B0604020202020204" pitchFamily="34" charset="0"/>
            </a:endParaRPr>
          </a:p>
        </p:txBody>
      </p:sp>
      <p:pic>
        <p:nvPicPr>
          <p:cNvPr id="3074" name="Picture 10" descr="Image result for internship pic">
            <a:extLst>
              <a:ext uri="{FF2B5EF4-FFF2-40B4-BE49-F238E27FC236}">
                <a16:creationId xmlns:a16="http://schemas.microsoft.com/office/drawing/2014/main" id="{A9BEE43F-6CD7-7148-836C-DF69D50B4790}"/>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tretch>
            <a:fillRect/>
          </a:stretch>
        </p:blipFill>
        <p:spPr bwMode="auto">
          <a:xfrm>
            <a:off x="251520" y="2194561"/>
            <a:ext cx="3456384" cy="3371251"/>
          </a:xfrm>
          <a:prstGeom prst="rect">
            <a:avLst/>
          </a:prstGeom>
          <a:solidFill>
            <a:srgbClr val="FFFFFF"/>
          </a:solidFill>
        </p:spPr>
      </p:pic>
      <p:sp>
        <p:nvSpPr>
          <p:cNvPr id="4" name="Rectangle 3">
            <a:extLst>
              <a:ext uri="{FF2B5EF4-FFF2-40B4-BE49-F238E27FC236}">
                <a16:creationId xmlns:a16="http://schemas.microsoft.com/office/drawing/2014/main" id="{D8D81FBF-C20C-9843-8B64-2A4B6F014998}"/>
              </a:ext>
            </a:extLst>
          </p:cNvPr>
          <p:cNvSpPr/>
          <p:nvPr/>
        </p:nvSpPr>
        <p:spPr>
          <a:xfrm>
            <a:off x="3707904" y="2060848"/>
            <a:ext cx="5184576" cy="4608512"/>
          </a:xfrm>
          <a:prstGeom prst="rect">
            <a:avLst/>
          </a:prstGeom>
        </p:spPr>
        <p:txBody>
          <a:bodyPr vert="horz" lIns="91440" tIns="45720" rIns="91440" bIns="45720" rtlCol="0">
            <a:normAutofit/>
          </a:bodyPr>
          <a:lstStyle/>
          <a:p>
            <a:pPr marL="342900" indent="-342900">
              <a:lnSpc>
                <a:spcPct val="90000"/>
              </a:lnSpc>
              <a:spcBef>
                <a:spcPct val="20000"/>
              </a:spcBef>
              <a:buClr>
                <a:schemeClr val="accent1"/>
              </a:buClr>
              <a:buFont typeface="Wingdings" pitchFamily="2" charset="2"/>
              <a:buChar char="Ø"/>
            </a:pPr>
            <a:r>
              <a:rPr lang="en-US" sz="1900">
                <a:solidFill>
                  <a:schemeClr val="tx1">
                    <a:lumMod val="85000"/>
                    <a:lumOff val="15000"/>
                  </a:schemeClr>
                </a:solidFill>
                <a:cs typeface="Arial" panose="020B0604020202020204" pitchFamily="34" charset="0"/>
              </a:rPr>
              <a:t>There is the need for induction for the intern so that the intern can familiarise themselves with the new workplace and to be given adequate skills and knowledge to facilitate their work (Gallagher, 2016). </a:t>
            </a:r>
          </a:p>
          <a:p>
            <a:pPr marL="342900" indent="-342900">
              <a:lnSpc>
                <a:spcPct val="90000"/>
              </a:lnSpc>
              <a:spcBef>
                <a:spcPct val="20000"/>
              </a:spcBef>
              <a:buClr>
                <a:schemeClr val="accent1"/>
              </a:buClr>
              <a:buFont typeface="Wingdings" pitchFamily="2" charset="2"/>
              <a:buChar char="Ø"/>
            </a:pPr>
            <a:endParaRPr lang="en-US" sz="1900">
              <a:solidFill>
                <a:schemeClr val="tx1">
                  <a:lumMod val="85000"/>
                  <a:lumOff val="15000"/>
                </a:schemeClr>
              </a:solidFill>
              <a:cs typeface="Arial" panose="020B0604020202020204" pitchFamily="34" charset="0"/>
            </a:endParaRPr>
          </a:p>
          <a:p>
            <a:pPr marL="342900" indent="-342900">
              <a:lnSpc>
                <a:spcPct val="90000"/>
              </a:lnSpc>
              <a:spcBef>
                <a:spcPct val="20000"/>
              </a:spcBef>
              <a:buClr>
                <a:schemeClr val="accent1"/>
              </a:buClr>
              <a:buFont typeface="Wingdings" pitchFamily="2" charset="2"/>
              <a:buChar char="Ø"/>
            </a:pPr>
            <a:r>
              <a:rPr lang="en-US" sz="1900">
                <a:solidFill>
                  <a:schemeClr val="tx1">
                    <a:lumMod val="85000"/>
                    <a:lumOff val="15000"/>
                  </a:schemeClr>
                </a:solidFill>
                <a:cs typeface="Arial" panose="020B0604020202020204" pitchFamily="34" charset="0"/>
              </a:rPr>
              <a:t>Personal career action plan is designed to facilitate my professional development. </a:t>
            </a:r>
          </a:p>
          <a:p>
            <a:pPr marL="342900" indent="-342900">
              <a:lnSpc>
                <a:spcPct val="90000"/>
              </a:lnSpc>
              <a:spcBef>
                <a:spcPct val="20000"/>
              </a:spcBef>
              <a:buClr>
                <a:schemeClr val="accent1"/>
              </a:buClr>
              <a:buFont typeface="Wingdings" pitchFamily="2" charset="2"/>
              <a:buChar char="Ø"/>
            </a:pPr>
            <a:endParaRPr lang="en-US" sz="1900">
              <a:solidFill>
                <a:schemeClr val="tx1">
                  <a:lumMod val="85000"/>
                  <a:lumOff val="15000"/>
                </a:schemeClr>
              </a:solidFill>
              <a:cs typeface="Arial" panose="020B0604020202020204" pitchFamily="34" charset="0"/>
            </a:endParaRPr>
          </a:p>
          <a:p>
            <a:pPr marL="342900" indent="-342900">
              <a:lnSpc>
                <a:spcPct val="90000"/>
              </a:lnSpc>
              <a:spcBef>
                <a:spcPct val="20000"/>
              </a:spcBef>
              <a:buClr>
                <a:schemeClr val="accent1"/>
              </a:buClr>
              <a:buFont typeface="Wingdings" pitchFamily="2" charset="2"/>
              <a:buChar char="Ø"/>
            </a:pPr>
            <a:r>
              <a:rPr lang="en-US" sz="1900">
                <a:solidFill>
                  <a:schemeClr val="tx1">
                    <a:lumMod val="85000"/>
                    <a:lumOff val="15000"/>
                  </a:schemeClr>
                </a:solidFill>
                <a:cs typeface="Arial" panose="020B0604020202020204" pitchFamily="34" charset="0"/>
              </a:rPr>
              <a:t>David Kolb’s learning circle is a viable tool that was use for my personal career action plan</a:t>
            </a:r>
          </a:p>
          <a:p>
            <a:pPr lvl="1">
              <a:lnSpc>
                <a:spcPct val="90000"/>
              </a:lnSpc>
              <a:spcBef>
                <a:spcPct val="20000"/>
              </a:spcBef>
              <a:buClr>
                <a:schemeClr val="accent1"/>
              </a:buClr>
            </a:pPr>
            <a:endParaRPr lang="en-US" altLang="en-US" sz="2000">
              <a:solidFill>
                <a:schemeClr val="tx1">
                  <a:lumMod val="85000"/>
                  <a:lumOff val="15000"/>
                </a:schemeClr>
              </a:solidFill>
              <a:cs typeface="Arial" panose="020B0604020202020204" pitchFamily="34" charset="0"/>
            </a:endParaRPr>
          </a:p>
          <a:p>
            <a:pPr marL="342900" indent="-342900">
              <a:lnSpc>
                <a:spcPct val="90000"/>
              </a:lnSpc>
              <a:spcBef>
                <a:spcPct val="20000"/>
              </a:spcBef>
              <a:buClr>
                <a:schemeClr val="accent1"/>
              </a:buClr>
              <a:buFont typeface="Wingdings" pitchFamily="2" charset="2"/>
              <a:buChar char="Ø"/>
            </a:pPr>
            <a:endParaRPr lang="en-US" sz="1900">
              <a:solidFill>
                <a:schemeClr val="tx1">
                  <a:lumMod val="85000"/>
                  <a:lumOff val="15000"/>
                </a:schemeClr>
              </a:solidFill>
              <a:cs typeface="Arial" panose="020B0604020202020204" pitchFamily="34" charset="0"/>
            </a:endParaRPr>
          </a:p>
          <a:p>
            <a:pPr>
              <a:lnSpc>
                <a:spcPct val="90000"/>
              </a:lnSpc>
              <a:spcBef>
                <a:spcPct val="20000"/>
              </a:spcBef>
              <a:buClr>
                <a:schemeClr val="accent1"/>
              </a:buClr>
              <a:buFont typeface="Wingdings" pitchFamily="2" charset="2"/>
            </a:pPr>
            <a:endParaRPr lang="en-US" sz="1900">
              <a:solidFill>
                <a:schemeClr val="tx1">
                  <a:lumMod val="85000"/>
                  <a:lumOff val="15000"/>
                </a:schemeClr>
              </a:solidFill>
              <a:cs typeface="Arial" panose="020B0604020202020204" pitchFamily="34" charset="0"/>
            </a:endParaRPr>
          </a:p>
          <a:p>
            <a:pPr>
              <a:lnSpc>
                <a:spcPct val="90000"/>
              </a:lnSpc>
              <a:spcBef>
                <a:spcPct val="20000"/>
              </a:spcBef>
              <a:buClr>
                <a:schemeClr val="accent1"/>
              </a:buClr>
              <a:buFont typeface="Wingdings" pitchFamily="2" charset="2"/>
            </a:pPr>
            <a:endParaRPr lang="en-US" sz="1900">
              <a:solidFill>
                <a:schemeClr val="tx1">
                  <a:lumMod val="85000"/>
                  <a:lumOff val="15000"/>
                </a:schemeClr>
              </a:solidFill>
              <a:cs typeface="Arial" panose="020B0604020202020204" pitchFamily="34" charset="0"/>
            </a:endParaRPr>
          </a:p>
        </p:txBody>
      </p:sp>
      <p:sp>
        <p:nvSpPr>
          <p:cNvPr id="6" name="Rectangle 3">
            <a:extLst>
              <a:ext uri="{FF2B5EF4-FFF2-40B4-BE49-F238E27FC236}">
                <a16:creationId xmlns:a16="http://schemas.microsoft.com/office/drawing/2014/main" id="{EEF390AC-B3BB-4A4F-9422-ECFAE0E31A08}"/>
              </a:ext>
            </a:extLst>
          </p:cNvPr>
          <p:cNvSpPr>
            <a:spLocks noChangeArrowheads="1"/>
          </p:cNvSpPr>
          <p:nvPr/>
        </p:nvSpPr>
        <p:spPr bwMode="auto">
          <a:xfrm>
            <a:off x="0" y="-153888"/>
            <a:ext cx="18473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cs typeface="Arial" panose="020B0604020202020204" pitchFamily="34" charset="0"/>
            </a:endParaRPr>
          </a:p>
        </p:txBody>
      </p:sp>
      <p:sp>
        <p:nvSpPr>
          <p:cNvPr id="5" name="TextBox 4">
            <a:extLst>
              <a:ext uri="{FF2B5EF4-FFF2-40B4-BE49-F238E27FC236}">
                <a16:creationId xmlns:a16="http://schemas.microsoft.com/office/drawing/2014/main" id="{C95F20DD-10D9-454A-9502-2D71ABDFC6E4}"/>
              </a:ext>
            </a:extLst>
          </p:cNvPr>
          <p:cNvSpPr txBox="1"/>
          <p:nvPr/>
        </p:nvSpPr>
        <p:spPr>
          <a:xfrm>
            <a:off x="2411760" y="5565812"/>
            <a:ext cx="1625384" cy="415498"/>
          </a:xfrm>
          <a:prstGeom prst="rect">
            <a:avLst/>
          </a:prstGeom>
          <a:noFill/>
        </p:spPr>
        <p:txBody>
          <a:bodyPr wrap="square" rtlCol="0">
            <a:spAutoFit/>
          </a:bodyPr>
          <a:lstStyle/>
          <a:p>
            <a:r>
              <a:rPr lang="en-US" sz="1050" dirty="0">
                <a:cs typeface="Arial" panose="020B0604020202020204" pitchFamily="34" charset="0"/>
              </a:rPr>
              <a:t>(</a:t>
            </a:r>
            <a:r>
              <a:rPr lang="en-US" sz="1050" dirty="0" err="1">
                <a:cs typeface="Arial" panose="020B0604020202020204" pitchFamily="34" charset="0"/>
              </a:rPr>
              <a:t>Google.co.uk</a:t>
            </a:r>
            <a:r>
              <a:rPr lang="en-US" sz="1050" dirty="0">
                <a:cs typeface="Arial" panose="020B0604020202020204" pitchFamily="34" charset="0"/>
              </a:rPr>
              <a:t>, 2020) </a:t>
            </a:r>
          </a:p>
          <a:p>
            <a:endParaRPr lang="en-US" sz="1050" dirty="0">
              <a:cs typeface="Arial" panose="020B0604020202020204" pitchFamily="34" charset="0"/>
            </a:endParaRPr>
          </a:p>
        </p:txBody>
      </p:sp>
    </p:spTree>
    <p:extLst>
      <p:ext uri="{BB962C8B-B14F-4D97-AF65-F5344CB8AC3E}">
        <p14:creationId xmlns:p14="http://schemas.microsoft.com/office/powerpoint/2010/main" val="3971248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DD-F137-5C42-A812-197249C0C872}"/>
              </a:ext>
            </a:extLst>
          </p:cNvPr>
          <p:cNvSpPr>
            <a:spLocks noGrp="1"/>
          </p:cNvSpPr>
          <p:nvPr>
            <p:ph type="title"/>
          </p:nvPr>
        </p:nvSpPr>
        <p:spPr>
          <a:xfrm>
            <a:off x="688490" y="570156"/>
            <a:ext cx="7756263" cy="1054250"/>
          </a:xfrm>
          <a:prstGeom prst="rect">
            <a:avLst/>
          </a:prstGeom>
        </p:spPr>
        <p:txBody>
          <a:bodyPr vert="horz" lIns="91440" tIns="45720" rIns="91440" bIns="45720" rtlCol="0" anchor="ctr">
            <a:normAutofit/>
          </a:bodyPr>
          <a:lstStyle/>
          <a:p>
            <a:pPr>
              <a:lnSpc>
                <a:spcPct val="90000"/>
              </a:lnSpc>
            </a:pPr>
            <a:r>
              <a:rPr lang="en-US" sz="2200" b="1" kern="1200">
                <a:latin typeface="Arial" panose="020B0604020202020204" pitchFamily="34" charset="0"/>
                <a:cs typeface="Arial" panose="020B0604020202020204" pitchFamily="34" charset="0"/>
              </a:rPr>
              <a:t>Personal Career Action Plan </a:t>
            </a:r>
            <a:br>
              <a:rPr lang="en-US" sz="2200" b="1" kern="1200">
                <a:latin typeface="Arial" panose="020B0604020202020204" pitchFamily="34" charset="0"/>
                <a:cs typeface="Arial" panose="020B0604020202020204" pitchFamily="34" charset="0"/>
              </a:rPr>
            </a:br>
            <a:r>
              <a:rPr lang="en-US" sz="2200" b="1" kern="1200">
                <a:latin typeface="Arial" panose="020B0604020202020204" pitchFamily="34" charset="0"/>
                <a:cs typeface="Arial" panose="020B0604020202020204" pitchFamily="34" charset="0"/>
              </a:rPr>
              <a:t>How the internship will help facilitate my professional development</a:t>
            </a:r>
            <a:endParaRPr lang="en-US" sz="2200" kern="1200">
              <a:latin typeface="Arial" panose="020B0604020202020204" pitchFamily="34" charset="0"/>
              <a:cs typeface="Arial" panose="020B0604020202020204" pitchFamily="34" charset="0"/>
            </a:endParaRPr>
          </a:p>
        </p:txBody>
      </p:sp>
      <p:pic>
        <p:nvPicPr>
          <p:cNvPr id="1025" name="Picture 12" descr="Image result for internship pic">
            <a:extLst>
              <a:ext uri="{FF2B5EF4-FFF2-40B4-BE49-F238E27FC236}">
                <a16:creationId xmlns:a16="http://schemas.microsoft.com/office/drawing/2014/main" id="{A94620DA-254F-404D-985C-8ACBD16E8CE6}"/>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tretch>
            <a:fillRect/>
          </a:stretch>
        </p:blipFill>
        <p:spPr bwMode="auto">
          <a:xfrm>
            <a:off x="539553" y="2387005"/>
            <a:ext cx="3384376" cy="288865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6C31112-0AE1-2443-A33F-B507344B0D69}"/>
              </a:ext>
            </a:extLst>
          </p:cNvPr>
          <p:cNvSpPr/>
          <p:nvPr/>
        </p:nvSpPr>
        <p:spPr>
          <a:xfrm>
            <a:off x="3923928" y="2240279"/>
            <a:ext cx="5112568" cy="4617715"/>
          </a:xfrm>
          <a:prstGeom prst="rect">
            <a:avLst/>
          </a:prstGeom>
        </p:spPr>
        <p:txBody>
          <a:bodyPr vert="horz" lIns="91440" tIns="45720" rIns="91440" bIns="45720" rtlCol="0">
            <a:normAutofit/>
          </a:bodyPr>
          <a:lstStyle/>
          <a:p>
            <a:pPr marL="342900" indent="-342900">
              <a:lnSpc>
                <a:spcPct val="90000"/>
              </a:lnSpc>
              <a:spcBef>
                <a:spcPct val="20000"/>
              </a:spcBef>
              <a:buClr>
                <a:schemeClr val="accent1"/>
              </a:buClr>
              <a:buFont typeface="Wingdings" pitchFamily="2" charset="2"/>
              <a:buChar char="Ø"/>
            </a:pPr>
            <a:r>
              <a:rPr lang="en-US" altLang="en-US">
                <a:solidFill>
                  <a:schemeClr val="tx1">
                    <a:lumMod val="85000"/>
                    <a:lumOff val="15000"/>
                  </a:schemeClr>
                </a:solidFill>
                <a:cs typeface="Arial" panose="020B0604020202020204" pitchFamily="34" charset="0"/>
              </a:rPr>
              <a:t>Driscoll (2000, p. 11) defines learning as</a:t>
            </a:r>
          </a:p>
          <a:p>
            <a:pPr marL="800100" lvl="1" indent="-342900">
              <a:lnSpc>
                <a:spcPct val="90000"/>
              </a:lnSpc>
              <a:spcBef>
                <a:spcPct val="20000"/>
              </a:spcBef>
              <a:buClr>
                <a:schemeClr val="accent1"/>
              </a:buClr>
              <a:buFont typeface="Wingdings" pitchFamily="2" charset="2"/>
              <a:buChar char="Ø"/>
            </a:pPr>
            <a:r>
              <a:rPr lang="en-US" altLang="en-US">
                <a:solidFill>
                  <a:schemeClr val="tx1">
                    <a:lumMod val="85000"/>
                    <a:lumOff val="15000"/>
                  </a:schemeClr>
                </a:solidFill>
                <a:cs typeface="Arial" panose="020B0604020202020204" pitchFamily="34" charset="0"/>
              </a:rPr>
              <a:t> “a persisting change in human performance or performance potential...[which] must come about as a result of the learner’s experience and interaction with the world” </a:t>
            </a:r>
          </a:p>
          <a:p>
            <a:pPr marL="800100" lvl="1" indent="-342900">
              <a:lnSpc>
                <a:spcPct val="90000"/>
              </a:lnSpc>
              <a:spcBef>
                <a:spcPct val="20000"/>
              </a:spcBef>
              <a:buClr>
                <a:schemeClr val="accent1"/>
              </a:buClr>
              <a:buFont typeface="Wingdings" pitchFamily="2" charset="2"/>
              <a:buChar char="Ø"/>
            </a:pPr>
            <a:endParaRPr lang="en-US" altLang="en-US">
              <a:solidFill>
                <a:schemeClr val="tx1">
                  <a:lumMod val="85000"/>
                  <a:lumOff val="15000"/>
                </a:schemeClr>
              </a:solidFill>
              <a:cs typeface="Arial" panose="020B0604020202020204" pitchFamily="34" charset="0"/>
            </a:endParaRPr>
          </a:p>
          <a:p>
            <a:pPr marL="342900" indent="-342900">
              <a:lnSpc>
                <a:spcPct val="90000"/>
              </a:lnSpc>
              <a:spcBef>
                <a:spcPct val="20000"/>
              </a:spcBef>
              <a:buClr>
                <a:schemeClr val="accent1"/>
              </a:buClr>
              <a:buFont typeface="Wingdings" pitchFamily="2" charset="2"/>
              <a:buChar char="Ø"/>
            </a:pPr>
            <a:r>
              <a:rPr lang="en-US" altLang="en-US">
                <a:solidFill>
                  <a:schemeClr val="tx1">
                    <a:lumMod val="85000"/>
                    <a:lumOff val="15000"/>
                  </a:schemeClr>
                </a:solidFill>
                <a:cs typeface="Arial" panose="020B0604020202020204" pitchFamily="34" charset="0"/>
              </a:rPr>
              <a:t>Siemens (2005) proposed the need of understanding of where to find knowledge, especially in the digital age. </a:t>
            </a:r>
          </a:p>
          <a:p>
            <a:pPr marL="342900" indent="-342900">
              <a:lnSpc>
                <a:spcPct val="90000"/>
              </a:lnSpc>
              <a:spcBef>
                <a:spcPct val="20000"/>
              </a:spcBef>
              <a:buClr>
                <a:schemeClr val="accent1"/>
              </a:buClr>
              <a:buFont typeface="Wingdings" pitchFamily="2" charset="2"/>
              <a:buChar char="Ø"/>
            </a:pPr>
            <a:endParaRPr lang="en-US" altLang="en-US">
              <a:solidFill>
                <a:schemeClr val="tx1">
                  <a:lumMod val="85000"/>
                  <a:lumOff val="15000"/>
                </a:schemeClr>
              </a:solidFill>
              <a:cs typeface="Arial" panose="020B0604020202020204" pitchFamily="34" charset="0"/>
            </a:endParaRPr>
          </a:p>
          <a:p>
            <a:pPr marL="342900" indent="-342900">
              <a:lnSpc>
                <a:spcPct val="90000"/>
              </a:lnSpc>
              <a:spcBef>
                <a:spcPct val="20000"/>
              </a:spcBef>
              <a:buClr>
                <a:schemeClr val="accent1"/>
              </a:buClr>
              <a:buFont typeface="Wingdings" pitchFamily="2" charset="2"/>
              <a:buChar char="Ø"/>
            </a:pPr>
            <a:r>
              <a:rPr lang="en-US" altLang="en-US">
                <a:solidFill>
                  <a:schemeClr val="tx1">
                    <a:lumMod val="85000"/>
                    <a:lumOff val="15000"/>
                  </a:schemeClr>
                </a:solidFill>
                <a:cs typeface="Arial" panose="020B0604020202020204" pitchFamily="34" charset="0"/>
              </a:rPr>
              <a:t>Setting effective goals, as well as deploying appropriate learning strategies and critically evaluate the learning task (</a:t>
            </a:r>
            <a:r>
              <a:rPr lang="en-US" altLang="en-US" err="1">
                <a:solidFill>
                  <a:schemeClr val="tx1">
                    <a:lumMod val="85000"/>
                    <a:lumOff val="15000"/>
                  </a:schemeClr>
                </a:solidFill>
                <a:cs typeface="Arial" panose="020B0604020202020204" pitchFamily="34" charset="0"/>
              </a:rPr>
              <a:t>Garavalia</a:t>
            </a:r>
            <a:r>
              <a:rPr lang="en-US" altLang="en-US">
                <a:solidFill>
                  <a:schemeClr val="tx1">
                    <a:lumMod val="85000"/>
                    <a:lumOff val="15000"/>
                  </a:schemeClr>
                </a:solidFill>
                <a:cs typeface="Arial" panose="020B0604020202020204" pitchFamily="34" charset="0"/>
              </a:rPr>
              <a:t> &amp; </a:t>
            </a:r>
            <a:r>
              <a:rPr lang="en-US" altLang="en-US" err="1">
                <a:solidFill>
                  <a:schemeClr val="tx1">
                    <a:lumMod val="85000"/>
                    <a:lumOff val="15000"/>
                  </a:schemeClr>
                </a:solidFill>
                <a:cs typeface="Arial" panose="020B0604020202020204" pitchFamily="34" charset="0"/>
              </a:rPr>
              <a:t>Gredler</a:t>
            </a:r>
            <a:r>
              <a:rPr lang="en-US" altLang="en-US">
                <a:solidFill>
                  <a:schemeClr val="tx1">
                    <a:lumMod val="85000"/>
                    <a:lumOff val="15000"/>
                  </a:schemeClr>
                </a:solidFill>
                <a:cs typeface="Arial" panose="020B0604020202020204" pitchFamily="34" charset="0"/>
              </a:rPr>
              <a:t> , 2002). </a:t>
            </a:r>
          </a:p>
          <a:p>
            <a:pPr marL="342900" indent="-342900">
              <a:lnSpc>
                <a:spcPct val="90000"/>
              </a:lnSpc>
              <a:spcBef>
                <a:spcPct val="20000"/>
              </a:spcBef>
              <a:buClr>
                <a:schemeClr val="accent1"/>
              </a:buClr>
              <a:buFont typeface="Wingdings" pitchFamily="2" charset="2"/>
              <a:buChar char="Ø"/>
            </a:pPr>
            <a:endParaRPr lang="en-US" altLang="en-US">
              <a:solidFill>
                <a:schemeClr val="tx1">
                  <a:lumMod val="85000"/>
                  <a:lumOff val="15000"/>
                </a:schemeClr>
              </a:solidFill>
              <a:cs typeface="Arial" panose="020B0604020202020204" pitchFamily="34" charset="0"/>
            </a:endParaRPr>
          </a:p>
          <a:p>
            <a:pPr marL="342900" indent="-342900">
              <a:lnSpc>
                <a:spcPct val="90000"/>
              </a:lnSpc>
              <a:spcBef>
                <a:spcPct val="20000"/>
              </a:spcBef>
              <a:buClr>
                <a:schemeClr val="accent1"/>
              </a:buClr>
              <a:buFont typeface="Wingdings" pitchFamily="2" charset="2"/>
              <a:buChar char="Ø"/>
            </a:pPr>
            <a:r>
              <a:rPr lang="en-US" altLang="en-US">
                <a:solidFill>
                  <a:schemeClr val="tx1">
                    <a:lumMod val="85000"/>
                    <a:lumOff val="15000"/>
                  </a:schemeClr>
                </a:solidFill>
                <a:cs typeface="Arial" panose="020B0604020202020204" pitchFamily="34" charset="0"/>
              </a:rPr>
              <a:t>It is good to keep a log of personal and professional development. The chartered institute of personnel and development and the Chartered Management Institute </a:t>
            </a:r>
            <a:r>
              <a:rPr lang="en-US" altLang="en-US" u="sng">
                <a:solidFill>
                  <a:schemeClr val="tx1">
                    <a:lumMod val="85000"/>
                    <a:lumOff val="15000"/>
                  </a:schemeClr>
                </a:solidFill>
                <a:cs typeface="Arial" panose="020B0604020202020204" pitchFamily="34" charset="0"/>
              </a:rPr>
              <a:t>require members </a:t>
            </a:r>
            <a:r>
              <a:rPr lang="en-US" altLang="en-US">
                <a:solidFill>
                  <a:schemeClr val="tx1">
                    <a:lumMod val="85000"/>
                    <a:lumOff val="15000"/>
                  </a:schemeClr>
                </a:solidFill>
                <a:cs typeface="Arial" panose="020B0604020202020204" pitchFamily="34" charset="0"/>
              </a:rPr>
              <a:t>to engage in an up-to-date continuous professional development (Gallagher, 2016). </a:t>
            </a:r>
          </a:p>
        </p:txBody>
      </p:sp>
      <p:sp>
        <p:nvSpPr>
          <p:cNvPr id="5" name="Rectangle 2">
            <a:extLst>
              <a:ext uri="{FF2B5EF4-FFF2-40B4-BE49-F238E27FC236}">
                <a16:creationId xmlns:a16="http://schemas.microsoft.com/office/drawing/2014/main" id="{AB2EC8A4-BC31-AC48-AF61-92736D05BF2A}"/>
              </a:ext>
            </a:extLst>
          </p:cNvPr>
          <p:cNvSpPr>
            <a:spLocks noChangeArrowheads="1"/>
          </p:cNvSpPr>
          <p:nvPr/>
        </p:nvSpPr>
        <p:spPr bwMode="auto">
          <a:xfrm>
            <a:off x="0" y="-153888"/>
            <a:ext cx="18473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cs typeface="Arial" panose="020B0604020202020204" pitchFamily="34" charset="0"/>
            </a:endParaRPr>
          </a:p>
        </p:txBody>
      </p:sp>
      <p:sp>
        <p:nvSpPr>
          <p:cNvPr id="6" name="TextBox 5">
            <a:extLst>
              <a:ext uri="{FF2B5EF4-FFF2-40B4-BE49-F238E27FC236}">
                <a16:creationId xmlns:a16="http://schemas.microsoft.com/office/drawing/2014/main" id="{1D5742E0-91F1-BE4F-AECB-1538D73C02CC}"/>
              </a:ext>
            </a:extLst>
          </p:cNvPr>
          <p:cNvSpPr txBox="1"/>
          <p:nvPr/>
        </p:nvSpPr>
        <p:spPr>
          <a:xfrm>
            <a:off x="2490733" y="5231910"/>
            <a:ext cx="1499128" cy="261610"/>
          </a:xfrm>
          <a:prstGeom prst="rect">
            <a:avLst/>
          </a:prstGeom>
          <a:noFill/>
        </p:spPr>
        <p:txBody>
          <a:bodyPr wrap="none" rtlCol="0">
            <a:spAutoFit/>
          </a:bodyPr>
          <a:lstStyle/>
          <a:p>
            <a:r>
              <a:rPr lang="en-US" sz="1100">
                <a:cs typeface="Arial" panose="020B0604020202020204" pitchFamily="34" charset="0"/>
              </a:rPr>
              <a:t>(</a:t>
            </a:r>
            <a:r>
              <a:rPr lang="en-US" sz="1100" err="1">
                <a:cs typeface="Arial" panose="020B0604020202020204" pitchFamily="34" charset="0"/>
              </a:rPr>
              <a:t>Google.co.uk</a:t>
            </a:r>
            <a:r>
              <a:rPr lang="en-US" sz="1100">
                <a:cs typeface="Arial" panose="020B0604020202020204" pitchFamily="34" charset="0"/>
              </a:rPr>
              <a:t>, 2020)</a:t>
            </a:r>
          </a:p>
        </p:txBody>
      </p:sp>
    </p:spTree>
    <p:extLst>
      <p:ext uri="{BB962C8B-B14F-4D97-AF65-F5344CB8AC3E}">
        <p14:creationId xmlns:p14="http://schemas.microsoft.com/office/powerpoint/2010/main" val="697127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8490" y="570156"/>
            <a:ext cx="7756263" cy="1054250"/>
          </a:xfrm>
          <a:prstGeom prst="rect">
            <a:avLst/>
          </a:prstGeom>
        </p:spPr>
        <p:txBody>
          <a:bodyPr anchor="ctr">
            <a:normAutofit/>
          </a:bodyPr>
          <a:lstStyle/>
          <a:p>
            <a:r>
              <a:rPr lang="cy-GB">
                <a:latin typeface="Arial" panose="020B0604020202020204" pitchFamily="34" charset="0"/>
                <a:cs typeface="Arial" panose="020B0604020202020204" pitchFamily="34" charset="0"/>
              </a:rPr>
              <a:t>Kolb’s Model (1984)</a:t>
            </a:r>
          </a:p>
        </p:txBody>
      </p:sp>
      <p:pic>
        <p:nvPicPr>
          <p:cNvPr id="9" name="Content Placeholder 8" descr="cycle.png"/>
          <p:cNvPicPr>
            <a:picLocks noGrp="1" noChangeAspect="1"/>
          </p:cNvPicPr>
          <p:nvPr>
            <p:ph sz="quarter" idx="13"/>
          </p:nvPr>
        </p:nvPicPr>
        <p:blipFill>
          <a:blip r:embed="rId4" cstate="print"/>
          <a:stretch>
            <a:fillRect/>
          </a:stretch>
        </p:blipFill>
        <p:spPr>
          <a:xfrm>
            <a:off x="251520" y="2240279"/>
            <a:ext cx="4222359" cy="4099510"/>
          </a:xfrm>
          <a:prstGeom prst="rect">
            <a:avLst/>
          </a:prstGeom>
          <a:noFill/>
        </p:spPr>
      </p:pic>
      <p:sp>
        <p:nvSpPr>
          <p:cNvPr id="14" name="Content Placeholder 4">
            <a:extLst>
              <a:ext uri="{FF2B5EF4-FFF2-40B4-BE49-F238E27FC236}">
                <a16:creationId xmlns:a16="http://schemas.microsoft.com/office/drawing/2014/main" id="{9A551816-EC0C-43D4-829E-A24FAAEF3097}"/>
              </a:ext>
            </a:extLst>
          </p:cNvPr>
          <p:cNvSpPr>
            <a:spLocks noGrp="1"/>
          </p:cNvSpPr>
          <p:nvPr>
            <p:ph sz="quarter" idx="14"/>
          </p:nvPr>
        </p:nvSpPr>
        <p:spPr>
          <a:xfrm>
            <a:off x="4473879" y="2240279"/>
            <a:ext cx="4418601" cy="4286287"/>
          </a:xfrm>
        </p:spPr>
        <p:txBody>
          <a:bodyPr anchor="t">
            <a:noAutofit/>
          </a:bodyPr>
          <a:lstStyle/>
          <a:p>
            <a:pPr algn="just"/>
            <a:r>
              <a:rPr lang="cy-GB" sz="1200" b="1">
                <a:latin typeface="Arial" panose="020B0604020202020204" pitchFamily="34" charset="0"/>
                <a:ea typeface="Calibri" panose="020F0502020204030204" pitchFamily="34" charset="0"/>
                <a:cs typeface="Arial" panose="020B0604020202020204" pitchFamily="34" charset="0"/>
              </a:rPr>
              <a:t>Concrete Experience</a:t>
            </a:r>
          </a:p>
          <a:p>
            <a:pPr marL="411480" lvl="1" indent="0" algn="just">
              <a:lnSpc>
                <a:spcPct val="120000"/>
              </a:lnSpc>
              <a:buNone/>
            </a:pPr>
            <a:r>
              <a:rPr lang="cy-GB" sz="1200">
                <a:latin typeface="Arial" panose="020B0604020202020204" pitchFamily="34" charset="0"/>
                <a:cs typeface="Arial" panose="020B0604020202020204" pitchFamily="34" charset="0"/>
              </a:rPr>
              <a:t>Our learning experiences include training sessions, mistakes</a:t>
            </a:r>
            <a:r>
              <a:rPr lang="en-GB" sz="1200">
                <a:latin typeface="Arial" panose="020B0604020202020204" pitchFamily="34" charset="0"/>
                <a:cs typeface="Arial" panose="020B0604020202020204" pitchFamily="34" charset="0"/>
              </a:rPr>
              <a:t>, </a:t>
            </a:r>
            <a:r>
              <a:rPr lang="cy-GB" sz="1200">
                <a:latin typeface="Arial" panose="020B0604020202020204" pitchFamily="34" charset="0"/>
                <a:cs typeface="Arial" panose="020B0604020202020204" pitchFamily="34" charset="0"/>
              </a:rPr>
              <a:t>giving / listerning to presentations</a:t>
            </a:r>
            <a:r>
              <a:rPr lang="en-GB" sz="1200">
                <a:latin typeface="Arial" panose="020B0604020202020204" pitchFamily="34" charset="0"/>
                <a:cs typeface="Arial" panose="020B0604020202020204" pitchFamily="34" charset="0"/>
              </a:rPr>
              <a:t>, </a:t>
            </a:r>
            <a:r>
              <a:rPr lang="cy-GB" sz="1200">
                <a:latin typeface="Arial" panose="020B0604020202020204" pitchFamily="34" charset="0"/>
                <a:cs typeface="Arial" panose="020B0604020202020204" pitchFamily="34" charset="0"/>
              </a:rPr>
              <a:t>reading</a:t>
            </a:r>
            <a:r>
              <a:rPr lang="en-GB" sz="1200">
                <a:latin typeface="Arial" panose="020B0604020202020204" pitchFamily="34" charset="0"/>
                <a:cs typeface="Arial" panose="020B0604020202020204" pitchFamily="34" charset="0"/>
              </a:rPr>
              <a:t>, </a:t>
            </a:r>
            <a:r>
              <a:rPr lang="cy-GB" sz="1200">
                <a:latin typeface="Arial" panose="020B0604020202020204" pitchFamily="34" charset="0"/>
                <a:cs typeface="Arial" panose="020B0604020202020204" pitchFamily="34" charset="0"/>
              </a:rPr>
              <a:t>Arguments</a:t>
            </a:r>
            <a:r>
              <a:rPr lang="en-GB" sz="1200">
                <a:latin typeface="Arial" panose="020B0604020202020204" pitchFamily="34" charset="0"/>
                <a:cs typeface="Arial" panose="020B0604020202020204" pitchFamily="34" charset="0"/>
              </a:rPr>
              <a:t>, </a:t>
            </a:r>
            <a:r>
              <a:rPr lang="cy-GB" sz="1200">
                <a:latin typeface="Arial" panose="020B0604020202020204" pitchFamily="34" charset="0"/>
                <a:cs typeface="Arial" panose="020B0604020202020204" pitchFamily="34" charset="0"/>
              </a:rPr>
              <a:t>observing someone else do a job</a:t>
            </a:r>
          </a:p>
          <a:p>
            <a:pPr>
              <a:lnSpc>
                <a:spcPct val="200000"/>
              </a:lnSpc>
              <a:spcAft>
                <a:spcPts val="0"/>
              </a:spcAft>
            </a:pPr>
            <a:r>
              <a:rPr lang="en-GB" sz="1200" b="1">
                <a:latin typeface="Arial" panose="020B0604020202020204" pitchFamily="34" charset="0"/>
                <a:ea typeface="Calibri" panose="020F0502020204030204" pitchFamily="34" charset="0"/>
                <a:cs typeface="Arial" panose="020B0604020202020204" pitchFamily="34" charset="0"/>
              </a:rPr>
              <a:t>Reflection</a:t>
            </a:r>
            <a:endParaRPr lang="en-GB" sz="1200">
              <a:latin typeface="Arial" panose="020B0604020202020204" pitchFamily="34" charset="0"/>
              <a:ea typeface="Calibri" panose="020F0502020204030204" pitchFamily="34" charset="0"/>
              <a:cs typeface="Arial" panose="020B0604020202020204" pitchFamily="34" charset="0"/>
            </a:endParaRPr>
          </a:p>
          <a:p>
            <a:pPr marL="411480" lvl="1" indent="0" algn="just">
              <a:lnSpc>
                <a:spcPct val="120000"/>
              </a:lnSpc>
              <a:buNone/>
            </a:pPr>
            <a:r>
              <a:rPr lang="en-GB" sz="1200">
                <a:latin typeface="Arial" panose="020B0604020202020204" pitchFamily="34" charset="0"/>
                <a:ea typeface="Calibri" panose="020F0502020204030204" pitchFamily="34" charset="0"/>
                <a:cs typeface="Arial" panose="020B0604020202020204" pitchFamily="34" charset="0"/>
              </a:rPr>
              <a:t>Reflection is turning one’s experience into practice. This is done by recapturing your experience, reprocessing the event by thinking about it, evaluating it, this is an important human activity (</a:t>
            </a:r>
            <a:r>
              <a:rPr lang="en-GB" sz="1200" err="1">
                <a:latin typeface="Arial" panose="020B0604020202020204" pitchFamily="34" charset="0"/>
                <a:ea typeface="Calibri" panose="020F0502020204030204" pitchFamily="34" charset="0"/>
                <a:cs typeface="Arial" panose="020B0604020202020204" pitchFamily="34" charset="0"/>
              </a:rPr>
              <a:t>Boud</a:t>
            </a:r>
            <a:r>
              <a:rPr lang="en-GB" sz="1200">
                <a:latin typeface="Arial" panose="020B0604020202020204" pitchFamily="34" charset="0"/>
                <a:ea typeface="Calibri" panose="020F0502020204030204" pitchFamily="34" charset="0"/>
                <a:cs typeface="Arial" panose="020B0604020202020204" pitchFamily="34" charset="0"/>
              </a:rPr>
              <a:t>, </a:t>
            </a:r>
            <a:r>
              <a:rPr lang="en-GB" sz="1200" i="1">
                <a:latin typeface="Arial" panose="020B0604020202020204" pitchFamily="34" charset="0"/>
                <a:ea typeface="Calibri" panose="020F0502020204030204" pitchFamily="34" charset="0"/>
                <a:cs typeface="Arial" panose="020B0604020202020204" pitchFamily="34" charset="0"/>
              </a:rPr>
              <a:t>et al</a:t>
            </a:r>
            <a:r>
              <a:rPr lang="en-GB" sz="1200">
                <a:latin typeface="Arial" panose="020B0604020202020204" pitchFamily="34" charset="0"/>
                <a:ea typeface="Calibri" panose="020F0502020204030204" pitchFamily="34" charset="0"/>
                <a:cs typeface="Arial" panose="020B0604020202020204" pitchFamily="34" charset="0"/>
              </a:rPr>
              <a:t>., 1985).</a:t>
            </a:r>
          </a:p>
          <a:p>
            <a:r>
              <a:rPr lang="cy-GB" sz="1200" b="1">
                <a:latin typeface="Arial" panose="020B0604020202020204" pitchFamily="34" charset="0"/>
                <a:cs typeface="Arial" panose="020B0604020202020204" pitchFamily="34" charset="0"/>
              </a:rPr>
              <a:t>Experiental Learning</a:t>
            </a:r>
            <a:r>
              <a:rPr lang="cy-GB" sz="1200">
                <a:latin typeface="Arial" panose="020B0604020202020204" pitchFamily="34" charset="0"/>
                <a:cs typeface="Arial" panose="020B0604020202020204" pitchFamily="34" charset="0"/>
              </a:rPr>
              <a:t> </a:t>
            </a:r>
            <a:endParaRPr lang="en-GB" sz="1200">
              <a:latin typeface="Arial" panose="020B0604020202020204" pitchFamily="34" charset="0"/>
              <a:cs typeface="Arial" panose="020B0604020202020204" pitchFamily="34" charset="0"/>
            </a:endParaRPr>
          </a:p>
          <a:p>
            <a:pPr marL="411480" lvl="1" indent="0" algn="just">
              <a:buNone/>
            </a:pPr>
            <a:r>
              <a:rPr lang="en-GB" sz="1200">
                <a:latin typeface="Arial" panose="020B0604020202020204" pitchFamily="34" charset="0"/>
                <a:cs typeface="Arial" panose="020B0604020202020204" pitchFamily="34" charset="0"/>
              </a:rPr>
              <a:t>Kolb (1984) proposed a theory experiential learning cycle where we use our ability to think back to a previous experience and we make some sense of that scenario and then use it to make a plan if a similar thing should happen again. This is cognitive as you are engaged in deliberate conscious thought (Kolb’s Model, 1991) </a:t>
            </a:r>
          </a:p>
          <a:p>
            <a:pPr marL="0" indent="0" algn="just">
              <a:buNone/>
            </a:pPr>
            <a:endParaRPr lang="en-GB" sz="1200">
              <a:latin typeface="Arial" panose="020B0604020202020204" pitchFamily="34" charset="0"/>
              <a:cs typeface="Arial" panose="020B0604020202020204" pitchFamily="34" charset="0"/>
            </a:endParaRPr>
          </a:p>
          <a:p>
            <a:pPr algn="just"/>
            <a:endParaRPr lang="en-GB" sz="1200">
              <a:latin typeface="Arial" panose="020B0604020202020204" pitchFamily="34" charset="0"/>
              <a:cs typeface="Arial" panose="020B0604020202020204" pitchFamily="34" charset="0"/>
            </a:endParaRPr>
          </a:p>
          <a:p>
            <a:endParaRPr lang="en-US" sz="12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E8C7F99-CDD2-5543-A99F-C754C36F0883}"/>
              </a:ext>
            </a:extLst>
          </p:cNvPr>
          <p:cNvSpPr txBox="1"/>
          <p:nvPr/>
        </p:nvSpPr>
        <p:spPr>
          <a:xfrm>
            <a:off x="3151882" y="6395761"/>
            <a:ext cx="1478290" cy="261610"/>
          </a:xfrm>
          <a:prstGeom prst="rect">
            <a:avLst/>
          </a:prstGeom>
          <a:noFill/>
        </p:spPr>
        <p:txBody>
          <a:bodyPr wrap="none" rtlCol="0">
            <a:spAutoFit/>
          </a:bodyPr>
          <a:lstStyle/>
          <a:p>
            <a:r>
              <a:rPr lang="en-US" sz="1100" dirty="0">
                <a:cs typeface="Arial" panose="020B0604020202020204" pitchFamily="34" charset="0"/>
              </a:rPr>
              <a:t>Kolb’s Model (1991).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nchor="ctr">
            <a:normAutofit/>
          </a:bodyPr>
          <a:lstStyle/>
          <a:p>
            <a:pPr>
              <a:lnSpc>
                <a:spcPct val="90000"/>
              </a:lnSpc>
            </a:pPr>
            <a:r>
              <a:rPr lang="cy-GB" sz="3400">
                <a:latin typeface="Arial" panose="020B0604020202020204" pitchFamily="34" charset="0"/>
                <a:cs typeface="Arial" panose="020B0604020202020204" pitchFamily="34" charset="0"/>
              </a:rPr>
              <a:t>Kolb’s Model (1984)</a:t>
            </a:r>
          </a:p>
        </p:txBody>
      </p:sp>
      <p:sp>
        <p:nvSpPr>
          <p:cNvPr id="11" name="Text Placeholder 2">
            <a:extLst>
              <a:ext uri="{FF2B5EF4-FFF2-40B4-BE49-F238E27FC236}">
                <a16:creationId xmlns:a16="http://schemas.microsoft.com/office/drawing/2014/main" id="{EA31861C-9CF1-40ED-9030-CC2FD47EDE95}"/>
              </a:ext>
            </a:extLst>
          </p:cNvPr>
          <p:cNvSpPr>
            <a:spLocks noGrp="1"/>
          </p:cNvSpPr>
          <p:nvPr>
            <p:ph type="body" idx="1"/>
          </p:nvPr>
        </p:nvSpPr>
        <p:spPr>
          <a:xfrm>
            <a:off x="277111" y="2077246"/>
            <a:ext cx="3890174" cy="468640"/>
          </a:xfrm>
        </p:spPr>
        <p:txBody>
          <a:bodyPr>
            <a:noAutofit/>
          </a:bodyPr>
          <a:lstStyle/>
          <a:p>
            <a:r>
              <a:rPr lang="cy-GB" sz="1800">
                <a:latin typeface="Arial" panose="020B0604020202020204" pitchFamily="34" charset="0"/>
                <a:cs typeface="Arial" panose="020B0604020202020204" pitchFamily="34" charset="0"/>
              </a:rPr>
              <a:t>Kolb’s Model with Learning Styles</a:t>
            </a:r>
            <a:endParaRPr lang="en-US" sz="1800">
              <a:latin typeface="Arial" panose="020B0604020202020204" pitchFamily="34" charset="0"/>
              <a:cs typeface="Arial" panose="020B0604020202020204" pitchFamily="34" charset="0"/>
            </a:endParaRPr>
          </a:p>
        </p:txBody>
      </p:sp>
      <p:pic>
        <p:nvPicPr>
          <p:cNvPr id="6" name="Content Placeholder 5" descr="honey2.jpg">
            <a:extLst>
              <a:ext uri="{FF2B5EF4-FFF2-40B4-BE49-F238E27FC236}">
                <a16:creationId xmlns:a16="http://schemas.microsoft.com/office/drawing/2014/main" id="{EE669B6E-B2D2-7D4C-A709-014AED376E44}"/>
              </a:ext>
            </a:extLst>
          </p:cNvPr>
          <p:cNvPicPr>
            <a:picLocks noGrp="1" noChangeAspect="1"/>
          </p:cNvPicPr>
          <p:nvPr>
            <p:ph sz="half" idx="2"/>
          </p:nvPr>
        </p:nvPicPr>
        <p:blipFill>
          <a:blip r:embed="rId4" cstate="print"/>
          <a:stretch>
            <a:fillRect/>
          </a:stretch>
        </p:blipFill>
        <p:spPr>
          <a:xfrm>
            <a:off x="237892" y="2787037"/>
            <a:ext cx="3890174" cy="3407793"/>
          </a:xfrm>
          <a:prstGeom prst="rect">
            <a:avLst/>
          </a:prstGeom>
          <a:noFill/>
        </p:spPr>
      </p:pic>
      <p:sp>
        <p:nvSpPr>
          <p:cNvPr id="8" name="Text Placeholder 7">
            <a:extLst>
              <a:ext uri="{FF2B5EF4-FFF2-40B4-BE49-F238E27FC236}">
                <a16:creationId xmlns:a16="http://schemas.microsoft.com/office/drawing/2014/main" id="{1AF81FD5-F678-3E49-AF84-4962C4B84D59}"/>
              </a:ext>
            </a:extLst>
          </p:cNvPr>
          <p:cNvSpPr>
            <a:spLocks noGrp="1"/>
          </p:cNvSpPr>
          <p:nvPr>
            <p:ph type="body" sz="quarter" idx="3"/>
          </p:nvPr>
        </p:nvSpPr>
        <p:spPr>
          <a:xfrm>
            <a:off x="4965212" y="1919797"/>
            <a:ext cx="3890174" cy="648072"/>
          </a:xfrm>
        </p:spPr>
        <p:txBody>
          <a:bodyPr>
            <a:noAutofit/>
          </a:bodyPr>
          <a:lstStyle/>
          <a:p>
            <a:r>
              <a:rPr lang="en-GB" sz="1800">
                <a:latin typeface="Arial" panose="020B0604020202020204" pitchFamily="34" charset="0"/>
                <a:cs typeface="Arial" panose="020B0604020202020204" pitchFamily="34" charset="0"/>
              </a:rPr>
              <a:t>Personal Career Action Plan using </a:t>
            </a:r>
            <a:r>
              <a:rPr lang="cy-GB" sz="1800">
                <a:latin typeface="Arial" panose="020B0604020202020204" pitchFamily="34" charset="0"/>
                <a:cs typeface="Arial" panose="020B0604020202020204" pitchFamily="34" charset="0"/>
              </a:rPr>
              <a:t>Kolb’s Model Learning Styles</a:t>
            </a:r>
            <a:endParaRPr lang="en-US" sz="1800">
              <a:latin typeface="Arial" panose="020B0604020202020204" pitchFamily="34" charset="0"/>
              <a:cs typeface="Arial" panose="020B0604020202020204" pitchFamily="34" charset="0"/>
            </a:endParaRPr>
          </a:p>
        </p:txBody>
      </p:sp>
      <p:sp>
        <p:nvSpPr>
          <p:cNvPr id="3" name="Content Placeholder 2"/>
          <p:cNvSpPr>
            <a:spLocks noGrp="1"/>
          </p:cNvSpPr>
          <p:nvPr>
            <p:ph sz="quarter" idx="4"/>
          </p:nvPr>
        </p:nvSpPr>
        <p:spPr>
          <a:xfrm>
            <a:off x="4167285" y="2545886"/>
            <a:ext cx="4869211" cy="4483514"/>
          </a:xfrm>
          <a:prstGeom prst="rect">
            <a:avLst/>
          </a:prstGeom>
        </p:spPr>
        <p:txBody>
          <a:bodyPr>
            <a:normAutofit lnSpcReduction="10000"/>
          </a:bodyPr>
          <a:lstStyle/>
          <a:p>
            <a:pPr>
              <a:lnSpc>
                <a:spcPct val="90000"/>
              </a:lnSpc>
            </a:pPr>
            <a:r>
              <a:rPr lang="en-US" sz="1300" b="1">
                <a:latin typeface="Arial" panose="020B0604020202020204" pitchFamily="34" charset="0"/>
                <a:cs typeface="Arial" panose="020B0604020202020204" pitchFamily="34" charset="0"/>
              </a:rPr>
              <a:t>Concrete experience/ Activist</a:t>
            </a:r>
            <a:r>
              <a:rPr lang="en-US" sz="1300">
                <a:latin typeface="Arial" panose="020B0604020202020204" pitchFamily="34" charset="0"/>
                <a:cs typeface="Arial" panose="020B0604020202020204" pitchFamily="34" charset="0"/>
              </a:rPr>
              <a:t>: being involved in a new experience. My learning experiences include training sessions, mistakes, listening to presentations, reading, observing someone else do a job</a:t>
            </a:r>
          </a:p>
          <a:p>
            <a:pPr>
              <a:lnSpc>
                <a:spcPct val="90000"/>
              </a:lnSpc>
            </a:pPr>
            <a:endParaRPr lang="en-GB" sz="1300">
              <a:latin typeface="Arial" panose="020B0604020202020204" pitchFamily="34" charset="0"/>
              <a:cs typeface="Arial" panose="020B0604020202020204" pitchFamily="34" charset="0"/>
            </a:endParaRPr>
          </a:p>
          <a:p>
            <a:pPr>
              <a:lnSpc>
                <a:spcPct val="90000"/>
              </a:lnSpc>
            </a:pPr>
            <a:r>
              <a:rPr lang="en-US" sz="1300" b="1">
                <a:latin typeface="Arial" panose="020B0604020202020204" pitchFamily="34" charset="0"/>
                <a:cs typeface="Arial" panose="020B0604020202020204" pitchFamily="34" charset="0"/>
              </a:rPr>
              <a:t>Reflective observation/ Reflectors</a:t>
            </a:r>
            <a:r>
              <a:rPr lang="en-US" sz="1300">
                <a:latin typeface="Arial" panose="020B0604020202020204" pitchFamily="34" charset="0"/>
                <a:cs typeface="Arial" panose="020B0604020202020204" pitchFamily="34" charset="0"/>
              </a:rPr>
              <a:t>: watching others or developing observations or research and evaluate about one’s own experience. </a:t>
            </a:r>
            <a:r>
              <a:rPr lang="en-US" sz="1300" err="1">
                <a:latin typeface="Arial" panose="020B0604020202020204" pitchFamily="34" charset="0"/>
                <a:cs typeface="Arial" panose="020B0604020202020204" pitchFamily="34" charset="0"/>
              </a:rPr>
              <a:t>Boud</a:t>
            </a:r>
            <a:r>
              <a:rPr lang="en-US" sz="1300">
                <a:latin typeface="Arial" panose="020B0604020202020204" pitchFamily="34" charset="0"/>
                <a:cs typeface="Arial" panose="020B0604020202020204" pitchFamily="34" charset="0"/>
              </a:rPr>
              <a:t>,</a:t>
            </a:r>
            <a:r>
              <a:rPr lang="en-US" sz="1300" i="1">
                <a:latin typeface="Arial" panose="020B0604020202020204" pitchFamily="34" charset="0"/>
                <a:cs typeface="Arial" panose="020B0604020202020204" pitchFamily="34" charset="0"/>
              </a:rPr>
              <a:t> et al., </a:t>
            </a:r>
            <a:r>
              <a:rPr lang="en-US" sz="1300">
                <a:latin typeface="Arial" panose="020B0604020202020204" pitchFamily="34" charset="0"/>
                <a:cs typeface="Arial" panose="020B0604020202020204" pitchFamily="34" charset="0"/>
              </a:rPr>
              <a:t>(1985) proposed that reflection is turning one’s experience into practice. </a:t>
            </a:r>
          </a:p>
          <a:p>
            <a:pPr>
              <a:lnSpc>
                <a:spcPct val="90000"/>
              </a:lnSpc>
            </a:pPr>
            <a:endParaRPr lang="en-US" sz="1300">
              <a:latin typeface="Arial" panose="020B0604020202020204" pitchFamily="34" charset="0"/>
              <a:cs typeface="Arial" panose="020B0604020202020204" pitchFamily="34" charset="0"/>
            </a:endParaRPr>
          </a:p>
          <a:p>
            <a:pPr marL="0" indent="0">
              <a:lnSpc>
                <a:spcPct val="90000"/>
              </a:lnSpc>
              <a:buNone/>
            </a:pPr>
            <a:r>
              <a:rPr lang="en-US" sz="1300">
                <a:latin typeface="Arial" panose="020B0604020202020204" pitchFamily="34" charset="0"/>
                <a:cs typeface="Arial" panose="020B0604020202020204" pitchFamily="34" charset="0"/>
              </a:rPr>
              <a:t> </a:t>
            </a:r>
            <a:endParaRPr lang="en-GB" sz="1300">
              <a:latin typeface="Arial" panose="020B0604020202020204" pitchFamily="34" charset="0"/>
              <a:cs typeface="Arial" panose="020B0604020202020204" pitchFamily="34" charset="0"/>
            </a:endParaRPr>
          </a:p>
          <a:p>
            <a:pPr lvl="0">
              <a:lnSpc>
                <a:spcPct val="90000"/>
              </a:lnSpc>
            </a:pPr>
            <a:r>
              <a:rPr lang="en-US" sz="1300" b="1">
                <a:latin typeface="Arial" panose="020B0604020202020204" pitchFamily="34" charset="0"/>
                <a:cs typeface="Arial" panose="020B0604020202020204" pitchFamily="34" charset="0"/>
              </a:rPr>
              <a:t>Abstract conceptualization/ Theorists</a:t>
            </a:r>
            <a:r>
              <a:rPr lang="en-US" sz="1300">
                <a:latin typeface="Arial" panose="020B0604020202020204" pitchFamily="34" charset="0"/>
                <a:cs typeface="Arial" panose="020B0604020202020204" pitchFamily="34" charset="0"/>
              </a:rPr>
              <a:t>: creating concepts and theories in explaining observations of the overall picture, this may include a logical presentation of ideas. </a:t>
            </a:r>
          </a:p>
          <a:p>
            <a:pPr lvl="0">
              <a:lnSpc>
                <a:spcPct val="90000"/>
              </a:lnSpc>
            </a:pPr>
            <a:endParaRPr lang="en-GB" sz="1300">
              <a:latin typeface="Arial" panose="020B0604020202020204" pitchFamily="34" charset="0"/>
              <a:cs typeface="Arial" panose="020B0604020202020204" pitchFamily="34" charset="0"/>
            </a:endParaRPr>
          </a:p>
          <a:p>
            <a:pPr lvl="0">
              <a:lnSpc>
                <a:spcPct val="90000"/>
              </a:lnSpc>
            </a:pPr>
            <a:r>
              <a:rPr lang="en-US" sz="1300" b="1">
                <a:latin typeface="Arial" panose="020B0604020202020204" pitchFamily="34" charset="0"/>
                <a:cs typeface="Arial" panose="020B0604020202020204" pitchFamily="34" charset="0"/>
              </a:rPr>
              <a:t>Active </a:t>
            </a:r>
            <a:r>
              <a:rPr lang="en-US" sz="1400" b="1">
                <a:latin typeface="Arial" panose="020B0604020202020204" pitchFamily="34" charset="0"/>
                <a:cs typeface="Arial" panose="020B0604020202020204" pitchFamily="34" charset="0"/>
              </a:rPr>
              <a:t>experimentation</a:t>
            </a:r>
            <a:r>
              <a:rPr lang="en-US" sz="1300" b="1">
                <a:latin typeface="Arial" panose="020B0604020202020204" pitchFamily="34" charset="0"/>
                <a:cs typeface="Arial" panose="020B0604020202020204" pitchFamily="34" charset="0"/>
              </a:rPr>
              <a:t>/ Pragmatics</a:t>
            </a:r>
            <a:r>
              <a:rPr lang="en-US" sz="1300">
                <a:latin typeface="Arial" panose="020B0604020202020204" pitchFamily="34" charset="0"/>
                <a:cs typeface="Arial" panose="020B0604020202020204" pitchFamily="34" charset="0"/>
              </a:rPr>
              <a:t>: using theories to solve problems, make decisions as a result of gaining a practical advantage from learning</a:t>
            </a:r>
          </a:p>
          <a:p>
            <a:pPr lvl="0">
              <a:lnSpc>
                <a:spcPct val="90000"/>
              </a:lnSpc>
            </a:pPr>
            <a:endParaRPr lang="en-US" sz="1300">
              <a:latin typeface="Arial" panose="020B0604020202020204" pitchFamily="34" charset="0"/>
              <a:cs typeface="Arial" panose="020B0604020202020204" pitchFamily="34" charset="0"/>
            </a:endParaRPr>
          </a:p>
          <a:p>
            <a:pPr lvl="0">
              <a:lnSpc>
                <a:spcPct val="90000"/>
              </a:lnSpc>
            </a:pPr>
            <a:r>
              <a:rPr lang="en-US" sz="1300">
                <a:latin typeface="Arial" panose="020B0604020202020204" pitchFamily="34" charset="0"/>
                <a:cs typeface="Arial" panose="020B0604020202020204" pitchFamily="34" charset="0"/>
              </a:rPr>
              <a:t>Gallagher, (2016) advanced the view that we are affected by our experiences that may be physical that is feeling, doing, thinking/emotional or a combination. </a:t>
            </a:r>
          </a:p>
          <a:p>
            <a:pPr marL="0" lvl="0" indent="0">
              <a:lnSpc>
                <a:spcPct val="90000"/>
              </a:lnSpc>
              <a:buNone/>
            </a:pPr>
            <a:r>
              <a:rPr lang="en-US" sz="1300">
                <a:latin typeface="Arial" panose="020B0604020202020204" pitchFamily="34" charset="0"/>
                <a:cs typeface="Arial" panose="020B0604020202020204" pitchFamily="34" charset="0"/>
              </a:rPr>
              <a:t> </a:t>
            </a:r>
            <a:endParaRPr lang="en-GB" sz="1300">
              <a:latin typeface="Arial" panose="020B0604020202020204" pitchFamily="34" charset="0"/>
              <a:cs typeface="Arial" panose="020B0604020202020204" pitchFamily="34" charset="0"/>
            </a:endParaRPr>
          </a:p>
          <a:p>
            <a:pPr>
              <a:lnSpc>
                <a:spcPct val="90000"/>
              </a:lnSpc>
            </a:pPr>
            <a:endParaRPr lang="cy-GB" sz="1300">
              <a:latin typeface="Arial" panose="020B0604020202020204" pitchFamily="34" charset="0"/>
              <a:cs typeface="Arial" panose="020B0604020202020204" pitchFamily="34" charset="0"/>
            </a:endParaRPr>
          </a:p>
          <a:p>
            <a:pPr>
              <a:lnSpc>
                <a:spcPct val="90000"/>
              </a:lnSpc>
            </a:pPr>
            <a:endParaRPr lang="cy-GB" sz="1300">
              <a:latin typeface="Arial" panose="020B0604020202020204" pitchFamily="34" charset="0"/>
              <a:cs typeface="Arial" panose="020B0604020202020204" pitchFamily="34" charset="0"/>
            </a:endParaRPr>
          </a:p>
          <a:p>
            <a:pPr>
              <a:lnSpc>
                <a:spcPct val="90000"/>
              </a:lnSpc>
              <a:buNone/>
            </a:pPr>
            <a:endParaRPr lang="cy-GB" sz="13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9FC7FE6-9CFB-5941-ABE6-AC5963B0F914}"/>
              </a:ext>
            </a:extLst>
          </p:cNvPr>
          <p:cNvSpPr txBox="1"/>
          <p:nvPr/>
        </p:nvSpPr>
        <p:spPr>
          <a:xfrm>
            <a:off x="534993" y="6224387"/>
            <a:ext cx="3643946" cy="253916"/>
          </a:xfrm>
          <a:prstGeom prst="rect">
            <a:avLst/>
          </a:prstGeom>
          <a:noFill/>
        </p:spPr>
        <p:txBody>
          <a:bodyPr wrap="none" rtlCol="0">
            <a:spAutoFit/>
          </a:bodyPr>
          <a:lstStyle/>
          <a:p>
            <a:r>
              <a:rPr lang="en-US" sz="1050" dirty="0">
                <a:cs typeface="Arial" panose="020B0604020202020204" pitchFamily="34" charset="0"/>
              </a:rPr>
              <a:t>Honey &amp; Mumford (2006) adoption of Kolb’s Model (1984)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tint val="93000"/>
                <a:shade val="20000"/>
              </a:schemeClr>
              <a:schemeClr val="bg1">
                <a:tint val="90000"/>
                <a:shade val="85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88490" y="570156"/>
            <a:ext cx="7756263" cy="1054250"/>
          </a:xfrm>
          <a:prstGeom prst="rect">
            <a:avLst/>
          </a:prstGeom>
        </p:spPr>
        <p:txBody>
          <a:bodyPr anchor="ctr">
            <a:normAutofit/>
          </a:bodyPr>
          <a:lstStyle/>
          <a:p>
            <a:pPr>
              <a:lnSpc>
                <a:spcPct val="90000"/>
              </a:lnSpc>
            </a:pPr>
            <a:r>
              <a:rPr lang="en-GB" sz="3400">
                <a:latin typeface="Arial" panose="020B0604020202020204" pitchFamily="34" charset="0"/>
                <a:cs typeface="Arial" panose="020B0604020202020204" pitchFamily="34" charset="0"/>
              </a:rPr>
              <a:t>Other models that will enhance someone’s learning </a:t>
            </a:r>
          </a:p>
        </p:txBody>
      </p:sp>
      <p:sp>
        <p:nvSpPr>
          <p:cNvPr id="2" name="Content Placeholder 1"/>
          <p:cNvSpPr>
            <a:spLocks noGrp="1"/>
          </p:cNvSpPr>
          <p:nvPr>
            <p:ph sz="quarter" idx="13"/>
          </p:nvPr>
        </p:nvSpPr>
        <p:spPr>
          <a:xfrm>
            <a:off x="251520" y="2240280"/>
            <a:ext cx="4238184" cy="3877056"/>
          </a:xfrm>
          <a:prstGeom prst="rect">
            <a:avLst/>
          </a:prstGeom>
        </p:spPr>
        <p:txBody>
          <a:bodyPr>
            <a:normAutofit/>
          </a:bodyPr>
          <a:lstStyle/>
          <a:p>
            <a:pPr>
              <a:lnSpc>
                <a:spcPct val="90000"/>
              </a:lnSpc>
            </a:pPr>
            <a:r>
              <a:rPr lang="en-GB" sz="1300" b="1">
                <a:latin typeface="Arial" panose="020B0604020202020204" pitchFamily="34" charset="0"/>
                <a:cs typeface="Arial" panose="020B0604020202020204" pitchFamily="34" charset="0"/>
              </a:rPr>
              <a:t>Coach</a:t>
            </a:r>
            <a:endParaRPr lang="en-GB" sz="1300">
              <a:latin typeface="Arial" panose="020B0604020202020204" pitchFamily="34" charset="0"/>
              <a:cs typeface="Arial" panose="020B0604020202020204" pitchFamily="34" charset="0"/>
            </a:endParaRPr>
          </a:p>
          <a:p>
            <a:pPr>
              <a:lnSpc>
                <a:spcPct val="90000"/>
              </a:lnSpc>
            </a:pPr>
            <a:r>
              <a:rPr lang="en-GB" sz="1300">
                <a:latin typeface="Arial" panose="020B0604020202020204" pitchFamily="34" charset="0"/>
                <a:cs typeface="Arial" panose="020B0604020202020204" pitchFamily="34" charset="0"/>
              </a:rPr>
              <a:t>Coaching aims to improve performance and focuses on the ‘here and now’ and is not focused on the distant past or future. The coach helps the coached to learn </a:t>
            </a:r>
          </a:p>
          <a:p>
            <a:pPr>
              <a:lnSpc>
                <a:spcPct val="90000"/>
              </a:lnSpc>
            </a:pPr>
            <a:endParaRPr lang="en-GB" sz="1300">
              <a:latin typeface="Arial" panose="020B0604020202020204" pitchFamily="34" charset="0"/>
              <a:cs typeface="Arial" panose="020B0604020202020204" pitchFamily="34" charset="0"/>
            </a:endParaRPr>
          </a:p>
          <a:p>
            <a:pPr>
              <a:lnSpc>
                <a:spcPct val="90000"/>
              </a:lnSpc>
            </a:pPr>
            <a:r>
              <a:rPr lang="en-GB" sz="1300" b="1">
                <a:latin typeface="Arial" panose="020B0604020202020204" pitchFamily="34" charset="0"/>
                <a:cs typeface="Arial" panose="020B0604020202020204" pitchFamily="34" charset="0"/>
              </a:rPr>
              <a:t>Mentoring</a:t>
            </a:r>
            <a:endParaRPr lang="en-GB" sz="1300">
              <a:latin typeface="Arial" panose="020B0604020202020204" pitchFamily="34" charset="0"/>
              <a:cs typeface="Arial" panose="020B0604020202020204" pitchFamily="34" charset="0"/>
            </a:endParaRPr>
          </a:p>
          <a:p>
            <a:pPr>
              <a:lnSpc>
                <a:spcPct val="90000"/>
              </a:lnSpc>
            </a:pPr>
            <a:r>
              <a:rPr lang="en-GB" sz="1300">
                <a:latin typeface="Arial" panose="020B0604020202020204" pitchFamily="34" charset="0"/>
                <a:cs typeface="Arial" panose="020B0604020202020204" pitchFamily="34" charset="0"/>
              </a:rPr>
              <a:t>Mentor is similar to coaching. Mentor facilitates or guide a mentee to learn or develop faster than they could have done on their own. </a:t>
            </a:r>
          </a:p>
          <a:p>
            <a:pPr>
              <a:lnSpc>
                <a:spcPct val="90000"/>
              </a:lnSpc>
            </a:pPr>
            <a:endParaRPr lang="en-GB" sz="1300">
              <a:latin typeface="Arial" panose="020B0604020202020204" pitchFamily="34" charset="0"/>
              <a:cs typeface="Arial" panose="020B0604020202020204" pitchFamily="34" charset="0"/>
            </a:endParaRPr>
          </a:p>
          <a:p>
            <a:pPr>
              <a:lnSpc>
                <a:spcPct val="90000"/>
              </a:lnSpc>
            </a:pPr>
            <a:r>
              <a:rPr lang="en-GB" sz="1300" b="1">
                <a:latin typeface="Arial" panose="020B0604020202020204" pitchFamily="34" charset="0"/>
                <a:cs typeface="Arial" panose="020B0604020202020204" pitchFamily="34" charset="0"/>
              </a:rPr>
              <a:t>Counselling</a:t>
            </a:r>
            <a:endParaRPr lang="en-GB" sz="1300">
              <a:latin typeface="Arial" panose="020B0604020202020204" pitchFamily="34" charset="0"/>
              <a:cs typeface="Arial" panose="020B0604020202020204" pitchFamily="34" charset="0"/>
            </a:endParaRPr>
          </a:p>
          <a:p>
            <a:pPr>
              <a:lnSpc>
                <a:spcPct val="90000"/>
              </a:lnSpc>
            </a:pPr>
            <a:r>
              <a:rPr lang="en-GB" sz="1300">
                <a:latin typeface="Arial" panose="020B0604020202020204" pitchFamily="34" charset="0"/>
                <a:cs typeface="Arial" panose="020B0604020202020204" pitchFamily="34" charset="0"/>
              </a:rPr>
              <a:t>Counselling is almost therapeutic intervention. It is focused on the past by helping the individual to overcome internal or external limitations and issues from their past and move on. </a:t>
            </a:r>
          </a:p>
          <a:p>
            <a:pPr marL="0" indent="0" algn="r">
              <a:lnSpc>
                <a:spcPct val="90000"/>
              </a:lnSpc>
              <a:buNone/>
            </a:pPr>
            <a:r>
              <a:rPr lang="en-GB" sz="1300">
                <a:latin typeface="Arial" panose="020B0604020202020204" pitchFamily="34" charset="0"/>
                <a:cs typeface="Arial" panose="020B0604020202020204" pitchFamily="34" charset="0"/>
              </a:rPr>
              <a:t>(</a:t>
            </a:r>
            <a:r>
              <a:rPr lang="en-GB" sz="1300" err="1">
                <a:latin typeface="Arial" panose="020B0604020202020204" pitchFamily="34" charset="0"/>
                <a:cs typeface="Arial" panose="020B0604020202020204" pitchFamily="34" charset="0"/>
              </a:rPr>
              <a:t>SkillsYouNeed</a:t>
            </a:r>
            <a:r>
              <a:rPr lang="en-GB" sz="1300">
                <a:latin typeface="Arial" panose="020B0604020202020204" pitchFamily="34" charset="0"/>
                <a:cs typeface="Arial" panose="020B0604020202020204" pitchFamily="34" charset="0"/>
              </a:rPr>
              <a:t>, 2011-2020b).</a:t>
            </a:r>
          </a:p>
          <a:p>
            <a:pPr algn="r">
              <a:lnSpc>
                <a:spcPct val="90000"/>
              </a:lnSpc>
            </a:pPr>
            <a:endParaRPr lang="en-GB" sz="1300">
              <a:latin typeface="Arial" panose="020B0604020202020204" pitchFamily="34" charset="0"/>
              <a:cs typeface="Arial" panose="020B0604020202020204" pitchFamily="34" charset="0"/>
            </a:endParaRPr>
          </a:p>
        </p:txBody>
      </p:sp>
      <p:pic>
        <p:nvPicPr>
          <p:cNvPr id="6" name="Content Placeholder 5" descr="A screenshot of a cell phone&#10;&#10;Description automatically generated">
            <a:extLst>
              <a:ext uri="{FF2B5EF4-FFF2-40B4-BE49-F238E27FC236}">
                <a16:creationId xmlns:a16="http://schemas.microsoft.com/office/drawing/2014/main" id="{AA3AEC9E-C886-DE4D-8505-C57DE0BD9474}"/>
              </a:ext>
            </a:extLst>
          </p:cNvPr>
          <p:cNvPicPr>
            <a:picLocks noGrp="1"/>
          </p:cNvPicPr>
          <p:nvPr>
            <p:ph sz="quarter" idx="14"/>
          </p:nvPr>
        </p:nvPicPr>
        <p:blipFill>
          <a:blip r:embed="rId4"/>
          <a:stretch>
            <a:fillRect/>
          </a:stretch>
        </p:blipFill>
        <p:spPr>
          <a:xfrm>
            <a:off x="4504536" y="2240280"/>
            <a:ext cx="4531960" cy="2916912"/>
          </a:xfrm>
          <a:prstGeom prst="rect">
            <a:avLst/>
          </a:prstGeom>
          <a:noFill/>
        </p:spPr>
      </p:pic>
    </p:spTree>
    <p:extLst>
      <p:ext uri="{BB962C8B-B14F-4D97-AF65-F5344CB8AC3E}">
        <p14:creationId xmlns:p14="http://schemas.microsoft.com/office/powerpoint/2010/main" val="15974971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DEC9A-041D-FD43-B6DF-689AC5B5211E}"/>
              </a:ext>
            </a:extLst>
          </p:cNvPr>
          <p:cNvSpPr>
            <a:spLocks noGrp="1"/>
          </p:cNvSpPr>
          <p:nvPr>
            <p:ph type="title" idx="4294967295"/>
          </p:nvPr>
        </p:nvSpPr>
        <p:spPr>
          <a:xfrm>
            <a:off x="535" y="-189679"/>
            <a:ext cx="7756525" cy="1054100"/>
          </a:xfrm>
        </p:spPr>
        <p:txBody>
          <a:bodyPr/>
          <a:lstStyle/>
          <a:p>
            <a:r>
              <a:rPr lang="en-US">
                <a:latin typeface="Arial" panose="020B0604020202020204" pitchFamily="34" charset="0"/>
                <a:cs typeface="Arial" panose="020B0604020202020204" pitchFamily="34" charset="0"/>
              </a:rPr>
              <a:t>Reference</a:t>
            </a:r>
            <a:r>
              <a:rPr lang="en-US" sz="660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C6881856-51EC-1E4F-8FFC-8DEDA4E7C13F}"/>
              </a:ext>
            </a:extLst>
          </p:cNvPr>
          <p:cNvSpPr txBox="1"/>
          <p:nvPr/>
        </p:nvSpPr>
        <p:spPr>
          <a:xfrm>
            <a:off x="107504" y="1027137"/>
            <a:ext cx="9036496" cy="5816977"/>
          </a:xfrm>
          <a:prstGeom prst="rect">
            <a:avLst/>
          </a:prstGeom>
          <a:noFill/>
        </p:spPr>
        <p:txBody>
          <a:bodyPr wrap="square" rtlCol="0">
            <a:spAutoFit/>
          </a:bodyPr>
          <a:lstStyle/>
          <a:p>
            <a:r>
              <a:rPr lang="en-GB" sz="600">
                <a:cs typeface="Arial" panose="020B0604020202020204" pitchFamily="34" charset="0"/>
              </a:rPr>
              <a:t>ACCA Global (The Association of Chartered Certified Accountants), 2020. The ACCA Qualification. [Online] Available at: https://</a:t>
            </a:r>
            <a:r>
              <a:rPr lang="en-GB" sz="600" err="1">
                <a:cs typeface="Arial" panose="020B0604020202020204" pitchFamily="34" charset="0"/>
              </a:rPr>
              <a:t>www.accaglobal.com</a:t>
            </a:r>
            <a:r>
              <a:rPr lang="en-GB" sz="600">
                <a:cs typeface="Arial" panose="020B0604020202020204" pitchFamily="34" charset="0"/>
              </a:rPr>
              <a:t>/content/dam/</a:t>
            </a:r>
            <a:r>
              <a:rPr lang="en-GB" sz="600" err="1">
                <a:cs typeface="Arial" panose="020B0604020202020204" pitchFamily="34" charset="0"/>
              </a:rPr>
              <a:t>acca</a:t>
            </a:r>
            <a:r>
              <a:rPr lang="en-GB" sz="600">
                <a:cs typeface="Arial" panose="020B0604020202020204" pitchFamily="34" charset="0"/>
              </a:rPr>
              <a:t>/global/pdf/The-ACCA-Qualification-</a:t>
            </a:r>
            <a:r>
              <a:rPr lang="en-GB" sz="600" err="1">
                <a:cs typeface="Arial" panose="020B0604020202020204" pitchFamily="34" charset="0"/>
              </a:rPr>
              <a:t>brochure.pdf</a:t>
            </a:r>
            <a:r>
              <a:rPr lang="en-GB" sz="600">
                <a:cs typeface="Arial" panose="020B0604020202020204" pitchFamily="34" charset="0"/>
              </a:rPr>
              <a:t> [Accessed 28 February 2020].</a:t>
            </a:r>
          </a:p>
          <a:p>
            <a:r>
              <a:rPr lang="en-GB" sz="600">
                <a:cs typeface="Arial" panose="020B0604020202020204" pitchFamily="34" charset="0"/>
              </a:rPr>
              <a:t>ASET. (2013). ASET Good Practice Guide for Work based and Placement Learning in Higher Education. [Online] Available at: https://</a:t>
            </a:r>
            <a:r>
              <a:rPr lang="en-GB" sz="600" err="1">
                <a:cs typeface="Arial" panose="020B0604020202020204" pitchFamily="34" charset="0"/>
              </a:rPr>
              <a:t>www.asetonline.org</a:t>
            </a:r>
            <a:r>
              <a:rPr lang="en-GB" sz="600">
                <a:cs typeface="Arial" panose="020B0604020202020204" pitchFamily="34" charset="0"/>
              </a:rPr>
              <a:t>/</a:t>
            </a:r>
            <a:r>
              <a:rPr lang="en-GB" sz="600" err="1">
                <a:cs typeface="Arial" panose="020B0604020202020204" pitchFamily="34" charset="0"/>
              </a:rPr>
              <a:t>wp</a:t>
            </a:r>
            <a:r>
              <a:rPr lang="en-GB" sz="600">
                <a:cs typeface="Arial" panose="020B0604020202020204" pitchFamily="34" charset="0"/>
              </a:rPr>
              <a:t>-content/uploads/2017/09/ASET-Good-Practice-Guide-</a:t>
            </a:r>
            <a:r>
              <a:rPr lang="en-GB" sz="600" err="1">
                <a:cs typeface="Arial" panose="020B0604020202020204" pitchFamily="34" charset="0"/>
              </a:rPr>
              <a:t>eWBPL.pdf</a:t>
            </a:r>
            <a:r>
              <a:rPr lang="en-GB" sz="600">
                <a:cs typeface="Arial" panose="020B0604020202020204" pitchFamily="34" charset="0"/>
              </a:rPr>
              <a:t> [Accessed 22 February 2020].</a:t>
            </a:r>
          </a:p>
          <a:p>
            <a:r>
              <a:rPr lang="en-GB" sz="600" err="1">
                <a:cs typeface="Arial" panose="020B0604020202020204" pitchFamily="34" charset="0"/>
              </a:rPr>
              <a:t>Boud</a:t>
            </a:r>
            <a:r>
              <a:rPr lang="en-GB" sz="600">
                <a:cs typeface="Arial" panose="020B0604020202020204" pitchFamily="34" charset="0"/>
              </a:rPr>
              <a:t>, D., Keogh, K. &amp; Walker, D., (1985). Reflection: Turning Experience into Learning. London: Kogan Page.</a:t>
            </a:r>
          </a:p>
          <a:p>
            <a:r>
              <a:rPr lang="en-GB" sz="600">
                <a:cs typeface="Arial" panose="020B0604020202020204" pitchFamily="34" charset="0"/>
              </a:rPr>
              <a:t>Cottrell, S. (2015), Skills for Success Personal Development and Employability, (3rd Edition), London: Palgrave. </a:t>
            </a:r>
          </a:p>
          <a:p>
            <a:r>
              <a:rPr lang="en-GB" sz="600">
                <a:cs typeface="Arial" panose="020B0604020202020204" pitchFamily="34" charset="0"/>
              </a:rPr>
              <a:t>Council for the Advancement of Standards in Higher Education (CAS). (2006). Internship programs. Washington, DC: Author.</a:t>
            </a:r>
          </a:p>
          <a:p>
            <a:r>
              <a:rPr lang="en-GB" sz="600">
                <a:cs typeface="Arial" panose="020B0604020202020204" pitchFamily="34" charset="0"/>
              </a:rPr>
              <a:t>CIMA, (2020). Association of International Certified Professional Accountants: Our qualifications. [Online] Available at: </a:t>
            </a:r>
            <a:r>
              <a:rPr lang="en-GB" sz="600">
                <a:cs typeface="Arial" panose="020B0604020202020204" pitchFamily="34" charset="0"/>
                <a:hlinkClick r:id="rId2">
                  <a:extLst>
                    <a:ext uri="{A12FA001-AC4F-418D-AE19-62706E023703}">
                      <ahyp:hlinkClr xmlns:ahyp="http://schemas.microsoft.com/office/drawing/2018/hyperlinkcolor" val="tx"/>
                    </a:ext>
                  </a:extLst>
                </a:hlinkClick>
              </a:rPr>
              <a:t>https://www.cimaglobal.com/Starting-CIMA/Our-qualifications/ </a:t>
            </a:r>
            <a:r>
              <a:rPr lang="en-GB" sz="600">
                <a:solidFill>
                  <a:srgbClr val="CC9900"/>
                </a:solidFill>
                <a:cs typeface="Arial" panose="020B0604020202020204" pitchFamily="34" charset="0"/>
                <a:hlinkClick r:id="rId2">
                  <a:extLst>
                    <a:ext uri="{A12FA001-AC4F-418D-AE19-62706E023703}">
                      <ahyp:hlinkClr xmlns:ahyp="http://schemas.microsoft.com/office/drawing/2018/hyperlinkcolor" val="tx"/>
                    </a:ext>
                  </a:extLst>
                </a:hlinkClick>
              </a:rPr>
              <a:t>/</a:t>
            </a:r>
            <a:r>
              <a:rPr lang="en-GB" sz="600">
                <a:cs typeface="Arial" panose="020B0604020202020204" pitchFamily="34" charset="0"/>
              </a:rPr>
              <a:t> Accessed 28 February 2020].</a:t>
            </a:r>
          </a:p>
          <a:p>
            <a:r>
              <a:rPr lang="en-GB" sz="600">
                <a:cs typeface="Arial" panose="020B0604020202020204" pitchFamily="34" charset="0"/>
              </a:rPr>
              <a:t>Dobratz, C. L., Singh, R. P., &amp; Abbey, A. (2014). Using Formal Internships to Improve Entrepreneurship Education Programs. Journal of Entrepreneurship Education; Arden, 17(2), 62– 76. </a:t>
            </a:r>
          </a:p>
          <a:p>
            <a:r>
              <a:rPr lang="en-GB" sz="600">
                <a:cs typeface="Arial" panose="020B0604020202020204" pitchFamily="34" charset="0"/>
              </a:rPr>
              <a:t>Driscoll, M., (2000). Psychology of Learning for Instruction. Needham Heights, MA: </a:t>
            </a:r>
            <a:r>
              <a:rPr lang="en-GB" sz="600" err="1">
                <a:cs typeface="Arial" panose="020B0604020202020204" pitchFamily="34" charset="0"/>
              </a:rPr>
              <a:t>Allyn</a:t>
            </a:r>
            <a:r>
              <a:rPr lang="en-GB" sz="600">
                <a:cs typeface="Arial" panose="020B0604020202020204" pitchFamily="34" charset="0"/>
              </a:rPr>
              <a:t> &amp; Bacon.</a:t>
            </a:r>
          </a:p>
          <a:p>
            <a:r>
              <a:rPr lang="en-GB" sz="600">
                <a:cs typeface="Arial" panose="020B0604020202020204" pitchFamily="34" charset="0"/>
              </a:rPr>
              <a:t>Elarde, J. V. &amp; Chong, F. F., (2012). The Pedagogical Value of “</a:t>
            </a:r>
            <a:r>
              <a:rPr lang="en-GB" sz="600" err="1">
                <a:cs typeface="Arial" panose="020B0604020202020204" pitchFamily="34" charset="0"/>
              </a:rPr>
              <a:t>Eduployment</a:t>
            </a:r>
            <a:r>
              <a:rPr lang="en-GB" sz="600">
                <a:cs typeface="Arial" panose="020B0604020202020204" pitchFamily="34" charset="0"/>
              </a:rPr>
              <a:t>”: Information Technology Internships in Rural Areas. In Proceedings of the 13th Annual Conference on Information Technology Education (pp. 189–194). New York, NY, USA: ACM. [Online] Available at: https://</a:t>
            </a:r>
            <a:r>
              <a:rPr lang="en-GB" sz="600" err="1">
                <a:cs typeface="Arial" panose="020B0604020202020204" pitchFamily="34" charset="0"/>
              </a:rPr>
              <a:t>doi.org</a:t>
            </a:r>
            <a:r>
              <a:rPr lang="en-GB" sz="600">
                <a:cs typeface="Arial" panose="020B0604020202020204" pitchFamily="34" charset="0"/>
              </a:rPr>
              <a:t>/10.1145/2380552.2380607 [Accessed 20 February 2020].</a:t>
            </a:r>
          </a:p>
          <a:p>
            <a:r>
              <a:rPr lang="en-GB" sz="600" err="1">
                <a:cs typeface="Arial" panose="020B0604020202020204" pitchFamily="34" charset="0"/>
              </a:rPr>
              <a:t>Fanthorne</a:t>
            </a:r>
            <a:r>
              <a:rPr lang="en-GB" sz="600">
                <a:cs typeface="Arial" panose="020B0604020202020204" pitchFamily="34" charset="0"/>
              </a:rPr>
              <a:t>, C. (2004), Work Placements – A Survival Guide for Students, Basingstoke: Palgrave Macmillan.</a:t>
            </a:r>
          </a:p>
          <a:p>
            <a:r>
              <a:rPr lang="en-GB" sz="600">
                <a:cs typeface="Arial" panose="020B0604020202020204" pitchFamily="34" charset="0"/>
              </a:rPr>
              <a:t>Farm Fresh Foods-Castell Howell, (2020). Farm Fresh Foods – Exclusive to Castell Howell. [Online] Available at: http://</a:t>
            </a:r>
            <a:r>
              <a:rPr lang="en-GB" sz="600" err="1">
                <a:cs typeface="Arial" panose="020B0604020202020204" pitchFamily="34" charset="0"/>
              </a:rPr>
              <a:t>www.castellhowellfoods.co.uk</a:t>
            </a:r>
            <a:r>
              <a:rPr lang="en-GB" sz="600">
                <a:cs typeface="Arial" panose="020B0604020202020204" pitchFamily="34" charset="0"/>
              </a:rPr>
              <a:t>/farm-fresh-foods/ [Accessed 22 February 2020].</a:t>
            </a:r>
          </a:p>
          <a:p>
            <a:r>
              <a:rPr lang="en-GB" sz="600">
                <a:cs typeface="Arial" panose="020B0604020202020204" pitchFamily="34" charset="0"/>
              </a:rPr>
              <a:t>FreshBooks, (2020). What is the Difference Between Financial and Managerial Accounting? [Online] Available at: https://</a:t>
            </a:r>
            <a:r>
              <a:rPr lang="en-GB" sz="600" err="1">
                <a:cs typeface="Arial" panose="020B0604020202020204" pitchFamily="34" charset="0"/>
              </a:rPr>
              <a:t>www.freshbooks.com</a:t>
            </a:r>
            <a:r>
              <a:rPr lang="en-GB" sz="600">
                <a:cs typeface="Arial" panose="020B0604020202020204" pitchFamily="34" charset="0"/>
              </a:rPr>
              <a:t>/hub/accounting/financial-accounting-vs-managerial-accounting [Accessed 26 February 2020].</a:t>
            </a:r>
          </a:p>
          <a:p>
            <a:r>
              <a:rPr lang="en-GB" sz="600">
                <a:cs typeface="Arial" panose="020B0604020202020204" pitchFamily="34" charset="0"/>
              </a:rPr>
              <a:t>Gallagher, K., (2016). Essential Study and Employment Skills for Business and Management Students, Oxford: Oxford University Press.</a:t>
            </a:r>
          </a:p>
          <a:p>
            <a:r>
              <a:rPr lang="en-GB" sz="600">
                <a:cs typeface="Arial" panose="020B0604020202020204" pitchFamily="34" charset="0"/>
              </a:rPr>
              <a:t>Galloway, L., Marks, A. &amp; </a:t>
            </a:r>
            <a:r>
              <a:rPr lang="en-GB" sz="600" err="1">
                <a:cs typeface="Arial" panose="020B0604020202020204" pitchFamily="34" charset="0"/>
              </a:rPr>
              <a:t>Chillas</a:t>
            </a:r>
            <a:r>
              <a:rPr lang="en-GB" sz="600">
                <a:cs typeface="Arial" panose="020B0604020202020204" pitchFamily="34" charset="0"/>
              </a:rPr>
              <a:t>, S., (2014). The use of internships to foster employability, enterprise and entrepreneurship in the IT sector. Journal of Small Business and Enterprise Development, 21(4), 653–667. [Online] Available at: https://</a:t>
            </a:r>
            <a:r>
              <a:rPr lang="en-GB" sz="600" err="1">
                <a:cs typeface="Arial" panose="020B0604020202020204" pitchFamily="34" charset="0"/>
              </a:rPr>
              <a:t>doi.org</a:t>
            </a:r>
            <a:r>
              <a:rPr lang="en-GB" sz="600">
                <a:cs typeface="Arial" panose="020B0604020202020204" pitchFamily="34" charset="0"/>
              </a:rPr>
              <a:t>/10.1108/JSBED-09-2014-01 [Accessed 20 February 2020].</a:t>
            </a:r>
          </a:p>
          <a:p>
            <a:r>
              <a:rPr lang="en-GB" sz="600" err="1">
                <a:cs typeface="Arial" panose="020B0604020202020204" pitchFamily="34" charset="0"/>
              </a:rPr>
              <a:t>Garavalia</a:t>
            </a:r>
            <a:r>
              <a:rPr lang="en-GB" sz="600">
                <a:cs typeface="Arial" panose="020B0604020202020204" pitchFamily="34" charset="0"/>
              </a:rPr>
              <a:t>, L. S. &amp; </a:t>
            </a:r>
            <a:r>
              <a:rPr lang="en-GB" sz="600" err="1">
                <a:cs typeface="Arial" panose="020B0604020202020204" pitchFamily="34" charset="0"/>
              </a:rPr>
              <a:t>Gredler</a:t>
            </a:r>
            <a:r>
              <a:rPr lang="en-GB" sz="600">
                <a:cs typeface="Arial" panose="020B0604020202020204" pitchFamily="34" charset="0"/>
              </a:rPr>
              <a:t>, M. E., (2002). An Exploratory Study of academic goal setting, achievement calibration and self-regulated learning. Journal of Instructional Psychology, 29(4), pp. 221-30.</a:t>
            </a:r>
          </a:p>
          <a:p>
            <a:r>
              <a:rPr lang="en-GB" sz="600">
                <a:cs typeface="Arial" panose="020B0604020202020204" pitchFamily="34" charset="0"/>
              </a:rPr>
              <a:t>Gault, J., Leach, E. &amp; </a:t>
            </a:r>
            <a:r>
              <a:rPr lang="en-GB" sz="600" err="1">
                <a:cs typeface="Arial" panose="020B0604020202020204" pitchFamily="34" charset="0"/>
              </a:rPr>
              <a:t>Duey</a:t>
            </a:r>
            <a:r>
              <a:rPr lang="en-GB" sz="600">
                <a:cs typeface="Arial" panose="020B0604020202020204" pitchFamily="34" charset="0"/>
              </a:rPr>
              <a:t>, M., (2010). Effects of business internships on job marketability: the employers’ perspective. Education + Training, 52(1), 76–88. [Online] Available at: https://</a:t>
            </a:r>
            <a:r>
              <a:rPr lang="en-GB" sz="600" err="1">
                <a:cs typeface="Arial" panose="020B0604020202020204" pitchFamily="34" charset="0"/>
              </a:rPr>
              <a:t>doi.org</a:t>
            </a:r>
            <a:r>
              <a:rPr lang="en-GB" sz="600">
                <a:cs typeface="Arial" panose="020B0604020202020204" pitchFamily="34" charset="0"/>
              </a:rPr>
              <a:t>/10.1108/00400911011017690 [Accessed 20 February 2020].</a:t>
            </a:r>
          </a:p>
          <a:p>
            <a:r>
              <a:rPr lang="en-GB" sz="600">
                <a:cs typeface="Arial" panose="020B0604020202020204" pitchFamily="34" charset="0"/>
              </a:rPr>
              <a:t>GLEIM, (2017). The Benefits of a Summer Accounting Internship. [Online] Available at: https://</a:t>
            </a:r>
            <a:r>
              <a:rPr lang="en-GB" sz="600" err="1">
                <a:cs typeface="Arial" panose="020B0604020202020204" pitchFamily="34" charset="0"/>
              </a:rPr>
              <a:t>www.gleim.com</a:t>
            </a:r>
            <a:r>
              <a:rPr lang="en-GB" sz="600">
                <a:cs typeface="Arial" panose="020B0604020202020204" pitchFamily="34" charset="0"/>
              </a:rPr>
              <a:t>/</a:t>
            </a:r>
            <a:r>
              <a:rPr lang="en-GB" sz="600" err="1">
                <a:cs typeface="Arial" panose="020B0604020202020204" pitchFamily="34" charset="0"/>
              </a:rPr>
              <a:t>cpa</a:t>
            </a:r>
            <a:r>
              <a:rPr lang="en-GB" sz="600">
                <a:cs typeface="Arial" panose="020B0604020202020204" pitchFamily="34" charset="0"/>
              </a:rPr>
              <a:t>-review/blog/summer-accounting-internship/ [Accessed 21 February 2020].</a:t>
            </a:r>
          </a:p>
          <a:p>
            <a:r>
              <a:rPr lang="en-GB" sz="600" err="1">
                <a:cs typeface="Arial" panose="020B0604020202020204" pitchFamily="34" charset="0"/>
              </a:rPr>
              <a:t>Google.co.uk</a:t>
            </a:r>
            <a:r>
              <a:rPr lang="en-GB" sz="600">
                <a:cs typeface="Arial" panose="020B0604020202020204" pitchFamily="34" charset="0"/>
              </a:rPr>
              <a:t>, (2020). Images. [Online] Available at: https://</a:t>
            </a:r>
            <a:r>
              <a:rPr lang="en-GB" sz="600" err="1">
                <a:cs typeface="Arial" panose="020B0604020202020204" pitchFamily="34" charset="0"/>
              </a:rPr>
              <a:t>www.google.co.uk</a:t>
            </a:r>
            <a:r>
              <a:rPr lang="en-GB" sz="600">
                <a:cs typeface="Arial" panose="020B0604020202020204" pitchFamily="34" charset="0"/>
              </a:rPr>
              <a:t>/</a:t>
            </a:r>
            <a:r>
              <a:rPr lang="en-GB" sz="600" err="1">
                <a:cs typeface="Arial" panose="020B0604020202020204" pitchFamily="34" charset="0"/>
              </a:rPr>
              <a:t>search?sxsrf</a:t>
            </a:r>
            <a:r>
              <a:rPr lang="en-GB" sz="600">
                <a:cs typeface="Arial" panose="020B0604020202020204" pitchFamily="34" charset="0"/>
              </a:rPr>
              <a:t>=ALeKk03TF-JDrl1kZ7O77fWkuEf8hN2tSw:1583204303930&amp;q=</a:t>
            </a:r>
            <a:r>
              <a:rPr lang="en-GB" sz="600" err="1">
                <a:cs typeface="Arial" panose="020B0604020202020204" pitchFamily="34" charset="0"/>
              </a:rPr>
              <a:t>internship+pic&amp;tbm</a:t>
            </a:r>
            <a:r>
              <a:rPr lang="en-GB" sz="600">
                <a:cs typeface="Arial" panose="020B0604020202020204" pitchFamily="34" charset="0"/>
              </a:rPr>
              <a:t>=</a:t>
            </a:r>
            <a:r>
              <a:rPr lang="en-GB" sz="600" err="1">
                <a:cs typeface="Arial" panose="020B0604020202020204" pitchFamily="34" charset="0"/>
              </a:rPr>
              <a:t>isch&amp;source</a:t>
            </a:r>
            <a:r>
              <a:rPr lang="en-GB" sz="600">
                <a:cs typeface="Arial" panose="020B0604020202020204" pitchFamily="34" charset="0"/>
              </a:rPr>
              <a:t>=</a:t>
            </a:r>
            <a:r>
              <a:rPr lang="en-GB" sz="600" err="1">
                <a:cs typeface="Arial" panose="020B0604020202020204" pitchFamily="34" charset="0"/>
              </a:rPr>
              <a:t>univ&amp;sa</a:t>
            </a:r>
            <a:r>
              <a:rPr lang="en-GB" sz="600">
                <a:cs typeface="Arial" panose="020B0604020202020204" pitchFamily="34" charset="0"/>
              </a:rPr>
              <a:t>=</a:t>
            </a:r>
            <a:r>
              <a:rPr lang="en-GB" sz="600" err="1">
                <a:cs typeface="Arial" panose="020B0604020202020204" pitchFamily="34" charset="0"/>
              </a:rPr>
              <a:t>X&amp;ved</a:t>
            </a:r>
            <a:r>
              <a:rPr lang="en-GB" sz="600">
                <a:cs typeface="Arial" panose="020B0604020202020204" pitchFamily="34" charset="0"/>
              </a:rPr>
              <a:t>=2ahUKEwjSz5HRp_3nAhXE5-AKHdstAX8Q7Al6BAgJEDo&amp;biw=1280&amp;bih=712&amp;dpr=2#imgrc=3-9bn6o4DaEi6M [Accessed 28 February 2020].</a:t>
            </a:r>
          </a:p>
          <a:p>
            <a:r>
              <a:rPr lang="en-GB" sz="600">
                <a:cs typeface="Arial" panose="020B0604020202020204" pitchFamily="34" charset="0"/>
              </a:rPr>
              <a:t>Green, B. P., </a:t>
            </a:r>
            <a:r>
              <a:rPr lang="en-GB" sz="600" err="1">
                <a:cs typeface="Arial" panose="020B0604020202020204" pitchFamily="34" charset="0"/>
              </a:rPr>
              <a:t>Graybeal</a:t>
            </a:r>
            <a:r>
              <a:rPr lang="en-GB" sz="600">
                <a:cs typeface="Arial" panose="020B0604020202020204" pitchFamily="34" charset="0"/>
              </a:rPr>
              <a:t>, P. &amp; Madison, R. L., (2011). An Exploratory Study of the Effect of Professional Internships on Students’ Perception of the Importance of Employment Traits. Journal of Education for Business, 86(2), 100–110. [Online] Available at: https://</a:t>
            </a:r>
            <a:r>
              <a:rPr lang="en-GB" sz="600" err="1">
                <a:cs typeface="Arial" panose="020B0604020202020204" pitchFamily="34" charset="0"/>
              </a:rPr>
              <a:t>doi.org</a:t>
            </a:r>
            <a:r>
              <a:rPr lang="en-GB" sz="600">
                <a:cs typeface="Arial" panose="020B0604020202020204" pitchFamily="34" charset="0"/>
              </a:rPr>
              <a:t>/10.1080/08832323.2010.480992 [Accessed 20 February 2020].</a:t>
            </a:r>
          </a:p>
          <a:p>
            <a:r>
              <a:rPr lang="en-GB" sz="600">
                <a:cs typeface="Arial" panose="020B0604020202020204" pitchFamily="34" charset="0"/>
              </a:rPr>
              <a:t>Haag, E., (2013). Internship Guide Work Placement Step by Step. Portland: Eleven International Publishing.</a:t>
            </a:r>
          </a:p>
          <a:p>
            <a:r>
              <a:rPr lang="en-GB" sz="600" err="1">
                <a:cs typeface="Arial" panose="020B0604020202020204" pitchFamily="34" charset="0"/>
              </a:rPr>
              <a:t>Holyoak</a:t>
            </a:r>
            <a:r>
              <a:rPr lang="en-GB" sz="600">
                <a:cs typeface="Arial" panose="020B0604020202020204" pitchFamily="34" charset="0"/>
              </a:rPr>
              <a:t>, L., (2013). Are all internships beneficial learning experiences? An exploratory study. Education + Training, 55(6), 573–583. https://</a:t>
            </a:r>
            <a:r>
              <a:rPr lang="en-GB" sz="600" err="1">
                <a:cs typeface="Arial" panose="020B0604020202020204" pitchFamily="34" charset="0"/>
              </a:rPr>
              <a:t>doi.org</a:t>
            </a:r>
            <a:r>
              <a:rPr lang="en-GB" sz="600">
                <a:cs typeface="Arial" panose="020B0604020202020204" pitchFamily="34" charset="0"/>
              </a:rPr>
              <a:t>/10.1108/ET-02-2012-0024. [Online] Available at: https://</a:t>
            </a:r>
            <a:r>
              <a:rPr lang="en-GB" sz="600" err="1">
                <a:cs typeface="Arial" panose="020B0604020202020204" pitchFamily="34" charset="0"/>
              </a:rPr>
              <a:t>doi.org</a:t>
            </a:r>
            <a:r>
              <a:rPr lang="en-GB" sz="600">
                <a:cs typeface="Arial" panose="020B0604020202020204" pitchFamily="34" charset="0"/>
              </a:rPr>
              <a:t>/10.1108/ET-02-2012-0024 [Accessed 20 February 2020].</a:t>
            </a:r>
          </a:p>
          <a:p>
            <a:r>
              <a:rPr lang="en-GB" sz="600">
                <a:cs typeface="Arial" panose="020B0604020202020204" pitchFamily="34" charset="0"/>
              </a:rPr>
              <a:t>Honey, P. &amp; Mumford, A., (2006). The Learning Styles Questionnaire: 80 Item Version. Maidenhead: Peter Honey Publications Limited.</a:t>
            </a:r>
          </a:p>
          <a:p>
            <a:r>
              <a:rPr lang="en-GB" sz="600">
                <a:cs typeface="Arial" panose="020B0604020202020204" pitchFamily="34" charset="0"/>
              </a:rPr>
              <a:t>Hurst, J. L., &amp; Good, L. K. (2010). A 20-year evolution of internships: implications for retail interns, employers and educators. The International Review of Retail, Distribution and Consumer Research, 20(1), 175–186. https://</a:t>
            </a:r>
            <a:r>
              <a:rPr lang="en-GB" sz="600" err="1">
                <a:cs typeface="Arial" panose="020B0604020202020204" pitchFamily="34" charset="0"/>
              </a:rPr>
              <a:t>doi.org</a:t>
            </a:r>
            <a:r>
              <a:rPr lang="en-GB" sz="600">
                <a:cs typeface="Arial" panose="020B0604020202020204" pitchFamily="34" charset="0"/>
              </a:rPr>
              <a:t>/10.1080/09593960903498342 [Accessed 22 February 2020].</a:t>
            </a:r>
          </a:p>
          <a:p>
            <a:r>
              <a:rPr lang="en-GB" sz="600">
                <a:cs typeface="Arial" panose="020B0604020202020204" pitchFamily="34" charset="0"/>
              </a:rPr>
              <a:t>ICAEW, (2020). How to become a chartered accountant. [Online] Available at: https://</a:t>
            </a:r>
            <a:r>
              <a:rPr lang="en-GB" sz="600" err="1">
                <a:cs typeface="Arial" panose="020B0604020202020204" pitchFamily="34" charset="0"/>
              </a:rPr>
              <a:t>careers.icaew.com</a:t>
            </a:r>
            <a:r>
              <a:rPr lang="en-GB" sz="600">
                <a:cs typeface="Arial" panose="020B0604020202020204" pitchFamily="34" charset="0"/>
              </a:rPr>
              <a:t>/how-to-become-a-chartered-accountant [Accessed 28 February 2020].</a:t>
            </a:r>
          </a:p>
          <a:p>
            <a:r>
              <a:rPr lang="en-GB" sz="600">
                <a:cs typeface="Arial" panose="020B0604020202020204" pitchFamily="34" charset="0"/>
              </a:rPr>
              <a:t>Ismail, Z., (2018). Benefits of Internships for Interns and Host Organisations. [Online] Available at: https://</a:t>
            </a:r>
            <a:r>
              <a:rPr lang="en-GB" sz="600" err="1">
                <a:cs typeface="Arial" panose="020B0604020202020204" pitchFamily="34" charset="0"/>
              </a:rPr>
              <a:t>assets.publishing.service.gov.uk</a:t>
            </a:r>
            <a:r>
              <a:rPr lang="en-GB" sz="600">
                <a:cs typeface="Arial" panose="020B0604020202020204" pitchFamily="34" charset="0"/>
              </a:rPr>
              <a:t>/media/5b3b5de3ed915d33c7d58e52/</a:t>
            </a:r>
            <a:r>
              <a:rPr lang="en-GB" sz="600" err="1">
                <a:cs typeface="Arial" panose="020B0604020202020204" pitchFamily="34" charset="0"/>
              </a:rPr>
              <a:t>Internships.pdf</a:t>
            </a:r>
            <a:r>
              <a:rPr lang="en-GB" sz="600">
                <a:cs typeface="Arial" panose="020B0604020202020204" pitchFamily="34" charset="0"/>
              </a:rPr>
              <a:t> [Accessed 20 February 2020].</a:t>
            </a:r>
          </a:p>
          <a:p>
            <a:r>
              <a:rPr lang="en-GB" sz="600">
                <a:cs typeface="Arial" panose="020B0604020202020204" pitchFamily="34" charset="0"/>
              </a:rPr>
              <a:t>Kolb, D. A., Rubin, I. M. &amp; </a:t>
            </a:r>
            <a:r>
              <a:rPr lang="en-GB" sz="600" err="1">
                <a:cs typeface="Arial" panose="020B0604020202020204" pitchFamily="34" charset="0"/>
              </a:rPr>
              <a:t>Osland</a:t>
            </a:r>
            <a:r>
              <a:rPr lang="en-GB" sz="600">
                <a:cs typeface="Arial" panose="020B0604020202020204" pitchFamily="34" charset="0"/>
              </a:rPr>
              <a:t>, J., (1991). Organisational Behaviour: An </a:t>
            </a:r>
            <a:r>
              <a:rPr lang="en-GB" sz="600" err="1">
                <a:cs typeface="Arial" panose="020B0604020202020204" pitchFamily="34" charset="0"/>
              </a:rPr>
              <a:t>Experiental</a:t>
            </a:r>
            <a:r>
              <a:rPr lang="en-GB" sz="600">
                <a:cs typeface="Arial" panose="020B0604020202020204" pitchFamily="34" charset="0"/>
              </a:rPr>
              <a:t> Approach. 5 ed. Englewood Cliffs, NJ: Prentice Hall.</a:t>
            </a:r>
          </a:p>
          <a:p>
            <a:r>
              <a:rPr lang="en-GB" sz="600">
                <a:cs typeface="Arial" panose="020B0604020202020204" pitchFamily="34" charset="0"/>
              </a:rPr>
              <a:t>Maertz, C., </a:t>
            </a:r>
            <a:r>
              <a:rPr lang="en-GB" sz="600" err="1">
                <a:cs typeface="Arial" panose="020B0604020202020204" pitchFamily="34" charset="0"/>
              </a:rPr>
              <a:t>Stoeberl</a:t>
            </a:r>
            <a:r>
              <a:rPr lang="en-GB" sz="600">
                <a:cs typeface="Arial" panose="020B0604020202020204" pitchFamily="34" charset="0"/>
              </a:rPr>
              <a:t>, P. &amp; Marks, J., (2014). Building successful internships: lessons from the research for interns, schools, and employers. Career Development International, 19(1), 123–142. [Online] Available at: https://</a:t>
            </a:r>
            <a:r>
              <a:rPr lang="en-GB" sz="600" err="1">
                <a:cs typeface="Arial" panose="020B0604020202020204" pitchFamily="34" charset="0"/>
              </a:rPr>
              <a:t>doi.org</a:t>
            </a:r>
            <a:r>
              <a:rPr lang="en-GB" sz="600">
                <a:cs typeface="Arial" panose="020B0604020202020204" pitchFamily="34" charset="0"/>
              </a:rPr>
              <a:t>/10.1108/CDI-03-2013-0025 [Accessed 20 February 2020].</a:t>
            </a:r>
          </a:p>
          <a:p>
            <a:r>
              <a:rPr lang="en-GB" sz="600">
                <a:cs typeface="Arial" panose="020B0604020202020204" pitchFamily="34" charset="0"/>
              </a:rPr>
              <a:t>McKenzie, D., Assaf, N., &amp; </a:t>
            </a:r>
            <a:r>
              <a:rPr lang="en-GB" sz="600" err="1">
                <a:cs typeface="Arial" panose="020B0604020202020204" pitchFamily="34" charset="0"/>
              </a:rPr>
              <a:t>Cusolito</a:t>
            </a:r>
            <a:r>
              <a:rPr lang="en-GB" sz="600">
                <a:cs typeface="Arial" panose="020B0604020202020204" pitchFamily="34" charset="0"/>
              </a:rPr>
              <a:t>, A. (2015). The Demand for, and Impact of, Youth Internships: Evidence from a Randomized Experiment in Yemen (Policy research working paper No. 7436). World Bank. Retrieved from https://</a:t>
            </a:r>
            <a:r>
              <a:rPr lang="en-GB" sz="600" err="1">
                <a:cs typeface="Arial" panose="020B0604020202020204" pitchFamily="34" charset="0"/>
              </a:rPr>
              <a:t>openknowledge.worldbank.org</a:t>
            </a:r>
            <a:r>
              <a:rPr lang="en-GB" sz="600">
                <a:cs typeface="Arial" panose="020B0604020202020204" pitchFamily="34" charset="0"/>
              </a:rPr>
              <a:t>/handle/10986/22888 [Accessed 22 February 2020].</a:t>
            </a:r>
          </a:p>
          <a:p>
            <a:r>
              <a:rPr lang="en-GB" sz="600">
                <a:cs typeface="Arial" panose="020B0604020202020204" pitchFamily="34" charset="0"/>
              </a:rPr>
              <a:t>McManus, A., &amp; Feinstein, A. H. (2014). Internships and Occupational Socialization: What are Students Learning? Developments in Business Simulation and Experiential Learning: Proceedings of the Annual ABSEL Conference, 35(0). Retrieved from https://</a:t>
            </a:r>
            <a:r>
              <a:rPr lang="en-GB" sz="600" err="1">
                <a:cs typeface="Arial" panose="020B0604020202020204" pitchFamily="34" charset="0"/>
              </a:rPr>
              <a:t>absel-ojs</a:t>
            </a:r>
            <a:r>
              <a:rPr lang="en-GB" sz="600">
                <a:cs typeface="Arial" panose="020B0604020202020204" pitchFamily="34" charset="0"/>
              </a:rPr>
              <a:t>- </a:t>
            </a:r>
            <a:r>
              <a:rPr lang="en-GB" sz="600" err="1">
                <a:cs typeface="Arial" panose="020B0604020202020204" pitchFamily="34" charset="0"/>
              </a:rPr>
              <a:t>ttu.tdl.org</a:t>
            </a:r>
            <a:r>
              <a:rPr lang="en-GB" sz="600">
                <a:cs typeface="Arial" panose="020B0604020202020204" pitchFamily="34" charset="0"/>
              </a:rPr>
              <a:t>/</a:t>
            </a:r>
            <a:r>
              <a:rPr lang="en-GB" sz="600" err="1">
                <a:cs typeface="Arial" panose="020B0604020202020204" pitchFamily="34" charset="0"/>
              </a:rPr>
              <a:t>absel</a:t>
            </a:r>
            <a:r>
              <a:rPr lang="en-GB" sz="600">
                <a:cs typeface="Arial" panose="020B0604020202020204" pitchFamily="34" charset="0"/>
              </a:rPr>
              <a:t>/</a:t>
            </a:r>
            <a:r>
              <a:rPr lang="en-GB" sz="600" err="1">
                <a:cs typeface="Arial" panose="020B0604020202020204" pitchFamily="34" charset="0"/>
              </a:rPr>
              <a:t>index.php</a:t>
            </a:r>
            <a:r>
              <a:rPr lang="en-GB" sz="600">
                <a:cs typeface="Arial" panose="020B0604020202020204" pitchFamily="34" charset="0"/>
              </a:rPr>
              <a:t>/</a:t>
            </a:r>
            <a:r>
              <a:rPr lang="en-GB" sz="600" err="1">
                <a:cs typeface="Arial" panose="020B0604020202020204" pitchFamily="34" charset="0"/>
              </a:rPr>
              <a:t>absel</a:t>
            </a:r>
            <a:r>
              <a:rPr lang="en-GB" sz="600">
                <a:cs typeface="Arial" panose="020B0604020202020204" pitchFamily="34" charset="0"/>
              </a:rPr>
              <a:t>/article/view/396 [Accessed 22 February 2020].</a:t>
            </a:r>
          </a:p>
          <a:p>
            <a:r>
              <a:rPr lang="en-GB" sz="600" err="1">
                <a:cs typeface="Arial" panose="020B0604020202020204" pitchFamily="34" charset="0"/>
              </a:rPr>
              <a:t>Mgaya</a:t>
            </a:r>
            <a:r>
              <a:rPr lang="en-GB" sz="600">
                <a:cs typeface="Arial" panose="020B0604020202020204" pitchFamily="34" charset="0"/>
              </a:rPr>
              <a:t>, K., &amp; </a:t>
            </a:r>
            <a:r>
              <a:rPr lang="en-GB" sz="600" err="1">
                <a:cs typeface="Arial" panose="020B0604020202020204" pitchFamily="34" charset="0"/>
              </a:rPr>
              <a:t>Mbekomize</a:t>
            </a:r>
            <a:r>
              <a:rPr lang="en-GB" sz="600">
                <a:cs typeface="Arial" panose="020B0604020202020204" pitchFamily="34" charset="0"/>
              </a:rPr>
              <a:t>, C. (2014). Benefits to Host Organizations from Participating in Internship Programs in Botswana. Asia-Pacific Journal of Cooperative Education, 15(2), 129– 144. </a:t>
            </a:r>
          </a:p>
          <a:p>
            <a:r>
              <a:rPr lang="en-GB" sz="600">
                <a:cs typeface="Arial" panose="020B0604020202020204" pitchFamily="34" charset="0"/>
              </a:rPr>
              <a:t>National Association of Colleges and Employers, (2011). Position statement on U.S. internships: A definition and criteria to assess opportunities and determine the implications for compensation. [Online] Available at: https://</a:t>
            </a:r>
            <a:r>
              <a:rPr lang="en-GB" sz="600" err="1">
                <a:cs typeface="Arial" panose="020B0604020202020204" pitchFamily="34" charset="0"/>
              </a:rPr>
              <a:t>www.naceweb.org</a:t>
            </a:r>
            <a:r>
              <a:rPr lang="en-GB" sz="600">
                <a:cs typeface="Arial" panose="020B0604020202020204" pitchFamily="34" charset="0"/>
              </a:rPr>
              <a:t>/connections/advocacy/</a:t>
            </a:r>
            <a:r>
              <a:rPr lang="en-GB" sz="600" err="1">
                <a:cs typeface="Arial" panose="020B0604020202020204" pitchFamily="34" charset="0"/>
              </a:rPr>
              <a:t>internship_position_paper</a:t>
            </a:r>
            <a:r>
              <a:rPr lang="en-GB" sz="600">
                <a:cs typeface="Arial" panose="020B0604020202020204" pitchFamily="34" charset="0"/>
              </a:rPr>
              <a:t>/ [Accessed 22 February 2020].</a:t>
            </a:r>
          </a:p>
          <a:p>
            <a:r>
              <a:rPr lang="en-GB" sz="600">
                <a:cs typeface="Arial" panose="020B0604020202020204" pitchFamily="34" charset="0"/>
              </a:rPr>
              <a:t>NCWE. (2005). Work based Learning: Code of Practice, London: NCWE</a:t>
            </a:r>
          </a:p>
          <a:p>
            <a:r>
              <a:rPr lang="en-GB" sz="600">
                <a:cs typeface="Arial" panose="020B0604020202020204" pitchFamily="34" charset="0"/>
              </a:rPr>
              <a:t>O’Neill, N., (2010). Internships as a High-Impact Practice: Some Reflections on Quality, Peer Review: Emerging Trends and Key Debates in Undergraduate 12(4), pp. 4-8.</a:t>
            </a:r>
          </a:p>
          <a:p>
            <a:r>
              <a:rPr lang="en-GB" sz="600" err="1">
                <a:cs typeface="Arial" panose="020B0604020202020204" pitchFamily="34" charset="0"/>
              </a:rPr>
              <a:t>Rompelman</a:t>
            </a:r>
            <a:r>
              <a:rPr lang="en-GB" sz="600">
                <a:cs typeface="Arial" panose="020B0604020202020204" pitchFamily="34" charset="0"/>
              </a:rPr>
              <a:t>, O., &amp; Vries, J. D. (2002). Practical training and internships in engineering education: Educational goals and assessment. European Journal of Engineering Education, 27(2), 173–180. https://</a:t>
            </a:r>
            <a:r>
              <a:rPr lang="en-GB" sz="600" err="1">
                <a:cs typeface="Arial" panose="020B0604020202020204" pitchFamily="34" charset="0"/>
              </a:rPr>
              <a:t>doi.org</a:t>
            </a:r>
            <a:r>
              <a:rPr lang="en-GB" sz="600">
                <a:cs typeface="Arial" panose="020B0604020202020204" pitchFamily="34" charset="0"/>
              </a:rPr>
              <a:t>/10.1080/03043790210129621 [Accessed 20 February 2020].</a:t>
            </a:r>
          </a:p>
          <a:p>
            <a:r>
              <a:rPr lang="en-GB" sz="600" err="1">
                <a:cs typeface="Arial" panose="020B0604020202020204" pitchFamily="34" charset="0"/>
              </a:rPr>
              <a:t>Saniter</a:t>
            </a:r>
            <a:r>
              <a:rPr lang="en-GB" sz="600">
                <a:cs typeface="Arial" panose="020B0604020202020204" pitchFamily="34" charset="0"/>
              </a:rPr>
              <a:t>, N. &amp; </a:t>
            </a:r>
            <a:r>
              <a:rPr lang="en-GB" sz="600" err="1">
                <a:cs typeface="Arial" panose="020B0604020202020204" pitchFamily="34" charset="0"/>
              </a:rPr>
              <a:t>Siedler</a:t>
            </a:r>
            <a:r>
              <a:rPr lang="en-GB" sz="600">
                <a:cs typeface="Arial" panose="020B0604020202020204" pitchFamily="34" charset="0"/>
              </a:rPr>
              <a:t>, T., (2014). Door Opener or Waste of Time? The Effects of Student Internships on </a:t>
            </a:r>
            <a:r>
              <a:rPr lang="en-GB" sz="600" err="1">
                <a:cs typeface="Arial" panose="020B0604020202020204" pitchFamily="34" charset="0"/>
              </a:rPr>
              <a:t>Labor</a:t>
            </a:r>
            <a:r>
              <a:rPr lang="en-GB" sz="600">
                <a:cs typeface="Arial" panose="020B0604020202020204" pitchFamily="34" charset="0"/>
              </a:rPr>
              <a:t> Market Outcomes, IZA Discussion Papers 8141, Institute for the Study of </a:t>
            </a:r>
            <a:r>
              <a:rPr lang="en-GB" sz="600" err="1">
                <a:cs typeface="Arial" panose="020B0604020202020204" pitchFamily="34" charset="0"/>
              </a:rPr>
              <a:t>Labor</a:t>
            </a:r>
            <a:r>
              <a:rPr lang="en-GB" sz="600">
                <a:cs typeface="Arial" panose="020B0604020202020204" pitchFamily="34" charset="0"/>
              </a:rPr>
              <a:t> (IZA). [Online] Available at: https://</a:t>
            </a:r>
            <a:r>
              <a:rPr lang="en-GB" sz="600" err="1">
                <a:cs typeface="Arial" panose="020B0604020202020204" pitchFamily="34" charset="0"/>
              </a:rPr>
              <a:t>ideas.repec.org</a:t>
            </a:r>
            <a:r>
              <a:rPr lang="en-GB" sz="600">
                <a:cs typeface="Arial" panose="020B0604020202020204" pitchFamily="34" charset="0"/>
              </a:rPr>
              <a:t>/p/</a:t>
            </a:r>
            <a:r>
              <a:rPr lang="en-GB" sz="600" err="1">
                <a:cs typeface="Arial" panose="020B0604020202020204" pitchFamily="34" charset="0"/>
              </a:rPr>
              <a:t>iza</a:t>
            </a:r>
            <a:r>
              <a:rPr lang="en-GB" sz="600">
                <a:cs typeface="Arial" panose="020B0604020202020204" pitchFamily="34" charset="0"/>
              </a:rPr>
              <a:t>/</a:t>
            </a:r>
            <a:r>
              <a:rPr lang="en-GB" sz="600" err="1">
                <a:cs typeface="Arial" panose="020B0604020202020204" pitchFamily="34" charset="0"/>
              </a:rPr>
              <a:t>izadps</a:t>
            </a:r>
            <a:r>
              <a:rPr lang="en-GB" sz="600">
                <a:cs typeface="Arial" panose="020B0604020202020204" pitchFamily="34" charset="0"/>
              </a:rPr>
              <a:t>/dp8141.htm [Accessed 20 February 2020].</a:t>
            </a:r>
          </a:p>
          <a:p>
            <a:r>
              <a:rPr lang="en-GB" sz="600" err="1">
                <a:cs typeface="Arial" panose="020B0604020202020204" pitchFamily="34" charset="0"/>
              </a:rPr>
              <a:t>Shoenfelt</a:t>
            </a:r>
            <a:r>
              <a:rPr lang="en-GB" sz="600">
                <a:cs typeface="Arial" panose="020B0604020202020204" pitchFamily="34" charset="0"/>
              </a:rPr>
              <a:t>, E. L., Stone, N. J. &amp; </a:t>
            </a:r>
            <a:r>
              <a:rPr lang="en-GB" sz="600" err="1">
                <a:cs typeface="Arial" panose="020B0604020202020204" pitchFamily="34" charset="0"/>
              </a:rPr>
              <a:t>Kottke</a:t>
            </a:r>
            <a:r>
              <a:rPr lang="en-GB" sz="600">
                <a:cs typeface="Arial" panose="020B0604020202020204" pitchFamily="34" charset="0"/>
              </a:rPr>
              <a:t>, J. L., (2013). Internships: An Established Mechanism for Increasing Employability. Industrial and Organizational Psychology, 6(1), 24–27. [Online] Available at: https://</a:t>
            </a:r>
            <a:r>
              <a:rPr lang="en-GB" sz="600" err="1">
                <a:cs typeface="Arial" panose="020B0604020202020204" pitchFamily="34" charset="0"/>
              </a:rPr>
              <a:t>doi.org</a:t>
            </a:r>
            <a:r>
              <a:rPr lang="en-GB" sz="600">
                <a:cs typeface="Arial" panose="020B0604020202020204" pitchFamily="34" charset="0"/>
              </a:rPr>
              <a:t>/10.1111/iops.12004 [Accessed 20 February 2020].</a:t>
            </a:r>
          </a:p>
          <a:p>
            <a:r>
              <a:rPr lang="en-GB" sz="600">
                <a:cs typeface="Arial" panose="020B0604020202020204" pitchFamily="34" charset="0"/>
              </a:rPr>
              <a:t>Siemens, G., (2005). Connectivism: A Learning Theory for the Digital Age. [Online] Available at: https://</a:t>
            </a:r>
            <a:r>
              <a:rPr lang="en-GB" sz="600" err="1">
                <a:cs typeface="Arial" panose="020B0604020202020204" pitchFamily="34" charset="0"/>
              </a:rPr>
              <a:t>pdfs.semanticscholar.org</a:t>
            </a:r>
            <a:r>
              <a:rPr lang="en-GB" sz="600">
                <a:cs typeface="Arial" panose="020B0604020202020204" pitchFamily="34" charset="0"/>
              </a:rPr>
              <a:t>/a25f/84bc55488d01bd5f5acac4eed0c7d8f4597c.pdf?_ga=2.195005933.1766020881.1582471643-1266360931.1550439835 [Accessed 22 February 2020].</a:t>
            </a:r>
          </a:p>
          <a:p>
            <a:r>
              <a:rPr lang="en-GB" sz="600" err="1">
                <a:cs typeface="Arial" panose="020B0604020202020204" pitchFamily="34" charset="0"/>
              </a:rPr>
              <a:t>SkillsYouNeed</a:t>
            </a:r>
            <a:r>
              <a:rPr lang="en-GB" sz="600">
                <a:cs typeface="Arial" panose="020B0604020202020204" pitchFamily="34" charset="0"/>
              </a:rPr>
              <a:t>, (2011-2020a). Continuous Professional Development (CPD). [Online] Available at: https://</a:t>
            </a:r>
            <a:r>
              <a:rPr lang="en-GB" sz="600" err="1">
                <a:cs typeface="Arial" panose="020B0604020202020204" pitchFamily="34" charset="0"/>
              </a:rPr>
              <a:t>www.skillsyouneed.com</a:t>
            </a:r>
            <a:r>
              <a:rPr lang="en-GB" sz="600">
                <a:cs typeface="Arial" panose="020B0604020202020204" pitchFamily="34" charset="0"/>
              </a:rPr>
              <a:t>/</a:t>
            </a:r>
            <a:r>
              <a:rPr lang="en-GB" sz="600" err="1">
                <a:cs typeface="Arial" panose="020B0604020202020204" pitchFamily="34" charset="0"/>
              </a:rPr>
              <a:t>ps</a:t>
            </a:r>
            <a:r>
              <a:rPr lang="en-GB" sz="600">
                <a:cs typeface="Arial" panose="020B0604020202020204" pitchFamily="34" charset="0"/>
              </a:rPr>
              <a:t>/continuing-professional-</a:t>
            </a:r>
            <a:r>
              <a:rPr lang="en-GB" sz="600" err="1">
                <a:cs typeface="Arial" panose="020B0604020202020204" pitchFamily="34" charset="0"/>
              </a:rPr>
              <a:t>development.html</a:t>
            </a:r>
            <a:r>
              <a:rPr lang="en-GB" sz="600">
                <a:cs typeface="Arial" panose="020B0604020202020204" pitchFamily="34" charset="0"/>
              </a:rPr>
              <a:t> [Accessed 23 February 2020].</a:t>
            </a:r>
          </a:p>
          <a:p>
            <a:r>
              <a:rPr lang="en-GB" sz="600" err="1">
                <a:cs typeface="Arial" panose="020B0604020202020204" pitchFamily="34" charset="0"/>
              </a:rPr>
              <a:t>SkillsYouNeed</a:t>
            </a:r>
            <a:r>
              <a:rPr lang="en-GB" sz="600">
                <a:cs typeface="Arial" panose="020B0604020202020204" pitchFamily="34" charset="0"/>
              </a:rPr>
              <a:t>, (2011-2020b). What is Coaching? [Online] Available at: https://</a:t>
            </a:r>
            <a:r>
              <a:rPr lang="en-GB" sz="600" err="1">
                <a:cs typeface="Arial" panose="020B0604020202020204" pitchFamily="34" charset="0"/>
              </a:rPr>
              <a:t>www.skillsyouneed.com</a:t>
            </a:r>
            <a:r>
              <a:rPr lang="en-GB" sz="600">
                <a:cs typeface="Arial" panose="020B0604020202020204" pitchFamily="34" charset="0"/>
              </a:rPr>
              <a:t>/learn/</a:t>
            </a:r>
            <a:r>
              <a:rPr lang="en-GB" sz="600" err="1">
                <a:cs typeface="Arial" panose="020B0604020202020204" pitchFamily="34" charset="0"/>
              </a:rPr>
              <a:t>coaching.html</a:t>
            </a:r>
            <a:r>
              <a:rPr lang="en-GB" sz="600">
                <a:cs typeface="Arial" panose="020B0604020202020204" pitchFamily="34" charset="0"/>
              </a:rPr>
              <a:t> [Accessed 23 February 2020].</a:t>
            </a:r>
          </a:p>
          <a:p>
            <a:r>
              <a:rPr lang="en-GB" sz="600">
                <a:cs typeface="Arial" panose="020B0604020202020204" pitchFamily="34" charset="0"/>
              </a:rPr>
              <a:t>Smith &amp; Howard, (2017). The Importance of Accounting Internships. [Online] Available at: https://</a:t>
            </a:r>
            <a:r>
              <a:rPr lang="en-GB" sz="600" err="1">
                <a:cs typeface="Arial" panose="020B0604020202020204" pitchFamily="34" charset="0"/>
              </a:rPr>
              <a:t>www.smith-howard.com</a:t>
            </a:r>
            <a:r>
              <a:rPr lang="en-GB" sz="600">
                <a:cs typeface="Arial" panose="020B0604020202020204" pitchFamily="34" charset="0"/>
              </a:rPr>
              <a:t>/the-importance-of-accounting-internships/ [Accessed 21 February 2020].</a:t>
            </a:r>
          </a:p>
          <a:p>
            <a:r>
              <a:rPr lang="en-GB" sz="600" err="1">
                <a:cs typeface="Arial" panose="020B0604020202020204" pitchFamily="34" charset="0"/>
              </a:rPr>
              <a:t>Staehr</a:t>
            </a:r>
            <a:r>
              <a:rPr lang="en-GB" sz="600">
                <a:cs typeface="Arial" panose="020B0604020202020204" pitchFamily="34" charset="0"/>
              </a:rPr>
              <a:t>, L., B. Martin, M., &amp; Ching Chan, K. (2014). A Multi-Pronged Approach to Work Integrated Learning for IT Students. Journal of Information Technology Education: Innovations in Practice, 13, 001–011. https://</a:t>
            </a:r>
            <a:r>
              <a:rPr lang="en-GB" sz="600" err="1">
                <a:cs typeface="Arial" panose="020B0604020202020204" pitchFamily="34" charset="0"/>
              </a:rPr>
              <a:t>doi.org</a:t>
            </a:r>
            <a:r>
              <a:rPr lang="en-GB" sz="600">
                <a:cs typeface="Arial" panose="020B0604020202020204" pitchFamily="34" charset="0"/>
              </a:rPr>
              <a:t>/10.28945/1938 [Accessed 20 February 2020].</a:t>
            </a:r>
          </a:p>
          <a:p>
            <a:r>
              <a:rPr lang="en-GB" sz="600">
                <a:cs typeface="Arial" panose="020B0604020202020204" pitchFamily="34" charset="0"/>
              </a:rPr>
              <a:t>The Big 4 Accounting Firms, (2020). Accounting Internships 101. [Online] Available at: https://big4accountingfirms.org/finance-and-accounting-internships/ [Accessed 28 February 2020].</a:t>
            </a:r>
          </a:p>
          <a:p>
            <a:r>
              <a:rPr lang="en-GB" sz="600">
                <a:cs typeface="Arial" panose="020B0604020202020204" pitchFamily="34" charset="0"/>
              </a:rPr>
              <a:t>TRG International, (2019). 6 Benefits of an Internship. [Online] Available at: https://</a:t>
            </a:r>
            <a:r>
              <a:rPr lang="en-GB" sz="600" err="1">
                <a:cs typeface="Arial" panose="020B0604020202020204" pitchFamily="34" charset="0"/>
              </a:rPr>
              <a:t>blog.trginternational.com</a:t>
            </a:r>
            <a:r>
              <a:rPr lang="en-GB" sz="600">
                <a:cs typeface="Arial" panose="020B0604020202020204" pitchFamily="34" charset="0"/>
              </a:rPr>
              <a:t>/6-benefits-of-an-internship [Accessed 28 February 2020].</a:t>
            </a:r>
          </a:p>
          <a:p>
            <a:r>
              <a:rPr lang="en-GB" sz="600">
                <a:cs typeface="Arial" panose="020B0604020202020204" pitchFamily="34" charset="0"/>
              </a:rPr>
              <a:t>Varghese, M. E., Parker, L. C., </a:t>
            </a:r>
            <a:r>
              <a:rPr lang="en-GB" sz="600" err="1">
                <a:cs typeface="Arial" panose="020B0604020202020204" pitchFamily="34" charset="0"/>
              </a:rPr>
              <a:t>Adedokun</a:t>
            </a:r>
            <a:r>
              <a:rPr lang="en-GB" sz="600">
                <a:cs typeface="Arial" panose="020B0604020202020204" pitchFamily="34" charset="0"/>
              </a:rPr>
              <a:t>, O., Shively, M., Burgess, W., Childress, A., &amp; </a:t>
            </a:r>
            <a:r>
              <a:rPr lang="en-GB" sz="600" err="1">
                <a:cs typeface="Arial" panose="020B0604020202020204" pitchFamily="34" charset="0"/>
              </a:rPr>
              <a:t>Bessenbacher</a:t>
            </a:r>
            <a:r>
              <a:rPr lang="en-GB" sz="600">
                <a:cs typeface="Arial" panose="020B0604020202020204" pitchFamily="34" charset="0"/>
              </a:rPr>
              <a:t>, A. (2012). Experiential Internships: Understanding the Process of Student Learning in Small Business Internships. Industry and Higher Education, 26(5), 357–367. https://</a:t>
            </a:r>
            <a:r>
              <a:rPr lang="en-GB" sz="600" err="1">
                <a:cs typeface="Arial" panose="020B0604020202020204" pitchFamily="34" charset="0"/>
              </a:rPr>
              <a:t>doi.org</a:t>
            </a:r>
            <a:r>
              <a:rPr lang="en-GB" sz="600">
                <a:cs typeface="Arial" panose="020B0604020202020204" pitchFamily="34" charset="0"/>
              </a:rPr>
              <a:t>/10.5367/ihe.2012.0114 [Accessed 20 February 2020].</a:t>
            </a:r>
          </a:p>
          <a:p>
            <a:r>
              <a:rPr lang="en-GB" sz="600" err="1">
                <a:cs typeface="Arial" panose="020B0604020202020204" pitchFamily="34" charset="0"/>
              </a:rPr>
              <a:t>Vélez</a:t>
            </a:r>
            <a:r>
              <a:rPr lang="en-GB" sz="600">
                <a:cs typeface="Arial" panose="020B0604020202020204" pitchFamily="34" charset="0"/>
              </a:rPr>
              <a:t>, G. S., &amp; </a:t>
            </a:r>
            <a:r>
              <a:rPr lang="en-GB" sz="600" err="1">
                <a:cs typeface="Arial" panose="020B0604020202020204" pitchFamily="34" charset="0"/>
              </a:rPr>
              <a:t>Giner</a:t>
            </a:r>
            <a:r>
              <a:rPr lang="en-GB" sz="600">
                <a:cs typeface="Arial" panose="020B0604020202020204" pitchFamily="34" charset="0"/>
              </a:rPr>
              <a:t>, G. R. (2015). Effects of Business Internships on Students, Employers, and Higher Education Institutions: A Systematic Review. Journal of Employment Counselling, 52(3), 121–130. https://</a:t>
            </a:r>
            <a:r>
              <a:rPr lang="en-GB" sz="600" err="1">
                <a:cs typeface="Arial" panose="020B0604020202020204" pitchFamily="34" charset="0"/>
              </a:rPr>
              <a:t>doi.org</a:t>
            </a:r>
            <a:r>
              <a:rPr lang="en-GB" sz="600">
                <a:cs typeface="Arial" panose="020B0604020202020204" pitchFamily="34" charset="0"/>
              </a:rPr>
              <a:t>/10.1002/joec.12010 [Accessed 20 February 2020].</a:t>
            </a:r>
          </a:p>
          <a:p>
            <a:endParaRPr lang="en-US" sz="600">
              <a:cs typeface="Arial" panose="020B0604020202020204" pitchFamily="34" charset="0"/>
            </a:endParaRPr>
          </a:p>
        </p:txBody>
      </p:sp>
    </p:spTree>
    <p:extLst>
      <p:ext uri="{BB962C8B-B14F-4D97-AF65-F5344CB8AC3E}">
        <p14:creationId xmlns:p14="http://schemas.microsoft.com/office/powerpoint/2010/main" val="10204691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79E0-4805-EE4D-A5A7-86AABA787DF7}"/>
              </a:ext>
            </a:extLst>
          </p:cNvPr>
          <p:cNvSpPr>
            <a:spLocks noGrp="1"/>
          </p:cNvSpPr>
          <p:nvPr>
            <p:ph type="ctrTitle"/>
          </p:nvPr>
        </p:nvSpPr>
        <p:spPr>
          <a:xfrm>
            <a:off x="1183341" y="1387737"/>
            <a:ext cx="6777318" cy="1731982"/>
          </a:xfrm>
          <a:prstGeom prst="rect">
            <a:avLst/>
          </a:prstGeom>
        </p:spPr>
        <p:txBody>
          <a:bodyPr anchor="b">
            <a:normAutofit/>
          </a:bodyPr>
          <a:lstStyle/>
          <a:p>
            <a:pPr>
              <a:lnSpc>
                <a:spcPct val="90000"/>
              </a:lnSpc>
            </a:pPr>
            <a:r>
              <a:rPr lang="en-US" sz="3800"/>
              <a:t>I believe partaking in an internship program will be beneficiary to my career </a:t>
            </a:r>
          </a:p>
        </p:txBody>
      </p:sp>
      <p:sp>
        <p:nvSpPr>
          <p:cNvPr id="3" name="TextBox 2">
            <a:extLst>
              <a:ext uri="{FF2B5EF4-FFF2-40B4-BE49-F238E27FC236}">
                <a16:creationId xmlns:a16="http://schemas.microsoft.com/office/drawing/2014/main" id="{89EDA83B-FD21-F84D-8B01-634FFC116834}"/>
              </a:ext>
            </a:extLst>
          </p:cNvPr>
          <p:cNvSpPr txBox="1"/>
          <p:nvPr/>
        </p:nvSpPr>
        <p:spPr>
          <a:xfrm>
            <a:off x="1371600" y="3767862"/>
            <a:ext cx="6400800" cy="1752600"/>
          </a:xfrm>
          <a:prstGeom prst="rect">
            <a:avLst/>
          </a:prstGeom>
        </p:spPr>
        <p:txBody>
          <a:bodyPr rtlCol="0">
            <a:normAutofit/>
          </a:bodyPr>
          <a:lstStyle/>
          <a:p>
            <a:pPr algn="ctr">
              <a:spcAft>
                <a:spcPts val="600"/>
              </a:spcAft>
            </a:pPr>
            <a:r>
              <a:rPr lang="en-US" sz="2400" dirty="0"/>
              <a:t>Thank you for listening </a:t>
            </a:r>
          </a:p>
          <a:p>
            <a:pPr algn="ctr">
              <a:spcAft>
                <a:spcPts val="600"/>
              </a:spcAft>
            </a:pPr>
            <a:r>
              <a:rPr lang="en-US" sz="2400" dirty="0"/>
              <a:t>Any Questions Please</a:t>
            </a:r>
          </a:p>
        </p:txBody>
      </p:sp>
    </p:spTree>
    <p:extLst>
      <p:ext uri="{BB962C8B-B14F-4D97-AF65-F5344CB8AC3E}">
        <p14:creationId xmlns:p14="http://schemas.microsoft.com/office/powerpoint/2010/main" val="172546591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4574</Words>
  <Application>Microsoft Macintosh PowerPoint</Application>
  <PresentationFormat>On-screen Show (4:3)</PresentationFormat>
  <Paragraphs>256</Paragraphs>
  <Slides>23</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Book Antiqua</vt:lpstr>
      <vt:lpstr>Wingdings</vt:lpstr>
      <vt:lpstr>Hardcover</vt:lpstr>
      <vt:lpstr>Why Do An Internship Program</vt:lpstr>
      <vt:lpstr>The primary mission of Internship Programs </vt:lpstr>
      <vt:lpstr>Introduction:</vt:lpstr>
      <vt:lpstr>Internship/Placement Program </vt:lpstr>
      <vt:lpstr>Internship/Placement learning</vt:lpstr>
      <vt:lpstr>Internship/Placement as a  Competitive Advantage</vt:lpstr>
      <vt:lpstr>Organisations Evaluated</vt:lpstr>
      <vt:lpstr>Organisations Evaluated</vt:lpstr>
      <vt:lpstr>  Farm-Fresh Ltd, an affiliate of Castle Howell company background  </vt:lpstr>
      <vt:lpstr>Organisations Evaluated</vt:lpstr>
      <vt:lpstr>Organisations Evaluated</vt:lpstr>
      <vt:lpstr>Why choose to do internship in managerial accounting department in a company instead of financial accounting firm </vt:lpstr>
      <vt:lpstr>Rationale for students undertaking an internship</vt:lpstr>
      <vt:lpstr>Benefits of internship</vt:lpstr>
      <vt:lpstr>Qualifications Audit as part of the preparation for Internship</vt:lpstr>
      <vt:lpstr>Training Needs Analysis  </vt:lpstr>
      <vt:lpstr> Personal Career Action Plan  How the internship will help facilitate my professional development  </vt:lpstr>
      <vt:lpstr>Personal Career Action Plan  How the internship will help facilitate my professional development</vt:lpstr>
      <vt:lpstr>Kolb’s Model (1984)</vt:lpstr>
      <vt:lpstr>Kolb’s Model (1984)</vt:lpstr>
      <vt:lpstr>Other models that will enhance someone’s learning </vt:lpstr>
      <vt:lpstr>Reference </vt:lpstr>
      <vt:lpstr>I believe partaking in an internship program will be beneficiary to my career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Do An Internship Program</dc:title>
  <dc:creator>Oluwayemisi Sobola (1601824)</dc:creator>
  <cp:lastModifiedBy>Oluwayemisi Sobola (1601824)</cp:lastModifiedBy>
  <cp:revision>1</cp:revision>
  <dcterms:created xsi:type="dcterms:W3CDTF">2020-03-06T11:19:07Z</dcterms:created>
  <dcterms:modified xsi:type="dcterms:W3CDTF">2020-03-06T11:42:32Z</dcterms:modified>
</cp:coreProperties>
</file>