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7" r:id="rId3"/>
    <p:sldId id="271" r:id="rId4"/>
    <p:sldId id="270" r:id="rId5"/>
    <p:sldId id="272" r:id="rId6"/>
    <p:sldId id="274" r:id="rId7"/>
    <p:sldId id="277" r:id="rId8"/>
    <p:sldId id="273" r:id="rId9"/>
    <p:sldId id="275" r:id="rId10"/>
    <p:sldId id="27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5" d="100"/>
          <a:sy n="85" d="100"/>
        </p:scale>
        <p:origin x="59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2109D-3C16-4202-B6BE-00EEB0057E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E5C70D-AE00-4354-A4A1-ACDEE665D5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1AACCF-FD26-48C0-A5A2-DA22A3911F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16/11/2019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3BAD51-5B0A-46B9-8272-1FF61A7C2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31487-2FCF-44D5-8EFA-7219173B62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595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88C1B-B88A-441E-8868-14F827140F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113F7D-A2EC-497E-9151-78BC66E7D0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0854AE-3A49-4569-B4C8-6A3C625600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16/11/2019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455760-BD5A-4E44-8505-124349F4F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33FAD4-9AF6-4A69-B445-FC449F5A45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502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3EB9F-68CD-49F9-A3DB-38DB4765D6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3B517B-A7D8-4E95-8A71-F30ACCF7F7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5DA591-87BC-4F18-97C0-8591060A56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16/11/2019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B0CA9B-987C-4A32-965F-B546C93EBB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783BCF-52C8-4DD9-B392-DC895EA8E3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9672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B17D8-388B-4D29-9924-41CA1CFAF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CD845D-18BC-4214-998E-C75C97CA3D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A0079C-91B7-4F0F-A8E9-D42A64749E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D82908-A2A4-4F06-B23B-20B7946C42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16/11/2019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4CF0AF-8E90-4E0F-A687-6C9179C97B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79E394-2887-4832-B2D8-57FD8EA92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4555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7155E-C907-4DD8-868A-F632A5872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237C3E-4491-4353-8F57-829EA15ED8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F9C0FC-946D-4E29-B414-7F24A6156B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8E70AD-FD02-4EDC-A82B-D2000B5490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9EC987-64C3-4B65-93C9-D4A976FCAD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D7865F-35C8-4914-AC3A-D64B003DEC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16/11/2019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FD576A6-1D99-4908-A5A3-C44BEAA2BC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37AC045-E325-41C9-B139-FBCEBAB0B0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7148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8EE7E-6384-49B8-B31C-3951DB4F8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2100C0-E0B9-4B39-BDF4-66AE2D69D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16/11/2019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95B0FA-33E2-46EC-8B53-11BC29DF7C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0787E5-EDD7-4258-BD61-D92EDF1FF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2509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C8B3B5-8EEF-4248-99E9-5EBCCA9CB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16/11/2019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686CCE-137B-4F19-8ED7-9ED3E0819A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EC32ED-FE7B-42DA-8C2A-70FC2997B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072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9AF20-6F23-4285-ABBC-A8FE61021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94F0FC-D532-4AAF-9855-184E1BF467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146F91-7F98-432A-AE1E-9D0EBB6770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40AA0F-8017-47AF-A459-533A04F35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16/11/2019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B2D758-D22B-44AE-A50A-7468859918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7E65E6-59B5-4DC1-B288-CBD144C7C0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6938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A4CB3-71B7-4882-B6D6-D37142189F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6674C7-656C-43BE-ABBC-4F5001C7C7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BC65D6-0D02-4852-824C-12CCD676D0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B5C8A6-CE7D-47FC-9B64-DD906E5312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16/11/2019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4E289C-52DA-4294-8677-023E04BDE2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A272FC-4F3F-416F-8F3A-E60BAA80B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1780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296CE-98C2-4A63-854A-8CA30261C2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683961-666B-4BA7-9538-1EB4B5009E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ED0077-A9FF-4335-A9D4-92B2DA9BF2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16/11/2019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EDF48B-4D04-4BCC-AF1A-C345683E44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3B3490-6526-450B-9E6C-9FAEE4F3DE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3756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B96816-7A06-42A8-95E9-A16EA3BAAB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312987-95EC-4557-A341-C33BC13629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A357F2-FE37-4FAB-83F8-094A4B93AA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16/11/2019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A7C6EE-8BE9-4E99-93F9-8F38ECC495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516AD2-2086-450A-A491-41DB69C977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990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F9FD44-87DE-4A9A-AB0C-1F001037A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99DD4F-342F-45C1-B146-30539BD83F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3B68C-D825-4890-9BBB-037E9E1A8BD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A8B0B4-4016-4D30-9B96-FEAF48D1F195}" type="datetimeFigureOut">
              <a:rPr lang="en-GB" smtClean="0"/>
              <a:t>16/11/2019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529617-DE1C-4A31-BEDB-2EB2A9CFFC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59926-03EA-4F6B-9A34-9F35BC0856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303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g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g"/><Relationship Id="rId3" Type="http://schemas.openxmlformats.org/officeDocument/2006/relationships/image" Target="../media/image9.png"/><Relationship Id="rId7" Type="http://schemas.openxmlformats.org/officeDocument/2006/relationships/image" Target="../media/image13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4" Type="http://schemas.openxmlformats.org/officeDocument/2006/relationships/image" Target="../media/image10.jpg"/><Relationship Id="rId9" Type="http://schemas.openxmlformats.org/officeDocument/2006/relationships/image" Target="../media/image15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g"/><Relationship Id="rId3" Type="http://schemas.microsoft.com/office/2007/relationships/hdphoto" Target="../media/hdphoto2.wdp"/><Relationship Id="rId7" Type="http://schemas.openxmlformats.org/officeDocument/2006/relationships/image" Target="../media/image18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jpg"/><Relationship Id="rId5" Type="http://schemas.microsoft.com/office/2007/relationships/hdphoto" Target="../media/hdphoto3.wdp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jpg"/><Relationship Id="rId5" Type="http://schemas.openxmlformats.org/officeDocument/2006/relationships/image" Target="../media/image25.jpg"/><Relationship Id="rId4" Type="http://schemas.openxmlformats.org/officeDocument/2006/relationships/image" Target="../media/image24.jp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g"/><Relationship Id="rId3" Type="http://schemas.microsoft.com/office/2007/relationships/hdphoto" Target="../media/hdphoto4.wdp"/><Relationship Id="rId7" Type="http://schemas.openxmlformats.org/officeDocument/2006/relationships/image" Target="../media/image30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9.png"/><Relationship Id="rId5" Type="http://schemas.openxmlformats.org/officeDocument/2006/relationships/image" Target="../media/image28.jpg"/><Relationship Id="rId4" Type="http://schemas.openxmlformats.org/officeDocument/2006/relationships/image" Target="../media/image27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indoor, table, computer, sitting&#10;&#10;Description automatically generated">
            <a:extLst>
              <a:ext uri="{FF2B5EF4-FFF2-40B4-BE49-F238E27FC236}">
                <a16:creationId xmlns:a16="http://schemas.microsoft.com/office/drawing/2014/main" id="{B5E90893-F4CF-4657-AEB3-BD406B7980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3453" y="0"/>
            <a:ext cx="12185094" cy="984405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US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Case Study: </a:t>
            </a:r>
            <a:r>
              <a:rPr lang="en-US" sz="54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ROCKSTAR</a:t>
            </a:r>
            <a:endParaRPr lang="en-GB" sz="54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B539BB5-8510-4ACF-9A5A-81B8BF326DDE}"/>
              </a:ext>
            </a:extLst>
          </p:cNvPr>
          <p:cNvSpPr txBox="1">
            <a:spLocks/>
          </p:cNvSpPr>
          <p:nvPr/>
        </p:nvSpPr>
        <p:spPr>
          <a:xfrm>
            <a:off x="-3453" y="6153271"/>
            <a:ext cx="12185094" cy="70472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i="1" dirty="0">
                <a:solidFill>
                  <a:schemeClr val="bg1"/>
                </a:solidFill>
                <a:latin typeface="+mn-lt"/>
              </a:rPr>
              <a:t>L.A. Noire; Grand Theft Auto V; Red Dead Redemption II</a:t>
            </a:r>
            <a:endParaRPr lang="en-GB" sz="3200" b="1" i="1" dirty="0">
              <a:solidFill>
                <a:schemeClr val="bg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712055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4144AB-C810-49DB-A575-9650EB7D79E5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5B1E215-5A2B-4BE8-AA02-1A2CFEAF3402}"/>
              </a:ext>
            </a:extLst>
          </p:cNvPr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2"/>
              </a:solidFill>
            </a:endParaRPr>
          </a:p>
        </p:txBody>
      </p:sp>
      <p:pic>
        <p:nvPicPr>
          <p:cNvPr id="4" name="Picture 3" descr="A close up of a mans face&#10;&#10;Description automatically generated">
            <a:extLst>
              <a:ext uri="{FF2B5EF4-FFF2-40B4-BE49-F238E27FC236}">
                <a16:creationId xmlns:a16="http://schemas.microsoft.com/office/drawing/2014/main" id="{CA6C9F25-5B93-42C4-8E4B-BD3325FDE7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07F5DA2-8A58-48C8-A08E-73EFB23D55D4}"/>
              </a:ext>
            </a:extLst>
          </p:cNvPr>
          <p:cNvSpPr txBox="1"/>
          <p:nvPr/>
        </p:nvSpPr>
        <p:spPr>
          <a:xfrm>
            <a:off x="-1" y="5657670"/>
            <a:ext cx="121919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L.A. Noire </a:t>
            </a:r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(2011)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9C33C8C-36B1-4FA0-9ED0-A7E62F3B99D8}"/>
              </a:ext>
            </a:extLst>
          </p:cNvPr>
          <p:cNvSpPr txBox="1"/>
          <p:nvPr/>
        </p:nvSpPr>
        <p:spPr>
          <a:xfrm>
            <a:off x="11421265" y="5871780"/>
            <a:ext cx="681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UWTSD 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6005</a:t>
            </a:r>
            <a:endParaRPr lang="en-GB" sz="12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AFF6724-A37D-43D8-B1CF-D17443E48EC0}"/>
              </a:ext>
            </a:extLst>
          </p:cNvPr>
          <p:cNvSpPr txBox="1"/>
          <p:nvPr/>
        </p:nvSpPr>
        <p:spPr>
          <a:xfrm>
            <a:off x="4101352" y="6234752"/>
            <a:ext cx="39892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PS3; Xbox 360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3011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4144AB-C810-49DB-A575-9650EB7D79E5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5B1E215-5A2B-4BE8-AA02-1A2CFEAF3402}"/>
              </a:ext>
            </a:extLst>
          </p:cNvPr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2"/>
              </a:solidFill>
            </a:endParaRPr>
          </a:p>
        </p:txBody>
      </p:sp>
      <p:pic>
        <p:nvPicPr>
          <p:cNvPr id="4" name="Picture 3" descr="A close up of a mans face&#10;&#10;Description automatically generated">
            <a:extLst>
              <a:ext uri="{FF2B5EF4-FFF2-40B4-BE49-F238E27FC236}">
                <a16:creationId xmlns:a16="http://schemas.microsoft.com/office/drawing/2014/main" id="{CA6C9F25-5B93-42C4-8E4B-BD3325FDE71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25000"/>
                    </a14:imgEffect>
                    <a14:imgEffect>
                      <a14:saturation sat="200000"/>
                    </a14:imgEffect>
                    <a14:imgEffect>
                      <a14:brightnessContrast bright="-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59" t="3660" r="4848" b="3660"/>
          <a:stretch/>
        </p:blipFill>
        <p:spPr>
          <a:xfrm>
            <a:off x="-1" y="-1"/>
            <a:ext cx="12246427" cy="685800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29C33C8C-36B1-4FA0-9ED0-A7E62F3B99D8}"/>
              </a:ext>
            </a:extLst>
          </p:cNvPr>
          <p:cNvSpPr txBox="1"/>
          <p:nvPr/>
        </p:nvSpPr>
        <p:spPr>
          <a:xfrm>
            <a:off x="11421265" y="5871780"/>
            <a:ext cx="681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UWTSD 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6005</a:t>
            </a:r>
            <a:endParaRPr lang="en-GB" sz="12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pic>
        <p:nvPicPr>
          <p:cNvPr id="3" name="Picture 2" descr="A person standing in front of a body of water&#10;&#10;Description automatically generated">
            <a:extLst>
              <a:ext uri="{FF2B5EF4-FFF2-40B4-BE49-F238E27FC236}">
                <a16:creationId xmlns:a16="http://schemas.microsoft.com/office/drawing/2014/main" id="{F46D429D-B035-4F1B-A430-7C09F5081FF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9506" y="3737825"/>
            <a:ext cx="5739452" cy="2548355"/>
          </a:xfrm>
          <a:prstGeom prst="rect">
            <a:avLst/>
          </a:prstGeom>
        </p:spPr>
      </p:pic>
      <p:pic>
        <p:nvPicPr>
          <p:cNvPr id="6" name="Picture 5" descr="A couple of people posing for the camera&#10;&#10;Description automatically generated">
            <a:extLst>
              <a:ext uri="{FF2B5EF4-FFF2-40B4-BE49-F238E27FC236}">
                <a16:creationId xmlns:a16="http://schemas.microsoft.com/office/drawing/2014/main" id="{417CB152-2167-4CE8-A9F8-BD0056A3271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9739" y="729884"/>
            <a:ext cx="3536314" cy="2548356"/>
          </a:xfrm>
          <a:prstGeom prst="rect">
            <a:avLst/>
          </a:prstGeom>
        </p:spPr>
      </p:pic>
      <p:pic>
        <p:nvPicPr>
          <p:cNvPr id="10" name="Picture 9" descr="A person with collar shirt&#10;&#10;Description automatically generated">
            <a:extLst>
              <a:ext uri="{FF2B5EF4-FFF2-40B4-BE49-F238E27FC236}">
                <a16:creationId xmlns:a16="http://schemas.microsoft.com/office/drawing/2014/main" id="{CD67B2AC-91F7-4D0B-AE85-571D574FA67D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5" t="1978" r="3181" b="2087"/>
          <a:stretch/>
        </p:blipFill>
        <p:spPr>
          <a:xfrm>
            <a:off x="181587" y="761751"/>
            <a:ext cx="3984362" cy="558501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A26177A-8723-4288-86EB-9816DF9B0230}"/>
              </a:ext>
            </a:extLst>
          </p:cNvPr>
          <p:cNvSpPr txBox="1"/>
          <p:nvPr/>
        </p:nvSpPr>
        <p:spPr>
          <a:xfrm>
            <a:off x="-1" y="6365558"/>
            <a:ext cx="39892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L.A. Confidential </a:t>
            </a:r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(Hanson, 1997)</a:t>
            </a: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E971A09-33F8-435D-9304-7E24BF9146AD}"/>
              </a:ext>
            </a:extLst>
          </p:cNvPr>
          <p:cNvSpPr txBox="1"/>
          <p:nvPr/>
        </p:nvSpPr>
        <p:spPr>
          <a:xfrm>
            <a:off x="4475868" y="3288628"/>
            <a:ext cx="35591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Blue Dahlia </a:t>
            </a:r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(Marshall, 1946)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EF7DE49-2A5B-42BC-B5EF-C1E161274DE1}"/>
              </a:ext>
            </a:extLst>
          </p:cNvPr>
          <p:cNvSpPr txBox="1"/>
          <p:nvPr/>
        </p:nvSpPr>
        <p:spPr>
          <a:xfrm>
            <a:off x="5867507" y="6325544"/>
            <a:ext cx="57214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Chinatown </a:t>
            </a:r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(Polanski, 1974)</a:t>
            </a:r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3CBF473-A1AB-4C94-826D-34DAFCD88133}"/>
              </a:ext>
            </a:extLst>
          </p:cNvPr>
          <p:cNvSpPr txBox="1"/>
          <p:nvPr/>
        </p:nvSpPr>
        <p:spPr>
          <a:xfrm>
            <a:off x="0" y="38369"/>
            <a:ext cx="122464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INFLUENCES: NOIR AND NEO-NOIR</a:t>
            </a:r>
            <a:endParaRPr lang="en-GB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041721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4144AB-C810-49DB-A575-9650EB7D79E5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5B1E215-5A2B-4BE8-AA02-1A2CFEAF3402}"/>
              </a:ext>
            </a:extLst>
          </p:cNvPr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2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DA2D54-A06E-470D-A470-0D1A030C232A}"/>
              </a:ext>
            </a:extLst>
          </p:cNvPr>
          <p:cNvSpPr txBox="1"/>
          <p:nvPr/>
        </p:nvSpPr>
        <p:spPr>
          <a:xfrm>
            <a:off x="1362634" y="5113861"/>
            <a:ext cx="29135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1931</a:t>
            </a:r>
            <a:endParaRPr lang="en-GB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2C3DB39-48EF-4964-BE40-A8945DBD8F46}"/>
              </a:ext>
            </a:extLst>
          </p:cNvPr>
          <p:cNvSpPr txBox="1"/>
          <p:nvPr/>
        </p:nvSpPr>
        <p:spPr>
          <a:xfrm>
            <a:off x="4515847" y="5113861"/>
            <a:ext cx="3160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1952</a:t>
            </a:r>
            <a:endParaRPr lang="en-GB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84C1D2E-76DA-499F-98CD-D8DA5479C81F}"/>
              </a:ext>
            </a:extLst>
          </p:cNvPr>
          <p:cNvSpPr txBox="1"/>
          <p:nvPr/>
        </p:nvSpPr>
        <p:spPr>
          <a:xfrm>
            <a:off x="7915829" y="5126777"/>
            <a:ext cx="2694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1972</a:t>
            </a:r>
            <a:endParaRPr lang="en-GB" b="1" dirty="0"/>
          </a:p>
        </p:txBody>
      </p:sp>
      <p:pic>
        <p:nvPicPr>
          <p:cNvPr id="23" name="Picture 22" descr="A person in a pool of water&#10;&#10;Description automatically generated">
            <a:extLst>
              <a:ext uri="{FF2B5EF4-FFF2-40B4-BE49-F238E27FC236}">
                <a16:creationId xmlns:a16="http://schemas.microsoft.com/office/drawing/2014/main" id="{E65B6D9A-7BEC-4530-AA45-70AEDF68CA5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accent3">
                <a:tint val="45000"/>
                <a:satMod val="400000"/>
              </a:schemeClr>
            </a:duotone>
            <a:alphaModFix amt="3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818" t="3892" r="55128" b="51460"/>
          <a:stretch/>
        </p:blipFill>
        <p:spPr>
          <a:xfrm>
            <a:off x="11340583" y="137518"/>
            <a:ext cx="681088" cy="917030"/>
          </a:xfrm>
          <a:prstGeom prst="rect">
            <a:avLst/>
          </a:prstGeom>
          <a:ln w="3175">
            <a:solidFill>
              <a:schemeClr val="bg1">
                <a:lumMod val="50000"/>
              </a:schemeClr>
            </a:solidFill>
          </a:ln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7649D60B-BDAA-4322-A037-61D376053277}"/>
              </a:ext>
            </a:extLst>
          </p:cNvPr>
          <p:cNvSpPr txBox="1"/>
          <p:nvPr/>
        </p:nvSpPr>
        <p:spPr>
          <a:xfrm>
            <a:off x="11340582" y="134368"/>
            <a:ext cx="681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UWTSD 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6005</a:t>
            </a:r>
            <a:endParaRPr lang="en-GB" sz="12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pic>
        <p:nvPicPr>
          <p:cNvPr id="3" name="Picture 2" descr="People around each other&#10;&#10;Description automatically generated">
            <a:extLst>
              <a:ext uri="{FF2B5EF4-FFF2-40B4-BE49-F238E27FC236}">
                <a16:creationId xmlns:a16="http://schemas.microsoft.com/office/drawing/2014/main" id="{0E073AFC-6E45-4680-A7DD-15F74BF6C83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" y="0"/>
            <a:ext cx="12190095" cy="685800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D6677A40-817F-4EFB-9DA4-B8E51CF50CD0}"/>
              </a:ext>
            </a:extLst>
          </p:cNvPr>
          <p:cNvSpPr txBox="1"/>
          <p:nvPr/>
        </p:nvSpPr>
        <p:spPr>
          <a:xfrm>
            <a:off x="1" y="0"/>
            <a:ext cx="121919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Grand Theft Auto </a:t>
            </a:r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(2013)</a:t>
            </a:r>
            <a:endParaRPr lang="en-GB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EC697C6-A32A-4E73-A1E8-5F53FF2A932A}"/>
              </a:ext>
            </a:extLst>
          </p:cNvPr>
          <p:cNvSpPr txBox="1"/>
          <p:nvPr/>
        </p:nvSpPr>
        <p:spPr>
          <a:xfrm>
            <a:off x="0" y="6400672"/>
            <a:ext cx="12190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PS3; PS4; Xbox 360; Xbox One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07280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4144AB-C810-49DB-A575-9650EB7D79E5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5B1E215-5A2B-4BE8-AA02-1A2CFEAF3402}"/>
              </a:ext>
            </a:extLst>
          </p:cNvPr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2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DA2D54-A06E-470D-A470-0D1A030C232A}"/>
              </a:ext>
            </a:extLst>
          </p:cNvPr>
          <p:cNvSpPr txBox="1"/>
          <p:nvPr/>
        </p:nvSpPr>
        <p:spPr>
          <a:xfrm>
            <a:off x="1362634" y="5113861"/>
            <a:ext cx="29135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1931</a:t>
            </a:r>
            <a:endParaRPr lang="en-GB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2C3DB39-48EF-4964-BE40-A8945DBD8F46}"/>
              </a:ext>
            </a:extLst>
          </p:cNvPr>
          <p:cNvSpPr txBox="1"/>
          <p:nvPr/>
        </p:nvSpPr>
        <p:spPr>
          <a:xfrm>
            <a:off x="4515847" y="5113861"/>
            <a:ext cx="3160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1952</a:t>
            </a:r>
            <a:endParaRPr lang="en-GB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84C1D2E-76DA-499F-98CD-D8DA5479C81F}"/>
              </a:ext>
            </a:extLst>
          </p:cNvPr>
          <p:cNvSpPr txBox="1"/>
          <p:nvPr/>
        </p:nvSpPr>
        <p:spPr>
          <a:xfrm>
            <a:off x="7915829" y="5126777"/>
            <a:ext cx="2694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1972</a:t>
            </a:r>
            <a:endParaRPr lang="en-GB" b="1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649D60B-BDAA-4322-A037-61D376053277}"/>
              </a:ext>
            </a:extLst>
          </p:cNvPr>
          <p:cNvSpPr txBox="1"/>
          <p:nvPr/>
        </p:nvSpPr>
        <p:spPr>
          <a:xfrm>
            <a:off x="11340582" y="134368"/>
            <a:ext cx="681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UWTSD 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6005</a:t>
            </a:r>
            <a:endParaRPr lang="en-GB" sz="12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6677A40-817F-4EFB-9DA4-B8E51CF50CD0}"/>
              </a:ext>
            </a:extLst>
          </p:cNvPr>
          <p:cNvSpPr txBox="1"/>
          <p:nvPr/>
        </p:nvSpPr>
        <p:spPr>
          <a:xfrm>
            <a:off x="1" y="0"/>
            <a:ext cx="121919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Grand Theft Auto </a:t>
            </a:r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franchise (1997-2019)</a:t>
            </a:r>
            <a:endParaRPr lang="en-GB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3" descr="A picture containing indoor, table, computer, sitting&#10;&#10;Description automatically generated">
            <a:extLst>
              <a:ext uri="{FF2B5EF4-FFF2-40B4-BE49-F238E27FC236}">
                <a16:creationId xmlns:a16="http://schemas.microsoft.com/office/drawing/2014/main" id="{3C0CC509-86A1-4D7F-8702-D7C441DD6B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942" y="764255"/>
            <a:ext cx="3021105" cy="1699371"/>
          </a:xfrm>
          <a:prstGeom prst="rect">
            <a:avLst/>
          </a:prstGeom>
        </p:spPr>
      </p:pic>
      <p:pic>
        <p:nvPicPr>
          <p:cNvPr id="7" name="Picture 6" descr="A picture containing man, black, table, ball&#10;&#10;Description automatically generated">
            <a:extLst>
              <a:ext uri="{FF2B5EF4-FFF2-40B4-BE49-F238E27FC236}">
                <a16:creationId xmlns:a16="http://schemas.microsoft.com/office/drawing/2014/main" id="{9EA627FC-C063-4497-A009-4EC7A0CDAD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942" y="2696514"/>
            <a:ext cx="3021105" cy="1697861"/>
          </a:xfrm>
          <a:prstGeom prst="rect">
            <a:avLst/>
          </a:prstGeom>
        </p:spPr>
      </p:pic>
      <p:pic>
        <p:nvPicPr>
          <p:cNvPr id="10" name="Picture 9" descr="A picture containing indoor, sitting, small, black&#10;&#10;Description automatically generated">
            <a:extLst>
              <a:ext uri="{FF2B5EF4-FFF2-40B4-BE49-F238E27FC236}">
                <a16:creationId xmlns:a16="http://schemas.microsoft.com/office/drawing/2014/main" id="{DBD52CF2-5746-45DB-B2E7-E2397DE959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027" y="4560480"/>
            <a:ext cx="1920933" cy="1912799"/>
          </a:xfrm>
          <a:prstGeom prst="rect">
            <a:avLst/>
          </a:prstGeom>
        </p:spPr>
      </p:pic>
      <p:pic>
        <p:nvPicPr>
          <p:cNvPr id="13" name="Picture 12" descr="A picture containing road, building, outdoor, car&#10;&#10;Description automatically generated">
            <a:extLst>
              <a:ext uri="{FF2B5EF4-FFF2-40B4-BE49-F238E27FC236}">
                <a16:creationId xmlns:a16="http://schemas.microsoft.com/office/drawing/2014/main" id="{094F2933-AA24-414A-A53C-D0DEFBFB2EF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0720" y="702173"/>
            <a:ext cx="3021105" cy="1888191"/>
          </a:xfrm>
          <a:prstGeom prst="rect">
            <a:avLst/>
          </a:prstGeom>
        </p:spPr>
      </p:pic>
      <p:pic>
        <p:nvPicPr>
          <p:cNvPr id="15" name="Picture 14" descr="A picture containing road, motorcycle, bicycle, street&#10;&#10;Description automatically generated">
            <a:extLst>
              <a:ext uri="{FF2B5EF4-FFF2-40B4-BE49-F238E27FC236}">
                <a16:creationId xmlns:a16="http://schemas.microsoft.com/office/drawing/2014/main" id="{BC4C3372-1BC2-4469-9C29-74532158BC5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0720" y="2828037"/>
            <a:ext cx="3021104" cy="1699371"/>
          </a:xfrm>
          <a:prstGeom prst="rect">
            <a:avLst/>
          </a:prstGeom>
        </p:spPr>
      </p:pic>
      <p:pic>
        <p:nvPicPr>
          <p:cNvPr id="21" name="Picture 20" descr="A picture containing walking, man, holding, street&#10;&#10;Description automatically generated">
            <a:extLst>
              <a:ext uri="{FF2B5EF4-FFF2-40B4-BE49-F238E27FC236}">
                <a16:creationId xmlns:a16="http://schemas.microsoft.com/office/drawing/2014/main" id="{1225CA11-BB8F-4F00-8A4B-BA15FE3B7FB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0885" y="4765081"/>
            <a:ext cx="3240774" cy="1822936"/>
          </a:xfrm>
          <a:prstGeom prst="rect">
            <a:avLst/>
          </a:prstGeom>
        </p:spPr>
      </p:pic>
      <p:pic>
        <p:nvPicPr>
          <p:cNvPr id="25" name="Picture 24" descr="A car parked on a city street&#10;&#10;Description automatically generated">
            <a:extLst>
              <a:ext uri="{FF2B5EF4-FFF2-40B4-BE49-F238E27FC236}">
                <a16:creationId xmlns:a16="http://schemas.microsoft.com/office/drawing/2014/main" id="{D655A0D4-CB40-4FE2-B9B3-7A566A8CF8B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0164" y="1302235"/>
            <a:ext cx="3488095" cy="1962053"/>
          </a:xfrm>
          <a:prstGeom prst="rect">
            <a:avLst/>
          </a:prstGeom>
        </p:spPr>
      </p:pic>
      <p:pic>
        <p:nvPicPr>
          <p:cNvPr id="27" name="Picture 26" descr="A picture containing outdoor, man, road, person&#10;&#10;Description automatically generated">
            <a:extLst>
              <a:ext uri="{FF2B5EF4-FFF2-40B4-BE49-F238E27FC236}">
                <a16:creationId xmlns:a16="http://schemas.microsoft.com/office/drawing/2014/main" id="{F70C5A49-1A14-49E5-AF5E-FC8A7D98CEF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70467" y="3995982"/>
            <a:ext cx="4051203" cy="2235758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13D5F0AD-4682-48B0-A0CA-924CE28DE0D3}"/>
              </a:ext>
            </a:extLst>
          </p:cNvPr>
          <p:cNvSpPr txBox="1"/>
          <p:nvPr/>
        </p:nvSpPr>
        <p:spPr>
          <a:xfrm>
            <a:off x="268942" y="2108050"/>
            <a:ext cx="30211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GTA, 1997</a:t>
            </a:r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6FF75D7D-FB86-420B-9A9D-28FB4DB985B1}"/>
              </a:ext>
            </a:extLst>
          </p:cNvPr>
          <p:cNvSpPr txBox="1"/>
          <p:nvPr/>
        </p:nvSpPr>
        <p:spPr>
          <a:xfrm>
            <a:off x="274914" y="4017130"/>
            <a:ext cx="30211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GTA: London 1969,</a:t>
            </a:r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1999</a:t>
            </a:r>
            <a:endParaRPr lang="en-GB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3F78298B-2797-413B-89D1-DA063EA85B42}"/>
              </a:ext>
            </a:extLst>
          </p:cNvPr>
          <p:cNvSpPr txBox="1"/>
          <p:nvPr/>
        </p:nvSpPr>
        <p:spPr>
          <a:xfrm>
            <a:off x="819027" y="6134725"/>
            <a:ext cx="1920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GTA 2, 1999</a:t>
            </a:r>
            <a:endParaRPr lang="en-GB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EC7B454-400D-44EE-A412-EC0DFE83B1A3}"/>
              </a:ext>
            </a:extLst>
          </p:cNvPr>
          <p:cNvSpPr txBox="1"/>
          <p:nvPr/>
        </p:nvSpPr>
        <p:spPr>
          <a:xfrm>
            <a:off x="4421831" y="2181715"/>
            <a:ext cx="30211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GTA III, 2002</a:t>
            </a:r>
            <a:endParaRPr lang="en-GB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972824C8-CC5A-4325-9CB6-03335368B73A}"/>
              </a:ext>
            </a:extLst>
          </p:cNvPr>
          <p:cNvSpPr txBox="1"/>
          <p:nvPr/>
        </p:nvSpPr>
        <p:spPr>
          <a:xfrm>
            <a:off x="4394748" y="4108402"/>
            <a:ext cx="30211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Vice City, 2003</a:t>
            </a:r>
            <a:endParaRPr lang="en-GB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0D0F0820-C212-4051-96D6-F94F8B87E5E1}"/>
              </a:ext>
            </a:extLst>
          </p:cNvPr>
          <p:cNvSpPr txBox="1"/>
          <p:nvPr/>
        </p:nvSpPr>
        <p:spPr>
          <a:xfrm>
            <a:off x="4394747" y="6169011"/>
            <a:ext cx="30211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San Andreas, 2005</a:t>
            </a:r>
            <a:endParaRPr lang="en-GB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0EB24067-C46B-4112-B1AB-9785A4036CD1}"/>
              </a:ext>
            </a:extLst>
          </p:cNvPr>
          <p:cNvSpPr txBox="1"/>
          <p:nvPr/>
        </p:nvSpPr>
        <p:spPr>
          <a:xfrm>
            <a:off x="8109053" y="2874471"/>
            <a:ext cx="34880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GTA IV, 2008</a:t>
            </a:r>
            <a:endParaRPr lang="en-GB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7107B900-44F5-46CB-8DDA-36961714F20D}"/>
              </a:ext>
            </a:extLst>
          </p:cNvPr>
          <p:cNvSpPr txBox="1"/>
          <p:nvPr/>
        </p:nvSpPr>
        <p:spPr>
          <a:xfrm>
            <a:off x="7964495" y="5855253"/>
            <a:ext cx="40512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GTA V, 2013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30553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4144AB-C810-49DB-A575-9650EB7D79E5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5B1E215-5A2B-4BE8-AA02-1A2CFEAF3402}"/>
              </a:ext>
            </a:extLst>
          </p:cNvPr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2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DA2D54-A06E-470D-A470-0D1A030C232A}"/>
              </a:ext>
            </a:extLst>
          </p:cNvPr>
          <p:cNvSpPr txBox="1"/>
          <p:nvPr/>
        </p:nvSpPr>
        <p:spPr>
          <a:xfrm>
            <a:off x="1362634" y="5113861"/>
            <a:ext cx="29135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1931</a:t>
            </a:r>
            <a:endParaRPr lang="en-GB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2C3DB39-48EF-4964-BE40-A8945DBD8F46}"/>
              </a:ext>
            </a:extLst>
          </p:cNvPr>
          <p:cNvSpPr txBox="1"/>
          <p:nvPr/>
        </p:nvSpPr>
        <p:spPr>
          <a:xfrm>
            <a:off x="4515847" y="5113861"/>
            <a:ext cx="3160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1952</a:t>
            </a:r>
            <a:endParaRPr lang="en-GB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84C1D2E-76DA-499F-98CD-D8DA5479C81F}"/>
              </a:ext>
            </a:extLst>
          </p:cNvPr>
          <p:cNvSpPr txBox="1"/>
          <p:nvPr/>
        </p:nvSpPr>
        <p:spPr>
          <a:xfrm>
            <a:off x="7915829" y="5126777"/>
            <a:ext cx="2694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1972</a:t>
            </a:r>
            <a:endParaRPr lang="en-GB" b="1" dirty="0"/>
          </a:p>
        </p:txBody>
      </p:sp>
      <p:pic>
        <p:nvPicPr>
          <p:cNvPr id="23" name="Picture 22" descr="A person in a pool of water&#10;&#10;Description automatically generated">
            <a:extLst>
              <a:ext uri="{FF2B5EF4-FFF2-40B4-BE49-F238E27FC236}">
                <a16:creationId xmlns:a16="http://schemas.microsoft.com/office/drawing/2014/main" id="{E65B6D9A-7BEC-4530-AA45-70AEDF68CA5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accent3">
                <a:tint val="45000"/>
                <a:satMod val="400000"/>
              </a:schemeClr>
            </a:duotone>
            <a:alphaModFix amt="3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818" t="3892" r="55128" b="51460"/>
          <a:stretch/>
        </p:blipFill>
        <p:spPr>
          <a:xfrm>
            <a:off x="11340583" y="137518"/>
            <a:ext cx="681088" cy="917030"/>
          </a:xfrm>
          <a:prstGeom prst="rect">
            <a:avLst/>
          </a:prstGeom>
          <a:ln w="3175">
            <a:solidFill>
              <a:schemeClr val="bg1">
                <a:lumMod val="50000"/>
              </a:schemeClr>
            </a:solidFill>
          </a:ln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7649D60B-BDAA-4322-A037-61D376053277}"/>
              </a:ext>
            </a:extLst>
          </p:cNvPr>
          <p:cNvSpPr txBox="1"/>
          <p:nvPr/>
        </p:nvSpPr>
        <p:spPr>
          <a:xfrm>
            <a:off x="11340582" y="134368"/>
            <a:ext cx="681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UWTSD 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6005</a:t>
            </a:r>
            <a:endParaRPr lang="en-GB" sz="12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pic>
        <p:nvPicPr>
          <p:cNvPr id="3" name="Picture 2" descr="People around each other&#10;&#10;Description automatically generated">
            <a:extLst>
              <a:ext uri="{FF2B5EF4-FFF2-40B4-BE49-F238E27FC236}">
                <a16:creationId xmlns:a16="http://schemas.microsoft.com/office/drawing/2014/main" id="{0E073AFC-6E45-4680-A7DD-15F74BF6C83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25000"/>
                    </a14:imgEffect>
                    <a14:imgEffect>
                      <a14:brightnessContrast bright="-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" y="0"/>
            <a:ext cx="12190095" cy="6858000"/>
          </a:xfrm>
          <a:prstGeom prst="rect">
            <a:avLst/>
          </a:prstGeom>
        </p:spPr>
      </p:pic>
      <p:pic>
        <p:nvPicPr>
          <p:cNvPr id="6" name="Picture 5" descr="A person holding a gun&#10;&#10;Description automatically generated">
            <a:extLst>
              <a:ext uri="{FF2B5EF4-FFF2-40B4-BE49-F238E27FC236}">
                <a16:creationId xmlns:a16="http://schemas.microsoft.com/office/drawing/2014/main" id="{172AFC75-866C-480C-830D-66AEB9CEFF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4065" y="3919315"/>
            <a:ext cx="3755301" cy="2656876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7107B900-44F5-46CB-8DDA-36961714F20D}"/>
              </a:ext>
            </a:extLst>
          </p:cNvPr>
          <p:cNvSpPr txBox="1"/>
          <p:nvPr/>
        </p:nvSpPr>
        <p:spPr>
          <a:xfrm>
            <a:off x="7019638" y="6151293"/>
            <a:ext cx="37552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Scarface, 1983</a:t>
            </a:r>
            <a:endParaRPr lang="en-GB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87323A62-3596-4C53-AFD8-BA890968A381}"/>
              </a:ext>
            </a:extLst>
          </p:cNvPr>
          <p:cNvSpPr txBox="1"/>
          <p:nvPr/>
        </p:nvSpPr>
        <p:spPr>
          <a:xfrm>
            <a:off x="0" y="38369"/>
            <a:ext cx="122464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INFLUENCES: THE GANGSTER GENRE</a:t>
            </a:r>
            <a:endParaRPr lang="en-GB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" name="Picture 11" descr="A person standing in a dark room&#10;&#10;Description automatically generated">
            <a:extLst>
              <a:ext uri="{FF2B5EF4-FFF2-40B4-BE49-F238E27FC236}">
                <a16:creationId xmlns:a16="http://schemas.microsoft.com/office/drawing/2014/main" id="{940D0D1E-ECA0-484D-9EA2-3BD8E2AA605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9525" y="887506"/>
            <a:ext cx="4587376" cy="2580399"/>
          </a:xfrm>
          <a:prstGeom prst="rect">
            <a:avLst/>
          </a:prstGeom>
        </p:spPr>
      </p:pic>
      <p:pic>
        <p:nvPicPr>
          <p:cNvPr id="16" name="Picture 15" descr="A person in a pool of water&#10;&#10;Description automatically generated">
            <a:extLst>
              <a:ext uri="{FF2B5EF4-FFF2-40B4-BE49-F238E27FC236}">
                <a16:creationId xmlns:a16="http://schemas.microsoft.com/office/drawing/2014/main" id="{09F4237B-ACF7-4414-AE90-2E64705905F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1593" y="3961461"/>
            <a:ext cx="3868322" cy="2572585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A0B2C73E-4C10-4725-A6B0-56659453E22F}"/>
              </a:ext>
            </a:extLst>
          </p:cNvPr>
          <p:cNvSpPr txBox="1"/>
          <p:nvPr/>
        </p:nvSpPr>
        <p:spPr>
          <a:xfrm>
            <a:off x="1050642" y="6136344"/>
            <a:ext cx="3868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Sopranos, 1997-2007</a:t>
            </a:r>
            <a:endParaRPr lang="en-GB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A20FC1C-E50B-4988-80C1-EE4DB8FDC9F1}"/>
              </a:ext>
            </a:extLst>
          </p:cNvPr>
          <p:cNvSpPr txBox="1"/>
          <p:nvPr/>
        </p:nvSpPr>
        <p:spPr>
          <a:xfrm>
            <a:off x="3828573" y="2973783"/>
            <a:ext cx="45873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Goodfellas, 1990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41436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4144AB-C810-49DB-A575-9650EB7D79E5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5B1E215-5A2B-4BE8-AA02-1A2CFEAF3402}"/>
              </a:ext>
            </a:extLst>
          </p:cNvPr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2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DA2D54-A06E-470D-A470-0D1A030C232A}"/>
              </a:ext>
            </a:extLst>
          </p:cNvPr>
          <p:cNvSpPr txBox="1"/>
          <p:nvPr/>
        </p:nvSpPr>
        <p:spPr>
          <a:xfrm>
            <a:off x="1362634" y="5113861"/>
            <a:ext cx="29135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1931</a:t>
            </a:r>
            <a:endParaRPr lang="en-GB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2C3DB39-48EF-4964-BE40-A8945DBD8F46}"/>
              </a:ext>
            </a:extLst>
          </p:cNvPr>
          <p:cNvSpPr txBox="1"/>
          <p:nvPr/>
        </p:nvSpPr>
        <p:spPr>
          <a:xfrm>
            <a:off x="4515847" y="5113861"/>
            <a:ext cx="3160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1952</a:t>
            </a:r>
            <a:endParaRPr lang="en-GB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84C1D2E-76DA-499F-98CD-D8DA5479C81F}"/>
              </a:ext>
            </a:extLst>
          </p:cNvPr>
          <p:cNvSpPr txBox="1"/>
          <p:nvPr/>
        </p:nvSpPr>
        <p:spPr>
          <a:xfrm>
            <a:off x="7915829" y="5126777"/>
            <a:ext cx="2694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1972</a:t>
            </a:r>
            <a:endParaRPr lang="en-GB" b="1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649D60B-BDAA-4322-A037-61D376053277}"/>
              </a:ext>
            </a:extLst>
          </p:cNvPr>
          <p:cNvSpPr txBox="1"/>
          <p:nvPr/>
        </p:nvSpPr>
        <p:spPr>
          <a:xfrm>
            <a:off x="11340582" y="134368"/>
            <a:ext cx="681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UWTSD 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6005</a:t>
            </a:r>
            <a:endParaRPr lang="en-GB" sz="12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87323A62-3596-4C53-AFD8-BA890968A381}"/>
              </a:ext>
            </a:extLst>
          </p:cNvPr>
          <p:cNvSpPr txBox="1"/>
          <p:nvPr/>
        </p:nvSpPr>
        <p:spPr>
          <a:xfrm>
            <a:off x="0" y="38369"/>
            <a:ext cx="122464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INFLUENCES: GAMING</a:t>
            </a:r>
            <a:endParaRPr lang="en-GB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A0B2C73E-4C10-4725-A6B0-56659453E22F}"/>
              </a:ext>
            </a:extLst>
          </p:cNvPr>
          <p:cNvSpPr txBox="1"/>
          <p:nvPr/>
        </p:nvSpPr>
        <p:spPr>
          <a:xfrm>
            <a:off x="667446" y="4867640"/>
            <a:ext cx="51995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Midtown Madness (Angel Studios, 1999)</a:t>
            </a:r>
            <a:endParaRPr lang="en-GB" dirty="0"/>
          </a:p>
        </p:txBody>
      </p:sp>
      <p:pic>
        <p:nvPicPr>
          <p:cNvPr id="4" name="Picture 3" descr="A sign on a city street&#10;&#10;Description automatically generated">
            <a:extLst>
              <a:ext uri="{FF2B5EF4-FFF2-40B4-BE49-F238E27FC236}">
                <a16:creationId xmlns:a16="http://schemas.microsoft.com/office/drawing/2014/main" id="{975067AA-6ABE-4828-9DF5-31E660C8D8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1380" y="1782011"/>
            <a:ext cx="5199532" cy="2924737"/>
          </a:xfrm>
          <a:prstGeom prst="rect">
            <a:avLst/>
          </a:prstGeom>
        </p:spPr>
      </p:pic>
      <p:pic>
        <p:nvPicPr>
          <p:cNvPr id="9" name="Picture 8" descr="A highway with cars parked on the side of a road&#10;&#10;Description automatically generated">
            <a:extLst>
              <a:ext uri="{FF2B5EF4-FFF2-40B4-BE49-F238E27FC236}">
                <a16:creationId xmlns:a16="http://schemas.microsoft.com/office/drawing/2014/main" id="{1EC58BE1-302B-425E-B4B8-42BA599AF5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749" y="1769914"/>
            <a:ext cx="5242545" cy="2948932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26CE35E4-DAA0-4D55-965D-034092BC9C18}"/>
              </a:ext>
            </a:extLst>
          </p:cNvPr>
          <p:cNvSpPr txBox="1"/>
          <p:nvPr/>
        </p:nvSpPr>
        <p:spPr>
          <a:xfrm>
            <a:off x="6325022" y="4867640"/>
            <a:ext cx="51995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Midnight Club: Street Racing (Angel/Rockstar, 2000)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76953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4144AB-C810-49DB-A575-9650EB7D79E5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5B1E215-5A2B-4BE8-AA02-1A2CFEAF3402}"/>
              </a:ext>
            </a:extLst>
          </p:cNvPr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2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DA2D54-A06E-470D-A470-0D1A030C232A}"/>
              </a:ext>
            </a:extLst>
          </p:cNvPr>
          <p:cNvSpPr txBox="1"/>
          <p:nvPr/>
        </p:nvSpPr>
        <p:spPr>
          <a:xfrm>
            <a:off x="1362634" y="5113861"/>
            <a:ext cx="29135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1931</a:t>
            </a:r>
            <a:endParaRPr lang="en-GB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2C3DB39-48EF-4964-BE40-A8945DBD8F46}"/>
              </a:ext>
            </a:extLst>
          </p:cNvPr>
          <p:cNvSpPr txBox="1"/>
          <p:nvPr/>
        </p:nvSpPr>
        <p:spPr>
          <a:xfrm>
            <a:off x="4515847" y="5113861"/>
            <a:ext cx="3160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1952</a:t>
            </a:r>
            <a:endParaRPr lang="en-GB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84C1D2E-76DA-499F-98CD-D8DA5479C81F}"/>
              </a:ext>
            </a:extLst>
          </p:cNvPr>
          <p:cNvSpPr txBox="1"/>
          <p:nvPr/>
        </p:nvSpPr>
        <p:spPr>
          <a:xfrm>
            <a:off x="7915829" y="5126777"/>
            <a:ext cx="2694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1972</a:t>
            </a:r>
            <a:endParaRPr lang="en-GB" b="1" dirty="0"/>
          </a:p>
        </p:txBody>
      </p:sp>
      <p:pic>
        <p:nvPicPr>
          <p:cNvPr id="23" name="Picture 22" descr="A person in a pool of water&#10;&#10;Description automatically generated">
            <a:extLst>
              <a:ext uri="{FF2B5EF4-FFF2-40B4-BE49-F238E27FC236}">
                <a16:creationId xmlns:a16="http://schemas.microsoft.com/office/drawing/2014/main" id="{E65B6D9A-7BEC-4530-AA45-70AEDF68CA5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accent3">
                <a:tint val="45000"/>
                <a:satMod val="400000"/>
              </a:schemeClr>
            </a:duotone>
            <a:alphaModFix amt="3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818" t="3892" r="55128" b="51460"/>
          <a:stretch/>
        </p:blipFill>
        <p:spPr>
          <a:xfrm>
            <a:off x="11340583" y="137518"/>
            <a:ext cx="681088" cy="917030"/>
          </a:xfrm>
          <a:prstGeom prst="rect">
            <a:avLst/>
          </a:prstGeom>
          <a:ln w="3175">
            <a:solidFill>
              <a:schemeClr val="bg1">
                <a:lumMod val="50000"/>
              </a:schemeClr>
            </a:solidFill>
          </a:ln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7649D60B-BDAA-4322-A037-61D376053277}"/>
              </a:ext>
            </a:extLst>
          </p:cNvPr>
          <p:cNvSpPr txBox="1"/>
          <p:nvPr/>
        </p:nvSpPr>
        <p:spPr>
          <a:xfrm>
            <a:off x="11340582" y="134368"/>
            <a:ext cx="681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UWTSD 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6005</a:t>
            </a:r>
            <a:endParaRPr lang="en-GB" sz="12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pic>
        <p:nvPicPr>
          <p:cNvPr id="7" name="Picture 6" descr="A person wearing a costume and holding a sign&#10;&#10;Description automatically generated">
            <a:extLst>
              <a:ext uri="{FF2B5EF4-FFF2-40B4-BE49-F238E27FC236}">
                <a16:creationId xmlns:a16="http://schemas.microsoft.com/office/drawing/2014/main" id="{0DE33317-7E59-455D-B07B-BF5D002128C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D6677A40-817F-4EFB-9DA4-B8E51CF50CD0}"/>
              </a:ext>
            </a:extLst>
          </p:cNvPr>
          <p:cNvSpPr txBox="1"/>
          <p:nvPr/>
        </p:nvSpPr>
        <p:spPr>
          <a:xfrm>
            <a:off x="1" y="0"/>
            <a:ext cx="121919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Red Dead Redemption II </a:t>
            </a:r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(2018)</a:t>
            </a:r>
            <a:endParaRPr lang="en-GB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EC697C6-A32A-4E73-A1E8-5F53FF2A932A}"/>
              </a:ext>
            </a:extLst>
          </p:cNvPr>
          <p:cNvSpPr txBox="1"/>
          <p:nvPr/>
        </p:nvSpPr>
        <p:spPr>
          <a:xfrm>
            <a:off x="0" y="6400672"/>
            <a:ext cx="12190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PS4; Xbox One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10695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4144AB-C810-49DB-A575-9650EB7D79E5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5B1E215-5A2B-4BE8-AA02-1A2CFEAF3402}"/>
              </a:ext>
            </a:extLst>
          </p:cNvPr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2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DA2D54-A06E-470D-A470-0D1A030C232A}"/>
              </a:ext>
            </a:extLst>
          </p:cNvPr>
          <p:cNvSpPr txBox="1"/>
          <p:nvPr/>
        </p:nvSpPr>
        <p:spPr>
          <a:xfrm>
            <a:off x="1362634" y="5113861"/>
            <a:ext cx="29135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1931</a:t>
            </a:r>
            <a:endParaRPr lang="en-GB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2C3DB39-48EF-4964-BE40-A8945DBD8F46}"/>
              </a:ext>
            </a:extLst>
          </p:cNvPr>
          <p:cNvSpPr txBox="1"/>
          <p:nvPr/>
        </p:nvSpPr>
        <p:spPr>
          <a:xfrm>
            <a:off x="4515847" y="5113861"/>
            <a:ext cx="3160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1952</a:t>
            </a:r>
            <a:endParaRPr lang="en-GB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84C1D2E-76DA-499F-98CD-D8DA5479C81F}"/>
              </a:ext>
            </a:extLst>
          </p:cNvPr>
          <p:cNvSpPr txBox="1"/>
          <p:nvPr/>
        </p:nvSpPr>
        <p:spPr>
          <a:xfrm>
            <a:off x="7915829" y="5126777"/>
            <a:ext cx="2694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1972</a:t>
            </a:r>
            <a:endParaRPr lang="en-GB" b="1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649D60B-BDAA-4322-A037-61D376053277}"/>
              </a:ext>
            </a:extLst>
          </p:cNvPr>
          <p:cNvSpPr txBox="1"/>
          <p:nvPr/>
        </p:nvSpPr>
        <p:spPr>
          <a:xfrm>
            <a:off x="11340582" y="134368"/>
            <a:ext cx="681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UWTSD 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6005</a:t>
            </a:r>
            <a:endParaRPr lang="en-GB" sz="12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6677A40-817F-4EFB-9DA4-B8E51CF50CD0}"/>
              </a:ext>
            </a:extLst>
          </p:cNvPr>
          <p:cNvSpPr txBox="1"/>
          <p:nvPr/>
        </p:nvSpPr>
        <p:spPr>
          <a:xfrm>
            <a:off x="1" y="0"/>
            <a:ext cx="121919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Red Dead Redemption II (2018)</a:t>
            </a:r>
            <a:endParaRPr lang="en-GB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EC697C6-A32A-4E73-A1E8-5F53FF2A932A}"/>
              </a:ext>
            </a:extLst>
          </p:cNvPr>
          <p:cNvSpPr txBox="1"/>
          <p:nvPr/>
        </p:nvSpPr>
        <p:spPr>
          <a:xfrm>
            <a:off x="0" y="6400672"/>
            <a:ext cx="12190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PS4; Xbox One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26" name="Picture 25" descr="A person wearing a costume and holding a sign&#10;&#10;Description automatically generated">
            <a:extLst>
              <a:ext uri="{FF2B5EF4-FFF2-40B4-BE49-F238E27FC236}">
                <a16:creationId xmlns:a16="http://schemas.microsoft.com/office/drawing/2014/main" id="{6C900A16-ECFD-4860-AA64-4866776312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25000"/>
                    </a14:imgEffect>
                    <a14:imgEffect>
                      <a14:brightnessContrast bright="-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Picture 5" descr="A person wearing a uniform&#10;&#10;Description automatically generated">
            <a:extLst>
              <a:ext uri="{FF2B5EF4-FFF2-40B4-BE49-F238E27FC236}">
                <a16:creationId xmlns:a16="http://schemas.microsoft.com/office/drawing/2014/main" id="{02FE9DDF-820D-4A17-94A2-36458BFD50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2064" y="649173"/>
            <a:ext cx="4765239" cy="2680447"/>
          </a:xfrm>
          <a:prstGeom prst="rect">
            <a:avLst/>
          </a:prstGeom>
        </p:spPr>
      </p:pic>
      <p:pic>
        <p:nvPicPr>
          <p:cNvPr id="10" name="Picture 9" descr="A close up of a person&#10;&#10;Description automatically generated">
            <a:extLst>
              <a:ext uri="{FF2B5EF4-FFF2-40B4-BE49-F238E27FC236}">
                <a16:creationId xmlns:a16="http://schemas.microsoft.com/office/drawing/2014/main" id="{5864AA90-374A-4852-89A1-8412AEE2057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129" y="3567034"/>
            <a:ext cx="5365874" cy="3018304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B0B1F355-7665-44EB-9347-6516E30EF88C}"/>
              </a:ext>
            </a:extLst>
          </p:cNvPr>
          <p:cNvSpPr txBox="1"/>
          <p:nvPr/>
        </p:nvSpPr>
        <p:spPr>
          <a:xfrm>
            <a:off x="3712065" y="2871085"/>
            <a:ext cx="47652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2004</a:t>
            </a:r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40F70D6-8970-413E-8920-46D318329D5C}"/>
              </a:ext>
            </a:extLst>
          </p:cNvPr>
          <p:cNvSpPr txBox="1"/>
          <p:nvPr/>
        </p:nvSpPr>
        <p:spPr>
          <a:xfrm>
            <a:off x="489128" y="6217263"/>
            <a:ext cx="53658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2010</a:t>
            </a:r>
            <a:endParaRPr lang="en-GB" dirty="0"/>
          </a:p>
        </p:txBody>
      </p:sp>
      <p:pic>
        <p:nvPicPr>
          <p:cNvPr id="13" name="Picture 12" descr="A couple of people that are standing in the street&#10;&#10;Description automatically generated">
            <a:extLst>
              <a:ext uri="{FF2B5EF4-FFF2-40B4-BE49-F238E27FC236}">
                <a16:creationId xmlns:a16="http://schemas.microsoft.com/office/drawing/2014/main" id="{6338A287-0EC5-48B9-A6D9-F77EA970DD2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1492" y="3638886"/>
            <a:ext cx="5244353" cy="2949949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55788116-D013-4FC3-BE4E-903AB4F8AD68}"/>
              </a:ext>
            </a:extLst>
          </p:cNvPr>
          <p:cNvSpPr txBox="1"/>
          <p:nvPr/>
        </p:nvSpPr>
        <p:spPr>
          <a:xfrm>
            <a:off x="6579589" y="6136418"/>
            <a:ext cx="5244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2018</a:t>
            </a:r>
            <a:endParaRPr lang="en-GB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E8E051F-47D1-429E-8138-E975DBCF0BCE}"/>
              </a:ext>
            </a:extLst>
          </p:cNvPr>
          <p:cNvSpPr txBox="1"/>
          <p:nvPr/>
        </p:nvSpPr>
        <p:spPr>
          <a:xfrm>
            <a:off x="0" y="14093"/>
            <a:ext cx="12192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Red Dead </a:t>
            </a:r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franchise (2004-2019)</a:t>
            </a:r>
            <a:endParaRPr lang="en-GB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731947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4144AB-C810-49DB-A575-9650EB7D79E5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5B1E215-5A2B-4BE8-AA02-1A2CFEAF3402}"/>
              </a:ext>
            </a:extLst>
          </p:cNvPr>
          <p:cNvSpPr/>
          <p:nvPr/>
        </p:nvSpPr>
        <p:spPr>
          <a:xfrm>
            <a:off x="1" y="-7451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2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DA2D54-A06E-470D-A470-0D1A030C232A}"/>
              </a:ext>
            </a:extLst>
          </p:cNvPr>
          <p:cNvSpPr txBox="1"/>
          <p:nvPr/>
        </p:nvSpPr>
        <p:spPr>
          <a:xfrm>
            <a:off x="1362634" y="5113861"/>
            <a:ext cx="29135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1931</a:t>
            </a:r>
            <a:endParaRPr lang="en-GB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2C3DB39-48EF-4964-BE40-A8945DBD8F46}"/>
              </a:ext>
            </a:extLst>
          </p:cNvPr>
          <p:cNvSpPr txBox="1"/>
          <p:nvPr/>
        </p:nvSpPr>
        <p:spPr>
          <a:xfrm>
            <a:off x="4515847" y="5113861"/>
            <a:ext cx="3160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1952</a:t>
            </a:r>
            <a:endParaRPr lang="en-GB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84C1D2E-76DA-499F-98CD-D8DA5479C81F}"/>
              </a:ext>
            </a:extLst>
          </p:cNvPr>
          <p:cNvSpPr txBox="1"/>
          <p:nvPr/>
        </p:nvSpPr>
        <p:spPr>
          <a:xfrm>
            <a:off x="7915829" y="5126777"/>
            <a:ext cx="2694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1972</a:t>
            </a:r>
            <a:endParaRPr lang="en-GB" b="1" dirty="0"/>
          </a:p>
        </p:txBody>
      </p:sp>
      <p:pic>
        <p:nvPicPr>
          <p:cNvPr id="26" name="Picture 25" descr="A person wearing a costume and holding a sign&#10;&#10;Description automatically generated">
            <a:extLst>
              <a:ext uri="{FF2B5EF4-FFF2-40B4-BE49-F238E27FC236}">
                <a16:creationId xmlns:a16="http://schemas.microsoft.com/office/drawing/2014/main" id="{2E8C36EA-D32B-4CCA-9EBD-628C536C72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25000"/>
                    </a14:imgEffect>
                    <a14:imgEffect>
                      <a14:brightnessContrast bright="-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7649D60B-BDAA-4322-A037-61D376053277}"/>
              </a:ext>
            </a:extLst>
          </p:cNvPr>
          <p:cNvSpPr txBox="1"/>
          <p:nvPr/>
        </p:nvSpPr>
        <p:spPr>
          <a:xfrm>
            <a:off x="11340582" y="134368"/>
            <a:ext cx="681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UWTSD 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6005</a:t>
            </a:r>
            <a:endParaRPr lang="en-GB" sz="12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0B1F355-7665-44EB-9347-6516E30EF88C}"/>
              </a:ext>
            </a:extLst>
          </p:cNvPr>
          <p:cNvSpPr txBox="1"/>
          <p:nvPr/>
        </p:nvSpPr>
        <p:spPr>
          <a:xfrm>
            <a:off x="728812" y="2712649"/>
            <a:ext cx="47652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2004</a:t>
            </a:r>
            <a:endParaRPr lang="en-GB" dirty="0"/>
          </a:p>
        </p:txBody>
      </p:sp>
      <p:pic>
        <p:nvPicPr>
          <p:cNvPr id="4" name="Picture 3" descr="A person standing in front of a mountain&#10;&#10;Description automatically generated">
            <a:extLst>
              <a:ext uri="{FF2B5EF4-FFF2-40B4-BE49-F238E27FC236}">
                <a16:creationId xmlns:a16="http://schemas.microsoft.com/office/drawing/2014/main" id="{9112EA9A-5F20-4857-92FE-3E5D77F05A6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669" y="764269"/>
            <a:ext cx="3937640" cy="2949949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740F70D6-8970-413E-8920-46D318329D5C}"/>
              </a:ext>
            </a:extLst>
          </p:cNvPr>
          <p:cNvSpPr txBox="1"/>
          <p:nvPr/>
        </p:nvSpPr>
        <p:spPr>
          <a:xfrm>
            <a:off x="143435" y="3711740"/>
            <a:ext cx="40648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Fistful of Dollars (Leone, 1964)</a:t>
            </a:r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5788116-D013-4FC3-BE4E-903AB4F8AD68}"/>
              </a:ext>
            </a:extLst>
          </p:cNvPr>
          <p:cNvSpPr txBox="1"/>
          <p:nvPr/>
        </p:nvSpPr>
        <p:spPr>
          <a:xfrm>
            <a:off x="7631223" y="6333245"/>
            <a:ext cx="38790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Django Unchained, 2012</a:t>
            </a:r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5272C0C-05B8-4DFC-84E9-218660F43E56}"/>
              </a:ext>
            </a:extLst>
          </p:cNvPr>
          <p:cNvSpPr txBox="1"/>
          <p:nvPr/>
        </p:nvSpPr>
        <p:spPr>
          <a:xfrm>
            <a:off x="-3" y="8188"/>
            <a:ext cx="12192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INFLUENCES: WESTERN (CLASSIC, ITALIAN, REVISIONIST)</a:t>
            </a:r>
            <a:endParaRPr lang="en-GB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Picture 8" descr="A person wearing a hat&#10;&#10;Description automatically generated">
            <a:extLst>
              <a:ext uri="{FF2B5EF4-FFF2-40B4-BE49-F238E27FC236}">
                <a16:creationId xmlns:a16="http://schemas.microsoft.com/office/drawing/2014/main" id="{31502E81-203A-4B81-8D38-9F2FB635C93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562"/>
          <a:stretch/>
        </p:blipFill>
        <p:spPr>
          <a:xfrm>
            <a:off x="4276162" y="4333303"/>
            <a:ext cx="2125299" cy="2011316"/>
          </a:xfrm>
          <a:prstGeom prst="rect">
            <a:avLst/>
          </a:prstGeom>
        </p:spPr>
      </p:pic>
      <p:pic>
        <p:nvPicPr>
          <p:cNvPr id="14" name="Picture 13" descr="A person wearing a hat&#10;&#10;Description automatically generated">
            <a:extLst>
              <a:ext uri="{FF2B5EF4-FFF2-40B4-BE49-F238E27FC236}">
                <a16:creationId xmlns:a16="http://schemas.microsoft.com/office/drawing/2014/main" id="{A057B072-4480-4836-BA58-2DA189B7B1D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078" y="4337907"/>
            <a:ext cx="3720353" cy="2011316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63050D9A-C676-4111-88CD-34D622B6CBDC}"/>
              </a:ext>
            </a:extLst>
          </p:cNvPr>
          <p:cNvSpPr txBox="1"/>
          <p:nvPr/>
        </p:nvSpPr>
        <p:spPr>
          <a:xfrm>
            <a:off x="252077" y="6369283"/>
            <a:ext cx="38447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Quick and the Dead (Raimi, 1995)</a:t>
            </a:r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7CB51CC-C3D3-4CD7-BD80-727879C57E72}"/>
              </a:ext>
            </a:extLst>
          </p:cNvPr>
          <p:cNvSpPr txBox="1"/>
          <p:nvPr/>
        </p:nvSpPr>
        <p:spPr>
          <a:xfrm>
            <a:off x="4274999" y="6334780"/>
            <a:ext cx="20575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Sadie Adler (RDR2)</a:t>
            </a:r>
            <a:endParaRPr lang="en-GB" dirty="0"/>
          </a:p>
        </p:txBody>
      </p:sp>
      <p:pic>
        <p:nvPicPr>
          <p:cNvPr id="16" name="Picture 15" descr="A person standing in front of a building&#10;&#10;Description automatically generated">
            <a:extLst>
              <a:ext uri="{FF2B5EF4-FFF2-40B4-BE49-F238E27FC236}">
                <a16:creationId xmlns:a16="http://schemas.microsoft.com/office/drawing/2014/main" id="{2738C929-9723-497A-95B7-2CED12F4AEC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5847" y="763934"/>
            <a:ext cx="3844794" cy="2162697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92C673C2-51C4-49A3-97B1-931BA5AFE863}"/>
              </a:ext>
            </a:extLst>
          </p:cNvPr>
          <p:cNvSpPr txBox="1"/>
          <p:nvPr/>
        </p:nvSpPr>
        <p:spPr>
          <a:xfrm>
            <a:off x="4515847" y="3040218"/>
            <a:ext cx="38447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Unforgiven (Eastwood, 1992)</a:t>
            </a:r>
            <a:endParaRPr lang="en-GB" dirty="0"/>
          </a:p>
        </p:txBody>
      </p:sp>
      <p:pic>
        <p:nvPicPr>
          <p:cNvPr id="31" name="Picture 30" descr="A person wearing a military uniform&#10;&#10;Description automatically generated">
            <a:extLst>
              <a:ext uri="{FF2B5EF4-FFF2-40B4-BE49-F238E27FC236}">
                <a16:creationId xmlns:a16="http://schemas.microsoft.com/office/drawing/2014/main" id="{A25AB520-0C3D-4143-A2F2-2B4FCFC791D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304" y="3711740"/>
            <a:ext cx="4186992" cy="2616870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3DF17E6B-33C5-4EB9-A007-8C2B64D779CE}"/>
              </a:ext>
            </a:extLst>
          </p:cNvPr>
          <p:cNvSpPr txBox="1"/>
          <p:nvPr/>
        </p:nvSpPr>
        <p:spPr>
          <a:xfrm>
            <a:off x="3040345" y="4440216"/>
            <a:ext cx="77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Ellen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77519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844</TotalTime>
  <Words>549</Words>
  <Application>Microsoft Office PowerPoint</Application>
  <PresentationFormat>Widescreen</PresentationFormat>
  <Paragraphs>99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Courier New</vt:lpstr>
      <vt:lpstr>Office Theme</vt:lpstr>
      <vt:lpstr>Case Study: ROCKSTAR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OLIVE</dc:title>
  <dc:creator>Matt Jones</dc:creator>
  <cp:lastModifiedBy>Matt Jones</cp:lastModifiedBy>
  <cp:revision>79</cp:revision>
  <dcterms:created xsi:type="dcterms:W3CDTF">2019-10-12T21:05:32Z</dcterms:created>
  <dcterms:modified xsi:type="dcterms:W3CDTF">2019-11-16T15:38:03Z</dcterms:modified>
</cp:coreProperties>
</file>